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92CE-17A2-4A59-8828-3F4B86DE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2D923-4FAC-485A-9F39-DCF541DB3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054-A8E8-421F-A4E3-C36A582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751-6277-4646-8E78-A83AE4FC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D7EC-8337-4895-83FB-CB77797B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B6D6-C9A1-485D-9933-EBBFC23A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A24F-E925-4911-8826-DF5F1A36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999C-897B-426A-B1ED-EFE94B3D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B95E-8310-4233-930A-51F51988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23C9-CC37-4068-9341-A52225D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E7861-640E-4D21-B273-53891F7E6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3F9F-DE06-4C7A-81F2-1963228F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D7F-76CA-4E1F-BC19-471C7601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4F48-2EFC-4CC5-A451-152F7DA2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8191-63DF-49A7-A66F-DC397EB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5E4-A714-401C-9C8A-4E2DB21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26FA-A3BE-440B-BB10-F4BB0F0F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59EC-36F8-48C7-8004-FEA53535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622C-828F-40AE-8B00-72147246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2476-11C9-4DAA-80FB-6F96D1B9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D3BF-548A-48AE-9D3A-C846F2E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9C7A-95C0-4003-B0C1-63D8AE97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794D-C7D5-4D6B-A18F-F5694CEF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D0E4-9E75-45DE-836E-A4AEB43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5CF5E-948C-421A-9D68-77E68D40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0B3D-3B63-48AF-ACBB-78D9582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3875-AA85-4BA5-9AEA-8C1C77F0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E4FE-146C-4444-B377-99CEA225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54D65-DC9D-427E-AB4F-9F77B67A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10C-F796-4A6A-9D1F-20DC84B9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FE8-4D6E-4C83-8274-F8ABE36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43E2-3E76-4893-B47B-1398C60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105CE-2B00-4101-B51A-594A1A47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DD2C8-0FB3-455C-BB83-41BBF6E0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37B98-E887-4A8D-82FD-AD7D9258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9C4D-21B1-4E59-9E4D-06C6E741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21047-08C6-46A1-AA81-7BB75DC3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302D2-D2D4-448D-AB33-4518BB8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A83A4-F580-4AC2-AD28-1DFA56AD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B6DE-F88E-4408-BDFD-5CFFD15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765B3-F96E-4378-887B-6B9D5370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610E-4974-4CDB-9DDB-1A331EC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77D9F-012A-4622-8308-C398DB8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E6241-5B74-4DF2-9E32-83C827F9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3F2B-54C5-463D-83AD-69A5FDB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2E45-A818-4768-A39B-CF83988A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A1D8-CCE7-40B2-99BD-CFFF6195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F368-64BD-40D5-A5AC-CAC582BA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35508-682B-4234-8A4F-3DFDC3A8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6F901-1E34-4C58-A305-EC913AA0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4D35-E420-438A-9B01-4EF92448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BDEA-B889-492C-BDDA-3208014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8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1406-B5E4-422F-9998-6015153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21BC8-14FE-4C00-87F0-9E6B2989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012F-7579-494F-BC8C-7A6B3530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DD20-55C4-4809-8176-508BD323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2D146-90C6-410A-A80A-9FF6C7C9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C299-3C65-4DE6-8F02-66392559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36AF-311F-4017-9BA5-D10DD01F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D930-18E4-4AD5-94DD-180F74B5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895A-DE37-44B7-B88F-0AF8296BE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B890-5854-406C-8838-B20E3F1E48D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DFE3-CEC8-4A07-97BA-3E5E2752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EDE6-2934-4DE2-8DFA-3CC90E84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D66A-22CD-4B77-A706-9D8A487AB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0176-3959-4997-966F-27CDFA725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9295-0D46-4317-AA8D-0BA0973A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Group Details :</a:t>
            </a:r>
          </a:p>
          <a:p>
            <a:pPr algn="l"/>
            <a:r>
              <a:rPr lang="en-US" dirty="0"/>
              <a:t>Karthick Chetti – Group Facilitator</a:t>
            </a:r>
          </a:p>
          <a:p>
            <a:pPr algn="l"/>
            <a:r>
              <a:rPr lang="en-US" dirty="0"/>
              <a:t>Anirudh KVC - Collaborator</a:t>
            </a:r>
          </a:p>
        </p:txBody>
      </p:sp>
    </p:spTree>
    <p:extLst>
      <p:ext uri="{BB962C8B-B14F-4D97-AF65-F5344CB8AC3E}">
        <p14:creationId xmlns:p14="http://schemas.microsoft.com/office/powerpoint/2010/main" val="283420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54F-4BD4-4142-8238-F4953FE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Objective &amp;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4099-5C7B-41E6-A5BA-4B7BF29ABA0D}"/>
              </a:ext>
            </a:extLst>
          </p:cNvPr>
          <p:cNvSpPr txBox="1"/>
          <p:nvPr/>
        </p:nvSpPr>
        <p:spPr>
          <a:xfrm>
            <a:off x="838200" y="1886773"/>
            <a:ext cx="10924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Understanding the driving factors behind loan default thereby aiming to reduce credit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Driven inferences to prevent charging off for a potential loan applicant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Approach:</a:t>
            </a:r>
            <a:endParaRPr lang="en-US" sz="2000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ABB27A-F999-4135-8D76-D3045D53CAEF}"/>
              </a:ext>
            </a:extLst>
          </p:cNvPr>
          <p:cNvGrpSpPr/>
          <p:nvPr/>
        </p:nvGrpSpPr>
        <p:grpSpPr>
          <a:xfrm>
            <a:off x="305685" y="4530436"/>
            <a:ext cx="11693774" cy="1801091"/>
            <a:chOff x="305685" y="4856968"/>
            <a:chExt cx="11693774" cy="827039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9D8B77A-33C5-4361-8539-1057100E46F6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4A7108-B524-414D-B69A-D47E5A11DCF4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Understanding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25B4CF71-F71E-470B-A82A-7DD173BC4B05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C01195-3547-4193-B3BF-3A324DF08DF1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Cleaning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5D1D61B5-F955-493D-B84E-644B78AA5415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2B1292-436A-4964-BC21-96544F068612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Selecting Key Features for EDA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0C644071-3D90-45E2-8CF6-A091AFF7AF57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85E3D9-938F-415E-A56E-F863978AA8B5}"/>
                </a:ext>
              </a:extLst>
            </p:cNvPr>
            <p:cNvSpPr/>
            <p:nvPr/>
          </p:nvSpPr>
          <p:spPr>
            <a:xfrm>
              <a:off x="6239051" y="5270485"/>
              <a:ext cx="1898034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Univariate &amp; Segmented Univariate Analysis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127FA62E-D804-47C7-9713-A157B1456CF7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1B9753-1C87-4DF8-B700-A38A74F28B92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Bivariate Analysis</a:t>
              </a: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D4D4464D-7F51-4E42-8427-D86A44587B26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30CA2A-E0AC-4F13-9D08-61F709053C5E}"/>
                </a:ext>
              </a:extLst>
            </p:cNvPr>
            <p:cNvSpPr/>
            <p:nvPr/>
          </p:nvSpPr>
          <p:spPr>
            <a:xfrm>
              <a:off x="10154753" y="5270485"/>
              <a:ext cx="1844706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Conclusions and 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36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8CB3-01CA-475B-A5EE-0E1909C1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84" y="222740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Understanding the meaning of variables with the help of data dictionary</a:t>
            </a:r>
          </a:p>
          <a:p>
            <a:r>
              <a:rPr lang="en-US" dirty="0"/>
              <a:t>Trying to group the variables and understanding their relevance: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Demographic variables (details about the person </a:t>
            </a:r>
            <a:r>
              <a:rPr lang="en-US" i="1" dirty="0"/>
              <a:t>ex. state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variables(details about the current loan </a:t>
            </a:r>
            <a:r>
              <a:rPr lang="en-US" i="1" dirty="0"/>
              <a:t>ex. int_rate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Applicant credit profile(details about the past credit lines and credibility </a:t>
            </a:r>
            <a:r>
              <a:rPr lang="en-US" i="1" dirty="0"/>
              <a:t>ex. delinq_2_years</a:t>
            </a:r>
            <a:r>
              <a:rPr lang="en-US" dirty="0"/>
              <a:t>)</a:t>
            </a:r>
          </a:p>
          <a:p>
            <a:r>
              <a:rPr lang="en-US" dirty="0"/>
              <a:t>Target variable is </a:t>
            </a:r>
            <a:r>
              <a:rPr lang="en-US" b="1" dirty="0"/>
              <a:t>loan status</a:t>
            </a:r>
          </a:p>
          <a:p>
            <a:r>
              <a:rPr lang="en-US" dirty="0"/>
              <a:t>For our objective, the customers with loan status as “</a:t>
            </a:r>
            <a:r>
              <a:rPr lang="en-US" b="1" dirty="0"/>
              <a:t>Current</a:t>
            </a:r>
            <a:r>
              <a:rPr lang="en-US" dirty="0"/>
              <a:t>” are not important for the study, since we want to analyze the driving factors for the completed loans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207A91-B358-401D-8920-12FDA80AF87B}"/>
              </a:ext>
            </a:extLst>
          </p:cNvPr>
          <p:cNvGrpSpPr/>
          <p:nvPr/>
        </p:nvGrpSpPr>
        <p:grpSpPr>
          <a:xfrm>
            <a:off x="388813" y="138545"/>
            <a:ext cx="11693774" cy="1801091"/>
            <a:chOff x="305685" y="4856968"/>
            <a:chExt cx="11693774" cy="827039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45073C02-8B3E-40C5-AE50-ABE97B64C0D1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1D55A0-5F8C-4114-89FD-6D0A51EEC3BB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Understanding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D653266-E714-4800-AB12-74DACC879F04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97FDD5-5780-4862-9B9A-0A3A6339EC82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Cleaning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047D39B0-339C-43C5-9D27-8F8B738FD5F9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27B46A-7EE4-4FDC-A6AF-E3389CD69513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Selecting Key Features for EDA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97D352E-95D7-47D6-A598-CD47D013BCEF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D7B488-5C63-4CC0-A898-9E0794CF88BD}"/>
                </a:ext>
              </a:extLst>
            </p:cNvPr>
            <p:cNvSpPr/>
            <p:nvPr/>
          </p:nvSpPr>
          <p:spPr>
            <a:xfrm>
              <a:off x="6239051" y="5270485"/>
              <a:ext cx="1898034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Univariate &amp; Segmented Univariate Analysis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C87DF58-1F8B-41E8-B92B-6A2B5ECF34B0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F761DB-5DD6-4153-B8CC-70E4D9207696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Bivariate Analysis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81DD172-57EF-4438-AB26-E19B5D20D06C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A27706-8CF0-44EF-B61A-449CF149D8CA}"/>
                </a:ext>
              </a:extLst>
            </p:cNvPr>
            <p:cNvSpPr/>
            <p:nvPr/>
          </p:nvSpPr>
          <p:spPr>
            <a:xfrm>
              <a:off x="10154753" y="5270485"/>
              <a:ext cx="1844706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Conclusions and 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8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E207A91-B358-401D-8920-12FDA80AF87B}"/>
              </a:ext>
            </a:extLst>
          </p:cNvPr>
          <p:cNvGrpSpPr/>
          <p:nvPr/>
        </p:nvGrpSpPr>
        <p:grpSpPr>
          <a:xfrm>
            <a:off x="388813" y="138545"/>
            <a:ext cx="11693774" cy="1801091"/>
            <a:chOff x="305685" y="4856968"/>
            <a:chExt cx="11693774" cy="827039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45073C02-8B3E-40C5-AE50-ABE97B64C0D1}"/>
                </a:ext>
              </a:extLst>
            </p:cNvPr>
            <p:cNvSpPr/>
            <p:nvPr/>
          </p:nvSpPr>
          <p:spPr>
            <a:xfrm>
              <a:off x="30568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1D55A0-5F8C-4114-89FD-6D0A51EEC3BB}"/>
                </a:ext>
              </a:extLst>
            </p:cNvPr>
            <p:cNvSpPr/>
            <p:nvPr/>
          </p:nvSpPr>
          <p:spPr>
            <a:xfrm>
              <a:off x="305685" y="5270487"/>
              <a:ext cx="1844708" cy="413519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Understanding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D653266-E714-4800-AB12-74DACC879F04}"/>
                </a:ext>
              </a:extLst>
            </p:cNvPr>
            <p:cNvSpPr/>
            <p:nvPr/>
          </p:nvSpPr>
          <p:spPr>
            <a:xfrm>
              <a:off x="2263535" y="4856968"/>
              <a:ext cx="1714071" cy="661631"/>
            </a:xfrm>
            <a:prstGeom prst="chevron">
              <a:avLst>
                <a:gd name="adj" fmla="val 4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97FDD5-5780-4862-9B9A-0A3A6339EC82}"/>
                </a:ext>
              </a:extLst>
            </p:cNvPr>
            <p:cNvSpPr/>
            <p:nvPr/>
          </p:nvSpPr>
          <p:spPr>
            <a:xfrm>
              <a:off x="2340843" y="5270486"/>
              <a:ext cx="1636762" cy="413520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Data Cleaning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047D39B0-339C-43C5-9D27-8F8B738FD5F9}"/>
                </a:ext>
              </a:extLst>
            </p:cNvPr>
            <p:cNvSpPr/>
            <p:nvPr/>
          </p:nvSpPr>
          <p:spPr>
            <a:xfrm>
              <a:off x="422138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27B46A-7EE4-4FDC-A6AF-E3389CD69513}"/>
                </a:ext>
              </a:extLst>
            </p:cNvPr>
            <p:cNvSpPr/>
            <p:nvPr/>
          </p:nvSpPr>
          <p:spPr>
            <a:xfrm>
              <a:off x="4221385" y="5270485"/>
              <a:ext cx="1904524" cy="413521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Selecting Key Features for EDA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97D352E-95D7-47D6-A598-CD47D013BCEF}"/>
                </a:ext>
              </a:extLst>
            </p:cNvPr>
            <p:cNvSpPr/>
            <p:nvPr/>
          </p:nvSpPr>
          <p:spPr>
            <a:xfrm>
              <a:off x="6179235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D7B488-5C63-4CC0-A898-9E0794CF88BD}"/>
                </a:ext>
              </a:extLst>
            </p:cNvPr>
            <p:cNvSpPr/>
            <p:nvPr/>
          </p:nvSpPr>
          <p:spPr>
            <a:xfrm>
              <a:off x="6239051" y="5270485"/>
              <a:ext cx="1898034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Univariate &amp; Segmented Univariate Analysis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C87DF58-1F8B-41E8-B92B-6A2B5ECF34B0}"/>
                </a:ext>
              </a:extLst>
            </p:cNvPr>
            <p:cNvSpPr/>
            <p:nvPr/>
          </p:nvSpPr>
          <p:spPr>
            <a:xfrm>
              <a:off x="813708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F761DB-5DD6-4153-B8CC-70E4D9207696}"/>
                </a:ext>
              </a:extLst>
            </p:cNvPr>
            <p:cNvSpPr/>
            <p:nvPr/>
          </p:nvSpPr>
          <p:spPr>
            <a:xfrm>
              <a:off x="8387355" y="5270485"/>
              <a:ext cx="1636759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Bivariate Analysis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81DD172-57EF-4438-AB26-E19B5D20D06C}"/>
                </a:ext>
              </a:extLst>
            </p:cNvPr>
            <p:cNvSpPr/>
            <p:nvPr/>
          </p:nvSpPr>
          <p:spPr>
            <a:xfrm>
              <a:off x="10094936" y="4856968"/>
              <a:ext cx="1714071" cy="661631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A27706-8CF0-44EF-B61A-449CF149D8CA}"/>
                </a:ext>
              </a:extLst>
            </p:cNvPr>
            <p:cNvSpPr/>
            <p:nvPr/>
          </p:nvSpPr>
          <p:spPr>
            <a:xfrm>
              <a:off x="10154753" y="5270485"/>
              <a:ext cx="1844706" cy="413522"/>
            </a:xfrm>
            <a:custGeom>
              <a:avLst/>
              <a:gdLst>
                <a:gd name="connsiteX0" fmla="*/ 0 w 1447437"/>
                <a:gd name="connsiteY0" fmla="*/ 66163 h 661631"/>
                <a:gd name="connsiteX1" fmla="*/ 66163 w 1447437"/>
                <a:gd name="connsiteY1" fmla="*/ 0 h 661631"/>
                <a:gd name="connsiteX2" fmla="*/ 1381274 w 1447437"/>
                <a:gd name="connsiteY2" fmla="*/ 0 h 661631"/>
                <a:gd name="connsiteX3" fmla="*/ 1447437 w 1447437"/>
                <a:gd name="connsiteY3" fmla="*/ 66163 h 661631"/>
                <a:gd name="connsiteX4" fmla="*/ 1447437 w 1447437"/>
                <a:gd name="connsiteY4" fmla="*/ 595468 h 661631"/>
                <a:gd name="connsiteX5" fmla="*/ 1381274 w 1447437"/>
                <a:gd name="connsiteY5" fmla="*/ 661631 h 661631"/>
                <a:gd name="connsiteX6" fmla="*/ 66163 w 1447437"/>
                <a:gd name="connsiteY6" fmla="*/ 661631 h 661631"/>
                <a:gd name="connsiteX7" fmla="*/ 0 w 1447437"/>
                <a:gd name="connsiteY7" fmla="*/ 595468 h 661631"/>
                <a:gd name="connsiteX8" fmla="*/ 0 w 1447437"/>
                <a:gd name="connsiteY8" fmla="*/ 66163 h 6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437" h="661631">
                  <a:moveTo>
                    <a:pt x="0" y="66163"/>
                  </a:moveTo>
                  <a:cubicBezTo>
                    <a:pt x="0" y="29622"/>
                    <a:pt x="29622" y="0"/>
                    <a:pt x="66163" y="0"/>
                  </a:cubicBezTo>
                  <a:lnTo>
                    <a:pt x="1381274" y="0"/>
                  </a:lnTo>
                  <a:cubicBezTo>
                    <a:pt x="1417815" y="0"/>
                    <a:pt x="1447437" y="29622"/>
                    <a:pt x="1447437" y="66163"/>
                  </a:cubicBezTo>
                  <a:lnTo>
                    <a:pt x="1447437" y="595468"/>
                  </a:lnTo>
                  <a:cubicBezTo>
                    <a:pt x="1447437" y="632009"/>
                    <a:pt x="1417815" y="661631"/>
                    <a:pt x="1381274" y="661631"/>
                  </a:cubicBezTo>
                  <a:lnTo>
                    <a:pt x="66163" y="661631"/>
                  </a:lnTo>
                  <a:cubicBezTo>
                    <a:pt x="29622" y="661631"/>
                    <a:pt x="0" y="632009"/>
                    <a:pt x="0" y="595468"/>
                  </a:cubicBezTo>
                  <a:lnTo>
                    <a:pt x="0" y="661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611" tIns="97611" rIns="97611" bIns="97611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/>
                <a:t>Conclusions and Recommendations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C4C6E2C-07C0-40E4-BBCE-C60CEB230756}"/>
              </a:ext>
            </a:extLst>
          </p:cNvPr>
          <p:cNvSpPr txBox="1"/>
          <p:nvPr/>
        </p:nvSpPr>
        <p:spPr>
          <a:xfrm>
            <a:off x="554181" y="2646218"/>
            <a:ext cx="766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Initial Columns in loan dataset = 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Removing Redundant Columns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Having more than 50% missing values in them( (Removed 57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DD0-3CE2-4DB6-9A4B-32B2B901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E423-8AC1-4066-A53B-49077EFE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Lending Club Case Study</vt:lpstr>
      <vt:lpstr>Business Objective &amp; 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Karthick</dc:creator>
  <cp:lastModifiedBy>Karthick</cp:lastModifiedBy>
  <cp:revision>1</cp:revision>
  <dcterms:created xsi:type="dcterms:W3CDTF">2022-04-04T18:29:05Z</dcterms:created>
  <dcterms:modified xsi:type="dcterms:W3CDTF">2022-04-04T18:30:29Z</dcterms:modified>
</cp:coreProperties>
</file>