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4"/>
  </p:notesMasterIdLst>
  <p:sldIdLst>
    <p:sldId id="256" r:id="rId2"/>
    <p:sldId id="273" r:id="rId3"/>
    <p:sldId id="352" r:id="rId4"/>
    <p:sldId id="353" r:id="rId5"/>
    <p:sldId id="325" r:id="rId6"/>
    <p:sldId id="333" r:id="rId7"/>
    <p:sldId id="354" r:id="rId8"/>
    <p:sldId id="335" r:id="rId9"/>
    <p:sldId id="336" r:id="rId10"/>
    <p:sldId id="337" r:id="rId11"/>
    <p:sldId id="339" r:id="rId12"/>
    <p:sldId id="329" r:id="rId13"/>
    <p:sldId id="342" r:id="rId14"/>
    <p:sldId id="343" r:id="rId15"/>
    <p:sldId id="355" r:id="rId16"/>
    <p:sldId id="330" r:id="rId17"/>
    <p:sldId id="340" r:id="rId18"/>
    <p:sldId id="341" r:id="rId19"/>
    <p:sldId id="326" r:id="rId20"/>
    <p:sldId id="328" r:id="rId21"/>
    <p:sldId id="327" r:id="rId22"/>
    <p:sldId id="350" r:id="rId23"/>
    <p:sldId id="332" r:id="rId24"/>
    <p:sldId id="349" r:id="rId25"/>
    <p:sldId id="344" r:id="rId26"/>
    <p:sldId id="345" r:id="rId27"/>
    <p:sldId id="346" r:id="rId28"/>
    <p:sldId id="347" r:id="rId29"/>
    <p:sldId id="351" r:id="rId30"/>
    <p:sldId id="356" r:id="rId31"/>
    <p:sldId id="348" r:id="rId32"/>
    <p:sldId id="357" r:id="rId3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FF9900"/>
    <a:srgbClr val="CC00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9965" autoAdjust="0"/>
  </p:normalViewPr>
  <p:slideViewPr>
    <p:cSldViewPr>
      <p:cViewPr>
        <p:scale>
          <a:sx n="66" d="100"/>
          <a:sy n="66" d="100"/>
        </p:scale>
        <p:origin x="-99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26D2611-56EF-44D6-BBD0-4FCCCDF594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8F372-0A18-4A0A-A7F1-5F25C59DB635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B4904-6B64-4DD4-B8C7-11D8EE17E6ED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2611-56EF-44D6-BBD0-4FCCCDF594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2611-56EF-44D6-BBD0-4FCCCDF594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39619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39620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621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622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623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624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626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96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96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962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96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963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004893B-2A7A-4B36-9254-D7515DD6FD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7ACF8C-7F6C-4DCB-9465-657AECC7AA8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328337-F8AA-4EE1-8A72-E140D79D81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3D097DA-130F-45BB-93C3-BB1A97E9C6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748DC5-D70C-47D4-B58F-3E579CC687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AAB6B6-9397-451B-AA80-FF2A21C053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2475450-3F47-47E8-8BF6-C03451FEE0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34EB6F-41A7-4403-8954-1065E0C256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18A2BC-1904-43D7-9B79-B6739F4DED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1A8D7F-42A0-4734-B419-E3555D7A1FF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916DB7-8A29-46DC-8252-C7014AE902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587BDA-5636-420B-837E-A2E779A2C33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B0E929-9E5C-465C-8E1F-3ED6F9C3CF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4139F7-03C7-4BA5-B4D5-EB71D39913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62CDDE-840D-4AC2-A72E-B92D40257A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93EF17-741E-4CD6-AFA5-58C7A34462C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3859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385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5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6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6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6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86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6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86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86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Peter%20G.%20Jacobs\Documents\OHSU\Faculty%20Retreat%202012\2-1.avi_audio_video_snr_-12.avi" TargetMode="External"/><Relationship Id="rId1" Type="http://schemas.openxmlformats.org/officeDocument/2006/relationships/video" Target="file:///C:\Users\Peter%20G.%20Jacobs\Documents\OHSU\Faculty%20Retreat%202012\2-1.avi_audio_snr_-12.avi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97A5E0A-6068-48ED-B830-4ECA4B7FA29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035175"/>
            <a:ext cx="8915400" cy="1470025"/>
          </a:xfrm>
        </p:spPr>
        <p:txBody>
          <a:bodyPr/>
          <a:lstStyle/>
          <a:p>
            <a:r>
              <a:rPr lang="en-US" sz="4800" b="0" dirty="0" smtClean="0"/>
              <a:t>Improving voice activity detection in hearing aids using visual cues</a:t>
            </a:r>
            <a:endParaRPr lang="en-US" sz="4800" b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19600"/>
            <a:ext cx="76200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Peter </a:t>
            </a:r>
            <a:r>
              <a:rPr lang="en-US" sz="2000" dirty="0"/>
              <a:t>G. </a:t>
            </a:r>
            <a:r>
              <a:rPr lang="en-US" sz="2000" dirty="0" smtClean="0"/>
              <a:t>Jacobs, Ph.D.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Research Investigator, NCRAR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Assistant Professor Department of Biomedical Engineering, OHSU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October 19, 2012</a:t>
            </a:r>
            <a:endParaRPr lang="en-US" sz="2000" dirty="0"/>
          </a:p>
        </p:txBody>
      </p:sp>
      <p:pic>
        <p:nvPicPr>
          <p:cNvPr id="2056" name="Picture 8" descr="ncr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14425" cy="1428750"/>
          </a:xfrm>
          <a:prstGeom prst="rect">
            <a:avLst/>
          </a:prstGeom>
          <a:noFill/>
        </p:spPr>
      </p:pic>
      <p:pic>
        <p:nvPicPr>
          <p:cNvPr id="2057" name="Picture 9" descr="ohs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7175" y="0"/>
            <a:ext cx="1266825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Noise Removal Methods</a:t>
            </a:r>
            <a:br>
              <a:rPr lang="en-US" sz="4000" b="0" dirty="0" smtClean="0"/>
            </a:br>
            <a:r>
              <a:rPr lang="en-US" sz="2800" b="0" dirty="0" smtClean="0"/>
              <a:t>Single </a:t>
            </a:r>
            <a:r>
              <a:rPr lang="en-US" sz="2800" b="0" dirty="0" err="1" smtClean="0"/>
              <a:t>mic</a:t>
            </a:r>
            <a:r>
              <a:rPr lang="en-US" sz="2800" b="0" dirty="0" smtClean="0"/>
              <a:t> noise </a:t>
            </a:r>
            <a:r>
              <a:rPr lang="en-US" sz="2800" b="0" dirty="0" smtClean="0"/>
              <a:t>estimation and removal</a:t>
            </a:r>
            <a:endParaRPr lang="en-US" sz="4000" b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76400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0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Estimate noise,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and then subtract</a:t>
            </a:r>
            <a:endParaRPr lang="en-US" sz="2000" kern="0" baseline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0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Spectral subtraction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0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Wiener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filtering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Ephraim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Malah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MMSE (1985)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3224" y="4953000"/>
            <a:ext cx="1371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Wiener Filter</a:t>
            </a:r>
          </a:p>
          <a:p>
            <a:pPr algn="ctr"/>
            <a:r>
              <a:rPr lang="en-US" dirty="0" smtClean="0"/>
              <a:t>G(f)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105400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</a:p>
          <a:p>
            <a:r>
              <a:rPr lang="en-US" dirty="0" smtClean="0"/>
              <a:t>s(n)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66800" y="5123544"/>
            <a:ext cx="762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pitchFamily="18" charset="2"/>
              </a:rPr>
              <a:t>S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4938" y="3962400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Noise</a:t>
            </a:r>
          </a:p>
          <a:p>
            <a:r>
              <a:rPr lang="en-US" dirty="0" smtClean="0"/>
              <a:t>d(n)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16200000" flipH="1">
            <a:off x="1187377" y="4863120"/>
            <a:ext cx="514813" cy="6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3" idx="2"/>
          </p:cNvCxnSpPr>
          <p:nvPr/>
        </p:nvCxnSpPr>
        <p:spPr>
          <a:xfrm flipV="1">
            <a:off x="867660" y="5428344"/>
            <a:ext cx="199140" cy="2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56424" y="49530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61024" y="4953000"/>
            <a:ext cx="1066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Block-process</a:t>
            </a:r>
          </a:p>
        </p:txBody>
      </p:sp>
      <p:cxnSp>
        <p:nvCxnSpPr>
          <p:cNvPr id="30" name="Straight Arrow Connector 29"/>
          <p:cNvCxnSpPr>
            <a:stCxn id="8" idx="3"/>
            <a:endCxn id="36" idx="1"/>
          </p:cNvCxnSpPr>
          <p:nvPr/>
        </p:nvCxnSpPr>
        <p:spPr>
          <a:xfrm>
            <a:off x="5794824" y="54102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59082" y="521425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y(n)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23424" y="49530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95880" y="5000172"/>
            <a:ext cx="12192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 &amp; Add</a:t>
            </a:r>
          </a:p>
        </p:txBody>
      </p:sp>
      <p:cxnSp>
        <p:nvCxnSpPr>
          <p:cNvPr id="39" name="Straight Arrow Connector 38"/>
          <p:cNvCxnSpPr>
            <a:stCxn id="36" idx="3"/>
            <a:endCxn id="38" idx="1"/>
          </p:cNvCxnSpPr>
          <p:nvPr/>
        </p:nvCxnSpPr>
        <p:spPr>
          <a:xfrm>
            <a:off x="6785424" y="5410200"/>
            <a:ext cx="210456" cy="9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  <a:endCxn id="33" idx="1"/>
          </p:cNvCxnSpPr>
          <p:nvPr/>
        </p:nvCxnSpPr>
        <p:spPr>
          <a:xfrm flipV="1">
            <a:off x="8215080" y="5398924"/>
            <a:ext cx="244002" cy="20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6"/>
            <a:endCxn id="29" idx="1"/>
          </p:cNvCxnSpPr>
          <p:nvPr/>
        </p:nvCxnSpPr>
        <p:spPr>
          <a:xfrm flipV="1">
            <a:off x="1828800" y="5410200"/>
            <a:ext cx="232224" cy="18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3"/>
            <a:endCxn id="28" idx="1"/>
          </p:cNvCxnSpPr>
          <p:nvPr/>
        </p:nvCxnSpPr>
        <p:spPr>
          <a:xfrm>
            <a:off x="3127824" y="54102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3"/>
            <a:endCxn id="8" idx="1"/>
          </p:cNvCxnSpPr>
          <p:nvPr/>
        </p:nvCxnSpPr>
        <p:spPr>
          <a:xfrm>
            <a:off x="4118424" y="54102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914400" y="2209800"/>
            <a:ext cx="10347211" cy="838200"/>
            <a:chOff x="381000" y="3124200"/>
            <a:chExt cx="10347211" cy="838200"/>
          </a:xfrm>
        </p:grpSpPr>
        <p:sp>
          <p:nvSpPr>
            <p:cNvPr id="63" name="Rectangle 62"/>
            <p:cNvSpPr/>
            <p:nvPr/>
          </p:nvSpPr>
          <p:spPr>
            <a:xfrm>
              <a:off x="3810000" y="3124200"/>
              <a:ext cx="3429000" cy="838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55" name="Object 54"/>
            <p:cNvGraphicFramePr>
              <a:graphicFrameLocks noChangeAspect="1"/>
            </p:cNvGraphicFramePr>
            <p:nvPr/>
          </p:nvGraphicFramePr>
          <p:xfrm>
            <a:off x="4514850" y="3321050"/>
            <a:ext cx="114300" cy="215900"/>
          </p:xfrm>
          <a:graphic>
            <a:graphicData uri="http://schemas.openxmlformats.org/presentationml/2006/ole">
              <p:oleObj spid="_x0000_s2050" name="Equation" r:id="rId3" imgW="114120" imgH="215640" progId="Equation.3">
                <p:embed/>
              </p:oleObj>
            </a:graphicData>
          </a:graphic>
        </p:graphicFrame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" y="3276600"/>
              <a:ext cx="10347211" cy="58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2" name="TextBox 61"/>
          <p:cNvSpPr txBox="1"/>
          <p:nvPr/>
        </p:nvSpPr>
        <p:spPr>
          <a:xfrm>
            <a:off x="1447800" y="57912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x(n)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343400" y="3505200"/>
            <a:ext cx="34290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3505200"/>
            <a:ext cx="945637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 animBg="1"/>
      <p:bldP spid="14" grpId="0"/>
      <p:bldP spid="28" grpId="0" animBg="1"/>
      <p:bldP spid="29" grpId="0" animBg="1"/>
      <p:bldP spid="33" grpId="0"/>
      <p:bldP spid="36" grpId="0" animBg="1"/>
      <p:bldP spid="38" grpId="0" animBg="1"/>
      <p:bldP spid="62" grpId="0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Block processing and windowing</a:t>
            </a:r>
            <a:endParaRPr lang="en-US" sz="4000" b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76400"/>
            <a:ext cx="7696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Chop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up signal into frames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Overlap frames to minimize transition artifacts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Hamming window to minimize frame edge-effects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733800"/>
            <a:ext cx="58959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b="0" dirty="0"/>
              <a:t>Introduction </a:t>
            </a:r>
            <a:r>
              <a:rPr lang="en-US" sz="4000" b="0" dirty="0" smtClean="0"/>
              <a:t>– Proposed futuristic system</a:t>
            </a:r>
            <a:endParaRPr lang="en-US" sz="40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4876800"/>
            <a:ext cx="3962400" cy="2286000"/>
          </a:xfrm>
        </p:spPr>
        <p:txBody>
          <a:bodyPr/>
          <a:lstStyle/>
          <a:p>
            <a:r>
              <a:rPr lang="en-US" sz="2000" dirty="0" smtClean="0"/>
              <a:t>Video camera wirelessly sends data</a:t>
            </a:r>
          </a:p>
          <a:p>
            <a:pPr lvl="1"/>
            <a:r>
              <a:rPr lang="en-US" sz="1600" dirty="0" smtClean="0"/>
              <a:t>Mounted on lapel…</a:t>
            </a:r>
          </a:p>
          <a:p>
            <a:pPr lvl="1"/>
            <a:r>
              <a:rPr lang="en-US" sz="1600" dirty="0" smtClean="0"/>
              <a:t>BTE Hearing aid</a:t>
            </a:r>
          </a:p>
          <a:p>
            <a:pPr lvl="1"/>
            <a:r>
              <a:rPr lang="en-US" sz="1600" dirty="0" smtClean="0"/>
              <a:t>eye-glasses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828800"/>
            <a:ext cx="3556000" cy="4343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33800" y="1981200"/>
            <a:ext cx="2438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Hearing aid receives the video features wirelessly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Long-term objective</a:t>
            </a:r>
            <a:endParaRPr lang="en-US" sz="4000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2438400"/>
            <a:ext cx="830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noProof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Use both audio and visual cues to improve speech intelligibility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Better voice-activity detection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Improved envelope modulation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Improved adaptive microphone array processing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Improved spectral subtraction / Wiener filtering through better noise identification</a:t>
            </a:r>
            <a:endParaRPr kumimoji="0" lang="en-US" sz="20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5334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Short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-term objective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438400"/>
            <a:ext cx="830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noProof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Design a method for improved voice activity detection (VAD) algorithm using visual cues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Train the algorithm on different speakers and at different signal-to-noise ratios (SNR)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Evaluate the algorithm on a new dataset not seen during the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5334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Background on VAD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30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noProof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Detecting voice / no-voice is important in estimating noise spectrum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VAD is front end of many noise removal algorithms in hearing aids</a:t>
            </a:r>
            <a:endParaRPr lang="en-US" sz="2000" kern="0" noProof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Acoustic only VADs use different statistics of speech and noise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sz="20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Sohn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, Kim, and Sung, 1999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Tend to fail in low SNR conditions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Others have demonstrated correlation of face with vocal tract (</a:t>
            </a:r>
            <a:r>
              <a:rPr kumimoji="0" lang="en-US" sz="20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Yehia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 et al. 1998) and have exploited the correlation  for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Speech enhancement (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Girin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et al. 2001; 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Deligne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et al. 2002)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Speech source separation (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Sodoyer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et al. 2004, Rivet et al. 2005)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And voice activity detection (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Sodoyer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et al. 2006)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kumimoji="0" lang="en-US" sz="20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kumimoji="0" lang="en-US" sz="20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Audio-visual corpus</a:t>
            </a:r>
            <a:endParaRPr lang="en-US" sz="4000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830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noProof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Revised speech-in-noise (RSPIN) data corpus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Two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 speakers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recorded (audio and visual) of face in anechoic chamber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Video recorded using 96 fps 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Basler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black-and-white camera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Audio recorded using LYNX2B sound card, 24-bit resolution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Introduce cafeteria noise at different signal-to-noise ratios during post-processing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b="0" dirty="0" smtClean="0"/>
              <a:t>Overview of audio-video feature extraction</a:t>
            </a:r>
            <a:endParaRPr lang="en-US" sz="4000" b="0" dirty="0"/>
          </a:p>
        </p:txBody>
      </p:sp>
      <p:sp>
        <p:nvSpPr>
          <p:cNvPr id="8" name="Rectangle 7"/>
          <p:cNvSpPr/>
          <p:nvPr/>
        </p:nvSpPr>
        <p:spPr>
          <a:xfrm>
            <a:off x="5562600" y="3000828"/>
            <a:ext cx="1371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24-Critical Bands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2004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Speech</a:t>
            </a:r>
          </a:p>
          <a:p>
            <a:r>
              <a:rPr lang="en-US" dirty="0" smtClean="0"/>
              <a:t>44.1 </a:t>
            </a:r>
            <a:r>
              <a:rPr lang="en-US" dirty="0" err="1" smtClean="0"/>
              <a:t>ks</a:t>
            </a:r>
            <a:r>
              <a:rPr lang="en-US" dirty="0" smtClean="0"/>
              <a:t>/sec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367976" y="3171372"/>
            <a:ext cx="762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pitchFamily="18" charset="2"/>
              </a:rPr>
              <a:t>S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68355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</a:p>
          <a:p>
            <a:r>
              <a:rPr lang="en-US" dirty="0" smtClean="0"/>
              <a:t>96 fps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7600" y="3000828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62200" y="3000828"/>
            <a:ext cx="1066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Block-process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0200" y="2286000"/>
            <a:ext cx="1600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Autocorrelation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33600" y="4343400"/>
            <a:ext cx="152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66-points on face</a:t>
            </a:r>
          </a:p>
        </p:txBody>
      </p:sp>
      <p:cxnSp>
        <p:nvCxnSpPr>
          <p:cNvPr id="46" name="Straight Arrow Connector 45"/>
          <p:cNvCxnSpPr>
            <a:stCxn id="13" idx="6"/>
            <a:endCxn id="29" idx="1"/>
          </p:cNvCxnSpPr>
          <p:nvPr/>
        </p:nvCxnSpPr>
        <p:spPr>
          <a:xfrm flipV="1">
            <a:off x="2129976" y="3458028"/>
            <a:ext cx="232224" cy="18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3"/>
            <a:endCxn id="28" idx="1"/>
          </p:cNvCxnSpPr>
          <p:nvPr/>
        </p:nvCxnSpPr>
        <p:spPr>
          <a:xfrm>
            <a:off x="3429000" y="3458028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3"/>
            <a:endCxn id="8" idx="1"/>
          </p:cNvCxnSpPr>
          <p:nvPr/>
        </p:nvCxnSpPr>
        <p:spPr>
          <a:xfrm>
            <a:off x="4419600" y="3458028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66800" y="4419600"/>
            <a:ext cx="457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219200" y="4572000"/>
            <a:ext cx="457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371600" y="4724400"/>
            <a:ext cx="457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3962400" y="5562600"/>
            <a:ext cx="152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 ellipse to outer lips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3400" y="220980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Cafeteria noise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13" idx="0"/>
          </p:cNvCxnSpPr>
          <p:nvPr/>
        </p:nvCxnSpPr>
        <p:spPr>
          <a:xfrm rot="16200000" flipH="1">
            <a:off x="1449042" y="2871438"/>
            <a:ext cx="592240" cy="7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endCxn id="36" idx="1"/>
          </p:cNvCxnSpPr>
          <p:nvPr/>
        </p:nvCxnSpPr>
        <p:spPr>
          <a:xfrm rot="5400000" flipH="1" flipV="1">
            <a:off x="4895850" y="2914650"/>
            <a:ext cx="876300" cy="152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962400" y="4343400"/>
            <a:ext cx="152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Lip height/width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15200" y="3000828"/>
            <a:ext cx="1371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VAD Detection</a:t>
            </a:r>
          </a:p>
        </p:txBody>
      </p:sp>
      <p:cxnSp>
        <p:nvCxnSpPr>
          <p:cNvPr id="50" name="Shape 49"/>
          <p:cNvCxnSpPr>
            <a:stCxn id="8" idx="3"/>
            <a:endCxn id="48" idx="1"/>
          </p:cNvCxnSpPr>
          <p:nvPr/>
        </p:nvCxnSpPr>
        <p:spPr>
          <a:xfrm>
            <a:off x="6934200" y="3458028"/>
            <a:ext cx="381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91" idx="3"/>
            <a:endCxn id="48" idx="2"/>
          </p:cNvCxnSpPr>
          <p:nvPr/>
        </p:nvCxnSpPr>
        <p:spPr>
          <a:xfrm flipV="1">
            <a:off x="6858000" y="3915228"/>
            <a:ext cx="1143000" cy="20991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36" idx="3"/>
            <a:endCxn id="48" idx="0"/>
          </p:cNvCxnSpPr>
          <p:nvPr/>
        </p:nvCxnSpPr>
        <p:spPr>
          <a:xfrm>
            <a:off x="7010400" y="2552700"/>
            <a:ext cx="990600" cy="44812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38" idx="3"/>
            <a:endCxn id="47" idx="1"/>
          </p:cNvCxnSpPr>
          <p:nvPr/>
        </p:nvCxnSpPr>
        <p:spPr>
          <a:xfrm>
            <a:off x="3657600" y="4800600"/>
            <a:ext cx="304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38" idx="3"/>
            <a:endCxn id="35" idx="1"/>
          </p:cNvCxnSpPr>
          <p:nvPr/>
        </p:nvCxnSpPr>
        <p:spPr>
          <a:xfrm>
            <a:off x="3657600" y="4800600"/>
            <a:ext cx="304800" cy="1219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11" idx="3"/>
            <a:endCxn id="13" idx="2"/>
          </p:cNvCxnSpPr>
          <p:nvPr/>
        </p:nvCxnSpPr>
        <p:spPr>
          <a:xfrm flipV="1">
            <a:off x="1066800" y="3476172"/>
            <a:ext cx="301176" cy="185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75"/>
          <p:cNvCxnSpPr>
            <a:stCxn id="14" idx="3"/>
            <a:endCxn id="31" idx="1"/>
          </p:cNvCxnSpPr>
          <p:nvPr/>
        </p:nvCxnSpPr>
        <p:spPr>
          <a:xfrm flipV="1">
            <a:off x="736099" y="4686300"/>
            <a:ext cx="330701" cy="52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75"/>
          <p:cNvCxnSpPr>
            <a:stCxn id="34" idx="3"/>
            <a:endCxn id="38" idx="1"/>
          </p:cNvCxnSpPr>
          <p:nvPr/>
        </p:nvCxnSpPr>
        <p:spPr>
          <a:xfrm flipV="1">
            <a:off x="1828800" y="4800600"/>
            <a:ext cx="304800" cy="190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943600" y="4539342"/>
            <a:ext cx="762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</a:t>
            </a:r>
            <a:r>
              <a:rPr lang="en-US" baseline="30000" dirty="0" smtClean="0"/>
              <a:t>.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endParaRPr lang="en-US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6096000" y="5747658"/>
            <a:ext cx="762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</a:t>
            </a:r>
            <a:r>
              <a:rPr lang="en-US" baseline="30000" dirty="0" smtClean="0"/>
              <a:t>.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endParaRPr lang="en-US" dirty="0" smtClean="0"/>
          </a:p>
        </p:txBody>
      </p:sp>
      <p:cxnSp>
        <p:nvCxnSpPr>
          <p:cNvPr id="93" name="Shape 92"/>
          <p:cNvCxnSpPr>
            <a:stCxn id="90" idx="3"/>
            <a:endCxn id="48" idx="2"/>
          </p:cNvCxnSpPr>
          <p:nvPr/>
        </p:nvCxnSpPr>
        <p:spPr>
          <a:xfrm flipV="1">
            <a:off x="6705600" y="3915228"/>
            <a:ext cx="1295400" cy="8908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95"/>
          <p:cNvCxnSpPr>
            <a:endCxn id="48" idx="2"/>
          </p:cNvCxnSpPr>
          <p:nvPr/>
        </p:nvCxnSpPr>
        <p:spPr>
          <a:xfrm flipV="1">
            <a:off x="5486400" y="3915228"/>
            <a:ext cx="2514600" cy="1723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35" idx="3"/>
            <a:endCxn id="91" idx="1"/>
          </p:cNvCxnSpPr>
          <p:nvPr/>
        </p:nvCxnSpPr>
        <p:spPr>
          <a:xfrm flipV="1">
            <a:off x="5486400" y="6014358"/>
            <a:ext cx="609600" cy="5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104"/>
          <p:cNvCxnSpPr>
            <a:endCxn id="48" idx="2"/>
          </p:cNvCxnSpPr>
          <p:nvPr/>
        </p:nvCxnSpPr>
        <p:spPr>
          <a:xfrm flipV="1">
            <a:off x="5486400" y="3915228"/>
            <a:ext cx="2514600" cy="5043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47" idx="3"/>
            <a:endCxn id="90" idx="1"/>
          </p:cNvCxnSpPr>
          <p:nvPr/>
        </p:nvCxnSpPr>
        <p:spPr>
          <a:xfrm>
            <a:off x="5486400" y="4800600"/>
            <a:ext cx="457200" cy="5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 animBg="1"/>
      <p:bldP spid="14" grpId="0"/>
      <p:bldP spid="28" grpId="0" animBg="1"/>
      <p:bldP spid="29" grpId="0" animBg="1"/>
      <p:bldP spid="36" grpId="0" animBg="1"/>
      <p:bldP spid="38" grpId="0" animBg="1"/>
      <p:bldP spid="31" grpId="0" animBg="1"/>
      <p:bldP spid="32" grpId="0" animBg="1"/>
      <p:bldP spid="34" grpId="0" animBg="1"/>
      <p:bldP spid="35" grpId="0" animBg="1"/>
      <p:bldP spid="37" grpId="0"/>
      <p:bldP spid="47" grpId="0" animBg="1"/>
      <p:bldP spid="48" grpId="0" animBg="1"/>
      <p:bldP spid="90" grpId="0" animBg="1"/>
      <p:bldP spid="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Auditory and visual signal processing</a:t>
            </a:r>
            <a:endParaRPr lang="en-US" sz="4000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13716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Audio 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segmented into 10.4 ms frames with 40% overlap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Each frame corresponds with a video </a:t>
            </a:r>
            <a:r>
              <a:rPr lang="en-US" sz="20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frame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Visual and audio features are extracted frame-by-frame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352800"/>
            <a:ext cx="7315200" cy="212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/>
              <a:t>Introduction </a:t>
            </a:r>
            <a:r>
              <a:rPr lang="en-US" sz="4000" b="0" dirty="0" smtClean="0"/>
              <a:t>– Facial Feature Extraction</a:t>
            </a:r>
            <a:endParaRPr lang="en-US" sz="4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00200"/>
            <a:ext cx="5189537" cy="5054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276600" cy="3962400"/>
          </a:xfrm>
        </p:spPr>
        <p:txBody>
          <a:bodyPr/>
          <a:lstStyle/>
          <a:p>
            <a:endParaRPr lang="en-US" sz="2000" dirty="0"/>
          </a:p>
          <a:p>
            <a:r>
              <a:rPr lang="en-US" sz="2400" dirty="0" smtClean="0"/>
              <a:t>Visual </a:t>
            </a:r>
            <a:r>
              <a:rPr lang="en-US" sz="2400" dirty="0" smtClean="0"/>
              <a:t>feature (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) </a:t>
            </a:r>
            <a:r>
              <a:rPr lang="en-US" sz="2400" dirty="0" smtClean="0"/>
              <a:t>extraction </a:t>
            </a:r>
            <a:r>
              <a:rPr lang="en-US" sz="2400" dirty="0" smtClean="0"/>
              <a:t>– 66 visual features around mouth, eyes, chin, nose and cheeks</a:t>
            </a:r>
          </a:p>
          <a:p>
            <a:pPr lvl="1"/>
            <a:r>
              <a:rPr lang="en-US" sz="2000" dirty="0" smtClean="0"/>
              <a:t>100 ms to extract</a:t>
            </a:r>
          </a:p>
          <a:p>
            <a:r>
              <a:rPr lang="en-US" sz="2400" dirty="0" smtClean="0"/>
              <a:t>Visual features include</a:t>
            </a:r>
          </a:p>
          <a:p>
            <a:pPr lvl="1"/>
            <a:r>
              <a:rPr lang="en-US" sz="1600" dirty="0" smtClean="0"/>
              <a:t>Height of outer lips</a:t>
            </a:r>
          </a:p>
          <a:p>
            <a:pPr lvl="1"/>
            <a:r>
              <a:rPr lang="en-US" sz="1600" dirty="0" smtClean="0"/>
              <a:t>Height of inner lips</a:t>
            </a:r>
          </a:p>
          <a:p>
            <a:pPr lvl="1"/>
            <a:r>
              <a:rPr lang="en-US" sz="1600" dirty="0" smtClean="0"/>
              <a:t>Width of mouth</a:t>
            </a:r>
          </a:p>
          <a:p>
            <a:pPr lvl="1"/>
            <a:r>
              <a:rPr lang="en-US" sz="1600" dirty="0" smtClean="0"/>
              <a:t>Height of upper-lip to chin</a:t>
            </a:r>
          </a:p>
          <a:p>
            <a:pPr lvl="1"/>
            <a:r>
              <a:rPr lang="en-US" sz="1600" dirty="0" smtClean="0"/>
              <a:t>Ellipse parameters fit to the outer lips</a:t>
            </a:r>
          </a:p>
          <a:p>
            <a:pPr lvl="1"/>
            <a:r>
              <a:rPr lang="en-US" sz="1600" dirty="0" smtClean="0"/>
              <a:t>Change in features over time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A173F9-1888-4DAD-BEAA-54D6B44F2B40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4000" b="0" dirty="0"/>
              <a:t>Acknowledgements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20574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Funding</a:t>
            </a:r>
          </a:p>
          <a:p>
            <a:r>
              <a:rPr lang="en-US" sz="2000" dirty="0" smtClean="0"/>
              <a:t>Department of Veterans Affairs Career Development Award (CDA-1 C7693-M)</a:t>
            </a:r>
          </a:p>
          <a:p>
            <a:r>
              <a:rPr lang="en-US" sz="2000" dirty="0" smtClean="0"/>
              <a:t>Grant title: Integrating Auditory and Visual Information to Improve Hearing Aids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4953000"/>
            <a:ext cx="3208058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Mentor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Gabrielle Saunders, PhD </a:t>
            </a:r>
            <a:endParaRPr lang="en-US" sz="2400" dirty="0"/>
          </a:p>
        </p:txBody>
      </p:sp>
      <p:pic>
        <p:nvPicPr>
          <p:cNvPr id="10" name="Picture 8" descr="ncr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14425" cy="1428750"/>
          </a:xfrm>
          <a:prstGeom prst="rect">
            <a:avLst/>
          </a:prstGeom>
          <a:noFill/>
        </p:spPr>
      </p:pic>
      <p:pic>
        <p:nvPicPr>
          <p:cNvPr id="11" name="Picture 9" descr="ohs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7175" y="0"/>
            <a:ext cx="1266825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b="0" dirty="0" smtClean="0"/>
              <a:t>Auditory Feature Extraction</a:t>
            </a:r>
            <a:endParaRPr lang="en-US" sz="4000" b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8382000" cy="1981200"/>
          </a:xfrm>
        </p:spPr>
        <p:txBody>
          <a:bodyPr/>
          <a:lstStyle/>
          <a:p>
            <a:endParaRPr lang="en-US" sz="2000" dirty="0"/>
          </a:p>
          <a:p>
            <a:r>
              <a:rPr lang="en-US" sz="2400" dirty="0" smtClean="0"/>
              <a:t>Auditory features 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) include</a:t>
            </a:r>
            <a:endParaRPr lang="en-US" sz="2400" dirty="0" smtClean="0"/>
          </a:p>
          <a:p>
            <a:pPr lvl="1"/>
            <a:r>
              <a:rPr lang="en-US" sz="1600" dirty="0" smtClean="0"/>
              <a:t>First 24 critical bands</a:t>
            </a:r>
          </a:p>
          <a:p>
            <a:pPr lvl="1"/>
            <a:r>
              <a:rPr lang="en-US" sz="1600" dirty="0" smtClean="0"/>
              <a:t>Autocorrelation of current frame, which is a measure of periodicity</a:t>
            </a:r>
          </a:p>
          <a:p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618" y="3505200"/>
            <a:ext cx="7825741" cy="29638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Model Prediction of Voice Presence/No Presence</a:t>
            </a:r>
            <a:endParaRPr lang="en-US" sz="32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8686800" cy="1066800"/>
          </a:xfrm>
        </p:spPr>
        <p:txBody>
          <a:bodyPr/>
          <a:lstStyle/>
          <a:p>
            <a:r>
              <a:rPr lang="en-US" sz="2400" dirty="0" smtClean="0"/>
              <a:t>Train </a:t>
            </a:r>
            <a:r>
              <a:rPr lang="en-US" sz="2400" dirty="0" smtClean="0"/>
              <a:t>a logistic regression model on speaker 1 across different SNRs</a:t>
            </a:r>
            <a:endParaRPr lang="en-US" sz="2400" dirty="0"/>
          </a:p>
          <a:p>
            <a:r>
              <a:rPr lang="en-US" sz="2400" dirty="0" smtClean="0"/>
              <a:t>Evaluate model on new speaker, new SNR not used during testing.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850005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 l="31898" r="22335" b="-12941"/>
          <a:stretch>
            <a:fillRect/>
          </a:stretch>
        </p:blipFill>
        <p:spPr bwMode="auto">
          <a:xfrm>
            <a:off x="2667000" y="1676400"/>
            <a:ext cx="41910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Statistically relevant (p&lt;0.05) model parameters</a:t>
            </a:r>
            <a:endParaRPr lang="en-US" sz="3200" b="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400" kern="0" noProof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Audio parameters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Bands 3-15, 18-21, 23-24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Autocorrelation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V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ideo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parameters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Height of outer lips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Height of inner lips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Width of mouth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Height of upper-lip to chin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Ellipse parameters fit to the outer lips (height and width)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Change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 in features over time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1752600"/>
            <a:ext cx="6553200" cy="464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Results</a:t>
            </a:r>
            <a:endParaRPr lang="en-US" sz="32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8686800" cy="1143000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Incorporating visual features improved accuracy of voice detection, especially at low SNRs (Below is at -12 dB SNR)</a:t>
            </a:r>
            <a:endParaRPr lang="en-US" sz="2400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85900"/>
            <a:ext cx="70612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1295400"/>
            <a:ext cx="6553200" cy="556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Results</a:t>
            </a:r>
            <a:endParaRPr lang="en-US" sz="32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"/>
            <a:ext cx="8686800" cy="1143000"/>
          </a:xfrm>
        </p:spPr>
        <p:txBody>
          <a:bodyPr/>
          <a:lstStyle/>
          <a:p>
            <a:endParaRPr lang="en-US" sz="2000" dirty="0"/>
          </a:p>
          <a:p>
            <a:pPr>
              <a:buNone/>
            </a:pPr>
            <a:r>
              <a:rPr lang="en-US" sz="2400" dirty="0" smtClean="0"/>
              <a:t>Detection using audio features alone was good for high SNR</a:t>
            </a:r>
            <a:endParaRPr lang="en-U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295400"/>
            <a:ext cx="735612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05200" y="12192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SNR = +6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1143000"/>
            <a:ext cx="6553200" cy="556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Results</a:t>
            </a:r>
            <a:endParaRPr lang="en-US" sz="32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28600"/>
            <a:ext cx="9144000" cy="1143000"/>
          </a:xfrm>
        </p:spPr>
        <p:txBody>
          <a:bodyPr/>
          <a:lstStyle/>
          <a:p>
            <a:endParaRPr lang="en-US" sz="2000" dirty="0"/>
          </a:p>
          <a:p>
            <a:pPr>
              <a:buNone/>
            </a:pPr>
            <a:r>
              <a:rPr lang="en-US" sz="2400" dirty="0" smtClean="0"/>
              <a:t>As SNR drops, the value of incorporating visual features can be observed</a:t>
            </a:r>
            <a:endParaRPr lang="en-US" sz="24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477000" cy="522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52800" y="11430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SNR = -6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1143000"/>
            <a:ext cx="6553200" cy="556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Results</a:t>
            </a:r>
            <a:endParaRPr lang="en-US" sz="32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28600"/>
            <a:ext cx="9144000" cy="1143000"/>
          </a:xfrm>
        </p:spPr>
        <p:txBody>
          <a:bodyPr/>
          <a:lstStyle/>
          <a:p>
            <a:endParaRPr lang="en-US" sz="2000" dirty="0"/>
          </a:p>
          <a:p>
            <a:pPr>
              <a:buNone/>
            </a:pPr>
            <a:r>
              <a:rPr lang="en-US" sz="2400" dirty="0" smtClean="0"/>
              <a:t>For very low SNR, detection is driven by the visual features</a:t>
            </a:r>
            <a:endParaRPr lang="en-US" sz="2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52800" y="11430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SNR = -12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8199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1524000"/>
            <a:ext cx="6477000" cy="510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Results</a:t>
            </a:r>
            <a:endParaRPr lang="en-US" sz="32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28600"/>
            <a:ext cx="8991600" cy="1295400"/>
          </a:xfrm>
        </p:spPr>
        <p:txBody>
          <a:bodyPr/>
          <a:lstStyle/>
          <a:p>
            <a:endParaRPr lang="en-US" sz="2000" dirty="0"/>
          </a:p>
          <a:p>
            <a:pPr>
              <a:buNone/>
            </a:pPr>
            <a:r>
              <a:rPr lang="en-US" sz="2400" dirty="0" smtClean="0"/>
              <a:t>Training on subject 1 and test on subject 2, lowered accuracy, but a benefit was still observed by using visual features</a:t>
            </a:r>
            <a:endParaRPr lang="en-US" sz="2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52800" y="15240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SNR = -12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1752600"/>
            <a:ext cx="639049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Testing VAD within full noise reduction algorithm</a:t>
            </a:r>
            <a:endParaRPr lang="en-US" sz="3200" b="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60992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47800" y="838200"/>
            <a:ext cx="5943600" cy="548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Testing VAD within full noise reduction algorithm</a:t>
            </a:r>
            <a:endParaRPr lang="en-US" sz="3200" b="0" dirty="0"/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854075"/>
            <a:ext cx="6096608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Statement of the Problem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28 Million People in U.S. Suffer From Hearing Impairment</a:t>
            </a:r>
          </a:p>
          <a:p>
            <a:pPr eaLnBrk="1" hangingPunct="1"/>
            <a:r>
              <a:rPr lang="en-US" sz="2400" dirty="0" smtClean="0"/>
              <a:t>1 in 5 over age 70 are both legally blind and have hearing deficits (dual-sensory impaired)</a:t>
            </a:r>
          </a:p>
          <a:p>
            <a:pPr eaLnBrk="1" hangingPunct="1"/>
            <a:r>
              <a:rPr lang="en-US" sz="2400" dirty="0" smtClean="0"/>
              <a:t>Current Hearing Aid Technology is Unsatisfactory</a:t>
            </a:r>
          </a:p>
          <a:p>
            <a:pPr lvl="1" eaLnBrk="1" hangingPunct="1"/>
            <a:r>
              <a:rPr lang="en-US" sz="2000" dirty="0" smtClean="0"/>
              <a:t>Amplification &amp; Filtering is Primary Solution</a:t>
            </a:r>
          </a:p>
          <a:p>
            <a:pPr lvl="1" eaLnBrk="1" hangingPunct="1"/>
            <a:r>
              <a:rPr lang="en-US" sz="2000" dirty="0" smtClean="0"/>
              <a:t>Directional </a:t>
            </a:r>
            <a:r>
              <a:rPr lang="en-US" sz="2000" dirty="0" smtClean="0"/>
              <a:t>microphones </a:t>
            </a:r>
            <a:r>
              <a:rPr lang="en-US" sz="2000" dirty="0" smtClean="0"/>
              <a:t>&amp; </a:t>
            </a:r>
            <a:r>
              <a:rPr lang="en-US" sz="2000" dirty="0" smtClean="0"/>
              <a:t>binaural devices also used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Speech in </a:t>
            </a:r>
            <a:r>
              <a:rPr lang="en-US" sz="2000" dirty="0" smtClean="0"/>
              <a:t>noise still </a:t>
            </a:r>
            <a:r>
              <a:rPr lang="en-US" sz="2000" dirty="0" smtClean="0"/>
              <a:t>a </a:t>
            </a:r>
            <a:r>
              <a:rPr lang="en-US" sz="2000" dirty="0" smtClean="0"/>
              <a:t>major problem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No solutions for dual-sensory impaired patients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Future Directions</a:t>
            </a:r>
            <a:endParaRPr lang="en-US" sz="3200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Use video features to smooth envelope in envelope modulation noise removal schemes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Use video features to control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 adaptive filters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40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Use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video features to steer adaptive directional microphone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Future Directions</a:t>
            </a:r>
            <a:endParaRPr lang="en-US" sz="3200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Adaptive directional microphone steering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57399" y="4419600"/>
            <a:ext cx="914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199" y="2895600"/>
            <a:ext cx="914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599" y="2895600"/>
            <a:ext cx="1447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799" y="4419600"/>
            <a:ext cx="1447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6586" y="3657600"/>
            <a:ext cx="12938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Front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Mic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04999" y="5181600"/>
            <a:ext cx="12938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Rear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Mic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47699" y="4152900"/>
            <a:ext cx="1600200" cy="0"/>
          </a:xfrm>
          <a:prstGeom prst="line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399" y="44196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</a:p>
          <a:p>
            <a:pPr algn="ctr"/>
            <a:r>
              <a:rPr lang="en-US" dirty="0" smtClean="0"/>
              <a:t>d/c sec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199" y="50292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</a:t>
            </a:r>
          </a:p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14999" y="2895600"/>
            <a:ext cx="914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pitchFamily="18" charset="2"/>
              </a:rPr>
              <a:t>S</a:t>
            </a:r>
            <a:endParaRPr lang="en-US" dirty="0">
              <a:latin typeface="Symbol" pitchFamily="18" charset="2"/>
            </a:endParaRPr>
          </a:p>
        </p:txBody>
      </p:sp>
      <p:cxnSp>
        <p:nvCxnSpPr>
          <p:cNvPr id="18" name="Straight Arrow Connector 17"/>
          <p:cNvCxnSpPr>
            <a:stCxn id="7" idx="6"/>
            <a:endCxn id="15" idx="2"/>
          </p:cNvCxnSpPr>
          <p:nvPr/>
        </p:nvCxnSpPr>
        <p:spPr>
          <a:xfrm>
            <a:off x="2895599" y="3238500"/>
            <a:ext cx="2819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13" idx="1"/>
          </p:cNvCxnSpPr>
          <p:nvPr/>
        </p:nvCxnSpPr>
        <p:spPr>
          <a:xfrm>
            <a:off x="2971799" y="47625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29000" y="28194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X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(t)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200399" y="55626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X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(t)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52399" y="36576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noProof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Separation</a:t>
            </a:r>
          </a:p>
          <a:p>
            <a:pPr marL="0" marR="0" lvl="1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14999" y="5029200"/>
            <a:ext cx="914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pitchFamily="18" charset="2"/>
              </a:rPr>
              <a:t>S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1399" y="35052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</a:p>
          <a:p>
            <a:pPr algn="ctr"/>
            <a:r>
              <a:rPr lang="en-US" dirty="0" smtClean="0"/>
              <a:t>d/c sec</a:t>
            </a:r>
            <a:endParaRPr lang="en-US" dirty="0"/>
          </a:p>
        </p:txBody>
      </p:sp>
      <p:cxnSp>
        <p:nvCxnSpPr>
          <p:cNvPr id="31" name="Shape 30"/>
          <p:cNvCxnSpPr/>
          <p:nvPr/>
        </p:nvCxnSpPr>
        <p:spPr>
          <a:xfrm rot="16200000" flipH="1">
            <a:off x="3105149" y="3409950"/>
            <a:ext cx="6477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endCxn id="23" idx="2"/>
          </p:cNvCxnSpPr>
          <p:nvPr/>
        </p:nvCxnSpPr>
        <p:spPr>
          <a:xfrm>
            <a:off x="3276599" y="4800600"/>
            <a:ext cx="2438400" cy="571500"/>
          </a:xfrm>
          <a:prstGeom prst="bentConnector3">
            <a:avLst>
              <a:gd name="adj1" fmla="val -11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6248399" y="45720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-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5029199" y="54102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+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6324599" y="36576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-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53340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+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cxnSp>
        <p:nvCxnSpPr>
          <p:cNvPr id="47" name="Straight Arrow Connector 46"/>
          <p:cNvCxnSpPr>
            <a:endCxn id="23" idx="0"/>
          </p:cNvCxnSpPr>
          <p:nvPr/>
        </p:nvCxnSpPr>
        <p:spPr>
          <a:xfrm>
            <a:off x="4800599" y="3810000"/>
            <a:ext cx="13716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5" idx="4"/>
          </p:cNvCxnSpPr>
          <p:nvPr/>
        </p:nvCxnSpPr>
        <p:spPr>
          <a:xfrm flipV="1">
            <a:off x="4800599" y="3581400"/>
            <a:ext cx="13716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772400" y="2895600"/>
            <a:ext cx="914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pitchFamily="18" charset="2"/>
              </a:rPr>
              <a:t>S</a:t>
            </a:r>
            <a:endParaRPr lang="en-US" dirty="0">
              <a:latin typeface="Symbol" pitchFamily="18" charset="2"/>
            </a:endParaRPr>
          </a:p>
        </p:txBody>
      </p:sp>
      <p:cxnSp>
        <p:nvCxnSpPr>
          <p:cNvPr id="52" name="Straight Arrow Connector 51"/>
          <p:cNvCxnSpPr>
            <a:stCxn id="15" idx="6"/>
            <a:endCxn id="51" idx="2"/>
          </p:cNvCxnSpPr>
          <p:nvPr/>
        </p:nvCxnSpPr>
        <p:spPr>
          <a:xfrm>
            <a:off x="6629399" y="3238500"/>
            <a:ext cx="114300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7086599" y="35814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-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6629399" y="28956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+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rot="5400000" flipH="1" flipV="1">
            <a:off x="6972300" y="4914900"/>
            <a:ext cx="12192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6"/>
            <a:endCxn id="14" idx="1"/>
          </p:cNvCxnSpPr>
          <p:nvPr/>
        </p:nvCxnSpPr>
        <p:spPr>
          <a:xfrm>
            <a:off x="6629399" y="53721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57200" y="2743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228600" y="2514600"/>
            <a:ext cx="914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6096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cs typeface="+mn-cs"/>
              </a:rPr>
              <a:t>q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Symbol" pitchFamily="18" charset="2"/>
              <a:cs typeface="+mn-cs"/>
            </a:endParaRPr>
          </a:p>
        </p:txBody>
      </p:sp>
      <p:cxnSp>
        <p:nvCxnSpPr>
          <p:cNvPr id="67" name="Shape 34"/>
          <p:cNvCxnSpPr>
            <a:stCxn id="51" idx="6"/>
          </p:cNvCxnSpPr>
          <p:nvPr/>
        </p:nvCxnSpPr>
        <p:spPr>
          <a:xfrm flipH="1">
            <a:off x="7162800" y="3238500"/>
            <a:ext cx="1524000" cy="2705100"/>
          </a:xfrm>
          <a:prstGeom prst="bentConnector4">
            <a:avLst>
              <a:gd name="adj1" fmla="val -15000"/>
              <a:gd name="adj2" fmla="val 100872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34"/>
          <p:cNvCxnSpPr>
            <a:stCxn id="14" idx="3"/>
            <a:endCxn id="51" idx="4"/>
          </p:cNvCxnSpPr>
          <p:nvPr/>
        </p:nvCxnSpPr>
        <p:spPr>
          <a:xfrm flipV="1">
            <a:off x="8153399" y="3581400"/>
            <a:ext cx="76201" cy="1790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sz="3200" b="0" dirty="0" smtClean="0"/>
              <a:t>Thank you!</a:t>
            </a:r>
            <a:endParaRPr lang="en-US" sz="3200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1" y="20574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Funding</a:t>
            </a:r>
          </a:p>
          <a:p>
            <a:r>
              <a:rPr lang="en-US" sz="2000" dirty="0" smtClean="0"/>
              <a:t>Department of Veterans Affairs Career Development Award (CDA-1 C7693-M)</a:t>
            </a:r>
          </a:p>
          <a:p>
            <a:r>
              <a:rPr lang="en-US" sz="2000" dirty="0" smtClean="0"/>
              <a:t>Grant title: Integrating Auditory and Visual Information to Improve Hearing Aids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590800" y="4953000"/>
            <a:ext cx="3208058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Mentor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Gabrielle Saunders, </a:t>
            </a:r>
            <a:r>
              <a:rPr lang="en-US" sz="2400" dirty="0" smtClean="0"/>
              <a:t>PhD </a:t>
            </a:r>
            <a:endParaRPr lang="en-US" sz="2400" dirty="0"/>
          </a:p>
        </p:txBody>
      </p:sp>
      <p:pic>
        <p:nvPicPr>
          <p:cNvPr id="48" name="Picture 8" descr="ncr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14425" cy="1428750"/>
          </a:xfrm>
          <a:prstGeom prst="rect">
            <a:avLst/>
          </a:prstGeom>
          <a:noFill/>
        </p:spPr>
      </p:pic>
      <p:pic>
        <p:nvPicPr>
          <p:cNvPr id="50" name="Picture 9" descr="ohs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7175" y="0"/>
            <a:ext cx="1266825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Evidence supporting use of visual information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1858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People comprehend 50 - 60% more when presented visual + auditory information compared with auditory alone</a:t>
            </a:r>
          </a:p>
        </p:txBody>
      </p:sp>
      <p:pic>
        <p:nvPicPr>
          <p:cNvPr id="6" name="2-1.avi_audio_snr_-1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371600" y="4419600"/>
            <a:ext cx="1524000" cy="1143000"/>
          </a:xfrm>
          <a:prstGeom prst="rect">
            <a:avLst/>
          </a:prstGeom>
        </p:spPr>
      </p:pic>
      <p:pic>
        <p:nvPicPr>
          <p:cNvPr id="7" name="2-1.avi_audio_video_snr_-12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419600" y="4343400"/>
            <a:ext cx="1866900" cy="136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2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No shortage of noise removal options</a:t>
            </a:r>
            <a:endParaRPr lang="en-US" sz="40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3213" cy="4953000"/>
          </a:xfrm>
        </p:spPr>
        <p:txBody>
          <a:bodyPr/>
          <a:lstStyle/>
          <a:p>
            <a:endParaRPr lang="en-US" sz="2000" dirty="0"/>
          </a:p>
          <a:p>
            <a:r>
              <a:rPr lang="en-US" sz="2200" dirty="0" smtClean="0"/>
              <a:t>Current </a:t>
            </a:r>
            <a:r>
              <a:rPr lang="en-US" sz="2200" dirty="0" smtClean="0"/>
              <a:t>methods for noise removal in hearing aids</a:t>
            </a:r>
          </a:p>
          <a:p>
            <a:pPr lvl="1"/>
            <a:r>
              <a:rPr lang="en-US" sz="1800" dirty="0" smtClean="0"/>
              <a:t>Directional microphones</a:t>
            </a:r>
          </a:p>
          <a:p>
            <a:pPr lvl="1"/>
            <a:r>
              <a:rPr lang="en-US" sz="1800" dirty="0" smtClean="0"/>
              <a:t>Adaptive microphone arrays</a:t>
            </a:r>
          </a:p>
          <a:p>
            <a:pPr lvl="1"/>
            <a:r>
              <a:rPr lang="en-US" sz="1800" dirty="0" smtClean="0"/>
              <a:t>Low-level expansion</a:t>
            </a:r>
          </a:p>
          <a:p>
            <a:pPr lvl="1"/>
            <a:r>
              <a:rPr lang="en-US" sz="1800" dirty="0" smtClean="0"/>
              <a:t>Adaptive filtering</a:t>
            </a:r>
          </a:p>
          <a:p>
            <a:pPr lvl="1"/>
            <a:r>
              <a:rPr lang="en-US" sz="1800" dirty="0" smtClean="0"/>
              <a:t>Envelope modulation filters</a:t>
            </a:r>
          </a:p>
          <a:p>
            <a:pPr lvl="2"/>
            <a:r>
              <a:rPr lang="en-US" sz="1400" dirty="0" smtClean="0"/>
              <a:t>Atlas et al, 2005, Souza et al. 2005</a:t>
            </a:r>
          </a:p>
          <a:p>
            <a:pPr lvl="1"/>
            <a:r>
              <a:rPr lang="en-US" sz="1800" dirty="0" smtClean="0"/>
              <a:t>Spectral subtraction</a:t>
            </a:r>
          </a:p>
          <a:p>
            <a:pPr lvl="1"/>
            <a:r>
              <a:rPr lang="en-US" sz="1800" dirty="0" smtClean="0"/>
              <a:t>Wiener Filtering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Noise Removal Methods</a:t>
            </a:r>
            <a:br>
              <a:rPr lang="en-US" sz="4000" b="0" dirty="0" smtClean="0"/>
            </a:br>
            <a:r>
              <a:rPr lang="en-US" sz="2800" b="0" dirty="0" smtClean="0"/>
              <a:t>Multiple Microphones</a:t>
            </a:r>
            <a:endParaRPr lang="en-US" sz="4000" b="0" dirty="0"/>
          </a:p>
        </p:txBody>
      </p:sp>
      <p:sp>
        <p:nvSpPr>
          <p:cNvPr id="6" name="Oval 5"/>
          <p:cNvSpPr/>
          <p:nvPr/>
        </p:nvSpPr>
        <p:spPr>
          <a:xfrm>
            <a:off x="1905000" y="4343400"/>
            <a:ext cx="914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2819400"/>
            <a:ext cx="914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00200" y="2819400"/>
            <a:ext cx="1447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4343400"/>
            <a:ext cx="1447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54187" y="3581400"/>
            <a:ext cx="12938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Front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Mic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752600" y="5105400"/>
            <a:ext cx="12938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Rear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Mic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95300" y="4076700"/>
            <a:ext cx="1600200" cy="0"/>
          </a:xfrm>
          <a:prstGeom prst="line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29000" y="43434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29200" y="43434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53200" y="2819400"/>
            <a:ext cx="914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pitchFamily="18" charset="2"/>
              </a:rPr>
              <a:t>S</a:t>
            </a:r>
            <a:endParaRPr lang="en-US" dirty="0">
              <a:latin typeface="Symbol" pitchFamily="18" charset="2"/>
            </a:endParaRP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4648200" y="46863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7"/>
          <p:cNvCxnSpPr>
            <a:stCxn id="17" idx="3"/>
            <a:endCxn id="18" idx="4"/>
          </p:cNvCxnSpPr>
          <p:nvPr/>
        </p:nvCxnSpPr>
        <p:spPr>
          <a:xfrm flipV="1">
            <a:off x="6248400" y="3505200"/>
            <a:ext cx="762000" cy="1181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18" idx="2"/>
          </p:cNvCxnSpPr>
          <p:nvPr/>
        </p:nvCxnSpPr>
        <p:spPr>
          <a:xfrm>
            <a:off x="2743200" y="3162300"/>
            <a:ext cx="3810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16" idx="1"/>
          </p:cNvCxnSpPr>
          <p:nvPr/>
        </p:nvCxnSpPr>
        <p:spPr>
          <a:xfrm>
            <a:off x="2819400" y="46863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276601" y="27432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X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(t)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3048000" y="51816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X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(t)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0" y="35814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noProof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Separation</a:t>
            </a:r>
          </a:p>
          <a:p>
            <a:pPr marL="0" marR="0" lvl="1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cs typeface="+mn-cs"/>
              </a:rPr>
              <a:t>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pic>
        <p:nvPicPr>
          <p:cNvPr id="5158" name="Picture 38"/>
          <p:cNvPicPr>
            <a:picLocks noChangeAspect="1" noChangeArrowheads="1"/>
          </p:cNvPicPr>
          <p:nvPr/>
        </p:nvPicPr>
        <p:blipFill>
          <a:blip r:embed="rId3" cstate="print"/>
          <a:srcRect l="29125" r="27882" b="-11628"/>
          <a:stretch>
            <a:fillRect/>
          </a:stretch>
        </p:blipFill>
        <p:spPr bwMode="auto">
          <a:xfrm>
            <a:off x="3200400" y="1752600"/>
            <a:ext cx="4133850" cy="53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Straight Arrow Connector 78"/>
          <p:cNvCxnSpPr/>
          <p:nvPr/>
        </p:nvCxnSpPr>
        <p:spPr>
          <a:xfrm rot="5400000" flipH="1" flipV="1">
            <a:off x="457200" y="2743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6200000" flipH="1">
            <a:off x="228600" y="2514600"/>
            <a:ext cx="914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6096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cs typeface="+mn-cs"/>
              </a:rPr>
              <a:t>q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Symbol" pitchFamily="18" charset="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Noise Removal Methods</a:t>
            </a:r>
            <a:br>
              <a:rPr lang="en-US" sz="4000" b="0" dirty="0" smtClean="0"/>
            </a:br>
            <a:r>
              <a:rPr lang="en-US" sz="2800" b="0" dirty="0" smtClean="0"/>
              <a:t>Polar pattern can be steered by adjusting the delay (</a:t>
            </a:r>
            <a:r>
              <a:rPr lang="en-US" sz="2800" b="0" dirty="0" smtClean="0">
                <a:latin typeface="Symbol" pitchFamily="18" charset="2"/>
              </a:rPr>
              <a:t>t</a:t>
            </a:r>
            <a:r>
              <a:rPr lang="en-US" sz="2800" b="0" dirty="0" smtClean="0"/>
              <a:t>)</a:t>
            </a:r>
            <a:endParaRPr lang="en-US" sz="4000" b="0" dirty="0"/>
          </a:p>
        </p:txBody>
      </p:sp>
      <p:pic>
        <p:nvPicPr>
          <p:cNvPr id="5158" name="Picture 38"/>
          <p:cNvPicPr>
            <a:picLocks noChangeAspect="1" noChangeArrowheads="1"/>
          </p:cNvPicPr>
          <p:nvPr/>
        </p:nvPicPr>
        <p:blipFill>
          <a:blip r:embed="rId3" cstate="print"/>
          <a:srcRect l="29125" r="27882" b="-11628"/>
          <a:stretch>
            <a:fillRect/>
          </a:stretch>
        </p:blipFill>
        <p:spPr bwMode="auto">
          <a:xfrm>
            <a:off x="2895600" y="1752600"/>
            <a:ext cx="4133850" cy="53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 cstate="print"/>
          <a:srcRect l="18308" t="16032" r="23582" b="1977"/>
          <a:stretch>
            <a:fillRect/>
          </a:stretch>
        </p:blipFill>
        <p:spPr bwMode="auto">
          <a:xfrm>
            <a:off x="3810000" y="2971800"/>
            <a:ext cx="2362200" cy="226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5" cstate="print"/>
          <a:srcRect l="18159" t="14861" r="22935" b="805"/>
          <a:stretch>
            <a:fillRect/>
          </a:stretch>
        </p:blipFill>
        <p:spPr bwMode="auto">
          <a:xfrm>
            <a:off x="6477000" y="2971800"/>
            <a:ext cx="2349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6" cstate="print"/>
          <a:srcRect l="34079" t="50000" r="35672" b="7833"/>
          <a:stretch>
            <a:fillRect/>
          </a:stretch>
        </p:blipFill>
        <p:spPr bwMode="auto">
          <a:xfrm rot="16200000">
            <a:off x="1007534" y="3031066"/>
            <a:ext cx="225213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7" cstate="print"/>
          <a:srcRect l="44380" r="40364" b="15044"/>
          <a:stretch>
            <a:fillRect/>
          </a:stretch>
        </p:blipFill>
        <p:spPr bwMode="auto">
          <a:xfrm>
            <a:off x="1219200" y="5486400"/>
            <a:ext cx="1828800" cy="33250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8" cstate="print"/>
          <a:srcRect l="38833" r="37590" b="-27434"/>
          <a:stretch>
            <a:fillRect/>
          </a:stretch>
        </p:blipFill>
        <p:spPr bwMode="auto">
          <a:xfrm>
            <a:off x="3886200" y="5486400"/>
            <a:ext cx="2159000" cy="381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52236" name="Picture 12"/>
          <p:cNvPicPr>
            <a:picLocks noChangeAspect="1" noChangeArrowheads="1"/>
          </p:cNvPicPr>
          <p:nvPr/>
        </p:nvPicPr>
        <p:blipFill>
          <a:blip r:embed="rId9" cstate="print"/>
          <a:srcRect l="41607" r="38977" b="-27434"/>
          <a:stretch>
            <a:fillRect/>
          </a:stretch>
        </p:blipFill>
        <p:spPr bwMode="auto">
          <a:xfrm>
            <a:off x="6781800" y="5486400"/>
            <a:ext cx="1778000" cy="381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447800" y="2514600"/>
            <a:ext cx="12938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Dipole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4267200" y="2514600"/>
            <a:ext cx="12938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Super </a:t>
            </a:r>
            <a:r>
              <a:rPr lang="en-US" sz="16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cardiod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7010400" y="2514600"/>
            <a:ext cx="12938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tabLst/>
              <a:defRPr/>
            </a:pPr>
            <a:r>
              <a:rPr lang="en-US" sz="1600" kern="0" noProof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Cardiod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Noise Removal Methods</a:t>
            </a:r>
            <a:br>
              <a:rPr lang="en-US" sz="4000" b="0" dirty="0" smtClean="0"/>
            </a:br>
            <a:r>
              <a:rPr lang="en-US" sz="2800" b="0" dirty="0" smtClean="0"/>
              <a:t>Single-</a:t>
            </a:r>
            <a:r>
              <a:rPr lang="en-US" sz="2800" b="0" dirty="0" err="1" smtClean="0"/>
              <a:t>mic</a:t>
            </a:r>
            <a:endParaRPr lang="en-US" sz="4000" b="0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371600"/>
            <a:ext cx="3428999" cy="609600"/>
          </a:xfrm>
        </p:spPr>
        <p:txBody>
          <a:bodyPr/>
          <a:lstStyle/>
          <a:p>
            <a:r>
              <a:rPr lang="en-US" sz="2000" dirty="0" smtClean="0"/>
              <a:t>Low-level expansion</a:t>
            </a:r>
          </a:p>
          <a:p>
            <a:pPr lvl="1"/>
            <a:endParaRPr lang="en-US" sz="1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3048000"/>
            <a:ext cx="34289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Adaptive filtering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5334000" y="19812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805714" y="2438400"/>
            <a:ext cx="1128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0" y="25146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096115" y="176188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829300" y="2019300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6248400" y="1752600"/>
            <a:ext cx="533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5791200" y="1905000"/>
            <a:ext cx="457200" cy="381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29000" y="47244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4724400"/>
            <a:ext cx="838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|.|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67400" y="47244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Smooth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91400" y="47244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control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91400" y="38100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High-pass filter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5600" y="4114800"/>
            <a:ext cx="449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3"/>
            <a:endCxn id="20" idx="1"/>
          </p:cNvCxnSpPr>
          <p:nvPr/>
        </p:nvCxnSpPr>
        <p:spPr>
          <a:xfrm>
            <a:off x="7086600" y="50673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8" idx="1"/>
          </p:cNvCxnSpPr>
          <p:nvPr/>
        </p:nvCxnSpPr>
        <p:spPr>
          <a:xfrm>
            <a:off x="5638800" y="50673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3"/>
            <a:endCxn id="17" idx="1"/>
          </p:cNvCxnSpPr>
          <p:nvPr/>
        </p:nvCxnSpPr>
        <p:spPr>
          <a:xfrm>
            <a:off x="4648200" y="5067300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endCxn id="16" idx="1"/>
          </p:cNvCxnSpPr>
          <p:nvPr/>
        </p:nvCxnSpPr>
        <p:spPr>
          <a:xfrm rot="16200000" flipH="1">
            <a:off x="2762250" y="4400550"/>
            <a:ext cx="952500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0" idx="0"/>
            <a:endCxn id="22" idx="2"/>
          </p:cNvCxnSpPr>
          <p:nvPr/>
        </p:nvCxnSpPr>
        <p:spPr>
          <a:xfrm rot="5400000" flipH="1" flipV="1">
            <a:off x="7886700" y="46101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1800" y="3657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597055" y="38862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8610600" y="4191000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5" grpId="0"/>
      <p:bldP spid="13" grpId="0"/>
      <p:bldP spid="14" grpId="0"/>
      <p:bldP spid="16" grpId="0" animBg="1"/>
      <p:bldP spid="17" grpId="0" animBg="1"/>
      <p:bldP spid="18" grpId="0" animBg="1"/>
      <p:bldP spid="20" grpId="0" animBg="1"/>
      <p:bldP spid="22" grpId="0" animBg="1"/>
      <p:bldP spid="68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E5A7-7855-4F9F-B53A-0807F8E059C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/>
              <a:t>Noise Removal Methods</a:t>
            </a:r>
            <a:br>
              <a:rPr lang="en-US" sz="4000" b="0" dirty="0" smtClean="0"/>
            </a:br>
            <a:r>
              <a:rPr lang="en-US" sz="2800" b="0" dirty="0" smtClean="0"/>
              <a:t>Envelope modulation</a:t>
            </a:r>
            <a:endParaRPr lang="en-US" sz="4000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Envelope modulation filtering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Atlas et al. 2005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7400" y="26670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 </a:t>
            </a:r>
            <a:r>
              <a:rPr lang="en-US" dirty="0" err="1" smtClean="0"/>
              <a:t>Filt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62400" y="3276600"/>
            <a:ext cx="838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Env</a:t>
            </a:r>
            <a:r>
              <a:rPr lang="en-US" dirty="0" smtClean="0"/>
              <a:t> Detect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32766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Smooth envelope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77342" y="22860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Carrier detect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7600" y="3291114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 </a:t>
            </a:r>
            <a:r>
              <a:rPr lang="en-US" dirty="0" err="1" smtClean="0"/>
              <a:t>Filt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3"/>
            <a:endCxn id="20" idx="1"/>
          </p:cNvCxnSpPr>
          <p:nvPr/>
        </p:nvCxnSpPr>
        <p:spPr>
          <a:xfrm>
            <a:off x="4800600" y="36195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30" idx="3"/>
            <a:endCxn id="17" idx="1"/>
          </p:cNvCxnSpPr>
          <p:nvPr/>
        </p:nvCxnSpPr>
        <p:spPr>
          <a:xfrm flipV="1">
            <a:off x="688238" y="3009900"/>
            <a:ext cx="1369162" cy="1289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" y="41148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597055" y="48006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057400" y="35814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 </a:t>
            </a:r>
            <a:r>
              <a:rPr lang="en-US" dirty="0" err="1" smtClean="0"/>
              <a:t>Filt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57400" y="45720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057400" y="54864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 </a:t>
            </a:r>
            <a:r>
              <a:rPr lang="en-US" dirty="0" err="1" smtClean="0"/>
              <a:t>Filt</a:t>
            </a:r>
            <a:r>
              <a:rPr lang="en-US" dirty="0" smtClean="0"/>
              <a:t> N</a:t>
            </a:r>
            <a:endParaRPr lang="en-US" dirty="0"/>
          </a:p>
        </p:txBody>
      </p:sp>
      <p:cxnSp>
        <p:nvCxnSpPr>
          <p:cNvPr id="46" name="Shape 27"/>
          <p:cNvCxnSpPr>
            <a:stCxn id="30" idx="3"/>
            <a:endCxn id="35" idx="1"/>
          </p:cNvCxnSpPr>
          <p:nvPr/>
        </p:nvCxnSpPr>
        <p:spPr>
          <a:xfrm flipV="1">
            <a:off x="688238" y="3924300"/>
            <a:ext cx="1369162" cy="3751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27"/>
          <p:cNvCxnSpPr>
            <a:stCxn id="30" idx="3"/>
            <a:endCxn id="36" idx="1"/>
          </p:cNvCxnSpPr>
          <p:nvPr/>
        </p:nvCxnSpPr>
        <p:spPr>
          <a:xfrm>
            <a:off x="688238" y="4299466"/>
            <a:ext cx="1369162" cy="6154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7"/>
          <p:cNvCxnSpPr>
            <a:stCxn id="30" idx="3"/>
            <a:endCxn id="37" idx="1"/>
          </p:cNvCxnSpPr>
          <p:nvPr/>
        </p:nvCxnSpPr>
        <p:spPr>
          <a:xfrm>
            <a:off x="688238" y="4299466"/>
            <a:ext cx="1369162" cy="1529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27"/>
          <p:cNvCxnSpPr>
            <a:stCxn id="17" idx="3"/>
            <a:endCxn id="22" idx="1"/>
          </p:cNvCxnSpPr>
          <p:nvPr/>
        </p:nvCxnSpPr>
        <p:spPr>
          <a:xfrm flipV="1">
            <a:off x="3276600" y="2628900"/>
            <a:ext cx="500742" cy="381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27"/>
          <p:cNvCxnSpPr>
            <a:endCxn id="18" idx="1"/>
          </p:cNvCxnSpPr>
          <p:nvPr/>
        </p:nvCxnSpPr>
        <p:spPr>
          <a:xfrm rot="16200000" flipH="1">
            <a:off x="3409950" y="3067050"/>
            <a:ext cx="6477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506028" y="3323772"/>
            <a:ext cx="762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6" name="Shape 27"/>
          <p:cNvCxnSpPr>
            <a:stCxn id="22" idx="2"/>
            <a:endCxn id="18" idx="0"/>
          </p:cNvCxnSpPr>
          <p:nvPr/>
        </p:nvCxnSpPr>
        <p:spPr>
          <a:xfrm rot="5400000">
            <a:off x="4231821" y="3121479"/>
            <a:ext cx="304800" cy="5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7"/>
          <p:cNvCxnSpPr>
            <a:stCxn id="22" idx="3"/>
            <a:endCxn id="65" idx="0"/>
          </p:cNvCxnSpPr>
          <p:nvPr/>
        </p:nvCxnSpPr>
        <p:spPr>
          <a:xfrm>
            <a:off x="4996542" y="2628900"/>
            <a:ext cx="1890486" cy="6948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27"/>
          <p:cNvCxnSpPr>
            <a:stCxn id="20" idx="3"/>
            <a:endCxn id="65" idx="2"/>
          </p:cNvCxnSpPr>
          <p:nvPr/>
        </p:nvCxnSpPr>
        <p:spPr>
          <a:xfrm>
            <a:off x="6324600" y="3619500"/>
            <a:ext cx="181428" cy="9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27"/>
          <p:cNvCxnSpPr>
            <a:stCxn id="65" idx="6"/>
            <a:endCxn id="23" idx="1"/>
          </p:cNvCxnSpPr>
          <p:nvPr/>
        </p:nvCxnSpPr>
        <p:spPr>
          <a:xfrm>
            <a:off x="7268028" y="3628572"/>
            <a:ext cx="199572" cy="5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543800" y="4648200"/>
            <a:ext cx="7620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pitchFamily="18" charset="2"/>
              </a:rPr>
              <a:t>S</a:t>
            </a:r>
            <a:endParaRPr lang="en-US" dirty="0">
              <a:latin typeface="Symbol" pitchFamily="18" charset="2"/>
            </a:endParaRPr>
          </a:p>
        </p:txBody>
      </p:sp>
      <p:cxnSp>
        <p:nvCxnSpPr>
          <p:cNvPr id="80" name="Shape 27"/>
          <p:cNvCxnSpPr>
            <a:stCxn id="23" idx="2"/>
            <a:endCxn id="79" idx="0"/>
          </p:cNvCxnSpPr>
          <p:nvPr/>
        </p:nvCxnSpPr>
        <p:spPr>
          <a:xfrm rot="5400000">
            <a:off x="7589157" y="4312557"/>
            <a:ext cx="67128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239000" y="4953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315200" y="4572000"/>
            <a:ext cx="304800" cy="153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305800" y="4953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  <p:bldP spid="20" grpId="0" animBg="1"/>
      <p:bldP spid="22" grpId="0" animBg="1"/>
      <p:bldP spid="23" grpId="0" animBg="1"/>
      <p:bldP spid="30" grpId="0"/>
      <p:bldP spid="31" grpId="0"/>
      <p:bldP spid="35" grpId="0" animBg="1"/>
      <p:bldP spid="36" grpId="0" animBg="1"/>
      <p:bldP spid="37" grpId="0" animBg="1"/>
      <p:bldP spid="65" grpId="0" animBg="1"/>
      <p:bldP spid="79" grpId="0" animBg="1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35296</TotalTime>
  <Words>1075</Words>
  <Application>Microsoft Office PowerPoint</Application>
  <PresentationFormat>On-screen Show (4:3)</PresentationFormat>
  <Paragraphs>270</Paragraphs>
  <Slides>32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Stream</vt:lpstr>
      <vt:lpstr>Equation</vt:lpstr>
      <vt:lpstr>Improving voice activity detection in hearing aids using visual cues</vt:lpstr>
      <vt:lpstr>Acknowledgements</vt:lpstr>
      <vt:lpstr>Statement of the Problem</vt:lpstr>
      <vt:lpstr>Evidence supporting use of visual information</vt:lpstr>
      <vt:lpstr>No shortage of noise removal options</vt:lpstr>
      <vt:lpstr>Noise Removal Methods Multiple Microphones</vt:lpstr>
      <vt:lpstr>Noise Removal Methods Polar pattern can be steered by adjusting the delay (t)</vt:lpstr>
      <vt:lpstr>Noise Removal Methods Single-mic</vt:lpstr>
      <vt:lpstr>Noise Removal Methods Envelope modulation</vt:lpstr>
      <vt:lpstr>Noise Removal Methods Single mic noise estimation and removal</vt:lpstr>
      <vt:lpstr>Block processing and windowing</vt:lpstr>
      <vt:lpstr>Introduction – Proposed futuristic system</vt:lpstr>
      <vt:lpstr>Long-term objective</vt:lpstr>
      <vt:lpstr>Slide 14</vt:lpstr>
      <vt:lpstr>Slide 15</vt:lpstr>
      <vt:lpstr>Audio-visual corpus</vt:lpstr>
      <vt:lpstr>Overview of audio-video feature extraction</vt:lpstr>
      <vt:lpstr>Auditory and visual signal processing</vt:lpstr>
      <vt:lpstr>Introduction – Facial Feature Extraction</vt:lpstr>
      <vt:lpstr>Auditory Feature Extraction</vt:lpstr>
      <vt:lpstr>Model Prediction of Voice Presence/No Presence</vt:lpstr>
      <vt:lpstr>Statistically relevant (p&lt;0.05) model parameters</vt:lpstr>
      <vt:lpstr>Results</vt:lpstr>
      <vt:lpstr>Results</vt:lpstr>
      <vt:lpstr>Results</vt:lpstr>
      <vt:lpstr>Results</vt:lpstr>
      <vt:lpstr>Results</vt:lpstr>
      <vt:lpstr>Testing VAD within full noise reduction algorithm</vt:lpstr>
      <vt:lpstr>Testing VAD within full noise reduction algorithm</vt:lpstr>
      <vt:lpstr>Future Directions</vt:lpstr>
      <vt:lpstr>Future Directions</vt:lpstr>
      <vt:lpstr>Thank you!</vt:lpstr>
    </vt:vector>
  </TitlesOfParts>
  <Company>Jacobs Technologies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Noninvasive Blood Glucose Monitoring Using Otoacoustic Emissions</dc:title>
  <dc:creator>Peter Jacobs</dc:creator>
  <cp:lastModifiedBy>Peter G. Jacobs</cp:lastModifiedBy>
  <cp:revision>725</cp:revision>
  <dcterms:created xsi:type="dcterms:W3CDTF">2007-03-19T04:24:51Z</dcterms:created>
  <dcterms:modified xsi:type="dcterms:W3CDTF">2012-10-19T07:10:26Z</dcterms:modified>
</cp:coreProperties>
</file>