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wdp" ContentType="image/vnd.ms-photo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avi" ContentType="audi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91" r:id="rId3"/>
    <p:sldId id="303" r:id="rId4"/>
    <p:sldId id="305" r:id="rId5"/>
    <p:sldId id="317" r:id="rId6"/>
    <p:sldId id="309" r:id="rId7"/>
    <p:sldId id="306" r:id="rId8"/>
    <p:sldId id="308" r:id="rId9"/>
    <p:sldId id="290" r:id="rId10"/>
    <p:sldId id="326" r:id="rId11"/>
    <p:sldId id="325" r:id="rId12"/>
    <p:sldId id="307" r:id="rId13"/>
    <p:sldId id="320" r:id="rId14"/>
    <p:sldId id="316" r:id="rId15"/>
    <p:sldId id="327" r:id="rId16"/>
    <p:sldId id="276" r:id="rId17"/>
    <p:sldId id="274" r:id="rId18"/>
    <p:sldId id="277" r:id="rId19"/>
    <p:sldId id="285" r:id="rId20"/>
    <p:sldId id="273" r:id="rId21"/>
    <p:sldId id="328" r:id="rId22"/>
    <p:sldId id="329" r:id="rId23"/>
    <p:sldId id="330" r:id="rId24"/>
    <p:sldId id="332" r:id="rId25"/>
    <p:sldId id="263" r:id="rId26"/>
    <p:sldId id="287" r:id="rId27"/>
    <p:sldId id="292" r:id="rId28"/>
    <p:sldId id="270" r:id="rId29"/>
    <p:sldId id="293" r:id="rId30"/>
    <p:sldId id="271" r:id="rId31"/>
    <p:sldId id="289" r:id="rId32"/>
    <p:sldId id="294" r:id="rId33"/>
    <p:sldId id="344" r:id="rId34"/>
    <p:sldId id="333" r:id="rId35"/>
    <p:sldId id="268" r:id="rId36"/>
    <p:sldId id="266" r:id="rId37"/>
    <p:sldId id="310" r:id="rId38"/>
    <p:sldId id="265" r:id="rId39"/>
    <p:sldId id="336" r:id="rId40"/>
    <p:sldId id="334" r:id="rId41"/>
    <p:sldId id="311" r:id="rId42"/>
    <p:sldId id="272" r:id="rId43"/>
    <p:sldId id="323" r:id="rId44"/>
    <p:sldId id="314" r:id="rId45"/>
    <p:sldId id="348" r:id="rId46"/>
    <p:sldId id="298" r:id="rId47"/>
    <p:sldId id="313" r:id="rId48"/>
    <p:sldId id="347" r:id="rId49"/>
    <p:sldId id="281" r:id="rId50"/>
    <p:sldId id="302" r:id="rId51"/>
    <p:sldId id="299" r:id="rId52"/>
    <p:sldId id="324" r:id="rId53"/>
    <p:sldId id="267" r:id="rId54"/>
    <p:sldId id="337" r:id="rId55"/>
    <p:sldId id="342" r:id="rId56"/>
    <p:sldId id="341" r:id="rId57"/>
    <p:sldId id="340" r:id="rId58"/>
    <p:sldId id="343" r:id="rId59"/>
    <p:sldId id="345" r:id="rId60"/>
    <p:sldId id="34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84" autoAdjust="0"/>
  </p:normalViewPr>
  <p:slideViewPr>
    <p:cSldViewPr>
      <p:cViewPr varScale="1">
        <p:scale>
          <a:sx n="95" d="100"/>
          <a:sy n="95" d="100"/>
        </p:scale>
        <p:origin x="-14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EA021-F4EF-4E36-862B-76FB22143FFA}" type="datetimeFigureOut">
              <a:rPr lang="en-US" smtClean="0"/>
              <a:t>1/31/15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E60F-558B-4298-9A57-DFDDBA75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 the clean signal first, show a</a:t>
            </a:r>
            <a:r>
              <a:rPr lang="en-US" baseline="0" dirty="0" smtClean="0"/>
              <a:t> cartoon of each condition (i.e. modulator + carrier, modulator alone, carrier alone)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1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6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6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</a:t>
            </a:r>
            <a:r>
              <a:rPr lang="en-US" baseline="0" dirty="0" smtClean="0"/>
              <a:t> raw speech signal, then the spectrogram of the speech signal, then show the binary mask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title to this slide, making</a:t>
            </a:r>
            <a:r>
              <a:rPr lang="en-US" baseline="0" dirty="0" smtClean="0"/>
              <a:t> it consistent with Audio Feature Extraction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27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in a figure for envelope</a:t>
            </a:r>
            <a:r>
              <a:rPr lang="en-US" baseline="0" dirty="0" smtClean="0"/>
              <a:t> extraction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this animate in from left to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4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flow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00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Train a linear classifier (linear regression) and a nonlinear model (GMM)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00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all definitions!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each question so that viewer can be introduced to</a:t>
            </a:r>
            <a:r>
              <a:rPr lang="en-US" baseline="0" dirty="0" smtClean="0"/>
              <a:t> them one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10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Train a linear classifier (linear regression) and a nonlinear model (GMM)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0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colors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1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ordering, highlight visual processing alone..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7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Subbands</a:t>
            </a:r>
            <a:r>
              <a:rPr lang="en-US" dirty="0" smtClean="0"/>
              <a:t> illustration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6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 showing mod </a:t>
            </a:r>
            <a:r>
              <a:rPr lang="en-US" dirty="0" err="1" smtClean="0"/>
              <a:t>en</a:t>
            </a:r>
            <a:r>
              <a:rPr lang="en-US" baseline="0" dirty="0" err="1" smtClean="0"/>
              <a:t>v</a:t>
            </a:r>
            <a:r>
              <a:rPr lang="en-US" baseline="0" dirty="0" smtClean="0"/>
              <a:t> for simple sounds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ARO reference; reverse histogram with the envelope</a:t>
            </a:r>
            <a:r>
              <a:rPr lang="en-US" baseline="0" dirty="0" smtClean="0"/>
              <a:t> and lip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graphic</a:t>
            </a:r>
            <a:r>
              <a:rPr lang="en-US" baseline="0" dirty="0" smtClean="0"/>
              <a:t> showing mod envelope of a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out the information about swapping mod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with lips.  Talk about that under research question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0E60F-558B-4298-9A57-DFDDBA751A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5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3D097DA-130F-45BB-93C3-BB1A97E9C62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54C4-272B-43B2-BFA2-CF77CB02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4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microsoft.com/office/2007/relationships/hdphoto" Target="../media/hdphoto1.wdp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22.xml"/><Relationship Id="rId13" Type="http://schemas.openxmlformats.org/officeDocument/2006/relationships/image" Target="../media/image39.emf"/><Relationship Id="rId14" Type="http://schemas.openxmlformats.org/officeDocument/2006/relationships/image" Target="../media/image4.png"/><Relationship Id="rId1" Type="http://schemas.microsoft.com/office/2007/relationships/media" Target="../media/media5.wav"/><Relationship Id="rId2" Type="http://schemas.openxmlformats.org/officeDocument/2006/relationships/audio" Target="../media/media5.wav"/><Relationship Id="rId3" Type="http://schemas.microsoft.com/office/2007/relationships/media" Target="../media/media6.wav"/><Relationship Id="rId4" Type="http://schemas.openxmlformats.org/officeDocument/2006/relationships/audio" Target="../media/media6.wav"/><Relationship Id="rId5" Type="http://schemas.microsoft.com/office/2007/relationships/media" Target="../media/media7.wav"/><Relationship Id="rId6" Type="http://schemas.openxmlformats.org/officeDocument/2006/relationships/audio" Target="../media/media7.wav"/><Relationship Id="rId7" Type="http://schemas.microsoft.com/office/2007/relationships/media" Target="../media/media8.wav"/><Relationship Id="rId8" Type="http://schemas.openxmlformats.org/officeDocument/2006/relationships/audio" Target="../media/media8.wav"/><Relationship Id="rId9" Type="http://schemas.microsoft.com/office/2007/relationships/media" Target="../media/media9.wav"/><Relationship Id="rId10" Type="http://schemas.openxmlformats.org/officeDocument/2006/relationships/audio" Target="../media/media9.wav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image" Target="../media/image45.emf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.png"/><Relationship Id="rId1" Type="http://schemas.microsoft.com/office/2007/relationships/media" Target="../media/media10.wav"/><Relationship Id="rId2" Type="http://schemas.openxmlformats.org/officeDocument/2006/relationships/audio" Target="../media/media10.wav"/><Relationship Id="rId3" Type="http://schemas.microsoft.com/office/2007/relationships/media" Target="../media/media11.wav"/><Relationship Id="rId4" Type="http://schemas.openxmlformats.org/officeDocument/2006/relationships/audio" Target="../media/media11.wav"/><Relationship Id="rId5" Type="http://schemas.microsoft.com/office/2007/relationships/media" Target="../media/media12.wav"/><Relationship Id="rId6" Type="http://schemas.openxmlformats.org/officeDocument/2006/relationships/audio" Target="../media/media12.wav"/><Relationship Id="rId7" Type="http://schemas.microsoft.com/office/2007/relationships/media" Target="../media/media13.wav"/><Relationship Id="rId8" Type="http://schemas.openxmlformats.org/officeDocument/2006/relationships/audio" Target="../media/media13.wav"/><Relationship Id="rId9" Type="http://schemas.microsoft.com/office/2007/relationships/media" Target="../media/media14.wav"/><Relationship Id="rId10" Type="http://schemas.openxmlformats.org/officeDocument/2006/relationships/audio" Target="../media/media14.wav"/></Relationships>
</file>

<file path=ppt/slides/_rels/slide5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3" Type="http://schemas.openxmlformats.org/officeDocument/2006/relationships/image" Target="../media/image50.emf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4.png"/><Relationship Id="rId17" Type="http://schemas.openxmlformats.org/officeDocument/2006/relationships/image" Target="../media/image53.png"/><Relationship Id="rId1" Type="http://schemas.microsoft.com/office/2007/relationships/media" Target="../media/media10.wav"/><Relationship Id="rId2" Type="http://schemas.openxmlformats.org/officeDocument/2006/relationships/audio" Target="../media/media10.wav"/><Relationship Id="rId3" Type="http://schemas.microsoft.com/office/2007/relationships/media" Target="../media/media11.wav"/><Relationship Id="rId4" Type="http://schemas.openxmlformats.org/officeDocument/2006/relationships/audio" Target="../media/media11.wav"/><Relationship Id="rId5" Type="http://schemas.microsoft.com/office/2007/relationships/media" Target="../media/media12.wav"/><Relationship Id="rId6" Type="http://schemas.openxmlformats.org/officeDocument/2006/relationships/audio" Target="../media/media12.wav"/><Relationship Id="rId7" Type="http://schemas.microsoft.com/office/2007/relationships/media" Target="../media/media13.wav"/><Relationship Id="rId8" Type="http://schemas.openxmlformats.org/officeDocument/2006/relationships/audio" Target="../media/media13.wav"/><Relationship Id="rId9" Type="http://schemas.microsoft.com/office/2007/relationships/media" Target="../media/media14.wav"/><Relationship Id="rId10" Type="http://schemas.openxmlformats.org/officeDocument/2006/relationships/audio" Target="../media/media14.wav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eg"/><Relationship Id="rId12" Type="http://schemas.openxmlformats.org/officeDocument/2006/relationships/image" Target="../media/image7.jpeg"/><Relationship Id="rId1" Type="http://schemas.microsoft.com/office/2007/relationships/media" Target="../media/media1.wav"/><Relationship Id="rId2" Type="http://schemas.openxmlformats.org/officeDocument/2006/relationships/audio" Target="../media/media1.wav"/><Relationship Id="rId3" Type="http://schemas.microsoft.com/office/2007/relationships/media" Target="../media/media2.wav"/><Relationship Id="rId4" Type="http://schemas.openxmlformats.org/officeDocument/2006/relationships/audio" Target="../media/media2.wav"/><Relationship Id="rId5" Type="http://schemas.microsoft.com/office/2007/relationships/media" Target="../media/media3.wav"/><Relationship Id="rId6" Type="http://schemas.openxmlformats.org/officeDocument/2006/relationships/audio" Target="../media/media3.wav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.xml"/><Relationship Id="rId9" Type="http://schemas.openxmlformats.org/officeDocument/2006/relationships/image" Target="../media/image4.png"/><Relationship Id="rId10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image" Target="../media/image51.png"/><Relationship Id="rId13" Type="http://schemas.openxmlformats.org/officeDocument/2006/relationships/image" Target="../media/image57.emf"/><Relationship Id="rId14" Type="http://schemas.openxmlformats.org/officeDocument/2006/relationships/image" Target="../media/image47.png"/><Relationship Id="rId1" Type="http://schemas.microsoft.com/office/2007/relationships/media" Target="../media/media10.wav"/><Relationship Id="rId2" Type="http://schemas.openxmlformats.org/officeDocument/2006/relationships/audio" Target="../media/media10.wav"/><Relationship Id="rId3" Type="http://schemas.microsoft.com/office/2007/relationships/media" Target="../media/media11.wav"/><Relationship Id="rId4" Type="http://schemas.openxmlformats.org/officeDocument/2006/relationships/audio" Target="../media/media11.wav"/><Relationship Id="rId5" Type="http://schemas.microsoft.com/office/2007/relationships/media" Target="../media/media12.wav"/><Relationship Id="rId6" Type="http://schemas.openxmlformats.org/officeDocument/2006/relationships/audio" Target="../media/media12.wav"/><Relationship Id="rId7" Type="http://schemas.microsoft.com/office/2007/relationships/media" Target="../media/media13.wav"/><Relationship Id="rId8" Type="http://schemas.openxmlformats.org/officeDocument/2006/relationships/audio" Target="../media/media13.wav"/><Relationship Id="rId9" Type="http://schemas.microsoft.com/office/2007/relationships/media" Target="../media/media14.wav"/><Relationship Id="rId10" Type="http://schemas.openxmlformats.org/officeDocument/2006/relationships/audio" Target="../media/media14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4.avi"/><Relationship Id="rId4" Type="http://schemas.openxmlformats.org/officeDocument/2006/relationships/audio" Target="../media/media4.avi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microsoft.com/office/2007/relationships/media" Target="file://localhost/Volumes/DATAHDD/Past_projects/Portland/BME_June2014/NCRAR%202012%20Seminar%20Presentation/2-1.avi_audio_video_snr_-12.avi" TargetMode="External"/><Relationship Id="rId2" Type="http://schemas.openxmlformats.org/officeDocument/2006/relationships/video" Target="file://localhost/Volumes/DATAHDD/Past_projects/Portland/BME_June2014/NCRAR%202012%20Seminar%20Presentation/2-1.avi_audio_video_snr_-12.av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/>
              <a:t>Audio-visual noise removal in speech using a binary mask:  exploiting correlations between lip contours and modulation envelopes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r>
              <a:rPr lang="en-US" dirty="0" smtClean="0"/>
              <a:t>Arun </a:t>
            </a:r>
            <a:r>
              <a:rPr lang="en-US" dirty="0" err="1" smtClean="0"/>
              <a:t>Palghat</a:t>
            </a:r>
            <a:r>
              <a:rPr lang="en-US" dirty="0" smtClean="0"/>
              <a:t> </a:t>
            </a:r>
            <a:r>
              <a:rPr lang="en-US" dirty="0" err="1" smtClean="0"/>
              <a:t>Udayashankar</a:t>
            </a:r>
            <a:endParaRPr lang="en-US" dirty="0"/>
          </a:p>
        </p:txBody>
      </p:sp>
      <p:pic>
        <p:nvPicPr>
          <p:cNvPr id="1026" name="Picture 2" descr="http://www.chrisdudley.org/files/images/OHSU-logo-diabetes-week.preview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209163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lghatu\Documents\Latex_files\ARO\NCRA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48400"/>
            <a:ext cx="265938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lip contours correlate with modulation envelopes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sounds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Words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Sentences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so, can we substitute modulation envelopes with lip contours to improve speech quality in noisy environments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visual cues such as lip contours improve classical acoustic noise removal signal processing algorithms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Voice activity detection (VAD)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Multi-band VAD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097DA-130F-45BB-93C3-BB1A97E9C6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 work on audio visual noise removal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Consonant vowel recognition scores improve in an automated classifier and perceptual tests by including visual features</a:t>
            </a:r>
          </a:p>
          <a:p>
            <a:pPr lvl="1"/>
            <a:r>
              <a:rPr lang="en-US" dirty="0" err="1"/>
              <a:t>Girin</a:t>
            </a:r>
            <a:r>
              <a:rPr lang="en-US" dirty="0"/>
              <a:t>, Schwartz and Gang (2001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Target speech source separation can be improved by using video features</a:t>
            </a:r>
          </a:p>
          <a:p>
            <a:pPr lvl="1"/>
            <a:r>
              <a:rPr lang="en-US" dirty="0" err="1"/>
              <a:t>Sodoyer</a:t>
            </a:r>
            <a:r>
              <a:rPr lang="en-US" dirty="0"/>
              <a:t>, </a:t>
            </a:r>
            <a:r>
              <a:rPr lang="en-US" dirty="0" err="1"/>
              <a:t>Girin</a:t>
            </a:r>
            <a:r>
              <a:rPr lang="en-US" dirty="0"/>
              <a:t> et al. </a:t>
            </a:r>
            <a:r>
              <a:rPr lang="en-US" dirty="0" smtClean="0"/>
              <a:t>2004</a:t>
            </a:r>
          </a:p>
          <a:p>
            <a:r>
              <a:rPr lang="en-US" dirty="0" smtClean="0"/>
              <a:t>Single band voice activity detection using Audio+ Video better than Audio alone</a:t>
            </a:r>
          </a:p>
          <a:p>
            <a:pPr lvl="1"/>
            <a:r>
              <a:rPr lang="en-US" dirty="0" err="1" smtClean="0"/>
              <a:t>Sodoyer</a:t>
            </a:r>
            <a:r>
              <a:rPr lang="en-US" dirty="0" smtClean="0"/>
              <a:t> et al. 2009</a:t>
            </a:r>
          </a:p>
          <a:p>
            <a:r>
              <a:rPr lang="en-US" dirty="0" smtClean="0"/>
              <a:t>Nobody has integrated video features in a multiband VAD speech processing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097DA-130F-45BB-93C3-BB1A97E9C6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1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b="0" dirty="0" smtClean="0"/>
              <a:t>Proposed futuristic system</a:t>
            </a:r>
            <a:endParaRPr lang="en-US" sz="40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4876800"/>
            <a:ext cx="3962400" cy="2286000"/>
          </a:xfrm>
        </p:spPr>
        <p:txBody>
          <a:bodyPr/>
          <a:lstStyle/>
          <a:p>
            <a:r>
              <a:rPr lang="en-US" sz="2000" dirty="0" smtClean="0"/>
              <a:t>Video camera wirelessly sends data</a:t>
            </a:r>
          </a:p>
          <a:p>
            <a:pPr lvl="1"/>
            <a:r>
              <a:rPr lang="en-US" sz="1600" dirty="0" smtClean="0"/>
              <a:t>Mounted on lapel…</a:t>
            </a:r>
          </a:p>
          <a:p>
            <a:pPr lvl="1"/>
            <a:r>
              <a:rPr lang="en-US" sz="1600" dirty="0" smtClean="0"/>
              <a:t>eye-glasses (Google glass)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828800"/>
            <a:ext cx="3556000" cy="4343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33800" y="1981200"/>
            <a:ext cx="2438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+mn-cs"/>
              </a:rPr>
              <a:t>Hearing aid receives the video features wirelessly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35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the audio visual corpus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92500" lnSpcReduction="10000"/>
          </a:bodyPr>
          <a:lstStyle/>
          <a:p>
            <a:pPr lvl="0" fontAlgn="base">
              <a:spcAft>
                <a:spcPct val="0"/>
              </a:spcAft>
              <a:buSzPct val="70000"/>
              <a:defRPr/>
            </a:pPr>
            <a:r>
              <a:rPr lang="en-US" kern="0" dirty="0"/>
              <a:t>Revised speech-in-noise (RSPIN) data corpus</a:t>
            </a:r>
          </a:p>
          <a:p>
            <a:pPr lvl="0" fontAlgn="base">
              <a:spcAft>
                <a:spcPct val="0"/>
              </a:spcAft>
              <a:buSzPct val="70000"/>
              <a:defRPr/>
            </a:pPr>
            <a:r>
              <a:rPr lang="en-US" kern="0" dirty="0"/>
              <a:t>Two speakers recorded (audio and visual) of face in anechoic chamber</a:t>
            </a:r>
          </a:p>
          <a:p>
            <a:pPr lvl="0" fontAlgn="base">
              <a:spcAft>
                <a:spcPct val="0"/>
              </a:spcAft>
              <a:buSzPct val="70000"/>
              <a:defRPr/>
            </a:pPr>
            <a:r>
              <a:rPr lang="en-US" kern="0" dirty="0"/>
              <a:t>Video recorded using 96 fps Basler black-and-white camera</a:t>
            </a:r>
          </a:p>
          <a:p>
            <a:pPr lvl="0" fontAlgn="base">
              <a:spcAft>
                <a:spcPct val="0"/>
              </a:spcAft>
              <a:buSzPct val="70000"/>
              <a:defRPr/>
            </a:pPr>
            <a:r>
              <a:rPr lang="en-US" kern="0" dirty="0"/>
              <a:t>Audio recorded using LYNX2B sound card, 24-bit resolution</a:t>
            </a:r>
          </a:p>
          <a:p>
            <a:pPr lvl="0" fontAlgn="base">
              <a:spcAft>
                <a:spcPct val="0"/>
              </a:spcAft>
              <a:buSzPct val="70000"/>
              <a:defRPr/>
            </a:pPr>
            <a:r>
              <a:rPr lang="en-US" kern="0" dirty="0"/>
              <a:t>Introduce </a:t>
            </a:r>
            <a:r>
              <a:rPr lang="en-US" kern="0" dirty="0" smtClean="0"/>
              <a:t>white </a:t>
            </a:r>
            <a:r>
              <a:rPr lang="en-US" kern="0" dirty="0"/>
              <a:t>noise at different signal-to-noise ratios during post-processing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097DA-130F-45BB-93C3-BB1A97E9C62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7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Facial Feature Extraction</a:t>
            </a:r>
            <a:endParaRPr lang="en-US" sz="4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00200"/>
            <a:ext cx="5189537" cy="5054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3276600" cy="3962400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r>
              <a:rPr lang="en-US" sz="2400" dirty="0" smtClean="0"/>
              <a:t>Visual feature (</a:t>
            </a:r>
            <a:r>
              <a:rPr lang="en-US" sz="2400" dirty="0" err="1" smtClean="0">
                <a:latin typeface="Symbol" pitchFamily="18" charset="2"/>
              </a:rPr>
              <a:t>b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) extraction – 66 visual features around mouth, eyes, chin, nose and cheeks</a:t>
            </a:r>
          </a:p>
          <a:p>
            <a:endParaRPr lang="en-US" sz="2400" dirty="0" smtClean="0"/>
          </a:p>
          <a:p>
            <a:r>
              <a:rPr lang="en-US" sz="2400" dirty="0" smtClean="0"/>
              <a:t>Visual features include</a:t>
            </a:r>
          </a:p>
          <a:p>
            <a:pPr lvl="1"/>
            <a:r>
              <a:rPr lang="en-US" sz="1600" dirty="0" smtClean="0"/>
              <a:t>Height of outer lips</a:t>
            </a:r>
          </a:p>
          <a:p>
            <a:pPr lvl="1"/>
            <a:r>
              <a:rPr lang="en-US" sz="1600" dirty="0" smtClean="0"/>
              <a:t>Height of inner lips</a:t>
            </a:r>
          </a:p>
          <a:p>
            <a:pPr lvl="1"/>
            <a:r>
              <a:rPr lang="en-US" sz="1600" dirty="0" smtClean="0"/>
              <a:t>Width of mouth</a:t>
            </a:r>
          </a:p>
          <a:p>
            <a:pPr lvl="1"/>
            <a:r>
              <a:rPr lang="en-US" sz="1600" dirty="0" smtClean="0"/>
              <a:t>Height of upper-lip to chin</a:t>
            </a:r>
          </a:p>
          <a:p>
            <a:pPr lvl="1"/>
            <a:r>
              <a:rPr lang="en-US" sz="1600" dirty="0" smtClean="0"/>
              <a:t>Ellipse parameters fit to the outer lips</a:t>
            </a:r>
          </a:p>
          <a:p>
            <a:pPr lvl="1"/>
            <a:r>
              <a:rPr lang="en-US" sz="1600" dirty="0" smtClean="0"/>
              <a:t>Change in features over time</a:t>
            </a:r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60962"/>
            <a:ext cx="226271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13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Audio feature extraction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790700"/>
            <a:ext cx="312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at desired SNR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3600" y="3314700"/>
            <a:ext cx="312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Sub-band filtering, envelope extraction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876800"/>
            <a:ext cx="312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Correlation with lip height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74900" y="43053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00300" y="27813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226271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28281"/>
            <a:ext cx="2262717" cy="169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097DA-130F-45BB-93C3-BB1A97E9C6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1200" y="2992438"/>
            <a:ext cx="0" cy="817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8400" y="3124200"/>
            <a:ext cx="363538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82317" y="3200400"/>
            <a:ext cx="404283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44317" y="3048000"/>
            <a:ext cx="154728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 25 bands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86600" y="3200400"/>
            <a:ext cx="404283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8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sounds: R</a:t>
            </a:r>
            <a:r>
              <a:rPr lang="en-US" dirty="0"/>
              <a:t>=</a:t>
            </a:r>
            <a:r>
              <a:rPr lang="en-US" dirty="0" smtClean="0"/>
              <a:t> 0.64 </a:t>
            </a:r>
            <a:r>
              <a:rPr lang="en-US" dirty="0"/>
              <a:t>+/- 0.12 </a:t>
            </a:r>
            <a:r>
              <a:rPr lang="en-US" dirty="0" smtClean="0"/>
              <a:t>(N=90)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238250"/>
            <a:ext cx="562927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6324600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 value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79763"/>
            <a:ext cx="2971800" cy="222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48124"/>
            <a:ext cx="28321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121043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Modulation envelope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3791707"/>
            <a:ext cx="14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Lip height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3838" y="6412468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Udayashankar et al. ARO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0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Sentences: R </a:t>
            </a:r>
            <a:r>
              <a:rPr lang="en-US" dirty="0"/>
              <a:t>= 0.38 +/- 0.07 (N=400) </a:t>
            </a:r>
            <a:br>
              <a:rPr lang="en-US" dirty="0"/>
            </a:b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791200" cy="578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6324600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R^2 value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6400"/>
            <a:ext cx="3124200" cy="234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19550"/>
            <a:ext cx="2971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2800" y="13832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Modulation envelope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99150" y="3810000"/>
            <a:ext cx="14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Lip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1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Words: R</a:t>
            </a:r>
            <a:r>
              <a:rPr lang="en-US" dirty="0"/>
              <a:t> </a:t>
            </a:r>
            <a:r>
              <a:rPr lang="en-US" dirty="0" smtClean="0"/>
              <a:t>= 0.45 </a:t>
            </a:r>
            <a:r>
              <a:rPr lang="en-US" dirty="0"/>
              <a:t>+/- 0.08 (N = 727)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62927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800" y="6336268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 value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71" y="1833046"/>
            <a:ext cx="2669117" cy="20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16" y="4062312"/>
            <a:ext cx="2609984" cy="19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48429" y="164838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Modulation envelope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49404" y="3768209"/>
            <a:ext cx="140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Lip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8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Correlations between lip height and modulation envelope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1752600"/>
            <a:ext cx="5499100" cy="444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6248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magnitude of Lip height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1668" y="3791633"/>
            <a:ext cx="365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magnitude of modulation envelope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67000" y="3974142"/>
            <a:ext cx="2051050" cy="143606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08933"/>
            <a:ext cx="1371600" cy="287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077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Peter Jacobs - Mentor</a:t>
            </a:r>
          </a:p>
          <a:p>
            <a:r>
              <a:rPr lang="en-US" dirty="0" smtClean="0"/>
              <a:t>Tracy Petrie - Discussions</a:t>
            </a:r>
          </a:p>
          <a:p>
            <a:r>
              <a:rPr lang="en-US" dirty="0"/>
              <a:t>John </a:t>
            </a:r>
            <a:r>
              <a:rPr lang="en-US" dirty="0" smtClean="0"/>
              <a:t>Condon - Behavioral Testing</a:t>
            </a:r>
            <a:endParaRPr lang="en-US" dirty="0"/>
          </a:p>
          <a:p>
            <a:r>
              <a:rPr lang="en-US" dirty="0" smtClean="0"/>
              <a:t>Nick Preiser - Office mate</a:t>
            </a:r>
          </a:p>
          <a:p>
            <a:r>
              <a:rPr lang="en-US" dirty="0" smtClean="0"/>
              <a:t>Navid Resalat - Office mate + discussions</a:t>
            </a:r>
          </a:p>
          <a:p>
            <a:r>
              <a:rPr lang="en-US" dirty="0"/>
              <a:t>Gabrielle </a:t>
            </a:r>
            <a:r>
              <a:rPr lang="en-US" dirty="0" smtClean="0"/>
              <a:t>Saunders (NCRAR) </a:t>
            </a:r>
            <a:r>
              <a:rPr lang="en-US" dirty="0"/>
              <a:t>-</a:t>
            </a:r>
            <a:r>
              <a:rPr lang="en-US" dirty="0" smtClean="0"/>
              <a:t> Project conception</a:t>
            </a:r>
          </a:p>
          <a:p>
            <a:r>
              <a:rPr lang="en-US" dirty="0"/>
              <a:t>Meghan </a:t>
            </a:r>
            <a:r>
              <a:rPr lang="en-US" dirty="0" smtClean="0"/>
              <a:t>Stansell - Marking words in sentences</a:t>
            </a:r>
          </a:p>
          <a:p>
            <a:endParaRPr lang="en-US" dirty="0" smtClean="0"/>
          </a:p>
          <a:p>
            <a:r>
              <a:rPr lang="en-US" dirty="0" smtClean="0"/>
              <a:t>Funding: Career </a:t>
            </a:r>
            <a:r>
              <a:rPr lang="en-US" dirty="0"/>
              <a:t>Development Award (CDA-1) </a:t>
            </a:r>
            <a:r>
              <a:rPr lang="en-US" dirty="0" smtClean="0"/>
              <a:t>C7693M to Peter Jacobs from the Dept. of Veterans Affairs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: Lip contours vs. modulation envelopes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lip contours correlate with modulation envelopes?</a:t>
            </a:r>
          </a:p>
          <a:p>
            <a:pPr lvl="1"/>
            <a:r>
              <a:rPr lang="en-US" dirty="0" smtClean="0"/>
              <a:t>Yes, sentences, words and simple sounds’ modulation envelopes showed good correlations with lip height, increasing in that order.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question 2: substitution of lip contours with modulation envelopes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Extract lip contour</a:t>
            </a:r>
          </a:p>
          <a:p>
            <a:r>
              <a:rPr lang="en-US" dirty="0" smtClean="0"/>
              <a:t>Extract audio modulation envelopes for 16 bands</a:t>
            </a:r>
          </a:p>
          <a:p>
            <a:r>
              <a:rPr lang="en-US" dirty="0" smtClean="0"/>
              <a:t>Maintain carrier for all bands</a:t>
            </a:r>
          </a:p>
          <a:p>
            <a:r>
              <a:rPr lang="en-US" dirty="0" smtClean="0"/>
              <a:t>Replace modulation envelopes for lip contours</a:t>
            </a:r>
          </a:p>
          <a:p>
            <a:pPr lvl="1"/>
            <a:r>
              <a:rPr lang="en-US" dirty="0" smtClean="0"/>
              <a:t>All envelopes replaced</a:t>
            </a:r>
          </a:p>
          <a:p>
            <a:pPr lvl="1"/>
            <a:r>
              <a:rPr lang="en-US" dirty="0" smtClean="0"/>
              <a:t>Just lowest frequency envelopes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for 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Despite the good correlation between lip height and modulation envelopes, </a:t>
            </a:r>
            <a:r>
              <a:rPr lang="en-US" dirty="0"/>
              <a:t>s</a:t>
            </a:r>
            <a:r>
              <a:rPr lang="en-US" dirty="0" smtClean="0"/>
              <a:t>wapping out the latter for the former does not lead to intelligible speech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question 3: Improvement of Voice Activity Detection (VAD)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Can visual cues such as lip contours improve classical acoustic noise removal signal processing algorithms </a:t>
            </a:r>
          </a:p>
          <a:p>
            <a:pPr lvl="1"/>
            <a:r>
              <a:rPr lang="en-US" dirty="0" smtClean="0"/>
              <a:t>Multiband voice </a:t>
            </a:r>
            <a:r>
              <a:rPr lang="en-US" dirty="0"/>
              <a:t>activity </a:t>
            </a:r>
            <a:r>
              <a:rPr lang="en-US" dirty="0" smtClean="0"/>
              <a:t>detection (VAD)</a:t>
            </a:r>
          </a:p>
          <a:p>
            <a:pPr lvl="2"/>
            <a:r>
              <a:rPr lang="en-US" dirty="0" smtClean="0"/>
              <a:t>Kim and </a:t>
            </a:r>
            <a:r>
              <a:rPr lang="en-US" dirty="0" err="1" smtClean="0"/>
              <a:t>Loizou</a:t>
            </a:r>
            <a:r>
              <a:rPr lang="en-US" dirty="0"/>
              <a:t>, J </a:t>
            </a:r>
            <a:r>
              <a:rPr lang="en-US" dirty="0" err="1"/>
              <a:t>Acoust</a:t>
            </a:r>
            <a:r>
              <a:rPr lang="en-US" dirty="0"/>
              <a:t> </a:t>
            </a:r>
            <a:r>
              <a:rPr lang="en-US" dirty="0" err="1"/>
              <a:t>Soc</a:t>
            </a:r>
            <a:r>
              <a:rPr lang="en-US" dirty="0"/>
              <a:t> Am. 2009 Sep</a:t>
            </a:r>
            <a:r>
              <a:rPr lang="en-US" dirty="0" smtClean="0"/>
              <a:t>; 126(3)</a:t>
            </a:r>
          </a:p>
          <a:p>
            <a:pPr lvl="3"/>
            <a:r>
              <a:rPr lang="en-US" b="1" dirty="0"/>
              <a:t>An algorithm that improves speech intelligibility in noise for normal-hearing listeners.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Activity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Front end to hearing aid noise removal </a:t>
            </a:r>
          </a:p>
          <a:p>
            <a:r>
              <a:rPr lang="en-US" dirty="0"/>
              <a:t>Several other applications of VAD in addition to hearing aid algorithms</a:t>
            </a:r>
          </a:p>
          <a:p>
            <a:pPr lvl="1"/>
            <a:r>
              <a:rPr lang="en-US" dirty="0"/>
              <a:t>VOIP telephony</a:t>
            </a:r>
          </a:p>
          <a:p>
            <a:pPr lvl="1"/>
            <a:r>
              <a:rPr lang="en-US" dirty="0"/>
              <a:t>Speaker </a:t>
            </a:r>
            <a:r>
              <a:rPr lang="en-US" dirty="0" smtClean="0"/>
              <a:t>recognition algorithms</a:t>
            </a:r>
          </a:p>
          <a:p>
            <a:r>
              <a:rPr lang="en-US" dirty="0" smtClean="0"/>
              <a:t>We are doing multi-band VAD</a:t>
            </a:r>
          </a:p>
          <a:p>
            <a:pPr lvl="1"/>
            <a:r>
              <a:rPr lang="en-US" dirty="0" smtClean="0"/>
              <a:t>Using Audio features</a:t>
            </a:r>
          </a:p>
          <a:p>
            <a:pPr lvl="1"/>
            <a:r>
              <a:rPr lang="en-US" dirty="0" smtClean="0"/>
              <a:t>Using Video features</a:t>
            </a:r>
          </a:p>
          <a:p>
            <a:pPr lvl="1"/>
            <a:r>
              <a:rPr lang="en-US" dirty="0" smtClean="0"/>
              <a:t>Using Audio and Video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76200"/>
            <a:ext cx="9677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Multiband VAD using a </a:t>
            </a:r>
            <a:r>
              <a:rPr lang="en-US" dirty="0" err="1" smtClean="0"/>
              <a:t>spectro</a:t>
            </a:r>
            <a:r>
              <a:rPr lang="en-US" dirty="0" smtClean="0"/>
              <a:t>-temporal binary mask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82930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2895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7879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53843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2649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486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band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Amplitude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2954298"/>
            <a:ext cx="7467600" cy="3827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3581400" cy="649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990600"/>
            <a:ext cx="609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Sub-band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00600" cy="27920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Map of pitch perception vs. frequency in Hertz</a:t>
            </a:r>
          </a:p>
          <a:p>
            <a:r>
              <a:rPr lang="en-US" dirty="0" smtClean="0"/>
              <a:t>As frequency in Hz increases, it takes a larger increase in Hz to perceive a higher pitch</a:t>
            </a:r>
          </a:p>
          <a:p>
            <a:r>
              <a:rPr lang="en-US" dirty="0" smtClean="0"/>
              <a:t>Due to the non-linear representation of frequencies in the cochlea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-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612860" cy="176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4593710"/>
            <a:ext cx="3543300" cy="173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19900" y="35936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3    .</a:t>
            </a:r>
          </a:p>
          <a:p>
            <a:r>
              <a:rPr lang="en-US" dirty="0" smtClean="0"/>
              <a:t>      .</a:t>
            </a:r>
          </a:p>
          <a:p>
            <a:r>
              <a:rPr lang="en-US" dirty="0" smtClean="0"/>
              <a:t>20  .</a:t>
            </a:r>
          </a:p>
          <a:p>
            <a:endParaRPr lang="en-US" dirty="0"/>
          </a:p>
        </p:txBody>
      </p:sp>
      <p:pic>
        <p:nvPicPr>
          <p:cNvPr id="5122" name="Picture 2" descr="http://upload.wikimedia.org/wikipedia/commons/thumb/a/aa/Mel-Hz_plot.svg/512px-Mel-Hz_plo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92280"/>
            <a:ext cx="4495800" cy="21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Envelope extraction</a:t>
            </a:r>
            <a:r>
              <a:rPr lang="en-US" dirty="0"/>
              <a:t> </a:t>
            </a:r>
            <a:r>
              <a:rPr lang="en-US" dirty="0" smtClean="0"/>
              <a:t>and windowing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0" contrast="3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58959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56274"/>
            <a:ext cx="26670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56274"/>
            <a:ext cx="27178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2641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87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90297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as sums under triangular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0800"/>
            <a:ext cx="264677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79971" y="4089400"/>
            <a:ext cx="2133600" cy="7874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67200" y="137160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267200" y="3263900"/>
            <a:ext cx="609600" cy="1231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572000" y="3263900"/>
            <a:ext cx="609600" cy="1231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4876800" y="3263900"/>
            <a:ext cx="609600" cy="1231900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7772400" y="3263900"/>
            <a:ext cx="609600" cy="1231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8077200" y="3263900"/>
            <a:ext cx="609600" cy="1231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22900" y="3810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....................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74367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FFT magnitude of  each frame</a:t>
            </a:r>
          </a:p>
          <a:p>
            <a:endParaRPr lang="en-US" dirty="0"/>
          </a:p>
          <a:p>
            <a:r>
              <a:rPr lang="en-US" dirty="0" smtClean="0"/>
              <a:t>		*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4495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4495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5400" y="4495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962900" y="4456331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94700" y="4419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5410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2     3  ………………………………………… 14    15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362200" y="5105400"/>
            <a:ext cx="685800" cy="597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24200" y="5105400"/>
            <a:ext cx="685800" cy="597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Statement of the Problem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28 Million People in U.S. Suffer From Hearing Impairment</a:t>
            </a:r>
          </a:p>
          <a:p>
            <a:pPr eaLnBrk="1" hangingPunct="1"/>
            <a:r>
              <a:rPr lang="en-US" sz="2400" dirty="0" smtClean="0"/>
              <a:t>1 in 5 over age 70 are both legally blind and have hearing deficits (dual-sensory impaired)</a:t>
            </a:r>
          </a:p>
          <a:p>
            <a:pPr eaLnBrk="1" hangingPunct="1"/>
            <a:r>
              <a:rPr lang="en-US" sz="2400" dirty="0" smtClean="0"/>
              <a:t>Current Hearing Aid Technology is Unsatisfactory</a:t>
            </a:r>
          </a:p>
          <a:p>
            <a:pPr lvl="1" eaLnBrk="1" hangingPunct="1"/>
            <a:r>
              <a:rPr lang="en-US" sz="2000" dirty="0" smtClean="0"/>
              <a:t>Amplification &amp; Filtering is Primary Solution</a:t>
            </a:r>
          </a:p>
          <a:p>
            <a:pPr lvl="1" eaLnBrk="1" hangingPunct="1"/>
            <a:r>
              <a:rPr lang="en-US" sz="2000" dirty="0" smtClean="0"/>
              <a:t>Directional microphones &amp; binaural devices also used</a:t>
            </a:r>
          </a:p>
          <a:p>
            <a:pPr lvl="1" eaLnBrk="1" hangingPunct="1"/>
            <a:r>
              <a:rPr lang="en-US" sz="2000" dirty="0" smtClean="0"/>
              <a:t>Speech in noise still a major problem</a:t>
            </a:r>
          </a:p>
          <a:p>
            <a:pPr eaLnBrk="1" hangingPunct="1"/>
            <a:r>
              <a:rPr lang="en-US" sz="2400" dirty="0" smtClean="0"/>
              <a:t>No solutions for dual-sensory impaired patients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Video Features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2700" y="1156765"/>
            <a:ext cx="4406900" cy="28633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Lip height (LH): mean(2-8,3-7,4-6)</a:t>
            </a:r>
          </a:p>
          <a:p>
            <a:r>
              <a:rPr lang="en-US" sz="2400" dirty="0" smtClean="0"/>
              <a:t>Lip Width (LW): 1-5</a:t>
            </a:r>
          </a:p>
          <a:p>
            <a:r>
              <a:rPr lang="en-US" sz="2400" dirty="0" err="1" smtClean="0"/>
              <a:t>Std</a:t>
            </a:r>
            <a:r>
              <a:rPr lang="en-US" sz="2400" dirty="0" smtClean="0"/>
              <a:t>(LH) across 5 frames</a:t>
            </a:r>
          </a:p>
          <a:p>
            <a:r>
              <a:rPr lang="en-US" sz="2400" dirty="0" err="1" smtClean="0"/>
              <a:t>Std</a:t>
            </a:r>
            <a:r>
              <a:rPr lang="en-US" sz="2400" dirty="0" smtClean="0"/>
              <a:t>(LW) across 5 frames</a:t>
            </a:r>
            <a:endParaRPr lang="en-US" sz="2400" dirty="0"/>
          </a:p>
        </p:txBody>
      </p:sp>
      <p:sp>
        <p:nvSpPr>
          <p:cNvPr id="5" name="Smiley Face 4"/>
          <p:cNvSpPr/>
          <p:nvPr/>
        </p:nvSpPr>
        <p:spPr>
          <a:xfrm>
            <a:off x="3962400" y="1371600"/>
            <a:ext cx="4953000" cy="4953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104660" y="4216875"/>
            <a:ext cx="2663301" cy="727987"/>
          </a:xfrm>
          <a:custGeom>
            <a:avLst/>
            <a:gdLst>
              <a:gd name="connsiteX0" fmla="*/ 0 w 2663301"/>
              <a:gd name="connsiteY0" fmla="*/ 710232 h 727987"/>
              <a:gd name="connsiteX1" fmla="*/ 1376039 w 2663301"/>
              <a:gd name="connsiteY1" fmla="*/ 18 h 727987"/>
              <a:gd name="connsiteX2" fmla="*/ 2663301 w 2663301"/>
              <a:gd name="connsiteY2" fmla="*/ 727987 h 72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3301" h="727987">
                <a:moveTo>
                  <a:pt x="0" y="710232"/>
                </a:moveTo>
                <a:cubicBezTo>
                  <a:pt x="466078" y="353645"/>
                  <a:pt x="932156" y="-2941"/>
                  <a:pt x="1376039" y="18"/>
                </a:cubicBezTo>
                <a:cubicBezTo>
                  <a:pt x="1819922" y="2977"/>
                  <a:pt x="2241611" y="365482"/>
                  <a:pt x="2663301" y="7279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096859" y="3169328"/>
            <a:ext cx="481494" cy="876171"/>
          </a:xfrm>
          <a:custGeom>
            <a:avLst/>
            <a:gdLst>
              <a:gd name="connsiteX0" fmla="*/ 339452 w 481494"/>
              <a:gd name="connsiteY0" fmla="*/ 0 h 876171"/>
              <a:gd name="connsiteX1" fmla="*/ 2100 w 481494"/>
              <a:gd name="connsiteY1" fmla="*/ 781235 h 876171"/>
              <a:gd name="connsiteX2" fmla="*/ 481494 w 481494"/>
              <a:gd name="connsiteY2" fmla="*/ 834501 h 87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494" h="876171">
                <a:moveTo>
                  <a:pt x="339452" y="0"/>
                </a:moveTo>
                <a:cubicBezTo>
                  <a:pt x="158939" y="321076"/>
                  <a:pt x="-21574" y="642152"/>
                  <a:pt x="2100" y="781235"/>
                </a:cubicBezTo>
                <a:cubicBezTo>
                  <a:pt x="25774" y="920319"/>
                  <a:pt x="253634" y="877410"/>
                  <a:pt x="481494" y="8345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6346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3169" y="4158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5914" y="427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61303" y="4760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8873" y="4891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37606" y="5082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4912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39163" y="586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4" name="Straight Arrow Connector 3"/>
          <p:cNvCxnSpPr>
            <a:stCxn id="12" idx="0"/>
          </p:cNvCxnSpPr>
          <p:nvPr/>
        </p:nvCxnSpPr>
        <p:spPr>
          <a:xfrm>
            <a:off x="6374012" y="4158279"/>
            <a:ext cx="0" cy="1251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5178486" y="4909066"/>
            <a:ext cx="24415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2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Classification: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2071" name="Text Box 72"/>
          <p:cNvSpPr txBox="1">
            <a:spLocks noChangeArrowheads="1"/>
          </p:cNvSpPr>
          <p:nvPr/>
        </p:nvSpPr>
        <p:spPr bwMode="auto">
          <a:xfrm>
            <a:off x="-152400" y="1143000"/>
            <a:ext cx="3047999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Oracle</a:t>
            </a:r>
            <a:r>
              <a:rPr kumimoji="0" lang="en-US" altLang="en-US" sz="240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generation</a:t>
            </a:r>
            <a:endParaRPr kumimoji="0" lang="en-US" altLang="en-US" sz="24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3" name="Text Box 73"/>
          <p:cNvSpPr txBox="1">
            <a:spLocks noChangeArrowheads="1"/>
          </p:cNvSpPr>
          <p:nvPr/>
        </p:nvSpPr>
        <p:spPr bwMode="auto">
          <a:xfrm>
            <a:off x="76200" y="1828800"/>
            <a:ext cx="2533649" cy="723900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Speech at 5 dB SNR (400 sentences)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4" name="Text Box 74"/>
          <p:cNvSpPr txBox="1">
            <a:spLocks noChangeArrowheads="1"/>
          </p:cNvSpPr>
          <p:nvPr/>
        </p:nvSpPr>
        <p:spPr bwMode="auto">
          <a:xfrm>
            <a:off x="76200" y="2819400"/>
            <a:ext cx="2533649" cy="381000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Subband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filtering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5" name="Text Box 75"/>
          <p:cNvSpPr txBox="1">
            <a:spLocks noChangeArrowheads="1"/>
          </p:cNvSpPr>
          <p:nvPr/>
        </p:nvSpPr>
        <p:spPr bwMode="auto">
          <a:xfrm>
            <a:off x="76200" y="3505200"/>
            <a:ext cx="2508249" cy="609600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Ideal binary mask (Oracle for the classifier)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1" name="Text Box 76"/>
          <p:cNvSpPr txBox="1">
            <a:spLocks noChangeArrowheads="1"/>
          </p:cNvSpPr>
          <p:nvPr/>
        </p:nvSpPr>
        <p:spPr bwMode="auto">
          <a:xfrm>
            <a:off x="3276600" y="1676401"/>
            <a:ext cx="2781300" cy="609600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AV-Speech at desired SNR (400 training sentences)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Text Box 77"/>
          <p:cNvSpPr txBox="1">
            <a:spLocks noChangeArrowheads="1"/>
          </p:cNvSpPr>
          <p:nvPr/>
        </p:nvSpPr>
        <p:spPr bwMode="auto">
          <a:xfrm>
            <a:off x="3276601" y="2438400"/>
            <a:ext cx="2781300" cy="685800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Subband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filtering, windowing and feature extraction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Text Box 78"/>
          <p:cNvSpPr txBox="1">
            <a:spLocks noChangeArrowheads="1"/>
          </p:cNvSpPr>
          <p:nvPr/>
        </p:nvSpPr>
        <p:spPr bwMode="auto">
          <a:xfrm>
            <a:off x="3276600" y="3238500"/>
            <a:ext cx="2743200" cy="419100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Train binary classifier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Text Box 85"/>
          <p:cNvSpPr txBox="1">
            <a:spLocks noChangeArrowheads="1"/>
          </p:cNvSpPr>
          <p:nvPr/>
        </p:nvSpPr>
        <p:spPr bwMode="auto">
          <a:xfrm>
            <a:off x="6324600" y="1600200"/>
            <a:ext cx="2679700" cy="609600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AV-Speech at desired SNR (400 test sentences)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 Box 77"/>
          <p:cNvSpPr txBox="1">
            <a:spLocks noChangeArrowheads="1"/>
          </p:cNvSpPr>
          <p:nvPr/>
        </p:nvSpPr>
        <p:spPr bwMode="auto">
          <a:xfrm>
            <a:off x="6324600" y="2438400"/>
            <a:ext cx="2679700" cy="647700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Subband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filtering, windowing and feature extraction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Text Box 86"/>
          <p:cNvSpPr txBox="1">
            <a:spLocks noChangeArrowheads="1"/>
          </p:cNvSpPr>
          <p:nvPr/>
        </p:nvSpPr>
        <p:spPr bwMode="auto">
          <a:xfrm>
            <a:off x="3276600" y="3810002"/>
            <a:ext cx="2836862" cy="609600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Apply model to predict binary mask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Text Box 87"/>
          <p:cNvSpPr txBox="1">
            <a:spLocks noChangeArrowheads="1"/>
          </p:cNvSpPr>
          <p:nvPr/>
        </p:nvSpPr>
        <p:spPr bwMode="auto">
          <a:xfrm>
            <a:off x="6324600" y="3276600"/>
            <a:ext cx="2679700" cy="697706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Remove noise using binary mask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9" name="Text Box 88"/>
          <p:cNvSpPr txBox="1">
            <a:spLocks noChangeArrowheads="1"/>
          </p:cNvSpPr>
          <p:nvPr/>
        </p:nvSpPr>
        <p:spPr bwMode="auto">
          <a:xfrm>
            <a:off x="6324600" y="4191000"/>
            <a:ext cx="2679700" cy="609600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kern="1400" dirty="0">
                <a:solidFill>
                  <a:srgbClr val="000000"/>
                </a:solidFill>
                <a:latin typeface="Arial"/>
              </a:rPr>
              <a:t>Reassemble bands into clean speech</a:t>
            </a:r>
            <a:endParaRPr lang="en-US" sz="800" kern="1400" dirty="0">
              <a:solidFill>
                <a:srgbClr val="000000"/>
              </a:solidFill>
              <a:latin typeface="Times New Roman"/>
            </a:endParaRPr>
          </a:p>
          <a:p>
            <a:r>
              <a:rPr lang="en-US" sz="800" kern="1400" dirty="0">
                <a:solidFill>
                  <a:srgbClr val="000000"/>
                </a:solidFill>
                <a:latin typeface="Times New Roman"/>
              </a:rPr>
              <a:t> </a:t>
            </a:r>
            <a:endParaRPr lang="en-US" sz="800" kern="1400" dirty="0">
              <a:solidFill>
                <a:srgbClr val="000000"/>
              </a:solidFill>
              <a:effectLst/>
              <a:latin typeface="Times New Roman"/>
            </a:endParaRPr>
          </a:p>
        </p:txBody>
      </p:sp>
      <p:sp>
        <p:nvSpPr>
          <p:cNvPr id="2100" name="Text Box 89"/>
          <p:cNvSpPr txBox="1">
            <a:spLocks noChangeArrowheads="1"/>
          </p:cNvSpPr>
          <p:nvPr/>
        </p:nvSpPr>
        <p:spPr bwMode="auto">
          <a:xfrm>
            <a:off x="6304756" y="5029200"/>
            <a:ext cx="2719387" cy="762000"/>
          </a:xfrm>
          <a:prstGeom prst="rect">
            <a:avLst/>
          </a:prstGeom>
          <a:noFill/>
          <a:ln w="12700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Evaluate using statistical and listening tests.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 Box 72"/>
          <p:cNvSpPr txBox="1">
            <a:spLocks noChangeArrowheads="1"/>
          </p:cNvSpPr>
          <p:nvPr/>
        </p:nvSpPr>
        <p:spPr bwMode="auto">
          <a:xfrm>
            <a:off x="3116262" y="1066800"/>
            <a:ext cx="3047999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Training phase</a:t>
            </a:r>
            <a:endParaRPr kumimoji="0" lang="en-US" altLang="en-US" sz="24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 Box 72"/>
          <p:cNvSpPr txBox="1">
            <a:spLocks noChangeArrowheads="1"/>
          </p:cNvSpPr>
          <p:nvPr/>
        </p:nvSpPr>
        <p:spPr bwMode="auto">
          <a:xfrm>
            <a:off x="6019800" y="1066800"/>
            <a:ext cx="3047999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Evaluation phase</a:t>
            </a:r>
            <a:endParaRPr kumimoji="0" lang="en-US" altLang="en-US" sz="24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05" name="Straight Arrow Connector 2104"/>
          <p:cNvCxnSpPr>
            <a:stCxn id="2073" idx="2"/>
            <a:endCxn id="2074" idx="0"/>
          </p:cNvCxnSpPr>
          <p:nvPr/>
        </p:nvCxnSpPr>
        <p:spPr>
          <a:xfrm>
            <a:off x="1343025" y="25527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8" name="Straight Arrow Connector 2107"/>
          <p:cNvCxnSpPr>
            <a:stCxn id="2074" idx="2"/>
            <a:endCxn id="2075" idx="0"/>
          </p:cNvCxnSpPr>
          <p:nvPr/>
        </p:nvCxnSpPr>
        <p:spPr>
          <a:xfrm flipH="1">
            <a:off x="1330325" y="3200400"/>
            <a:ext cx="12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Straight Arrow Connector 2109"/>
          <p:cNvCxnSpPr>
            <a:stCxn id="2081" idx="2"/>
            <a:endCxn id="2082" idx="0"/>
          </p:cNvCxnSpPr>
          <p:nvPr/>
        </p:nvCxnSpPr>
        <p:spPr>
          <a:xfrm>
            <a:off x="4667250" y="2286001"/>
            <a:ext cx="1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648199" y="3124201"/>
            <a:ext cx="1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648199" y="3657601"/>
            <a:ext cx="1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124" idx="0"/>
          </p:cNvCxnSpPr>
          <p:nvPr/>
        </p:nvCxnSpPr>
        <p:spPr>
          <a:xfrm>
            <a:off x="7599062" y="2222501"/>
            <a:ext cx="10124" cy="21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7620000" y="3060701"/>
            <a:ext cx="10124" cy="21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7686076" y="3962400"/>
            <a:ext cx="10124" cy="21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696200" y="4800600"/>
            <a:ext cx="10124" cy="21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Elbow Connector 2127"/>
          <p:cNvCxnSpPr>
            <a:stCxn id="2097" idx="3"/>
            <a:endCxn id="2098" idx="1"/>
          </p:cNvCxnSpPr>
          <p:nvPr/>
        </p:nvCxnSpPr>
        <p:spPr>
          <a:xfrm flipV="1">
            <a:off x="6113462" y="3625453"/>
            <a:ext cx="211138" cy="4893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590800" y="3448050"/>
            <a:ext cx="666751" cy="4542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/>
      <p:bldP spid="2073" grpId="0" animBg="1"/>
      <p:bldP spid="2074" grpId="0" animBg="1"/>
      <p:bldP spid="2075" grpId="0" animBg="1"/>
      <p:bldP spid="2081" grpId="0" animBg="1"/>
      <p:bldP spid="2082" grpId="0" animBg="1"/>
      <p:bldP spid="2085" grpId="0" animBg="1"/>
      <p:bldP spid="2096" grpId="0" animBg="1"/>
      <p:bldP spid="124" grpId="0" animBg="1"/>
      <p:bldP spid="2097" grpId="0" animBg="1"/>
      <p:bldP spid="2098" grpId="0" animBg="1"/>
      <p:bldP spid="2099" grpId="0" animBg="1"/>
      <p:bldP spid="2100" grpId="0" animBg="1"/>
      <p:bldP spid="129" grpId="0"/>
      <p:bldP spid="1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Oracle generation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2900" y="1409700"/>
            <a:ext cx="1866900" cy="66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Speech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257800" y="1371600"/>
            <a:ext cx="1722366" cy="69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Noise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625600" y="2292350"/>
            <a:ext cx="18669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Subband</a:t>
            </a:r>
            <a:r>
              <a:rPr lang="en-US" sz="1600" dirty="0" smtClean="0"/>
              <a:t> filtering, envelope and framing of speech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895600" y="3276600"/>
            <a:ext cx="3613355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 SNR for each frame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185533" y="2292350"/>
            <a:ext cx="18669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Subband</a:t>
            </a:r>
            <a:r>
              <a:rPr lang="en-US" sz="1600" dirty="0" smtClean="0"/>
              <a:t> filtering, envelope and framing of noise</a:t>
            </a:r>
            <a:endParaRPr lang="en-US" sz="1600" dirty="0"/>
          </a:p>
        </p:txBody>
      </p:sp>
      <p:sp>
        <p:nvSpPr>
          <p:cNvPr id="11" name="Flowchart: Decision 10"/>
          <p:cNvSpPr/>
          <p:nvPr/>
        </p:nvSpPr>
        <p:spPr>
          <a:xfrm>
            <a:off x="3276600" y="4343400"/>
            <a:ext cx="22606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SNR &gt; threshold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5943600"/>
            <a:ext cx="152793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16199" y="4495800"/>
            <a:ext cx="152793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3" idx="0"/>
          </p:cNvCxnSpPr>
          <p:nvPr/>
        </p:nvCxnSpPr>
        <p:spPr>
          <a:xfrm>
            <a:off x="2546350" y="2078718"/>
            <a:ext cx="12700" cy="213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25333" y="2078718"/>
            <a:ext cx="12700" cy="213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3041650"/>
            <a:ext cx="12700" cy="213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9933" y="3062968"/>
            <a:ext cx="12700" cy="213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4394200" y="3918857"/>
            <a:ext cx="12700" cy="424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21566" y="5486400"/>
            <a:ext cx="12700" cy="424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57800" y="49149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02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52133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362200"/>
            <a:ext cx="62484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933825"/>
            <a:ext cx="62769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289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SNR (dB)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891" y="4550846"/>
            <a:ext cx="141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 (binary)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8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phase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auditory features from “noised” speech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1700" y="3276600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Oracle from clean speech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38600" y="2476500"/>
            <a:ext cx="2514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binary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25908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52800" y="34290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0" y="24765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 statistical model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" idx="3"/>
            <a:endCxn id="10" idx="1"/>
          </p:cNvCxnSpPr>
          <p:nvPr/>
        </p:nvCxnSpPr>
        <p:spPr>
          <a:xfrm>
            <a:off x="6553200" y="3124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6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phase:  Linear 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Features fit to a model </a:t>
                </a:r>
                <a:r>
                  <a:rPr lang="en-US" dirty="0"/>
                  <a:t>with a binomial </a:t>
                </a:r>
                <a:r>
                  <a:rPr lang="en-US" dirty="0" smtClean="0"/>
                  <a:t>distribution using logistic regression</a:t>
                </a:r>
              </a:p>
              <a:p>
                <a:pPr lvl="1"/>
                <a14:m>
                  <m:oMath xmlns=""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 xmlns=""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is voice activity detection (speech vs. noise)</a:t>
                </a:r>
              </a:p>
              <a:p>
                <a:pPr marL="457200" lvl="1" indent="0">
                  <a:buNone/>
                </a:pPr>
                <a:r>
                  <a:rPr lang="en-US" i="1" dirty="0" smtClean="0">
                    <a:latin typeface="Cambria Math"/>
                    <a:ea typeface="Cambria Math"/>
                  </a:rPr>
                  <a:t>x are the audio (A), video (V) or audio + visual (AV) features</a:t>
                </a:r>
              </a:p>
              <a:p>
                <a:pPr marL="457200" lvl="1" indent="0">
                  <a:buNone/>
                </a:pPr>
                <a14:m>
                  <m:oMath xmlns=""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is the vector of model parameters that will be fit</a:t>
                </a:r>
                <a:endParaRPr lang="en-US" dirty="0"/>
              </a:p>
              <a:p>
                <a:r>
                  <a:rPr lang="en-US" dirty="0" smtClean="0"/>
                  <a:t>Prune </a:t>
                </a:r>
                <a:r>
                  <a:rPr lang="en-US" dirty="0"/>
                  <a:t>those features that gave a bad fit (p &lt; 0.05</a:t>
                </a:r>
                <a:r>
                  <a:rPr lang="en-US" dirty="0" smtClean="0"/>
                  <a:t>) one at a time</a:t>
                </a:r>
              </a:p>
              <a:p>
                <a:r>
                  <a:rPr lang="en-US" dirty="0" smtClean="0"/>
                  <a:t>Pick </a:t>
                </a:r>
                <a:r>
                  <a:rPr lang="en-US" dirty="0"/>
                  <a:t>a threshold to </a:t>
                </a:r>
                <a:r>
                  <a:rPr lang="en-US" dirty="0" smtClean="0"/>
                  <a:t>define </a:t>
                </a:r>
                <a14:m>
                  <m:oMath xmlns=""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as signal or noise</a:t>
                </a:r>
                <a:endParaRPr lang="en-US" dirty="0"/>
              </a:p>
              <a:p>
                <a:pPr lvl="1"/>
                <a:r>
                  <a:rPr lang="en-US" dirty="0" err="1"/>
                  <a:t>Youden’s</a:t>
                </a:r>
                <a:r>
                  <a:rPr lang="en-US" dirty="0"/>
                  <a:t> index was used to compute the threshold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2000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phase:  Gaussian mixture model: model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/>
              <a:t>D- dimension of feature </a:t>
            </a:r>
            <a:r>
              <a:rPr lang="en-US" sz="6000" dirty="0" smtClean="0"/>
              <a:t>vector</a:t>
            </a:r>
          </a:p>
          <a:p>
            <a:pPr lvl="1"/>
            <a:r>
              <a:rPr lang="en-US" sz="5600" dirty="0"/>
              <a:t> </a:t>
            </a:r>
            <a:r>
              <a:rPr lang="en-US" sz="5600" dirty="0" smtClean="0"/>
              <a:t>45 For Audio</a:t>
            </a:r>
          </a:p>
          <a:p>
            <a:pPr lvl="1"/>
            <a:r>
              <a:rPr lang="en-US" sz="5600" dirty="0"/>
              <a:t>4</a:t>
            </a:r>
            <a:r>
              <a:rPr lang="en-US" sz="5600" dirty="0" smtClean="0"/>
              <a:t> For Video</a:t>
            </a:r>
          </a:p>
          <a:p>
            <a:pPr lvl="1"/>
            <a:r>
              <a:rPr lang="en-US" sz="5600" dirty="0" smtClean="0"/>
              <a:t>49 For Audio + Video</a:t>
            </a:r>
            <a:endParaRPr lang="en-US" sz="5600" dirty="0"/>
          </a:p>
          <a:p>
            <a:pPr lvl="1"/>
            <a:r>
              <a:rPr lang="en-US" sz="200" dirty="0" smtClean="0"/>
              <a:t>C - </a:t>
            </a:r>
            <a:endParaRPr lang="en-US" sz="4800" dirty="0" smtClean="0"/>
          </a:p>
          <a:p>
            <a:r>
              <a:rPr lang="en-US" sz="6000" dirty="0" smtClean="0"/>
              <a:t>p – probability density function</a:t>
            </a:r>
          </a:p>
          <a:p>
            <a:pPr lvl="1"/>
            <a:r>
              <a:rPr lang="en-US" sz="5600" dirty="0" smtClean="0"/>
              <a:t>These get fit during GMM training</a:t>
            </a:r>
          </a:p>
          <a:p>
            <a:pPr lvl="1"/>
            <a:r>
              <a:rPr lang="en-US" sz="5600" dirty="0" smtClean="0"/>
              <a:t>{</a:t>
            </a:r>
            <a:r>
              <a:rPr lang="el-GR" sz="5600" dirty="0" smtClean="0">
                <a:latin typeface="Arial"/>
                <a:cs typeface="Arial"/>
              </a:rPr>
              <a:t>μ</a:t>
            </a:r>
            <a:r>
              <a:rPr lang="en-US" sz="5600" dirty="0" smtClean="0"/>
              <a:t> – mean D*N, </a:t>
            </a:r>
            <a:r>
              <a:rPr lang="el-GR" sz="5600" dirty="0" smtClean="0">
                <a:latin typeface="Arial"/>
                <a:cs typeface="Arial"/>
              </a:rPr>
              <a:t>Σ</a:t>
            </a:r>
            <a:r>
              <a:rPr lang="en-US" sz="5600" dirty="0" smtClean="0"/>
              <a:t> – covariance D*D*N; </a:t>
            </a:r>
            <a:r>
              <a:rPr lang="el-GR" sz="5600" dirty="0">
                <a:latin typeface="Arial"/>
                <a:cs typeface="Arial"/>
              </a:rPr>
              <a:t>α</a:t>
            </a:r>
            <a:r>
              <a:rPr lang="en-US" sz="5600" dirty="0" smtClean="0"/>
              <a:t> – mixture weight 1*N}</a:t>
            </a:r>
          </a:p>
          <a:p>
            <a:r>
              <a:rPr lang="en-US" sz="6000" dirty="0" err="1"/>
              <a:t>N</a:t>
            </a:r>
            <a:r>
              <a:rPr lang="en-US" sz="6000" baseline="-25000" dirty="0" err="1" smtClean="0"/>
              <a:t>max</a:t>
            </a:r>
            <a:r>
              <a:rPr lang="en-US" sz="6000" dirty="0" smtClean="0"/>
              <a:t> </a:t>
            </a:r>
            <a:r>
              <a:rPr lang="en-US" sz="6000" dirty="0"/>
              <a:t>= </a:t>
            </a:r>
            <a:r>
              <a:rPr lang="en-US" sz="6000" dirty="0" smtClean="0"/>
              <a:t>2D</a:t>
            </a:r>
            <a:endParaRPr lang="en-US" sz="6000" dirty="0"/>
          </a:p>
          <a:p>
            <a:pPr lvl="1"/>
            <a:r>
              <a:rPr lang="en-US" sz="5400" dirty="0" smtClean="0"/>
              <a:t>N </a:t>
            </a:r>
            <a:r>
              <a:rPr lang="en-US" sz="5400" dirty="0"/>
              <a:t>= number of mixture </a:t>
            </a:r>
            <a:r>
              <a:rPr lang="en-US" sz="5400" dirty="0" smtClean="0"/>
              <a:t>weights</a:t>
            </a:r>
          </a:p>
          <a:p>
            <a:pPr lvl="1"/>
            <a:r>
              <a:rPr lang="en-US" sz="5400" dirty="0" err="1" smtClean="0"/>
              <a:t>N</a:t>
            </a:r>
            <a:r>
              <a:rPr lang="en-US" sz="5400" baseline="-25000" dirty="0" err="1" smtClean="0"/>
              <a:t>max</a:t>
            </a:r>
            <a:r>
              <a:rPr lang="en-US" sz="5400" dirty="0" smtClean="0"/>
              <a:t> = max no. of mixture weights</a:t>
            </a:r>
          </a:p>
          <a:p>
            <a:r>
              <a:rPr lang="en-US" sz="5800" dirty="0" smtClean="0"/>
              <a:t>Example: D=2, N=3</a:t>
            </a:r>
          </a:p>
          <a:p>
            <a:r>
              <a:rPr lang="en-US" sz="600" dirty="0" smtClean="0"/>
              <a:t> </a:t>
            </a:r>
            <a:endParaRPr lang="en-US" sz="600" dirty="0"/>
          </a:p>
          <a:p>
            <a:pPr lvl="1"/>
            <a:endParaRPr lang="en-US" sz="5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2" descr="http://www.mathworks.com/matlabcentral/fileexchange/screenshots/6502/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93" y="1460679"/>
            <a:ext cx="6323207" cy="474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2590800" y="2316278"/>
            <a:ext cx="654708" cy="1471370"/>
          </a:xfrm>
          <a:custGeom>
            <a:avLst/>
            <a:gdLst>
              <a:gd name="connsiteX0" fmla="*/ 673140 w 673140"/>
              <a:gd name="connsiteY0" fmla="*/ 1778000 h 1778000"/>
              <a:gd name="connsiteX1" fmla="*/ 40 w 673140"/>
              <a:gd name="connsiteY1" fmla="*/ 927100 h 1778000"/>
              <a:gd name="connsiteX2" fmla="*/ 647740 w 673140"/>
              <a:gd name="connsiteY2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40" h="1778000">
                <a:moveTo>
                  <a:pt x="673140" y="1778000"/>
                </a:moveTo>
                <a:cubicBezTo>
                  <a:pt x="338706" y="1500716"/>
                  <a:pt x="4273" y="1223433"/>
                  <a:pt x="40" y="927100"/>
                </a:cubicBezTo>
                <a:cubicBezTo>
                  <a:pt x="-4193" y="630767"/>
                  <a:pt x="321773" y="315383"/>
                  <a:pt x="64774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67200" y="3214360"/>
            <a:ext cx="474202" cy="443240"/>
          </a:xfrm>
          <a:custGeom>
            <a:avLst/>
            <a:gdLst>
              <a:gd name="connsiteX0" fmla="*/ 0 w 487551"/>
              <a:gd name="connsiteY0" fmla="*/ 14911 h 535611"/>
              <a:gd name="connsiteX1" fmla="*/ 469900 w 487551"/>
              <a:gd name="connsiteY1" fmla="*/ 65711 h 535611"/>
              <a:gd name="connsiteX2" fmla="*/ 342900 w 487551"/>
              <a:gd name="connsiteY2" fmla="*/ 535611 h 53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551" h="535611">
                <a:moveTo>
                  <a:pt x="0" y="14911"/>
                </a:moveTo>
                <a:cubicBezTo>
                  <a:pt x="206375" y="-3081"/>
                  <a:pt x="412750" y="-21072"/>
                  <a:pt x="469900" y="65711"/>
                </a:cubicBezTo>
                <a:cubicBezTo>
                  <a:pt x="527050" y="152494"/>
                  <a:pt x="434975" y="344052"/>
                  <a:pt x="342900" y="535611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886200" y="4974137"/>
            <a:ext cx="767655" cy="664663"/>
          </a:xfrm>
          <a:custGeom>
            <a:avLst/>
            <a:gdLst>
              <a:gd name="connsiteX0" fmla="*/ 0 w 789265"/>
              <a:gd name="connsiteY0" fmla="*/ 787400 h 803176"/>
              <a:gd name="connsiteX1" fmla="*/ 774700 w 789265"/>
              <a:gd name="connsiteY1" fmla="*/ 698500 h 803176"/>
              <a:gd name="connsiteX2" fmla="*/ 431800 w 789265"/>
              <a:gd name="connsiteY2" fmla="*/ 0 h 80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265" h="803176">
                <a:moveTo>
                  <a:pt x="0" y="787400"/>
                </a:moveTo>
                <a:cubicBezTo>
                  <a:pt x="351366" y="808566"/>
                  <a:pt x="702733" y="829733"/>
                  <a:pt x="774700" y="698500"/>
                </a:cubicBezTo>
                <a:cubicBezTo>
                  <a:pt x="846667" y="567267"/>
                  <a:pt x="639233" y="283633"/>
                  <a:pt x="43180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Training: Greedy expectation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from regular EM, you start with just 1 component.</a:t>
            </a:r>
          </a:p>
          <a:p>
            <a:r>
              <a:rPr lang="en-US" dirty="0" smtClean="0"/>
              <a:t>Add in additional components by searching for optimal parameters one component at a time.</a:t>
            </a:r>
          </a:p>
          <a:p>
            <a:r>
              <a:rPr lang="en-US" dirty="0" smtClean="0"/>
              <a:t>Optimize the parameters; add one more ..</a:t>
            </a:r>
          </a:p>
          <a:p>
            <a:r>
              <a:rPr lang="en-US" dirty="0" smtClean="0"/>
              <a:t>Not dependent on initialization unlike simple EM.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6488668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Neural Computation, 5(2):469–485, Feb 2003.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Training: Bayesian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Gaussian </a:t>
            </a:r>
            <a:r>
              <a:rPr lang="en-US" dirty="0"/>
              <a:t>M</a:t>
            </a:r>
            <a:r>
              <a:rPr lang="en-US" dirty="0" smtClean="0"/>
              <a:t>ixture Models to model the distribution of feature vectors in each </a:t>
            </a:r>
            <a:r>
              <a:rPr lang="en-US" dirty="0"/>
              <a:t>class (noise and signal)</a:t>
            </a:r>
            <a:endParaRPr lang="en-US" dirty="0" smtClean="0"/>
          </a:p>
          <a:p>
            <a:r>
              <a:rPr lang="en-US" dirty="0" smtClean="0"/>
              <a:t>Bayesian classifier to compute probability of the signal belonging to each class</a:t>
            </a:r>
          </a:p>
          <a:p>
            <a:pPr lvl="1"/>
            <a:r>
              <a:rPr lang="en-US" dirty="0" smtClean="0"/>
              <a:t>Priors = number of feature vectors belonging to the class/ total no of feature vectors (FV)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Prior</a:t>
            </a:r>
            <a:r>
              <a:rPr lang="en-US" baseline="-25000" dirty="0" err="1" smtClean="0"/>
              <a:t>Signal</a:t>
            </a:r>
            <a:r>
              <a:rPr lang="en-US" dirty="0" smtClean="0"/>
              <a:t>*p(</a:t>
            </a:r>
            <a:r>
              <a:rPr lang="en-US" dirty="0" err="1" smtClean="0"/>
              <a:t>FV|signal</a:t>
            </a:r>
            <a:r>
              <a:rPr lang="en-US" dirty="0" smtClean="0"/>
              <a:t>)) </a:t>
            </a:r>
            <a:r>
              <a:rPr lang="en-US" dirty="0"/>
              <a:t>vs (</a:t>
            </a:r>
            <a:r>
              <a:rPr lang="en-US" dirty="0" err="1" smtClean="0"/>
              <a:t>Prior</a:t>
            </a:r>
            <a:r>
              <a:rPr lang="en-US" baseline="-25000" dirty="0" err="1" smtClean="0"/>
              <a:t>noise</a:t>
            </a:r>
            <a:r>
              <a:rPr lang="en-US" dirty="0" smtClean="0"/>
              <a:t>*p(</a:t>
            </a:r>
            <a:r>
              <a:rPr lang="en-US" dirty="0" err="1" smtClean="0"/>
              <a:t>FV|noise</a:t>
            </a:r>
            <a:r>
              <a:rPr lang="en-US" dirty="0" smtClean="0"/>
              <a:t>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Testing phase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auditory features from “noised” speech files to be tested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8300" y="3657600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Oracle from clean speech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92500" y="1625600"/>
            <a:ext cx="2514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statistical model to predict binary MASK</a:t>
            </a:r>
          </a:p>
          <a:p>
            <a:pPr algn="ctr"/>
            <a:r>
              <a:rPr lang="en-US" dirty="0" smtClean="0"/>
              <a:t>(linear or non-linear)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06700" y="2273300"/>
            <a:ext cx="698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92500" y="3771900"/>
            <a:ext cx="2514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confusion matrix (percent correct for a given class)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6700" y="4419600"/>
            <a:ext cx="698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4" idx="0"/>
          </p:cNvCxnSpPr>
          <p:nvPr/>
        </p:nvCxnSpPr>
        <p:spPr>
          <a:xfrm>
            <a:off x="4749800" y="2921000"/>
            <a:ext cx="0" cy="85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00800" y="1625600"/>
            <a:ext cx="2514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up speech files using predicted MASK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5000" y="2273300"/>
            <a:ext cx="698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477000" y="3771900"/>
            <a:ext cx="2514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Listening test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7734300" y="2921000"/>
            <a:ext cx="0" cy="85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505200" y="3848100"/>
            <a:ext cx="2406650" cy="1104900"/>
          </a:xfrm>
          <a:prstGeom prst="ellipse">
            <a:avLst/>
          </a:prstGeom>
          <a:solidFill>
            <a:schemeClr val="accent2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30975" y="3848100"/>
            <a:ext cx="2406650" cy="1104900"/>
          </a:xfrm>
          <a:prstGeom prst="ellipse">
            <a:avLst/>
          </a:prstGeom>
          <a:solidFill>
            <a:schemeClr val="accent2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No shortage of noise removal options</a:t>
            </a:r>
            <a:endParaRPr lang="en-US" sz="40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3213" cy="4953000"/>
          </a:xfrm>
        </p:spPr>
        <p:txBody>
          <a:bodyPr/>
          <a:lstStyle/>
          <a:p>
            <a:endParaRPr lang="en-US" sz="2000" dirty="0"/>
          </a:p>
          <a:p>
            <a:r>
              <a:rPr lang="en-US" sz="2200" dirty="0" smtClean="0"/>
              <a:t>Current methods for noise removal in hearing aids</a:t>
            </a:r>
          </a:p>
          <a:p>
            <a:pPr lvl="1"/>
            <a:r>
              <a:rPr lang="en-US" sz="1800" dirty="0" smtClean="0"/>
              <a:t>Directional microphones</a:t>
            </a:r>
          </a:p>
          <a:p>
            <a:pPr lvl="1"/>
            <a:r>
              <a:rPr lang="en-US" sz="1800" dirty="0" smtClean="0"/>
              <a:t>Adaptive microphone arrays</a:t>
            </a:r>
          </a:p>
          <a:p>
            <a:pPr lvl="1"/>
            <a:r>
              <a:rPr lang="en-US" sz="1800" dirty="0" smtClean="0"/>
              <a:t>Adaptive filtering</a:t>
            </a:r>
          </a:p>
          <a:p>
            <a:pPr lvl="1"/>
            <a:r>
              <a:rPr lang="en-US" sz="1800" dirty="0" smtClean="0"/>
              <a:t>Envelope modulation filters</a:t>
            </a:r>
          </a:p>
          <a:p>
            <a:pPr lvl="2"/>
            <a:r>
              <a:rPr lang="en-US" sz="1400" dirty="0" smtClean="0"/>
              <a:t>Atlas et al, 2005, Souza et al. 2005</a:t>
            </a:r>
          </a:p>
          <a:p>
            <a:pPr lvl="1"/>
            <a:r>
              <a:rPr lang="en-US" sz="1800" dirty="0" smtClean="0"/>
              <a:t>Spectral subtraction</a:t>
            </a:r>
          </a:p>
        </p:txBody>
      </p:sp>
      <p:sp>
        <p:nvSpPr>
          <p:cNvPr id="2" name="Oval 1"/>
          <p:cNvSpPr/>
          <p:nvPr/>
        </p:nvSpPr>
        <p:spPr>
          <a:xfrm>
            <a:off x="1219200" y="3352800"/>
            <a:ext cx="2895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VAD accuracy </a:t>
            </a:r>
          </a:p>
          <a:p>
            <a:pPr lvl="1"/>
            <a:r>
              <a:rPr lang="en-US" dirty="0" smtClean="0"/>
              <a:t>A, V, and A+V</a:t>
            </a:r>
          </a:p>
          <a:p>
            <a:r>
              <a:rPr lang="en-US" dirty="0" smtClean="0"/>
              <a:t>Receiver operator characteristic </a:t>
            </a:r>
            <a:r>
              <a:rPr lang="en-US" dirty="0"/>
              <a:t>a</a:t>
            </a:r>
            <a:r>
              <a:rPr lang="en-US" dirty="0" smtClean="0"/>
              <a:t>nalysis</a:t>
            </a:r>
          </a:p>
          <a:p>
            <a:r>
              <a:rPr lang="en-US" dirty="0" smtClean="0"/>
              <a:t>Confusion matrix of classifier</a:t>
            </a:r>
          </a:p>
          <a:p>
            <a:r>
              <a:rPr lang="en-US" dirty="0" smtClean="0"/>
              <a:t>Intelligibility test</a:t>
            </a:r>
          </a:p>
          <a:p>
            <a:pPr lvl="1"/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Multiband VAD: Area under the curve for linear model (0 dB, white noise)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8740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991600" cy="1143000"/>
          </a:xfrm>
        </p:spPr>
        <p:txBody>
          <a:bodyPr/>
          <a:lstStyle/>
          <a:p>
            <a:r>
              <a:rPr lang="en-US" dirty="0" err="1" smtClean="0"/>
              <a:t>GMMBayes</a:t>
            </a:r>
            <a:r>
              <a:rPr lang="en-US" dirty="0" smtClean="0"/>
              <a:t>: classification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229600" cy="838200"/>
          </a:xfrm>
        </p:spPr>
        <p:txBody>
          <a:bodyPr/>
          <a:lstStyle/>
          <a:p>
            <a:r>
              <a:rPr lang="en-US" dirty="0" smtClean="0"/>
              <a:t>0 dB					-8 dB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458605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68" y="1219200"/>
            <a:ext cx="4433231" cy="539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0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4800"/>
            <a:ext cx="944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-8 dB, white noise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43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12700"/>
            <a:ext cx="4800600" cy="744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1-IDBM_-8_248-5_78.46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248400" y="762000"/>
            <a:ext cx="609600" cy="609600"/>
          </a:xfrm>
          <a:prstGeom prst="rect">
            <a:avLst/>
          </a:prstGeom>
        </p:spPr>
      </p:pic>
      <p:pic>
        <p:nvPicPr>
          <p:cNvPr id="10" name="2-Noisy_-8_248-5_78.46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248400" y="1905000"/>
            <a:ext cx="609600" cy="609600"/>
          </a:xfrm>
          <a:prstGeom prst="rect">
            <a:avLst/>
          </a:prstGeom>
        </p:spPr>
      </p:pic>
      <p:pic>
        <p:nvPicPr>
          <p:cNvPr id="17" name="3-Audio_-8_248-5_78.46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248400" y="3097893"/>
            <a:ext cx="609600" cy="609600"/>
          </a:xfrm>
          <a:prstGeom prst="rect">
            <a:avLst/>
          </a:prstGeom>
        </p:spPr>
      </p:pic>
      <p:pic>
        <p:nvPicPr>
          <p:cNvPr id="18" name="4-Video_-8_248-5_78.46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248400" y="4572000"/>
            <a:ext cx="609600" cy="609600"/>
          </a:xfrm>
          <a:prstGeom prst="rect">
            <a:avLst/>
          </a:prstGeom>
        </p:spPr>
      </p:pic>
      <p:pic>
        <p:nvPicPr>
          <p:cNvPr id="19" name="5-AudioVideo_-8_248-5_78.46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248400" y="5791200"/>
            <a:ext cx="609600" cy="6096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8600" y="4191000"/>
            <a:ext cx="4953000" cy="12954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4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81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81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381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381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381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is the first attempt to create a multiband voice activity detector using audio and visual features</a:t>
            </a:r>
          </a:p>
          <a:p>
            <a:pPr lvl="1"/>
            <a:r>
              <a:rPr lang="en-US" sz="2000" dirty="0" smtClean="0"/>
              <a:t>Multiband voice activity detector confirms results of single band voice activity detector using a linear model.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the same </a:t>
            </a:r>
            <a:r>
              <a:rPr lang="en-US" sz="2400" dirty="0" smtClean="0"/>
              <a:t>features and SNR, the non-linear model targets noise much more effectively than the linear model</a:t>
            </a:r>
            <a:endParaRPr lang="en-US" sz="2400" dirty="0"/>
          </a:p>
          <a:p>
            <a:pPr lvl="1"/>
            <a:r>
              <a:rPr lang="en-US" sz="2000" dirty="0"/>
              <a:t>In previous studies, the GMM-Bayes model has been show to be effective with audio features alone in removing noise at -5 dB </a:t>
            </a:r>
            <a:r>
              <a:rPr lang="en-US" sz="2000" dirty="0" smtClean="0"/>
              <a:t>SPL and specific to the noise type.</a:t>
            </a:r>
          </a:p>
          <a:p>
            <a:r>
              <a:rPr lang="en-US" sz="2400" dirty="0" smtClean="0"/>
              <a:t>Combining video features with audio features provided an improvement in classification of signal than using audio features alone in the non-linear model.</a:t>
            </a:r>
          </a:p>
          <a:p>
            <a:r>
              <a:rPr lang="en-US" sz="2400" dirty="0" smtClean="0"/>
              <a:t>Video features alone in the non-linear model are able to remove noise as effectively as using audio features alone at negative SNR.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puarun</a:t>
            </a:r>
            <a:r>
              <a:rPr lang="en-US" dirty="0" smtClean="0"/>
              <a:t>/</a:t>
            </a:r>
            <a:r>
              <a:rPr lang="en-US" dirty="0" err="1" smtClean="0"/>
              <a:t>AVproject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1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Listening tests of </a:t>
            </a:r>
            <a:r>
              <a:rPr lang="en-US" dirty="0"/>
              <a:t>models with and without video features</a:t>
            </a:r>
          </a:p>
          <a:p>
            <a:r>
              <a:rPr lang="en-US" dirty="0" smtClean="0"/>
              <a:t>Train and test models on:</a:t>
            </a:r>
          </a:p>
          <a:p>
            <a:pPr lvl="1"/>
            <a:r>
              <a:rPr lang="en-US" dirty="0" smtClean="0"/>
              <a:t>Other noise types: cafeteria, babble</a:t>
            </a:r>
          </a:p>
          <a:p>
            <a:pPr lvl="1"/>
            <a:r>
              <a:rPr lang="en-US" dirty="0" smtClean="0"/>
              <a:t>Same model with multiple noise types</a:t>
            </a:r>
          </a:p>
          <a:p>
            <a:pPr lvl="1"/>
            <a:r>
              <a:rPr lang="en-US" dirty="0"/>
              <a:t>Multiple speakers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for the opportunity to present my work to the </a:t>
            </a:r>
            <a:r>
              <a:rPr lang="en-US" dirty="0">
                <a:sym typeface="Wingdings" panose="05000000000000000000" pitchFamily="2" charset="2"/>
              </a:rPr>
              <a:t>department.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Please sign up if you would like to volunteer for our listening tests.</a:t>
            </a:r>
          </a:p>
          <a:p>
            <a:r>
              <a:rPr lang="en-US" dirty="0">
                <a:sym typeface="Wingdings" panose="05000000000000000000" pitchFamily="2" charset="2"/>
              </a:rPr>
              <a:t>Open for comments/ discussion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Results: single band VAD</a:t>
            </a:r>
            <a:endParaRPr lang="en-US" sz="32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28600"/>
            <a:ext cx="9144000" cy="1143000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pPr>
              <a:buNone/>
            </a:pPr>
            <a:r>
              <a:rPr lang="en-US" sz="2400" dirty="0" smtClean="0"/>
              <a:t>As SNR drops, the value of incorporating visual features can be observed</a:t>
            </a:r>
            <a:endParaRPr lang="en-US" sz="24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390316"/>
            <a:ext cx="6477000" cy="522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4600" y="1123616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SNR = -6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dB, Cafeteria noise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7400" y="6429037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Jacobs et al. IHCON 2012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800600" y="3886200"/>
            <a:ext cx="20574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1981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A+V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215316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8300" y="3048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5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regression: classification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762000"/>
          </a:xfrm>
        </p:spPr>
        <p:txBody>
          <a:bodyPr/>
          <a:lstStyle/>
          <a:p>
            <a:r>
              <a:rPr lang="en-US" dirty="0" smtClean="0"/>
              <a:t>0 dB SPL					-8 dB SPL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8" y="1658438"/>
            <a:ext cx="3136232" cy="48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030000" cy="481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3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 filtering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79525"/>
            <a:ext cx="593725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6324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Steven </a:t>
            </a:r>
            <a:r>
              <a:rPr lang="en-US" dirty="0" err="1" smtClean="0"/>
              <a:t>Schimmel</a:t>
            </a:r>
            <a:r>
              <a:rPr lang="en-US" dirty="0" smtClean="0"/>
              <a:t>, University of Washington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7451" y="1211262"/>
            <a:ext cx="40386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19050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2098766"/>
            <a:ext cx="304800" cy="18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097DA-130F-45BB-93C3-BB1A97E9C6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Colors : mixtures (3)</a:t>
            </a:r>
          </a:p>
          <a:p>
            <a:r>
              <a:rPr lang="en-US" dirty="0" smtClean="0"/>
              <a:t>Two features</a:t>
            </a:r>
          </a:p>
          <a:p>
            <a:pPr lvl="1"/>
            <a:r>
              <a:rPr lang="en-US" dirty="0" smtClean="0"/>
              <a:t>Mu (2*3)</a:t>
            </a:r>
          </a:p>
          <a:p>
            <a:pPr lvl="1"/>
            <a:r>
              <a:rPr lang="en-US" dirty="0" smtClean="0"/>
              <a:t>Sigma (2*2*3)</a:t>
            </a:r>
          </a:p>
          <a:p>
            <a:endParaRPr lang="en-US" dirty="0"/>
          </a:p>
          <a:p>
            <a:r>
              <a:rPr lang="en-US" dirty="0" smtClean="0"/>
              <a:t>Gaussian mixture model</a:t>
            </a:r>
            <a:endParaRPr lang="en-US" dirty="0"/>
          </a:p>
        </p:txBody>
      </p:sp>
      <p:pic>
        <p:nvPicPr>
          <p:cNvPr id="4098" name="Picture 2" descr="http://www.mathworks.com/matlabcentral/fileexchange/screenshots/6502/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743200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64770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276600" y="43053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 2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549860" y="3378200"/>
            <a:ext cx="673140" cy="1778000"/>
          </a:xfrm>
          <a:custGeom>
            <a:avLst/>
            <a:gdLst>
              <a:gd name="connsiteX0" fmla="*/ 673140 w 673140"/>
              <a:gd name="connsiteY0" fmla="*/ 1778000 h 1778000"/>
              <a:gd name="connsiteX1" fmla="*/ 40 w 673140"/>
              <a:gd name="connsiteY1" fmla="*/ 927100 h 1778000"/>
              <a:gd name="connsiteX2" fmla="*/ 647740 w 673140"/>
              <a:gd name="connsiteY2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40" h="1778000">
                <a:moveTo>
                  <a:pt x="673140" y="1778000"/>
                </a:moveTo>
                <a:cubicBezTo>
                  <a:pt x="338706" y="1500716"/>
                  <a:pt x="4273" y="1223433"/>
                  <a:pt x="40" y="927100"/>
                </a:cubicBezTo>
                <a:cubicBezTo>
                  <a:pt x="-4193" y="630767"/>
                  <a:pt x="321773" y="315383"/>
                  <a:pt x="64774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642100" y="4176089"/>
            <a:ext cx="487551" cy="535611"/>
          </a:xfrm>
          <a:custGeom>
            <a:avLst/>
            <a:gdLst>
              <a:gd name="connsiteX0" fmla="*/ 0 w 487551"/>
              <a:gd name="connsiteY0" fmla="*/ 14911 h 535611"/>
              <a:gd name="connsiteX1" fmla="*/ 469900 w 487551"/>
              <a:gd name="connsiteY1" fmla="*/ 65711 h 535611"/>
              <a:gd name="connsiteX2" fmla="*/ 342900 w 487551"/>
              <a:gd name="connsiteY2" fmla="*/ 535611 h 53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551" h="535611">
                <a:moveTo>
                  <a:pt x="0" y="14911"/>
                </a:moveTo>
                <a:cubicBezTo>
                  <a:pt x="206375" y="-3081"/>
                  <a:pt x="412750" y="-21072"/>
                  <a:pt x="469900" y="65711"/>
                </a:cubicBezTo>
                <a:cubicBezTo>
                  <a:pt x="527050" y="152494"/>
                  <a:pt x="434975" y="344052"/>
                  <a:pt x="342900" y="535611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248400" y="5473700"/>
            <a:ext cx="789265" cy="803176"/>
          </a:xfrm>
          <a:custGeom>
            <a:avLst/>
            <a:gdLst>
              <a:gd name="connsiteX0" fmla="*/ 0 w 789265"/>
              <a:gd name="connsiteY0" fmla="*/ 787400 h 803176"/>
              <a:gd name="connsiteX1" fmla="*/ 774700 w 789265"/>
              <a:gd name="connsiteY1" fmla="*/ 698500 h 803176"/>
              <a:gd name="connsiteX2" fmla="*/ 431800 w 789265"/>
              <a:gd name="connsiteY2" fmla="*/ 0 h 80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265" h="803176">
                <a:moveTo>
                  <a:pt x="0" y="787400"/>
                </a:moveTo>
                <a:cubicBezTo>
                  <a:pt x="351366" y="808566"/>
                  <a:pt x="702733" y="829733"/>
                  <a:pt x="774700" y="698500"/>
                </a:cubicBezTo>
                <a:cubicBezTo>
                  <a:pt x="846667" y="567267"/>
                  <a:pt x="639233" y="283633"/>
                  <a:pt x="43180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2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32657"/>
            <a:ext cx="5562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: GLM at -8dB, </a:t>
            </a:r>
            <a:br>
              <a:rPr lang="en-US" sz="3200" dirty="0" smtClean="0"/>
            </a:br>
            <a:r>
              <a:rPr lang="en-US" sz="3200" dirty="0" smtClean="0"/>
              <a:t>white noise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Delay between audio and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03000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67200" y="1600200"/>
            <a:ext cx="609600" cy="419100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work: GMM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Model specific to SNR (0 , -5 dB) and noise type (babble, speech shaped, factory)</a:t>
            </a:r>
          </a:p>
          <a:p>
            <a:pPr lvl="1"/>
            <a:r>
              <a:rPr lang="en-US" dirty="0" smtClean="0"/>
              <a:t>Very efficient at removing noise</a:t>
            </a:r>
          </a:p>
          <a:p>
            <a:pPr lvl="1"/>
            <a:r>
              <a:rPr lang="en-US" dirty="0" smtClean="0"/>
              <a:t>Results from behavioral test of models trained on a specific noise type come close to the IDBM</a:t>
            </a:r>
          </a:p>
          <a:p>
            <a:r>
              <a:rPr lang="en-US" dirty="0"/>
              <a:t>S</a:t>
            </a:r>
            <a:r>
              <a:rPr lang="en-US" dirty="0" smtClean="0"/>
              <a:t>hown to be very efficient at -5 dB SNR without video features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6248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JASA Vol. 126 (3), Sep. 2003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7193267" cy="465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Linear 0 dB SPL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561975"/>
            <a:ext cx="5343525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AudioVideo_-8_223-5_85.15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553200" y="990600"/>
            <a:ext cx="609600" cy="609600"/>
          </a:xfrm>
          <a:prstGeom prst="rect">
            <a:avLst/>
          </a:prstGeom>
        </p:spPr>
      </p:pic>
      <p:pic>
        <p:nvPicPr>
          <p:cNvPr id="5" name="Audio_-8_223-5_85.15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553200" y="2133600"/>
            <a:ext cx="609600" cy="609600"/>
          </a:xfrm>
          <a:prstGeom prst="rect">
            <a:avLst/>
          </a:prstGeom>
        </p:spPr>
      </p:pic>
      <p:pic>
        <p:nvPicPr>
          <p:cNvPr id="6" name="IDBM_-8_223-5_85.15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553200" y="3200400"/>
            <a:ext cx="609600" cy="609600"/>
          </a:xfrm>
          <a:prstGeom prst="rect">
            <a:avLst/>
          </a:prstGeom>
        </p:spPr>
      </p:pic>
      <p:pic>
        <p:nvPicPr>
          <p:cNvPr id="7" name="Noisy_-8_223-5_85.15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6553200" y="4495800"/>
            <a:ext cx="609600" cy="609600"/>
          </a:xfrm>
          <a:prstGeom prst="rect">
            <a:avLst/>
          </a:prstGeom>
        </p:spPr>
      </p:pic>
      <p:pic>
        <p:nvPicPr>
          <p:cNvPr id="8" name="Video_-8_223-5_85.15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6553200" y="5562600"/>
            <a:ext cx="609600" cy="60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351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GMMB 0dB SPL</a:t>
            </a:r>
            <a:endParaRPr lang="en-US" dirty="0"/>
          </a:p>
        </p:txBody>
      </p:sp>
      <p:pic>
        <p:nvPicPr>
          <p:cNvPr id="4" name="AudioVideo_-8_223-5_85.15.wav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477000" y="990600"/>
            <a:ext cx="609600" cy="6096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609600"/>
            <a:ext cx="483870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Audio_-8_223-5_85.15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477000" y="2057400"/>
            <a:ext cx="609600" cy="609600"/>
          </a:xfrm>
          <a:prstGeom prst="rect">
            <a:avLst/>
          </a:prstGeom>
        </p:spPr>
      </p:pic>
      <p:pic>
        <p:nvPicPr>
          <p:cNvPr id="6" name="IDBM_-8_223-5_85.15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477000" y="3014662"/>
            <a:ext cx="609600" cy="609600"/>
          </a:xfrm>
          <a:prstGeom prst="rect">
            <a:avLst/>
          </a:prstGeom>
        </p:spPr>
      </p:pic>
      <p:pic>
        <p:nvPicPr>
          <p:cNvPr id="7" name="Noisy_-8_223-5_85.15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6477000" y="4038600"/>
            <a:ext cx="609600" cy="609600"/>
          </a:xfrm>
          <a:prstGeom prst="rect">
            <a:avLst/>
          </a:prstGeom>
        </p:spPr>
      </p:pic>
      <p:pic>
        <p:nvPicPr>
          <p:cNvPr id="8" name="Video_-8_223-5_85.15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6477000" y="5105400"/>
            <a:ext cx="609600" cy="60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351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Testing: Audio reconstruction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95400"/>
            <a:ext cx="7302500" cy="525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2800" y="6477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J. </a:t>
            </a:r>
            <a:r>
              <a:rPr lang="en-US" dirty="0" err="1"/>
              <a:t>Acoust</a:t>
            </a:r>
            <a:r>
              <a:rPr lang="en-US" dirty="0"/>
              <a:t>. Soc. Am. 126 </a:t>
            </a:r>
            <a:r>
              <a:rPr lang="en-US" dirty="0" smtClean="0"/>
              <a:t> (3)  </a:t>
            </a:r>
            <a:r>
              <a:rPr lang="en-US" dirty="0"/>
              <a:t>, September 2009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6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741936"/>
              </p:ext>
            </p:extLst>
          </p:nvPr>
        </p:nvGraphicFramePr>
        <p:xfrm>
          <a:off x="2590800" y="2057400"/>
          <a:ext cx="43434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1638300">
                <a:tc>
                  <a:txBody>
                    <a:bodyPr/>
                    <a:lstStyle/>
                    <a:p>
                      <a:r>
                        <a:rPr lang="en-US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16383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277034" y="32582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</a:t>
            </a:r>
          </a:p>
          <a:p>
            <a:r>
              <a:rPr lang="en-US" dirty="0" smtClean="0"/>
              <a:t>1	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12135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</a:t>
            </a:r>
          </a:p>
          <a:p>
            <a:r>
              <a:rPr lang="en-US" dirty="0" smtClean="0"/>
              <a:t>0	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model results:</a:t>
            </a:r>
            <a:br>
              <a:rPr lang="en-US" dirty="0" smtClean="0"/>
            </a:br>
            <a:r>
              <a:rPr lang="en-US" dirty="0" smtClean="0"/>
              <a:t>0 dB        -8 dB</a:t>
            </a:r>
            <a:endParaRPr 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138613" cy="480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60301"/>
            <a:ext cx="4256880" cy="488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0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Modulators are important for speech intelligibility!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6488668"/>
            <a:ext cx="571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http://isdl.ee.washington.edu/projects/modulationtoolbox</a:t>
            </a:r>
          </a:p>
        </p:txBody>
      </p:sp>
      <p:pic>
        <p:nvPicPr>
          <p:cNvPr id="4" name="coherent_16_carriers_only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24000" y="5029200"/>
            <a:ext cx="609600" cy="609600"/>
          </a:xfrm>
          <a:prstGeom prst="rect">
            <a:avLst/>
          </a:prstGeom>
        </p:spPr>
      </p:pic>
      <p:pic>
        <p:nvPicPr>
          <p:cNvPr id="5" name="coherent_16_flat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24000" y="3505200"/>
            <a:ext cx="609600" cy="609600"/>
          </a:xfrm>
          <a:prstGeom prst="rect">
            <a:avLst/>
          </a:prstGeom>
        </p:spPr>
      </p:pic>
      <p:pic>
        <p:nvPicPr>
          <p:cNvPr id="6" name="coherent_16_harmonics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24000" y="1905000"/>
            <a:ext cx="609600" cy="609600"/>
          </a:xfrm>
          <a:prstGeom prst="rect">
            <a:avLst/>
          </a:prstGeom>
        </p:spPr>
      </p:pic>
      <p:pic>
        <p:nvPicPr>
          <p:cNvPr id="1026" name="Picture 2" descr="http://isdl.ee.washington.edu/projects/modulationtoolbox/images/coherent_16_harmonics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1371600"/>
            <a:ext cx="2840037" cy="189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324600" y="1646237"/>
            <a:ext cx="26670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Sixteen modulated harmonics</a:t>
            </a:r>
          </a:p>
          <a:p>
            <a:endParaRPr lang="en-US" sz="2400" dirty="0" smtClean="0"/>
          </a:p>
          <a:p>
            <a:r>
              <a:rPr lang="en-US" sz="2400" dirty="0" smtClean="0"/>
              <a:t>Sixteen modulators with fixed carriers</a:t>
            </a:r>
          </a:p>
          <a:p>
            <a:endParaRPr lang="en-US" sz="2400" dirty="0"/>
          </a:p>
          <a:p>
            <a:r>
              <a:rPr lang="en-US" sz="2400" dirty="0"/>
              <a:t>Sixteen carriers only</a:t>
            </a:r>
          </a:p>
          <a:p>
            <a:endParaRPr lang="en-US" sz="2400" dirty="0"/>
          </a:p>
        </p:txBody>
      </p:sp>
      <p:pic>
        <p:nvPicPr>
          <p:cNvPr id="1028" name="Picture 4" descr="http://isdl.ee.washington.edu/projects/modulationtoolbox/images/coherent_16_carriers_only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2819400" cy="18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sdl.ee.washington.edu/projects/modulationtoolbox/images/coherent_16_flat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55420"/>
            <a:ext cx="2819400" cy="181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2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2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udioVideo_-8_223-5_85.15.wav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705600" y="457200"/>
            <a:ext cx="609600" cy="609600"/>
          </a:xfr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38125"/>
            <a:ext cx="533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Audio_-8_223-5_85.15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756400" y="1752600"/>
            <a:ext cx="609600" cy="609600"/>
          </a:xfrm>
          <a:prstGeom prst="rect">
            <a:avLst/>
          </a:prstGeom>
        </p:spPr>
      </p:pic>
      <p:pic>
        <p:nvPicPr>
          <p:cNvPr id="6" name="IDBM_-8_223-5_85.15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705600" y="2971800"/>
            <a:ext cx="609600" cy="609600"/>
          </a:xfrm>
          <a:prstGeom prst="rect">
            <a:avLst/>
          </a:prstGeom>
        </p:spPr>
      </p:pic>
      <p:pic>
        <p:nvPicPr>
          <p:cNvPr id="7" name="Noisy_-8_223-5_85.15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705600" y="4191000"/>
            <a:ext cx="609600" cy="609600"/>
          </a:xfrm>
          <a:prstGeom prst="rect">
            <a:avLst/>
          </a:prstGeom>
        </p:spPr>
      </p:pic>
      <p:pic>
        <p:nvPicPr>
          <p:cNvPr id="8" name="Video_-8_223-5_85.15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705600" y="5257800"/>
            <a:ext cx="609600" cy="60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351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Noise Removal Methods</a:t>
            </a:r>
            <a:br>
              <a:rPr lang="en-US" sz="4000" b="0" dirty="0" smtClean="0"/>
            </a:br>
            <a:r>
              <a:rPr lang="en-US" sz="2800" b="0" dirty="0" smtClean="0"/>
              <a:t>Envelope modulation</a:t>
            </a:r>
            <a:endParaRPr lang="en-US" sz="4000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396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j-lt"/>
                <a:cs typeface="+mn-cs"/>
              </a:rPr>
              <a:t>Envelope modulation filtering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 smtClean="0">
                <a:latin typeface="+mj-lt"/>
                <a:cs typeface="+mn-cs"/>
              </a:rPr>
              <a:t>Atlas et al. 2005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j-lt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7400" y="26670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 </a:t>
            </a:r>
            <a:r>
              <a:rPr lang="en-US" dirty="0" err="1" smtClean="0">
                <a:solidFill>
                  <a:schemeClr val="tx1"/>
                </a:solidFill>
              </a:rPr>
              <a:t>Filt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3276600"/>
            <a:ext cx="838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</a:t>
            </a:r>
            <a:r>
              <a:rPr lang="en-US" dirty="0" smtClean="0">
                <a:solidFill>
                  <a:schemeClr val="tx1"/>
                </a:solidFill>
              </a:rPr>
              <a:t> Detect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32766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Smooth envelope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77342" y="22860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Carrier detect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67600" y="3291114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 </a:t>
            </a:r>
            <a:r>
              <a:rPr lang="en-US" dirty="0" err="1" smtClean="0">
                <a:solidFill>
                  <a:schemeClr val="tx1"/>
                </a:solidFill>
              </a:rPr>
              <a:t>Filt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8" idx="3"/>
            <a:endCxn id="20" idx="1"/>
          </p:cNvCxnSpPr>
          <p:nvPr/>
        </p:nvCxnSpPr>
        <p:spPr>
          <a:xfrm>
            <a:off x="4800600" y="36195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30" idx="3"/>
            <a:endCxn id="17" idx="1"/>
          </p:cNvCxnSpPr>
          <p:nvPr/>
        </p:nvCxnSpPr>
        <p:spPr>
          <a:xfrm flipV="1">
            <a:off x="669002" y="3009900"/>
            <a:ext cx="1388398" cy="1289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" y="41148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597055" y="48006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057400" y="35814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 </a:t>
            </a:r>
            <a:r>
              <a:rPr lang="en-US" dirty="0" err="1" smtClean="0">
                <a:solidFill>
                  <a:schemeClr val="tx1"/>
                </a:solidFill>
              </a:rPr>
              <a:t>Filt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57400" y="45720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57400" y="54864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 </a:t>
            </a:r>
            <a:r>
              <a:rPr lang="en-US" dirty="0" err="1" smtClean="0">
                <a:solidFill>
                  <a:schemeClr val="tx1"/>
                </a:solidFill>
              </a:rPr>
              <a:t>Filt</a:t>
            </a:r>
            <a:r>
              <a:rPr lang="en-US" dirty="0" smtClean="0">
                <a:solidFill>
                  <a:schemeClr val="tx1"/>
                </a:solidFill>
              </a:rPr>
              <a:t> 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hape 27"/>
          <p:cNvCxnSpPr>
            <a:stCxn id="30" idx="3"/>
            <a:endCxn id="35" idx="1"/>
          </p:cNvCxnSpPr>
          <p:nvPr/>
        </p:nvCxnSpPr>
        <p:spPr>
          <a:xfrm flipV="1">
            <a:off x="669002" y="3924300"/>
            <a:ext cx="1388398" cy="3751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27"/>
          <p:cNvCxnSpPr>
            <a:stCxn id="30" idx="3"/>
            <a:endCxn id="36" idx="1"/>
          </p:cNvCxnSpPr>
          <p:nvPr/>
        </p:nvCxnSpPr>
        <p:spPr>
          <a:xfrm>
            <a:off x="669002" y="4299466"/>
            <a:ext cx="1388398" cy="6154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7"/>
          <p:cNvCxnSpPr>
            <a:stCxn id="30" idx="3"/>
            <a:endCxn id="37" idx="1"/>
          </p:cNvCxnSpPr>
          <p:nvPr/>
        </p:nvCxnSpPr>
        <p:spPr>
          <a:xfrm>
            <a:off x="669002" y="4299466"/>
            <a:ext cx="1388398" cy="1529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27"/>
          <p:cNvCxnSpPr>
            <a:stCxn id="17" idx="3"/>
            <a:endCxn id="22" idx="1"/>
          </p:cNvCxnSpPr>
          <p:nvPr/>
        </p:nvCxnSpPr>
        <p:spPr>
          <a:xfrm flipV="1">
            <a:off x="3276600" y="2628900"/>
            <a:ext cx="500742" cy="381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27"/>
          <p:cNvCxnSpPr>
            <a:endCxn id="18" idx="1"/>
          </p:cNvCxnSpPr>
          <p:nvPr/>
        </p:nvCxnSpPr>
        <p:spPr>
          <a:xfrm rot="16200000" flipH="1">
            <a:off x="3409950" y="3067050"/>
            <a:ext cx="6477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506028" y="3323772"/>
            <a:ext cx="7620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hape 27"/>
          <p:cNvCxnSpPr>
            <a:stCxn id="22" idx="2"/>
            <a:endCxn id="18" idx="0"/>
          </p:cNvCxnSpPr>
          <p:nvPr/>
        </p:nvCxnSpPr>
        <p:spPr>
          <a:xfrm rot="5400000">
            <a:off x="4231821" y="3121479"/>
            <a:ext cx="304800" cy="5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7"/>
          <p:cNvCxnSpPr>
            <a:stCxn id="22" idx="3"/>
            <a:endCxn id="65" idx="0"/>
          </p:cNvCxnSpPr>
          <p:nvPr/>
        </p:nvCxnSpPr>
        <p:spPr>
          <a:xfrm>
            <a:off x="4996542" y="2628900"/>
            <a:ext cx="1890486" cy="6948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27"/>
          <p:cNvCxnSpPr>
            <a:stCxn id="20" idx="3"/>
            <a:endCxn id="65" idx="2"/>
          </p:cNvCxnSpPr>
          <p:nvPr/>
        </p:nvCxnSpPr>
        <p:spPr>
          <a:xfrm>
            <a:off x="6324600" y="3619500"/>
            <a:ext cx="181428" cy="9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27"/>
          <p:cNvCxnSpPr>
            <a:stCxn id="65" idx="6"/>
            <a:endCxn id="23" idx="1"/>
          </p:cNvCxnSpPr>
          <p:nvPr/>
        </p:nvCxnSpPr>
        <p:spPr>
          <a:xfrm>
            <a:off x="7268028" y="3628572"/>
            <a:ext cx="199572" cy="5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543800" y="4648200"/>
            <a:ext cx="7620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cxnSp>
        <p:nvCxnSpPr>
          <p:cNvPr id="80" name="Shape 27"/>
          <p:cNvCxnSpPr>
            <a:stCxn id="23" idx="2"/>
            <a:endCxn id="79" idx="0"/>
          </p:cNvCxnSpPr>
          <p:nvPr/>
        </p:nvCxnSpPr>
        <p:spPr>
          <a:xfrm rot="5400000">
            <a:off x="7589157" y="4312557"/>
            <a:ext cx="67128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239000" y="4953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315200" y="4572000"/>
            <a:ext cx="304800" cy="153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305800" y="4953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8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  <p:bldP spid="20" grpId="0" animBg="1"/>
      <p:bldP spid="22" grpId="0" animBg="1"/>
      <p:bldP spid="23" grpId="0" animBg="1"/>
      <p:bldP spid="30" grpId="0"/>
      <p:bldP spid="31" grpId="0"/>
      <p:bldP spid="35" grpId="0" animBg="1"/>
      <p:bldP spid="36" grpId="0" animBg="1"/>
      <p:bldP spid="37" grpId="0" animBg="1"/>
      <p:bldP spid="65" grpId="0" animBg="1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Evidence supporting use of visual information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858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People comprehend 50 - 60% more when presented visual + auditory information compared with auditory alone</a:t>
            </a:r>
          </a:p>
        </p:txBody>
      </p:sp>
      <p:pic>
        <p:nvPicPr>
          <p:cNvPr id="7" name="2-1.avi_audio_video_snr_-12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86400" y="3886200"/>
            <a:ext cx="1866900" cy="1362075"/>
          </a:xfrm>
          <a:prstGeom prst="rect">
            <a:avLst/>
          </a:prstGeom>
        </p:spPr>
      </p:pic>
      <p:pic>
        <p:nvPicPr>
          <p:cNvPr id="2" name="2-1.avi_audio_snr_-12.avi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133600" y="4110037"/>
            <a:ext cx="609600" cy="6096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5562600"/>
            <a:ext cx="8229600" cy="117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 cues not used in hearing aid noise removal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3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43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Lip height vs. modulation envelope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304800" y="1828800"/>
            <a:ext cx="4953000" cy="4953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47060" y="4674075"/>
            <a:ext cx="2663301" cy="727987"/>
          </a:xfrm>
          <a:custGeom>
            <a:avLst/>
            <a:gdLst>
              <a:gd name="connsiteX0" fmla="*/ 0 w 2663301"/>
              <a:gd name="connsiteY0" fmla="*/ 710232 h 727987"/>
              <a:gd name="connsiteX1" fmla="*/ 1376039 w 2663301"/>
              <a:gd name="connsiteY1" fmla="*/ 18 h 727987"/>
              <a:gd name="connsiteX2" fmla="*/ 2663301 w 2663301"/>
              <a:gd name="connsiteY2" fmla="*/ 727987 h 72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3301" h="727987">
                <a:moveTo>
                  <a:pt x="0" y="710232"/>
                </a:moveTo>
                <a:cubicBezTo>
                  <a:pt x="466078" y="353645"/>
                  <a:pt x="932156" y="-2941"/>
                  <a:pt x="1376039" y="18"/>
                </a:cubicBezTo>
                <a:cubicBezTo>
                  <a:pt x="1819922" y="2977"/>
                  <a:pt x="2241611" y="365482"/>
                  <a:pt x="2663301" y="7279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439259" y="3626528"/>
            <a:ext cx="481494" cy="876171"/>
          </a:xfrm>
          <a:custGeom>
            <a:avLst/>
            <a:gdLst>
              <a:gd name="connsiteX0" fmla="*/ 339452 w 481494"/>
              <a:gd name="connsiteY0" fmla="*/ 0 h 876171"/>
              <a:gd name="connsiteX1" fmla="*/ 2100 w 481494"/>
              <a:gd name="connsiteY1" fmla="*/ 781235 h 876171"/>
              <a:gd name="connsiteX2" fmla="*/ 481494 w 481494"/>
              <a:gd name="connsiteY2" fmla="*/ 834501 h 87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494" h="876171">
                <a:moveTo>
                  <a:pt x="339452" y="0"/>
                </a:moveTo>
                <a:cubicBezTo>
                  <a:pt x="158939" y="321076"/>
                  <a:pt x="-21574" y="642152"/>
                  <a:pt x="2100" y="781235"/>
                </a:cubicBezTo>
                <a:cubicBezTo>
                  <a:pt x="25774" y="920319"/>
                  <a:pt x="253634" y="877410"/>
                  <a:pt x="481494" y="8345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8746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5569" y="461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83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3703" y="5217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41273" y="5348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80006" y="5539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369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10363" y="586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4615479"/>
            <a:ext cx="0" cy="1293234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Callout 3"/>
          <p:cNvSpPr/>
          <p:nvPr/>
        </p:nvSpPr>
        <p:spPr>
          <a:xfrm>
            <a:off x="4251984" y="838200"/>
            <a:ext cx="4191000" cy="175949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27107" y="1196233"/>
            <a:ext cx="2503503" cy="1131081"/>
          </a:xfrm>
          <a:custGeom>
            <a:avLst/>
            <a:gdLst>
              <a:gd name="connsiteX0" fmla="*/ 0 w 2503503"/>
              <a:gd name="connsiteY0" fmla="*/ 836753 h 1131081"/>
              <a:gd name="connsiteX1" fmla="*/ 301841 w 2503503"/>
              <a:gd name="connsiteY1" fmla="*/ 64396 h 1131081"/>
              <a:gd name="connsiteX2" fmla="*/ 683580 w 2503503"/>
              <a:gd name="connsiteY2" fmla="*/ 818998 h 1131081"/>
              <a:gd name="connsiteX3" fmla="*/ 1127464 w 2503503"/>
              <a:gd name="connsiteY3" fmla="*/ 2252 h 1131081"/>
              <a:gd name="connsiteX4" fmla="*/ 1615736 w 2503503"/>
              <a:gd name="connsiteY4" fmla="*/ 1129717 h 1131081"/>
              <a:gd name="connsiteX5" fmla="*/ 1908699 w 2503503"/>
              <a:gd name="connsiteY5" fmla="*/ 250827 h 1131081"/>
              <a:gd name="connsiteX6" fmla="*/ 2210540 w 2503503"/>
              <a:gd name="connsiteY6" fmla="*/ 1103084 h 1131081"/>
              <a:gd name="connsiteX7" fmla="*/ 2503503 w 2503503"/>
              <a:gd name="connsiteY7" fmla="*/ 117662 h 11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503" h="1131081">
                <a:moveTo>
                  <a:pt x="0" y="836753"/>
                </a:moveTo>
                <a:cubicBezTo>
                  <a:pt x="93955" y="452054"/>
                  <a:pt x="187911" y="67355"/>
                  <a:pt x="301841" y="64396"/>
                </a:cubicBezTo>
                <a:cubicBezTo>
                  <a:pt x="415771" y="61437"/>
                  <a:pt x="545976" y="829355"/>
                  <a:pt x="683580" y="818998"/>
                </a:cubicBezTo>
                <a:cubicBezTo>
                  <a:pt x="821184" y="808641"/>
                  <a:pt x="972105" y="-49535"/>
                  <a:pt x="1127464" y="2252"/>
                </a:cubicBezTo>
                <a:cubicBezTo>
                  <a:pt x="1282823" y="54039"/>
                  <a:pt x="1485530" y="1088288"/>
                  <a:pt x="1615736" y="1129717"/>
                </a:cubicBezTo>
                <a:cubicBezTo>
                  <a:pt x="1745942" y="1171146"/>
                  <a:pt x="1809565" y="255266"/>
                  <a:pt x="1908699" y="250827"/>
                </a:cubicBezTo>
                <a:cubicBezTo>
                  <a:pt x="2007833" y="246388"/>
                  <a:pt x="2111406" y="1125278"/>
                  <a:pt x="2210540" y="1103084"/>
                </a:cubicBezTo>
                <a:cubicBezTo>
                  <a:pt x="2309674" y="1080890"/>
                  <a:pt x="2406588" y="599276"/>
                  <a:pt x="2503503" y="1176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http://cnx.org/content/m14198/1.2/Graphic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76403"/>
            <a:ext cx="3276600" cy="246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4C4-272B-43B2-BFA2-CF77CB0227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0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6025</TotalTime>
  <Words>2382</Words>
  <Application>Microsoft Macintosh PowerPoint</Application>
  <PresentationFormat>On-screen Show (4:3)</PresentationFormat>
  <Paragraphs>446</Paragraphs>
  <Slides>60</Slides>
  <Notes>22</Notes>
  <HiddenSlides>0</HiddenSlides>
  <MMClips>25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Audio-visual noise removal in speech using a binary mask:  exploiting correlations between lip contours and modulation envelopes</vt:lpstr>
      <vt:lpstr>Acknowledgements</vt:lpstr>
      <vt:lpstr>Statement of the Problem</vt:lpstr>
      <vt:lpstr>No shortage of noise removal options</vt:lpstr>
      <vt:lpstr>Modulation filtering</vt:lpstr>
      <vt:lpstr>Modulators are important for speech intelligibility!</vt:lpstr>
      <vt:lpstr>Noise Removal Methods Envelope modulation</vt:lpstr>
      <vt:lpstr>Evidence supporting use of visual information</vt:lpstr>
      <vt:lpstr>Lip height vs. modulation envelope</vt:lpstr>
      <vt:lpstr>Research Questions</vt:lpstr>
      <vt:lpstr>Prior work on audio visual noise removal</vt:lpstr>
      <vt:lpstr>Proposed futuristic system</vt:lpstr>
      <vt:lpstr>Recording the audio visual corpus</vt:lpstr>
      <vt:lpstr>Facial Feature Extraction</vt:lpstr>
      <vt:lpstr>Audio feature extraction</vt:lpstr>
      <vt:lpstr>Simple sounds: R= 0.64 +/- 0.12 (N=90)</vt:lpstr>
      <vt:lpstr>Sentences: R = 0.38 +/- 0.07 (N=400)  </vt:lpstr>
      <vt:lpstr>Words: R = 0.45 +/- 0.08 (N = 727) </vt:lpstr>
      <vt:lpstr>Correlations between lip height and modulation envelope</vt:lpstr>
      <vt:lpstr>Summary : Lip contours vs. modulation envelopes</vt:lpstr>
      <vt:lpstr>Research question 2: substitution of lip contours with modulation envelopes </vt:lpstr>
      <vt:lpstr>Summary for research question 2</vt:lpstr>
      <vt:lpstr>Research question 3: Improvement of Voice Activity Detection (VAD)</vt:lpstr>
      <vt:lpstr>Voice Activity Detection</vt:lpstr>
      <vt:lpstr>Multiband VAD using a spectro-temporal binary mask</vt:lpstr>
      <vt:lpstr>PowerPoint Presentation</vt:lpstr>
      <vt:lpstr>Sub-band filtering</vt:lpstr>
      <vt:lpstr>Envelope extraction and windowing</vt:lpstr>
      <vt:lpstr>Features as sums under triangular filters</vt:lpstr>
      <vt:lpstr>Video Features</vt:lpstr>
      <vt:lpstr>Classification: Overview</vt:lpstr>
      <vt:lpstr>Oracle generation</vt:lpstr>
      <vt:lpstr>Oracle: example</vt:lpstr>
      <vt:lpstr>Training phase</vt:lpstr>
      <vt:lpstr>Training phase:  Linear regression model</vt:lpstr>
      <vt:lpstr>Training phase:  Gaussian mixture model: model definition</vt:lpstr>
      <vt:lpstr>Training: Greedy expectation maximization</vt:lpstr>
      <vt:lpstr>Training: Bayesian Classifier</vt:lpstr>
      <vt:lpstr>Testing phase</vt:lpstr>
      <vt:lpstr>Performance assessment</vt:lpstr>
      <vt:lpstr>Multiband VAD: Area under the curve for linear model (0 dB, white noise)</vt:lpstr>
      <vt:lpstr>GMMBayes: classification accuracy</vt:lpstr>
      <vt:lpstr>                      -8 dB, white noise</vt:lpstr>
      <vt:lpstr>Summary of results</vt:lpstr>
      <vt:lpstr>Thank you </vt:lpstr>
      <vt:lpstr>Future directions</vt:lpstr>
      <vt:lpstr>END</vt:lpstr>
      <vt:lpstr>Results: single band VAD</vt:lpstr>
      <vt:lpstr>Linear regression: classification accuracy</vt:lpstr>
      <vt:lpstr>Mixture model example</vt:lpstr>
      <vt:lpstr>Example : GLM at -8dB,  white noise</vt:lpstr>
      <vt:lpstr>Delay between audio and video</vt:lpstr>
      <vt:lpstr>Previous work: GMM Bayes</vt:lpstr>
      <vt:lpstr>PowerPoint Presentation</vt:lpstr>
      <vt:lpstr>Linear 0 dB SPL</vt:lpstr>
      <vt:lpstr>GMMB 0dB SPL</vt:lpstr>
      <vt:lpstr>Testing: Audio reconstruction</vt:lpstr>
      <vt:lpstr>Confusion matrix</vt:lpstr>
      <vt:lpstr>Linear model results: 0 dB        -8 dB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lip contours improve speech intelligibility under noisy conditions?</dc:title>
  <dc:creator>Arun Palghat Udayashankar</dc:creator>
  <cp:lastModifiedBy>Arun</cp:lastModifiedBy>
  <cp:revision>612</cp:revision>
  <dcterms:created xsi:type="dcterms:W3CDTF">2014-05-27T21:31:02Z</dcterms:created>
  <dcterms:modified xsi:type="dcterms:W3CDTF">2015-02-01T04:10:57Z</dcterms:modified>
</cp:coreProperties>
</file>