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70" r:id="rId2"/>
    <p:sldId id="257" r:id="rId3"/>
    <p:sldId id="258" r:id="rId4"/>
    <p:sldId id="259" r:id="rId5"/>
    <p:sldId id="260" r:id="rId6"/>
    <p:sldId id="261" r:id="rId7"/>
    <p:sldId id="262" r:id="rId8"/>
    <p:sldId id="263" r:id="rId9"/>
    <p:sldId id="267" r:id="rId10"/>
    <p:sldId id="272" r:id="rId11"/>
    <p:sldId id="273" r:id="rId12"/>
    <p:sldId id="274" r:id="rId13"/>
    <p:sldId id="275" r:id="rId14"/>
    <p:sldId id="277" r:id="rId15"/>
    <p:sldId id="278" r:id="rId16"/>
    <p:sldId id="279" r:id="rId17"/>
    <p:sldId id="264" r:id="rId18"/>
    <p:sldId id="268" r:id="rId19"/>
    <p:sldId id="269" r:id="rId20"/>
    <p:sldId id="265" r:id="rId21"/>
    <p:sldId id="280"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6012-E841-4D7C-ACD2-DA83E12A8FC3}">
  <a:tblStyle styleId="{BE056012-E841-4D7C-ACD2-DA83E12A8F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CFCDE3-43B8-420B-AE4D-79EDED20D925}"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08"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391225" y="1009050"/>
            <a:ext cx="8229600" cy="548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atin typeface="Times New Roman"/>
                <a:ea typeface="Times New Roman"/>
                <a:cs typeface="Times New Roman"/>
                <a:sym typeface="Times New Roman"/>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1_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38150" y="381000"/>
            <a:ext cx="1028700" cy="84772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9533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07804" y="186460"/>
            <a:ext cx="6891655" cy="2532103"/>
          </a:xfrm>
          <a:prstGeom prst="rect">
            <a:avLst/>
          </a:prstGeom>
        </p:spPr>
        <p:txBody>
          <a:bodyPr vert="horz" wrap="square" lIns="0" tIns="140335" rIns="0" bIns="0" rtlCol="0">
            <a:spAutoFit/>
          </a:bodyPr>
          <a:lstStyle/>
          <a:p>
            <a:pPr marL="12700">
              <a:lnSpc>
                <a:spcPct val="100000"/>
              </a:lnSpc>
              <a:spcBef>
                <a:spcPts val="1105"/>
              </a:spcBef>
            </a:pPr>
            <a:r>
              <a:rPr sz="2000" b="1" dirty="0">
                <a:latin typeface="Times New Roman"/>
                <a:cs typeface="Times New Roman"/>
              </a:rPr>
              <a:t>PSNA</a:t>
            </a:r>
            <a:r>
              <a:rPr sz="2000" b="1" spc="-165" dirty="0">
                <a:latin typeface="Times New Roman"/>
                <a:cs typeface="Times New Roman"/>
              </a:rPr>
              <a:t> </a:t>
            </a:r>
            <a:r>
              <a:rPr sz="2000" b="1" dirty="0">
                <a:latin typeface="Times New Roman"/>
                <a:cs typeface="Times New Roman"/>
              </a:rPr>
              <a:t>COLLEGE</a:t>
            </a:r>
            <a:r>
              <a:rPr sz="2000" b="1" spc="-114" dirty="0">
                <a:latin typeface="Times New Roman"/>
                <a:cs typeface="Times New Roman"/>
              </a:rPr>
              <a:t> </a:t>
            </a:r>
            <a:r>
              <a:rPr sz="2000" b="1" dirty="0">
                <a:latin typeface="Times New Roman"/>
                <a:cs typeface="Times New Roman"/>
              </a:rPr>
              <a:t>OF</a:t>
            </a:r>
            <a:r>
              <a:rPr sz="2000" b="1" spc="35" dirty="0">
                <a:latin typeface="Times New Roman"/>
                <a:cs typeface="Times New Roman"/>
              </a:rPr>
              <a:t> </a:t>
            </a:r>
            <a:r>
              <a:rPr sz="2000" b="1" dirty="0">
                <a:latin typeface="Times New Roman"/>
                <a:cs typeface="Times New Roman"/>
              </a:rPr>
              <a:t>ENGINEERING</a:t>
            </a:r>
            <a:r>
              <a:rPr sz="2000" b="1" spc="-114" dirty="0">
                <a:latin typeface="Times New Roman"/>
                <a:cs typeface="Times New Roman"/>
              </a:rPr>
              <a:t> </a:t>
            </a:r>
            <a:r>
              <a:rPr sz="2000" b="1" spc="-10" dirty="0">
                <a:latin typeface="Times New Roman"/>
                <a:cs typeface="Times New Roman"/>
              </a:rPr>
              <a:t>AND</a:t>
            </a:r>
            <a:r>
              <a:rPr sz="2000" b="1" spc="-70" dirty="0">
                <a:latin typeface="Times New Roman"/>
                <a:cs typeface="Times New Roman"/>
              </a:rPr>
              <a:t> </a:t>
            </a:r>
            <a:r>
              <a:rPr sz="2000" b="1" spc="-10" dirty="0">
                <a:latin typeface="Times New Roman"/>
                <a:cs typeface="Times New Roman"/>
              </a:rPr>
              <a:t>TECHNOLOGY,</a:t>
            </a:r>
            <a:endParaRPr sz="2000" dirty="0">
              <a:latin typeface="Times New Roman"/>
              <a:cs typeface="Times New Roman"/>
            </a:endParaRPr>
          </a:p>
          <a:p>
            <a:pPr marR="238760" algn="ctr">
              <a:lnSpc>
                <a:spcPct val="100000"/>
              </a:lnSpc>
              <a:spcBef>
                <a:spcPts val="880"/>
              </a:spcBef>
            </a:pPr>
            <a:r>
              <a:rPr sz="1800" dirty="0">
                <a:latin typeface="Times New Roman"/>
                <a:cs typeface="Times New Roman"/>
              </a:rPr>
              <a:t>(An</a:t>
            </a:r>
            <a:r>
              <a:rPr sz="1800" spc="-125" dirty="0">
                <a:latin typeface="Times New Roman"/>
                <a:cs typeface="Times New Roman"/>
              </a:rPr>
              <a:t> </a:t>
            </a:r>
            <a:r>
              <a:rPr sz="1800" dirty="0">
                <a:latin typeface="Times New Roman"/>
                <a:cs typeface="Times New Roman"/>
              </a:rPr>
              <a:t>Autonomous</a:t>
            </a:r>
            <a:r>
              <a:rPr sz="1800" spc="-35" dirty="0">
                <a:latin typeface="Times New Roman"/>
                <a:cs typeface="Times New Roman"/>
              </a:rPr>
              <a:t> </a:t>
            </a:r>
            <a:r>
              <a:rPr sz="1800" spc="-10" dirty="0">
                <a:latin typeface="Times New Roman"/>
                <a:cs typeface="Times New Roman"/>
              </a:rPr>
              <a:t>Institution</a:t>
            </a:r>
            <a:r>
              <a:rPr sz="1800" spc="-105" dirty="0">
                <a:latin typeface="Times New Roman"/>
                <a:cs typeface="Times New Roman"/>
              </a:rPr>
              <a:t> </a:t>
            </a:r>
            <a:r>
              <a:rPr sz="1800" dirty="0">
                <a:latin typeface="Times New Roman"/>
                <a:cs typeface="Times New Roman"/>
              </a:rPr>
              <a:t>Affiliated</a:t>
            </a:r>
            <a:r>
              <a:rPr sz="1800" spc="20" dirty="0">
                <a:latin typeface="Times New Roman"/>
                <a:cs typeface="Times New Roman"/>
              </a:rPr>
              <a:t> </a:t>
            </a:r>
            <a:r>
              <a:rPr sz="1800" dirty="0">
                <a:latin typeface="Times New Roman"/>
                <a:cs typeface="Times New Roman"/>
              </a:rPr>
              <a:t>to</a:t>
            </a:r>
            <a:r>
              <a:rPr sz="1800" spc="-114" dirty="0">
                <a:latin typeface="Times New Roman"/>
                <a:cs typeface="Times New Roman"/>
              </a:rPr>
              <a:t> </a:t>
            </a:r>
            <a:r>
              <a:rPr sz="1800" dirty="0">
                <a:latin typeface="Times New Roman"/>
                <a:cs typeface="Times New Roman"/>
              </a:rPr>
              <a:t>Anna</a:t>
            </a:r>
            <a:r>
              <a:rPr sz="1800" spc="-25" dirty="0">
                <a:latin typeface="Times New Roman"/>
                <a:cs typeface="Times New Roman"/>
              </a:rPr>
              <a:t> </a:t>
            </a:r>
            <a:r>
              <a:rPr sz="1800" spc="-20" dirty="0">
                <a:latin typeface="Times New Roman"/>
                <a:cs typeface="Times New Roman"/>
              </a:rPr>
              <a:t>University,</a:t>
            </a:r>
            <a:r>
              <a:rPr sz="1800" spc="85" dirty="0">
                <a:latin typeface="Times New Roman"/>
                <a:cs typeface="Times New Roman"/>
              </a:rPr>
              <a:t> </a:t>
            </a:r>
            <a:r>
              <a:rPr sz="1800" spc="-10" dirty="0">
                <a:latin typeface="Times New Roman"/>
                <a:cs typeface="Times New Roman"/>
              </a:rPr>
              <a:t>Chennai)</a:t>
            </a:r>
            <a:endParaRPr sz="1800" dirty="0">
              <a:latin typeface="Times New Roman"/>
              <a:cs typeface="Times New Roman"/>
            </a:endParaRPr>
          </a:p>
          <a:p>
            <a:pPr marR="234950" algn="ctr">
              <a:lnSpc>
                <a:spcPct val="100000"/>
              </a:lnSpc>
              <a:spcBef>
                <a:spcPts val="420"/>
              </a:spcBef>
            </a:pPr>
            <a:r>
              <a:rPr sz="2000" b="1" dirty="0">
                <a:latin typeface="Times New Roman"/>
                <a:cs typeface="Times New Roman"/>
              </a:rPr>
              <a:t>DINDIGUL-</a:t>
            </a:r>
            <a:r>
              <a:rPr sz="2000" b="1" spc="-10" dirty="0">
                <a:latin typeface="Times New Roman"/>
                <a:cs typeface="Times New Roman"/>
              </a:rPr>
              <a:t>624622</a:t>
            </a:r>
            <a:endParaRPr sz="2000" dirty="0">
              <a:latin typeface="Times New Roman"/>
              <a:cs typeface="Times New Roman"/>
            </a:endParaRPr>
          </a:p>
          <a:p>
            <a:pPr>
              <a:lnSpc>
                <a:spcPct val="100000"/>
              </a:lnSpc>
              <a:spcBef>
                <a:spcPts val="2055"/>
              </a:spcBef>
            </a:pPr>
            <a:endParaRPr sz="2000" dirty="0">
              <a:latin typeface="Times New Roman"/>
              <a:cs typeface="Times New Roman"/>
            </a:endParaRPr>
          </a:p>
          <a:p>
            <a:pPr marL="22225" algn="ctr">
              <a:tabLst>
                <a:tab pos="1433195" algn="l"/>
                <a:tab pos="2415540" algn="l"/>
                <a:tab pos="4274820" algn="l"/>
              </a:tabLst>
            </a:pPr>
            <a:r>
              <a:rPr lang="en-US" sz="2450" b="1" spc="-10" dirty="0">
                <a:latin typeface="Times New Roman"/>
                <a:cs typeface="Times New Roman"/>
              </a:rPr>
              <a:t>DESIGN OF 6G EDGE FED 2X2 ARRAY ANTENNA USING FR4 SUBSTRATE</a:t>
            </a:r>
            <a:endParaRPr sz="2450" dirty="0">
              <a:latin typeface="Times New Roman"/>
              <a:cs typeface="Times New Roman"/>
            </a:endParaRPr>
          </a:p>
        </p:txBody>
      </p:sp>
      <p:sp>
        <p:nvSpPr>
          <p:cNvPr id="3" name="object 3"/>
          <p:cNvSpPr txBox="1"/>
          <p:nvPr/>
        </p:nvSpPr>
        <p:spPr>
          <a:xfrm>
            <a:off x="994092" y="3506406"/>
            <a:ext cx="1757045" cy="334645"/>
          </a:xfrm>
          <a:prstGeom prst="rect">
            <a:avLst/>
          </a:prstGeom>
        </p:spPr>
        <p:txBody>
          <a:bodyPr vert="horz" wrap="square" lIns="0" tIns="15875" rIns="0" bIns="0" rtlCol="0">
            <a:spAutoFit/>
          </a:bodyPr>
          <a:lstStyle/>
          <a:p>
            <a:pPr marL="12700">
              <a:lnSpc>
                <a:spcPct val="100000"/>
              </a:lnSpc>
              <a:spcBef>
                <a:spcPts val="125"/>
              </a:spcBef>
            </a:pPr>
            <a:r>
              <a:rPr sz="2000" b="1" dirty="0">
                <a:latin typeface="Times New Roman"/>
                <a:cs typeface="Times New Roman"/>
              </a:rPr>
              <a:t>Batch</a:t>
            </a:r>
            <a:r>
              <a:rPr sz="2000" b="1" spc="-40" dirty="0">
                <a:latin typeface="Times New Roman"/>
                <a:cs typeface="Times New Roman"/>
              </a:rPr>
              <a:t> </a:t>
            </a:r>
            <a:r>
              <a:rPr sz="2000" b="1" spc="-10" dirty="0">
                <a:latin typeface="Times New Roman"/>
                <a:cs typeface="Times New Roman"/>
              </a:rPr>
              <a:t>Members</a:t>
            </a:r>
            <a:endParaRPr sz="2000" dirty="0">
              <a:latin typeface="Times New Roman"/>
              <a:cs typeface="Times New Roman"/>
            </a:endParaRPr>
          </a:p>
        </p:txBody>
      </p:sp>
      <p:sp>
        <p:nvSpPr>
          <p:cNvPr id="5" name="object 5"/>
          <p:cNvSpPr txBox="1"/>
          <p:nvPr/>
        </p:nvSpPr>
        <p:spPr>
          <a:xfrm>
            <a:off x="5518784" y="3506406"/>
            <a:ext cx="1166495" cy="334645"/>
          </a:xfrm>
          <a:prstGeom prst="rect">
            <a:avLst/>
          </a:prstGeom>
        </p:spPr>
        <p:txBody>
          <a:bodyPr vert="horz" wrap="square" lIns="0" tIns="15875" rIns="0" bIns="0" rtlCol="0">
            <a:spAutoFit/>
          </a:bodyPr>
          <a:lstStyle/>
          <a:p>
            <a:pPr marL="12700">
              <a:lnSpc>
                <a:spcPct val="100000"/>
              </a:lnSpc>
              <a:spcBef>
                <a:spcPts val="125"/>
              </a:spcBef>
            </a:pPr>
            <a:r>
              <a:rPr sz="2000" b="1" dirty="0">
                <a:latin typeface="Times New Roman"/>
                <a:cs typeface="Times New Roman"/>
              </a:rPr>
              <a:t>Guided</a:t>
            </a:r>
            <a:r>
              <a:rPr sz="2000" b="1" spc="-25" dirty="0">
                <a:latin typeface="Times New Roman"/>
                <a:cs typeface="Times New Roman"/>
              </a:rPr>
              <a:t> by</a:t>
            </a:r>
            <a:endParaRPr sz="2000">
              <a:latin typeface="Times New Roman"/>
              <a:cs typeface="Times New Roman"/>
            </a:endParaRPr>
          </a:p>
        </p:txBody>
      </p:sp>
      <p:sp>
        <p:nvSpPr>
          <p:cNvPr id="7" name="TextBox 6"/>
          <p:cNvSpPr txBox="1"/>
          <p:nvPr/>
        </p:nvSpPr>
        <p:spPr>
          <a:xfrm>
            <a:off x="0" y="4213860"/>
            <a:ext cx="7879080" cy="1600438"/>
          </a:xfrm>
          <a:prstGeom prst="rect">
            <a:avLst/>
          </a:prstGeom>
          <a:noFill/>
        </p:spPr>
        <p:txBody>
          <a:bodyPr wrap="square" rtlCol="0">
            <a:spAutoFit/>
          </a:bodyPr>
          <a:lstStyle/>
          <a:p>
            <a:r>
              <a:rPr lang="en-US" dirty="0" smtClean="0"/>
              <a:t>	</a:t>
            </a:r>
            <a:r>
              <a:rPr lang="en-US" dirty="0" smtClean="0">
                <a:latin typeface="Times New Roman" panose="02020603050405020304" pitchFamily="18" charset="0"/>
                <a:cs typeface="Times New Roman" panose="02020603050405020304" pitchFamily="18" charset="0"/>
              </a:rPr>
              <a:t>921320106010 - </a:t>
            </a:r>
            <a:r>
              <a:rPr lang="en-US" dirty="0" err="1" smtClean="0">
                <a:latin typeface="Times New Roman" panose="02020603050405020304" pitchFamily="18" charset="0"/>
                <a:cs typeface="Times New Roman" panose="02020603050405020304" pitchFamily="18" charset="0"/>
              </a:rPr>
              <a:t>Ajith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Selvakumar</a:t>
            </a:r>
            <a:r>
              <a:rPr lang="en-US" dirty="0" smtClean="0">
                <a:latin typeface="Times New Roman" panose="02020603050405020304" pitchFamily="18" charset="0"/>
                <a:cs typeface="Times New Roman" panose="02020603050405020304" pitchFamily="18" charset="0"/>
              </a:rPr>
              <a:t> K                                     Mr. K. Ramamoorthy. M.Tech,</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921320106012 – </a:t>
            </a:r>
            <a:r>
              <a:rPr lang="en-US" dirty="0" err="1" smtClean="0">
                <a:latin typeface="Times New Roman" panose="02020603050405020304" pitchFamily="18" charset="0"/>
                <a:cs typeface="Times New Roman" panose="02020603050405020304" pitchFamily="18" charset="0"/>
              </a:rPr>
              <a:t>Akilan</a:t>
            </a:r>
            <a:r>
              <a:rPr lang="en-US" dirty="0" smtClean="0">
                <a:latin typeface="Times New Roman" panose="02020603050405020304" pitchFamily="18" charset="0"/>
                <a:cs typeface="Times New Roman" panose="02020603050405020304" pitchFamily="18" charset="0"/>
              </a:rPr>
              <a:t> S                                                            </a:t>
            </a:r>
            <a:r>
              <a:rPr lang="en-US" dirty="0">
                <a:latin typeface="Times New Roman" panose="02020603050405020304" pitchFamily="18" charset="0"/>
                <a:cs typeface="Times New Roman" panose="02020603050405020304" pitchFamily="18" charset="0"/>
              </a:rPr>
              <a:t> Associate Professor</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921320106039- Easwaramoorthy </a:t>
            </a:r>
            <a:r>
              <a:rPr lang="en-US" dirty="0" err="1" smtClean="0">
                <a:latin typeface="Times New Roman" panose="02020603050405020304" pitchFamily="18" charset="0"/>
                <a:cs typeface="Times New Roman" panose="02020603050405020304" pitchFamily="18" charset="0"/>
              </a:rPr>
              <a:t>Sriram</a:t>
            </a:r>
            <a:r>
              <a:rPr lang="en-US" dirty="0" smtClean="0">
                <a:latin typeface="Times New Roman" panose="02020603050405020304" pitchFamily="18" charset="0"/>
                <a:cs typeface="Times New Roman" panose="02020603050405020304" pitchFamily="18" charset="0"/>
              </a:rPr>
              <a:t>                                Department of ECE, PSNACET</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921320106050- </a:t>
            </a:r>
            <a:r>
              <a:rPr lang="en-US" dirty="0" err="1" smtClean="0">
                <a:latin typeface="Times New Roman" panose="02020603050405020304" pitchFamily="18" charset="0"/>
                <a:cs typeface="Times New Roman" panose="02020603050405020304" pitchFamily="18" charset="0"/>
              </a:rPr>
              <a:t>Hasmath</a:t>
            </a:r>
            <a:r>
              <a:rPr lang="en-US" dirty="0" smtClean="0">
                <a:latin typeface="Times New Roman" panose="02020603050405020304" pitchFamily="18" charset="0"/>
                <a:cs typeface="Times New Roman" panose="02020603050405020304" pitchFamily="18" charset="0"/>
              </a:rPr>
              <a:t> Ali A</a:t>
            </a:r>
          </a:p>
        </p:txBody>
      </p:sp>
    </p:spTree>
    <p:extLst>
      <p:ext uri="{BB962C8B-B14F-4D97-AF65-F5344CB8AC3E}">
        <p14:creationId xmlns:p14="http://schemas.microsoft.com/office/powerpoint/2010/main" val="376900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endParaRPr lang="en-IN" sz="1400" dirty="0"/>
          </a:p>
        </p:txBody>
      </p:sp>
      <p:sp>
        <p:nvSpPr>
          <p:cNvPr id="7" name="TextBox 6"/>
          <p:cNvSpPr txBox="1"/>
          <p:nvPr/>
        </p:nvSpPr>
        <p:spPr>
          <a:xfrm>
            <a:off x="1021166" y="3435031"/>
            <a:ext cx="1536192"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Z-Matrix</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808262" y="3341856"/>
            <a:ext cx="2598379"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Power Accepted </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836767" y="6342617"/>
            <a:ext cx="2487168"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Power Absorbed in all ports</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327648" y="4215071"/>
            <a:ext cx="2462784" cy="138499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Note:</a:t>
            </a:r>
          </a:p>
          <a:p>
            <a:r>
              <a:rPr lang="en-US" dirty="0" smtClean="0">
                <a:latin typeface="Times New Roman" panose="02020603050405020304" pitchFamily="18" charset="0"/>
                <a:cs typeface="Times New Roman" panose="02020603050405020304" pitchFamily="18" charset="0"/>
              </a:rPr>
              <a:t>     In this slide we can see the Magnitude value of the Z-Matrix, Power accepted in all ports, and Power absorbed in all ports respectively.</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63" y="1361186"/>
            <a:ext cx="2912799" cy="206543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237" y="1336557"/>
            <a:ext cx="2917064" cy="205260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1415" y="4058992"/>
            <a:ext cx="2796087" cy="1999275"/>
          </a:xfrm>
          <a:prstGeom prst="rect">
            <a:avLst/>
          </a:prstGeom>
        </p:spPr>
      </p:pic>
    </p:spTree>
    <p:extLst>
      <p:ext uri="{BB962C8B-B14F-4D97-AF65-F5344CB8AC3E}">
        <p14:creationId xmlns:p14="http://schemas.microsoft.com/office/powerpoint/2010/main" val="381475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endParaRPr lang="en-IN" sz="1400" dirty="0"/>
          </a:p>
        </p:txBody>
      </p:sp>
      <p:sp>
        <p:nvSpPr>
          <p:cNvPr id="7" name="TextBox 6"/>
          <p:cNvSpPr txBox="1"/>
          <p:nvPr/>
        </p:nvSpPr>
        <p:spPr>
          <a:xfrm>
            <a:off x="772349" y="3630650"/>
            <a:ext cx="1912794"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Excitation[1] Power</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43692" y="3630650"/>
            <a:ext cx="2165991"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Power Outgoing all ports</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559159" y="6327977"/>
            <a:ext cx="2487168"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Power Radiated</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167990" y="4538224"/>
            <a:ext cx="2462784" cy="138499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Note:</a:t>
            </a:r>
          </a:p>
          <a:p>
            <a:r>
              <a:rPr lang="en-US" dirty="0" smtClean="0">
                <a:latin typeface="Times New Roman" panose="02020603050405020304" pitchFamily="18" charset="0"/>
                <a:cs typeface="Times New Roman" panose="02020603050405020304" pitchFamily="18" charset="0"/>
              </a:rPr>
              <a:t>     Here we can see the Excitation power of an antenna, Power that gets radiated, and Effective power outgoing in all ports respectively.</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72" y="1075546"/>
            <a:ext cx="3441071" cy="242090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058" y="1143000"/>
            <a:ext cx="3660286" cy="246044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7034" y="4042112"/>
            <a:ext cx="3116658" cy="2105550"/>
          </a:xfrm>
          <a:prstGeom prst="rect">
            <a:avLst/>
          </a:prstGeom>
        </p:spPr>
      </p:pic>
    </p:spTree>
    <p:extLst>
      <p:ext uri="{BB962C8B-B14F-4D97-AF65-F5344CB8AC3E}">
        <p14:creationId xmlns:p14="http://schemas.microsoft.com/office/powerpoint/2010/main" val="125098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endParaRPr lang="en-IN" sz="1400" dirty="0"/>
          </a:p>
        </p:txBody>
      </p:sp>
      <p:sp>
        <p:nvSpPr>
          <p:cNvPr id="7" name="TextBox 6"/>
          <p:cNvSpPr txBox="1"/>
          <p:nvPr/>
        </p:nvSpPr>
        <p:spPr>
          <a:xfrm>
            <a:off x="975548" y="3431652"/>
            <a:ext cx="2188565"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Radiation Efficiencies</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75723" y="3431652"/>
            <a:ext cx="1885585"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Total Efficiency</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623068" y="6379933"/>
            <a:ext cx="3041519"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Field Energy with Messes values</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327648" y="4215071"/>
            <a:ext cx="2462784" cy="138499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Note:</a:t>
            </a:r>
          </a:p>
          <a:p>
            <a:r>
              <a:rPr lang="en-US" dirty="0" smtClean="0">
                <a:latin typeface="Times New Roman" panose="02020603050405020304" pitchFamily="18" charset="0"/>
                <a:cs typeface="Times New Roman" panose="02020603050405020304" pitchFamily="18" charset="0"/>
              </a:rPr>
              <a:t>     Here attached the net Efficiency and Radiated power efficiency as well as the Field Energy with its mesh values</a:t>
            </a:r>
          </a:p>
          <a:p>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44" y="1104767"/>
            <a:ext cx="3314728" cy="233100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847" y="1187004"/>
            <a:ext cx="2966497" cy="210302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171" y="3881049"/>
            <a:ext cx="3875315" cy="2461568"/>
          </a:xfrm>
          <a:prstGeom prst="rect">
            <a:avLst/>
          </a:prstGeom>
        </p:spPr>
      </p:pic>
    </p:spTree>
    <p:extLst>
      <p:ext uri="{BB962C8B-B14F-4D97-AF65-F5344CB8AC3E}">
        <p14:creationId xmlns:p14="http://schemas.microsoft.com/office/powerpoint/2010/main" val="17911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819"/>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endParaRPr lang="en-IN" sz="1400" dirty="0"/>
          </a:p>
        </p:txBody>
      </p:sp>
      <p:sp>
        <p:nvSpPr>
          <p:cNvPr id="7" name="TextBox 6"/>
          <p:cNvSpPr txBox="1"/>
          <p:nvPr/>
        </p:nvSpPr>
        <p:spPr>
          <a:xfrm>
            <a:off x="583663" y="3394896"/>
            <a:ext cx="2536908"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Port Signal(i1)@ Mesh pass1</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209679" y="3327268"/>
            <a:ext cx="2522002"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Port Signal(i1</a:t>
            </a:r>
            <a:r>
              <a:rPr lang="en-US" b="1" dirty="0" smtClean="0">
                <a:latin typeface="Times New Roman" panose="02020603050405020304" pitchFamily="18" charset="0"/>
                <a:cs typeface="Times New Roman" panose="02020603050405020304" pitchFamily="18" charset="0"/>
              </a:rPr>
              <a:t>)@ Mesh pass2</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466324" y="6314667"/>
            <a:ext cx="2487168"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Port Signal(i1)@Mesh </a:t>
            </a:r>
            <a:r>
              <a:rPr lang="en-US" b="1" dirty="0" smtClean="0">
                <a:latin typeface="Times New Roman" panose="02020603050405020304" pitchFamily="18" charset="0"/>
                <a:cs typeface="Times New Roman" panose="02020603050405020304" pitchFamily="18" charset="0"/>
              </a:rPr>
              <a:t>pass3</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327648" y="4215071"/>
            <a:ext cx="2462784" cy="95410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Note:</a:t>
            </a:r>
          </a:p>
          <a:p>
            <a:r>
              <a:rPr lang="en-US" dirty="0" smtClean="0">
                <a:latin typeface="Times New Roman" panose="02020603050405020304" pitchFamily="18" charset="0"/>
                <a:cs typeface="Times New Roman" panose="02020603050405020304" pitchFamily="18" charset="0"/>
              </a:rPr>
              <a:t>     In this slide you can able to see the Port signals under variable mesh passes.</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58" y="1133808"/>
            <a:ext cx="3348772" cy="224301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79" y="1073994"/>
            <a:ext cx="2758451" cy="223681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324" y="3952024"/>
            <a:ext cx="3063619" cy="2281220"/>
          </a:xfrm>
          <a:prstGeom prst="rect">
            <a:avLst/>
          </a:prstGeom>
        </p:spPr>
      </p:pic>
    </p:spTree>
    <p:extLst>
      <p:ext uri="{BB962C8B-B14F-4D97-AF65-F5344CB8AC3E}">
        <p14:creationId xmlns:p14="http://schemas.microsoft.com/office/powerpoint/2010/main" val="191373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OBTAINED(TWO DIMENSIONAL)</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r>
              <a:rPr lang="en-US" sz="1400" dirty="0" smtClean="0"/>
              <a:t>                                                                             </a:t>
            </a:r>
            <a:endParaRPr lang="en-IN" sz="1400" dirty="0"/>
          </a:p>
        </p:txBody>
      </p:sp>
      <p:sp>
        <p:nvSpPr>
          <p:cNvPr id="7" name="TextBox 6"/>
          <p:cNvSpPr txBox="1"/>
          <p:nvPr/>
        </p:nvSpPr>
        <p:spPr>
          <a:xfrm>
            <a:off x="772349" y="3435769"/>
            <a:ext cx="1941822"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E-Field @ f=5.8 GHz</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458398" y="3435031"/>
            <a:ext cx="2207600"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E-Field @ f=6.02 GHz</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04799" y="6401375"/>
            <a:ext cx="737325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H-Field @ f=5.8 GHz                                                H-Field @ f=6.02 GHz                                                                </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331001" y="971054"/>
            <a:ext cx="1557203" cy="246221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Note:</a:t>
            </a:r>
          </a:p>
          <a:p>
            <a:r>
              <a:rPr lang="en-US" dirty="0" smtClean="0">
                <a:latin typeface="Times New Roman" panose="02020603050405020304" pitchFamily="18" charset="0"/>
                <a:cs typeface="Times New Roman" panose="02020603050405020304" pitchFamily="18" charset="0"/>
              </a:rPr>
              <a:t>     Here we enclosed some of the results of our project. So we disclosed the output under the topic of S-Parameter, VSWR, and Reference Impedance.</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37826"/>
            <a:ext cx="2960914" cy="24979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349" y="937825"/>
            <a:ext cx="3061651" cy="249720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03" y="3975174"/>
            <a:ext cx="2960913" cy="227735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9350" y="4002889"/>
            <a:ext cx="3061650" cy="2398486"/>
          </a:xfrm>
          <a:prstGeom prst="rect">
            <a:avLst/>
          </a:prstGeom>
        </p:spPr>
      </p:pic>
    </p:spTree>
    <p:extLst>
      <p:ext uri="{BB962C8B-B14F-4D97-AF65-F5344CB8AC3E}">
        <p14:creationId xmlns:p14="http://schemas.microsoft.com/office/powerpoint/2010/main" val="323940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819"/>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OBTAINED(FARFIELD)</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endParaRPr lang="en-IN" sz="1400" dirty="0"/>
          </a:p>
        </p:txBody>
      </p:sp>
      <p:sp>
        <p:nvSpPr>
          <p:cNvPr id="7" name="TextBox 6"/>
          <p:cNvSpPr txBox="1"/>
          <p:nvPr/>
        </p:nvSpPr>
        <p:spPr>
          <a:xfrm>
            <a:off x="153678" y="3408986"/>
            <a:ext cx="3790335" cy="307777"/>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Farfield</a:t>
            </a:r>
            <a:r>
              <a:rPr lang="en-US" b="1" dirty="0" smtClean="0">
                <a:latin typeface="Times New Roman" panose="02020603050405020304" pitchFamily="18" charset="0"/>
                <a:cs typeface="Times New Roman" panose="02020603050405020304" pitchFamily="18" charset="0"/>
              </a:rPr>
              <a:t> Directivity(left phase)@ f=6.02 GHz</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571999" y="3390218"/>
            <a:ext cx="3904344" cy="307777"/>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Farfield</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Directivity(Right </a:t>
            </a:r>
            <a:r>
              <a:rPr lang="en-US" b="1" dirty="0">
                <a:latin typeface="Times New Roman" panose="02020603050405020304" pitchFamily="18" charset="0"/>
                <a:cs typeface="Times New Roman" panose="02020603050405020304" pitchFamily="18" charset="0"/>
              </a:rPr>
              <a:t>phase)@ </a:t>
            </a:r>
            <a:r>
              <a:rPr lang="en-US" b="1" dirty="0" smtClean="0">
                <a:latin typeface="Times New Roman" panose="02020603050405020304" pitchFamily="18" charset="0"/>
                <a:cs typeface="Times New Roman" panose="02020603050405020304" pitchFamily="18" charset="0"/>
              </a:rPr>
              <a:t>f=6.02 </a:t>
            </a:r>
            <a:r>
              <a:rPr lang="en-US" b="1" dirty="0">
                <a:latin typeface="Times New Roman" panose="02020603050405020304" pitchFamily="18" charset="0"/>
                <a:cs typeface="Times New Roman" panose="02020603050405020304" pitchFamily="18" charset="0"/>
              </a:rPr>
              <a:t>GHz</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53678" y="6111568"/>
            <a:ext cx="8801636" cy="523220"/>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Farfield</a:t>
            </a:r>
            <a:r>
              <a:rPr lang="en-US" b="1" dirty="0">
                <a:latin typeface="Times New Roman" panose="02020603050405020304" pitchFamily="18" charset="0"/>
                <a:cs typeface="Times New Roman" panose="02020603050405020304" pitchFamily="18" charset="0"/>
              </a:rPr>
              <a:t> Directivity(left phase)@ </a:t>
            </a:r>
            <a:r>
              <a:rPr lang="en-US" b="1" dirty="0" smtClean="0">
                <a:latin typeface="Times New Roman" panose="02020603050405020304" pitchFamily="18" charset="0"/>
                <a:cs typeface="Times New Roman" panose="02020603050405020304" pitchFamily="18" charset="0"/>
              </a:rPr>
              <a:t>f=5.8 GHz                          </a:t>
            </a:r>
            <a:r>
              <a:rPr lang="en-US" b="1" dirty="0" err="1">
                <a:latin typeface="Times New Roman" panose="02020603050405020304" pitchFamily="18" charset="0"/>
                <a:cs typeface="Times New Roman" panose="02020603050405020304" pitchFamily="18" charset="0"/>
              </a:rPr>
              <a:t>Farfield</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Directivity(Right </a:t>
            </a:r>
            <a:r>
              <a:rPr lang="en-US" b="1" dirty="0">
                <a:latin typeface="Times New Roman" panose="02020603050405020304" pitchFamily="18" charset="0"/>
                <a:cs typeface="Times New Roman" panose="02020603050405020304" pitchFamily="18" charset="0"/>
              </a:rPr>
              <a:t>phase)@ </a:t>
            </a:r>
            <a:r>
              <a:rPr lang="en-US" b="1" dirty="0" smtClean="0">
                <a:latin typeface="Times New Roman" panose="02020603050405020304" pitchFamily="18" charset="0"/>
                <a:cs typeface="Times New Roman" panose="02020603050405020304" pitchFamily="18" charset="0"/>
              </a:rPr>
              <a:t>f=5.8 </a:t>
            </a:r>
            <a:r>
              <a:rPr lang="en-US" b="1" dirty="0">
                <a:latin typeface="Times New Roman" panose="02020603050405020304" pitchFamily="18" charset="0"/>
                <a:cs typeface="Times New Roman" panose="02020603050405020304" pitchFamily="18" charset="0"/>
              </a:rPr>
              <a:t>GHz</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37" y="1123938"/>
            <a:ext cx="3638523" cy="22033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14181"/>
            <a:ext cx="4152190" cy="227555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678" y="3798481"/>
            <a:ext cx="3643682" cy="2086372"/>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1450" y="3798482"/>
            <a:ext cx="4218460" cy="2086372"/>
          </a:xfrm>
          <a:prstGeom prst="rect">
            <a:avLst/>
          </a:prstGeom>
        </p:spPr>
      </p:pic>
    </p:spTree>
    <p:extLst>
      <p:ext uri="{BB962C8B-B14F-4D97-AF65-F5344CB8AC3E}">
        <p14:creationId xmlns:p14="http://schemas.microsoft.com/office/powerpoint/2010/main" val="39022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819"/>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endParaRPr lang="en-IN" sz="1400" dirty="0"/>
          </a:p>
        </p:txBody>
      </p:sp>
      <p:sp>
        <p:nvSpPr>
          <p:cNvPr id="7" name="TextBox 6"/>
          <p:cNvSpPr txBox="1"/>
          <p:nvPr/>
        </p:nvSpPr>
        <p:spPr>
          <a:xfrm>
            <a:off x="365949" y="3499625"/>
            <a:ext cx="2841708" cy="307777"/>
          </a:xfrm>
          <a:prstGeom prst="rect">
            <a:avLst/>
          </a:prstGeom>
          <a:noFill/>
        </p:spPr>
        <p:txBody>
          <a:bodyPr wrap="square" rtlCol="0">
            <a:spAutoFit/>
          </a:bodyPr>
          <a:lstStyle/>
          <a:p>
            <a:pPr algn="ctr"/>
            <a:r>
              <a:rPr lang="en-US" b="1" dirty="0" err="1" smtClean="0">
                <a:latin typeface="Times New Roman" panose="02020603050405020304" pitchFamily="18" charset="0"/>
                <a:cs typeface="Times New Roman" panose="02020603050405020304" pitchFamily="18" charset="0"/>
              </a:rPr>
              <a:t>Farfield</a:t>
            </a:r>
            <a:r>
              <a:rPr lang="en-US" b="1" dirty="0" smtClean="0">
                <a:latin typeface="Times New Roman" panose="02020603050405020304" pitchFamily="18" charset="0"/>
                <a:cs typeface="Times New Roman" panose="02020603050405020304" pitchFamily="18" charset="0"/>
              </a:rPr>
              <a:t> Axial ratio @ 6.02 GHz</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774725" y="3510535"/>
            <a:ext cx="2802207" cy="307777"/>
          </a:xfrm>
          <a:prstGeom prst="rect">
            <a:avLst/>
          </a:prstGeom>
          <a:noFill/>
        </p:spPr>
        <p:txBody>
          <a:bodyPr wrap="square" rtlCol="0">
            <a:spAutoFit/>
          </a:bodyPr>
          <a:lstStyle/>
          <a:p>
            <a:pPr algn="ctr"/>
            <a:r>
              <a:rPr lang="en-US" b="1" dirty="0" err="1">
                <a:latin typeface="Times New Roman" panose="02020603050405020304" pitchFamily="18" charset="0"/>
                <a:cs typeface="Times New Roman" panose="02020603050405020304" pitchFamily="18" charset="0"/>
              </a:rPr>
              <a:t>Farfield</a:t>
            </a:r>
            <a:r>
              <a:rPr lang="en-US" b="1" dirty="0">
                <a:latin typeface="Times New Roman" panose="02020603050405020304" pitchFamily="18" charset="0"/>
                <a:cs typeface="Times New Roman" panose="02020603050405020304" pitchFamily="18" charset="0"/>
              </a:rPr>
              <a:t> Axial ratio @ </a:t>
            </a:r>
            <a:r>
              <a:rPr lang="en-US" b="1" dirty="0" smtClean="0">
                <a:latin typeface="Times New Roman" panose="02020603050405020304" pitchFamily="18" charset="0"/>
                <a:cs typeface="Times New Roman" panose="02020603050405020304" pitchFamily="18" charset="0"/>
              </a:rPr>
              <a:t>5.8 </a:t>
            </a:r>
            <a:r>
              <a:rPr lang="en-US" b="1" dirty="0">
                <a:latin typeface="Times New Roman" panose="02020603050405020304" pitchFamily="18" charset="0"/>
                <a:cs typeface="Times New Roman" panose="02020603050405020304" pitchFamily="18" charset="0"/>
              </a:rPr>
              <a:t>GHz</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769074" y="6318727"/>
            <a:ext cx="2487168"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Port Signal(i1)@Mesh pass3</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327648" y="4215071"/>
            <a:ext cx="2462784" cy="138499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Note:</a:t>
            </a:r>
          </a:p>
          <a:p>
            <a:r>
              <a:rPr lang="en-US" dirty="0" smtClean="0">
                <a:latin typeface="Times New Roman" panose="02020603050405020304" pitchFamily="18" charset="0"/>
                <a:cs typeface="Times New Roman" panose="02020603050405020304" pitchFamily="18" charset="0"/>
              </a:rPr>
              <a:t>     In this slide you can able to see the 3D representation of </a:t>
            </a:r>
            <a:r>
              <a:rPr lang="en-US" dirty="0" err="1" smtClean="0">
                <a:latin typeface="Times New Roman" panose="02020603050405020304" pitchFamily="18" charset="0"/>
                <a:cs typeface="Times New Roman" panose="02020603050405020304" pitchFamily="18" charset="0"/>
              </a:rPr>
              <a:t>Farfield</a:t>
            </a:r>
            <a:r>
              <a:rPr lang="en-US" dirty="0" smtClean="0">
                <a:latin typeface="Times New Roman" panose="02020603050405020304" pitchFamily="18" charset="0"/>
                <a:cs typeface="Times New Roman" panose="02020603050405020304" pitchFamily="18" charset="0"/>
              </a:rPr>
              <a:t> and its Axial ratio representation under 5.8 and 6.02 </a:t>
            </a:r>
            <a:r>
              <a:rPr lang="en-US" dirty="0" err="1" smtClean="0">
                <a:latin typeface="Times New Roman" panose="02020603050405020304" pitchFamily="18" charset="0"/>
                <a:cs typeface="Times New Roman" panose="02020603050405020304" pitchFamily="18" charset="0"/>
              </a:rPr>
              <a:t>Ghz</a:t>
            </a:r>
            <a:r>
              <a:rPr lang="en-US" dirty="0" smtClean="0">
                <a:latin typeface="Times New Roman" panose="02020603050405020304" pitchFamily="18" charset="0"/>
                <a:cs typeface="Times New Roman" panose="02020603050405020304" pitchFamily="18" charset="0"/>
              </a:rPr>
              <a:t>  Frequencies.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49" y="906562"/>
            <a:ext cx="3236685" cy="232914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109" y="906562"/>
            <a:ext cx="3701142" cy="2574594"/>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237" y="4005641"/>
            <a:ext cx="3922843" cy="1967894"/>
          </a:xfrm>
          <a:prstGeom prst="rect">
            <a:avLst/>
          </a:prstGeom>
        </p:spPr>
      </p:pic>
    </p:spTree>
    <p:extLst>
      <p:ext uri="{BB962C8B-B14F-4D97-AF65-F5344CB8AC3E}">
        <p14:creationId xmlns:p14="http://schemas.microsoft.com/office/powerpoint/2010/main" val="365790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alpha val="66666"/>
          </a:schemeClr>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0" y="0"/>
            <a:ext cx="9144000" cy="73025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000"/>
              <a:buFont typeface="Times New Roman"/>
              <a:buNone/>
            </a:pPr>
            <a:r>
              <a:rPr lang="en-US" sz="2800" b="1" dirty="0">
                <a:latin typeface="Times New Roman"/>
                <a:ea typeface="Times New Roman"/>
                <a:cs typeface="Times New Roman"/>
                <a:sym typeface="Times New Roman"/>
              </a:rPr>
              <a:t>APPLICATIONS</a:t>
            </a:r>
            <a:endParaRPr sz="2800" b="1" dirty="0">
              <a:latin typeface="Times New Roman"/>
              <a:ea typeface="Times New Roman"/>
              <a:cs typeface="Times New Roman"/>
              <a:sym typeface="Times New Roman"/>
            </a:endParaRPr>
          </a:p>
        </p:txBody>
      </p:sp>
      <p:sp>
        <p:nvSpPr>
          <p:cNvPr id="138" name="Google Shape;138;p21"/>
          <p:cNvSpPr txBox="1">
            <a:spLocks noGrp="1"/>
          </p:cNvSpPr>
          <p:nvPr>
            <p:ph type="body" idx="1"/>
          </p:nvPr>
        </p:nvSpPr>
        <p:spPr>
          <a:xfrm>
            <a:off x="0" y="730250"/>
            <a:ext cx="9144000" cy="6127800"/>
          </a:xfrm>
          <a:prstGeom prst="rect">
            <a:avLst/>
          </a:prstGeom>
          <a:noFill/>
          <a:ln>
            <a:noFill/>
          </a:ln>
        </p:spPr>
        <p:txBody>
          <a:bodyPr spcFirstLastPara="1" wrap="square" lIns="91425" tIns="45700" rIns="91425" bIns="45700" anchor="t" anchorCtr="0">
            <a:normAutofit/>
          </a:bodyPr>
          <a:lstStyle/>
          <a:p>
            <a:r>
              <a:rPr lang="en-US" sz="1500" b="1" dirty="0">
                <a:solidFill>
                  <a:schemeClr val="tx1"/>
                </a:solidFill>
                <a:latin typeface="Times New Roman" panose="02020603050405020304" pitchFamily="18" charset="0"/>
                <a:cs typeface="Times New Roman" panose="02020603050405020304" pitchFamily="18" charset="0"/>
              </a:rPr>
              <a:t>Telemedicine and Remote Healthcare:</a:t>
            </a:r>
            <a:r>
              <a:rPr lang="en-US" sz="1500" dirty="0">
                <a:solidFill>
                  <a:schemeClr val="tx1"/>
                </a:solidFill>
                <a:latin typeface="Times New Roman" panose="02020603050405020304" pitchFamily="18" charset="0"/>
                <a:cs typeface="Times New Roman" panose="02020603050405020304" pitchFamily="18" charset="0"/>
              </a:rPr>
              <a:t> </a:t>
            </a:r>
            <a:endParaRPr lang="en-US" sz="1500" dirty="0" smtClean="0">
              <a:solidFill>
                <a:schemeClr val="tx1"/>
              </a:solidFill>
              <a:latin typeface="Times New Roman" panose="02020603050405020304" pitchFamily="18" charset="0"/>
              <a:cs typeface="Times New Roman" panose="02020603050405020304" pitchFamily="18" charset="0"/>
            </a:endParaRPr>
          </a:p>
          <a:p>
            <a:pPr marL="114300" indent="0">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Antennas </a:t>
            </a:r>
            <a:r>
              <a:rPr lang="en-US" sz="1500" dirty="0">
                <a:solidFill>
                  <a:schemeClr val="tx1"/>
                </a:solidFill>
                <a:latin typeface="Times New Roman" panose="02020603050405020304" pitchFamily="18" charset="0"/>
                <a:cs typeface="Times New Roman" panose="02020603050405020304" pitchFamily="18" charset="0"/>
              </a:rPr>
              <a:t>designed with this methodology can facilitate high-speed and reliable communication in telemedicine systems, enabling remote consultations, medical diagnostics, and real-time monitoring of patients' health parameters</a:t>
            </a:r>
            <a:r>
              <a:rPr lang="en-US" sz="1500" dirty="0" smtClean="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r>
              <a:rPr lang="en-US" sz="1500" b="1" dirty="0">
                <a:solidFill>
                  <a:schemeClr val="tx1"/>
                </a:solidFill>
                <a:latin typeface="Times New Roman" panose="02020603050405020304" pitchFamily="18" charset="0"/>
                <a:cs typeface="Times New Roman" panose="02020603050405020304" pitchFamily="18" charset="0"/>
              </a:rPr>
              <a:t>Autonomous Vehicles:</a:t>
            </a:r>
            <a:r>
              <a:rPr lang="en-US" sz="1500" dirty="0">
                <a:solidFill>
                  <a:schemeClr val="tx1"/>
                </a:solidFill>
                <a:latin typeface="Times New Roman" panose="02020603050405020304" pitchFamily="18" charset="0"/>
                <a:cs typeface="Times New Roman" panose="02020603050405020304" pitchFamily="18" charset="0"/>
              </a:rPr>
              <a:t> </a:t>
            </a:r>
            <a:endParaRPr lang="en-US" sz="1500" dirty="0" smtClean="0">
              <a:solidFill>
                <a:schemeClr val="tx1"/>
              </a:solidFill>
              <a:latin typeface="Times New Roman" panose="02020603050405020304" pitchFamily="18" charset="0"/>
              <a:cs typeface="Times New Roman" panose="02020603050405020304" pitchFamily="18" charset="0"/>
            </a:endParaRPr>
          </a:p>
          <a:p>
            <a:pPr marL="114300" indent="0">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Advanced </a:t>
            </a:r>
            <a:r>
              <a:rPr lang="en-US" sz="1500" dirty="0">
                <a:solidFill>
                  <a:schemeClr val="tx1"/>
                </a:solidFill>
                <a:latin typeface="Times New Roman" panose="02020603050405020304" pitchFamily="18" charset="0"/>
                <a:cs typeface="Times New Roman" panose="02020603050405020304" pitchFamily="18" charset="0"/>
              </a:rPr>
              <a:t>antenna systems optimized using this methodology can support V2X communication in autonomous vehicles, enabling vehicle-to-vehicle (V2V), vehicle-to-infrastructure (V2I), and vehicle-to-pedestrian (V2P) communication for safer and more efficient transportation systems</a:t>
            </a:r>
            <a:r>
              <a:rPr lang="en-US" sz="1500" dirty="0" smtClean="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r>
              <a:rPr lang="en-US" sz="1500" b="1" dirty="0">
                <a:solidFill>
                  <a:schemeClr val="tx1"/>
                </a:solidFill>
                <a:latin typeface="Times New Roman" panose="02020603050405020304" pitchFamily="18" charset="0"/>
                <a:cs typeface="Times New Roman" panose="02020603050405020304" pitchFamily="18" charset="0"/>
              </a:rPr>
              <a:t>Smart Cities and Urban Infrastructure:</a:t>
            </a:r>
            <a:r>
              <a:rPr lang="en-US" sz="1500" dirty="0">
                <a:solidFill>
                  <a:schemeClr val="tx1"/>
                </a:solidFill>
                <a:latin typeface="Times New Roman" panose="02020603050405020304" pitchFamily="18" charset="0"/>
                <a:cs typeface="Times New Roman" panose="02020603050405020304" pitchFamily="18" charset="0"/>
              </a:rPr>
              <a:t> </a:t>
            </a:r>
            <a:endParaRPr lang="en-US" sz="1500" dirty="0" smtClean="0">
              <a:solidFill>
                <a:schemeClr val="tx1"/>
              </a:solidFill>
              <a:latin typeface="Times New Roman" panose="02020603050405020304" pitchFamily="18" charset="0"/>
              <a:cs typeface="Times New Roman" panose="02020603050405020304" pitchFamily="18" charset="0"/>
            </a:endParaRPr>
          </a:p>
          <a:p>
            <a:pPr marL="114300" indent="0">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The </a:t>
            </a:r>
            <a:r>
              <a:rPr lang="en-US" sz="1500" dirty="0">
                <a:solidFill>
                  <a:schemeClr val="tx1"/>
                </a:solidFill>
                <a:latin typeface="Times New Roman" panose="02020603050405020304" pitchFamily="18" charset="0"/>
                <a:cs typeface="Times New Roman" panose="02020603050405020304" pitchFamily="18" charset="0"/>
              </a:rPr>
              <a:t>methodology can be applied to design antennas for smart city applications, supporting </a:t>
            </a:r>
            <a:r>
              <a:rPr lang="en-US" sz="1500" dirty="0" err="1">
                <a:solidFill>
                  <a:schemeClr val="tx1"/>
                </a:solidFill>
                <a:latin typeface="Times New Roman" panose="02020603050405020304" pitchFamily="18" charset="0"/>
                <a:cs typeface="Times New Roman" panose="02020603050405020304" pitchFamily="18" charset="0"/>
              </a:rPr>
              <a:t>IoT</a:t>
            </a:r>
            <a:r>
              <a:rPr lang="en-US" sz="1500" dirty="0">
                <a:solidFill>
                  <a:schemeClr val="tx1"/>
                </a:solidFill>
                <a:latin typeface="Times New Roman" panose="02020603050405020304" pitchFamily="18" charset="0"/>
                <a:cs typeface="Times New Roman" panose="02020603050405020304" pitchFamily="18" charset="0"/>
              </a:rPr>
              <a:t> sensors, smart grids, intelligent transportation systems, and environmental monitoring networks, enhancing urban sustainability, efficiency, and quality of life</a:t>
            </a:r>
            <a:r>
              <a:rPr lang="en-US" sz="1500" dirty="0" smtClean="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r>
              <a:rPr lang="en-US" sz="1500" b="1" dirty="0">
                <a:solidFill>
                  <a:schemeClr val="tx1"/>
                </a:solidFill>
                <a:latin typeface="Times New Roman" panose="02020603050405020304" pitchFamily="18" charset="0"/>
                <a:cs typeface="Times New Roman" panose="02020603050405020304" pitchFamily="18" charset="0"/>
              </a:rPr>
              <a:t>Industry 4.0 and Smart Manufacturing:</a:t>
            </a:r>
            <a:r>
              <a:rPr lang="en-US" sz="1500" dirty="0">
                <a:solidFill>
                  <a:schemeClr val="tx1"/>
                </a:solidFill>
                <a:latin typeface="Times New Roman" panose="02020603050405020304" pitchFamily="18" charset="0"/>
                <a:cs typeface="Times New Roman" panose="02020603050405020304" pitchFamily="18" charset="0"/>
              </a:rPr>
              <a:t> </a:t>
            </a:r>
            <a:endParaRPr lang="en-US" sz="1500" dirty="0" smtClean="0">
              <a:solidFill>
                <a:schemeClr val="tx1"/>
              </a:solidFill>
              <a:latin typeface="Times New Roman" panose="02020603050405020304" pitchFamily="18" charset="0"/>
              <a:cs typeface="Times New Roman" panose="02020603050405020304" pitchFamily="18" charset="0"/>
            </a:endParaRPr>
          </a:p>
          <a:p>
            <a:pPr marL="114300" indent="0">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Antennas </a:t>
            </a:r>
            <a:r>
              <a:rPr lang="en-US" sz="1500" dirty="0">
                <a:solidFill>
                  <a:schemeClr val="tx1"/>
                </a:solidFill>
                <a:latin typeface="Times New Roman" panose="02020603050405020304" pitchFamily="18" charset="0"/>
                <a:cs typeface="Times New Roman" panose="02020603050405020304" pitchFamily="18" charset="0"/>
              </a:rPr>
              <a:t>designed using this methodology can enable wireless connectivity in smart factories and industrial automation systems, supporting real-time monitoring, control, and optimization of manufacturing processes for increased productivity and </a:t>
            </a:r>
            <a:r>
              <a:rPr lang="en-US" sz="1500" dirty="0" smtClean="0">
                <a:solidFill>
                  <a:schemeClr val="tx1"/>
                </a:solidFill>
                <a:latin typeface="Times New Roman" panose="02020603050405020304" pitchFamily="18" charset="0"/>
                <a:cs typeface="Times New Roman" panose="02020603050405020304" pitchFamily="18" charset="0"/>
              </a:rPr>
              <a:t>efficiency.</a:t>
            </a:r>
            <a:endParaRPr lang="en-US" sz="1500" dirty="0">
              <a:solidFill>
                <a:schemeClr val="tx1"/>
              </a:solidFill>
              <a:latin typeface="Times New Roman" panose="02020603050405020304" pitchFamily="18" charset="0"/>
              <a:cs typeface="Times New Roman" panose="02020603050405020304" pitchFamily="18" charset="0"/>
            </a:endParaRPr>
          </a:p>
          <a:p>
            <a:r>
              <a:rPr lang="en-US" sz="1500" b="1" dirty="0">
                <a:solidFill>
                  <a:schemeClr val="tx1"/>
                </a:solidFill>
                <a:latin typeface="Times New Roman" panose="02020603050405020304" pitchFamily="18" charset="0"/>
                <a:cs typeface="Times New Roman" panose="02020603050405020304" pitchFamily="18" charset="0"/>
              </a:rPr>
              <a:t>Augmented Reality (AR) and Virtual Reality (VR):</a:t>
            </a:r>
            <a:r>
              <a:rPr lang="en-US" sz="1500" dirty="0">
                <a:solidFill>
                  <a:schemeClr val="tx1"/>
                </a:solidFill>
                <a:latin typeface="Times New Roman" panose="02020603050405020304" pitchFamily="18" charset="0"/>
                <a:cs typeface="Times New Roman" panose="02020603050405020304" pitchFamily="18" charset="0"/>
              </a:rPr>
              <a:t> </a:t>
            </a:r>
            <a:endParaRPr lang="en-US" sz="1500" dirty="0" smtClean="0">
              <a:solidFill>
                <a:schemeClr val="tx1"/>
              </a:solidFill>
              <a:latin typeface="Times New Roman" panose="02020603050405020304" pitchFamily="18" charset="0"/>
              <a:cs typeface="Times New Roman" panose="02020603050405020304" pitchFamily="18" charset="0"/>
            </a:endParaRPr>
          </a:p>
          <a:p>
            <a:pPr marL="114300" indent="0">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Advanced </a:t>
            </a:r>
            <a:r>
              <a:rPr lang="en-US" sz="1500" dirty="0">
                <a:solidFill>
                  <a:schemeClr val="tx1"/>
                </a:solidFill>
                <a:latin typeface="Times New Roman" panose="02020603050405020304" pitchFamily="18" charset="0"/>
                <a:cs typeface="Times New Roman" panose="02020603050405020304" pitchFamily="18" charset="0"/>
              </a:rPr>
              <a:t>antenna systems can enhance the performance of AR and VR applications by enabling high-bandwidth, low-latency communication for immersive experiences, interactive gaming, virtual training</a:t>
            </a:r>
          </a:p>
          <a:p>
            <a:pPr marL="488950" indent="-285750">
              <a:spcBef>
                <a:spcPts val="300"/>
              </a:spcBef>
              <a:buSzPts val="3200"/>
            </a:pPr>
            <a:endParaRPr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barn(inVertical)">
                                      <p:cBhvr>
                                        <p:cTn id="7" dur="500"/>
                                        <p:tgtEl>
                                          <p:spTgt spid="13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8">
                                            <p:txEl>
                                              <p:pRg st="1" end="1"/>
                                            </p:txEl>
                                          </p:spTgt>
                                        </p:tgtEl>
                                        <p:attrNameLst>
                                          <p:attrName>style.visibility</p:attrName>
                                        </p:attrNameLst>
                                      </p:cBhvr>
                                      <p:to>
                                        <p:strVal val="visible"/>
                                      </p:to>
                                    </p:set>
                                    <p:animEffect transition="in" filter="barn(inVertical)">
                                      <p:cBhvr>
                                        <p:cTn id="10" dur="500"/>
                                        <p:tgtEl>
                                          <p:spTgt spid="1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animEffect transition="in" filter="barn(inVertical)">
                                      <p:cBhvr>
                                        <p:cTn id="15" dur="500"/>
                                        <p:tgtEl>
                                          <p:spTgt spid="138">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38">
                                            <p:txEl>
                                              <p:pRg st="3" end="3"/>
                                            </p:txEl>
                                          </p:spTgt>
                                        </p:tgtEl>
                                        <p:attrNameLst>
                                          <p:attrName>style.visibility</p:attrName>
                                        </p:attrNameLst>
                                      </p:cBhvr>
                                      <p:to>
                                        <p:strVal val="visible"/>
                                      </p:to>
                                    </p:set>
                                    <p:animEffect transition="in" filter="barn(inVertical)">
                                      <p:cBhvr>
                                        <p:cTn id="18" dur="500"/>
                                        <p:tgtEl>
                                          <p:spTgt spid="13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8">
                                            <p:txEl>
                                              <p:pRg st="4" end="4"/>
                                            </p:txEl>
                                          </p:spTgt>
                                        </p:tgtEl>
                                        <p:attrNameLst>
                                          <p:attrName>style.visibility</p:attrName>
                                        </p:attrNameLst>
                                      </p:cBhvr>
                                      <p:to>
                                        <p:strVal val="visible"/>
                                      </p:to>
                                    </p:set>
                                    <p:animEffect transition="in" filter="barn(inVertical)">
                                      <p:cBhvr>
                                        <p:cTn id="23" dur="500"/>
                                        <p:tgtEl>
                                          <p:spTgt spid="138">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38">
                                            <p:txEl>
                                              <p:pRg st="5" end="5"/>
                                            </p:txEl>
                                          </p:spTgt>
                                        </p:tgtEl>
                                        <p:attrNameLst>
                                          <p:attrName>style.visibility</p:attrName>
                                        </p:attrNameLst>
                                      </p:cBhvr>
                                      <p:to>
                                        <p:strVal val="visible"/>
                                      </p:to>
                                    </p:set>
                                    <p:animEffect transition="in" filter="barn(inVertical)">
                                      <p:cBhvr>
                                        <p:cTn id="26" dur="500"/>
                                        <p:tgtEl>
                                          <p:spTgt spid="13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38">
                                            <p:txEl>
                                              <p:pRg st="6" end="6"/>
                                            </p:txEl>
                                          </p:spTgt>
                                        </p:tgtEl>
                                        <p:attrNameLst>
                                          <p:attrName>style.visibility</p:attrName>
                                        </p:attrNameLst>
                                      </p:cBhvr>
                                      <p:to>
                                        <p:strVal val="visible"/>
                                      </p:to>
                                    </p:set>
                                    <p:animEffect transition="in" filter="barn(inVertical)">
                                      <p:cBhvr>
                                        <p:cTn id="31" dur="500"/>
                                        <p:tgtEl>
                                          <p:spTgt spid="138">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38">
                                            <p:txEl>
                                              <p:pRg st="7" end="7"/>
                                            </p:txEl>
                                          </p:spTgt>
                                        </p:tgtEl>
                                        <p:attrNameLst>
                                          <p:attrName>style.visibility</p:attrName>
                                        </p:attrNameLst>
                                      </p:cBhvr>
                                      <p:to>
                                        <p:strVal val="visible"/>
                                      </p:to>
                                    </p:set>
                                    <p:animEffect transition="in" filter="barn(inVertical)">
                                      <p:cBhvr>
                                        <p:cTn id="34" dur="500"/>
                                        <p:tgtEl>
                                          <p:spTgt spid="138">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38">
                                            <p:txEl>
                                              <p:pRg st="8" end="8"/>
                                            </p:txEl>
                                          </p:spTgt>
                                        </p:tgtEl>
                                        <p:attrNameLst>
                                          <p:attrName>style.visibility</p:attrName>
                                        </p:attrNameLst>
                                      </p:cBhvr>
                                      <p:to>
                                        <p:strVal val="visible"/>
                                      </p:to>
                                    </p:set>
                                    <p:animEffect transition="in" filter="barn(inVertical)">
                                      <p:cBhvr>
                                        <p:cTn id="39" dur="500"/>
                                        <p:tgtEl>
                                          <p:spTgt spid="138">
                                            <p:txEl>
                                              <p:pRg st="8" end="8"/>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138">
                                            <p:txEl>
                                              <p:pRg st="9" end="9"/>
                                            </p:txEl>
                                          </p:spTgt>
                                        </p:tgtEl>
                                        <p:attrNameLst>
                                          <p:attrName>style.visibility</p:attrName>
                                        </p:attrNameLst>
                                      </p:cBhvr>
                                      <p:to>
                                        <p:strVal val="visible"/>
                                      </p:to>
                                    </p:set>
                                    <p:animEffect transition="in" filter="barn(inVertical)">
                                      <p:cBhvr>
                                        <p:cTn id="42" dur="500"/>
                                        <p:tgtEl>
                                          <p:spTgt spid="1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2800" b="1" dirty="0" smtClean="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009050"/>
            <a:ext cx="9143999" cy="5848950"/>
          </a:xfrm>
        </p:spPr>
        <p:txBody>
          <a:bodyPr>
            <a:normAutofit/>
          </a:bodyPr>
          <a:lstStyle/>
          <a:p>
            <a:pPr algn="just"/>
            <a:r>
              <a:rPr lang="en-US" sz="1500" dirty="0"/>
              <a:t>The design of the 6G edge Fed 2x2 array antenna using Fr4 substrate is a promising solution for various applications requiring high-frequency performance. </a:t>
            </a:r>
            <a:endParaRPr lang="en-US" sz="1500" dirty="0" smtClean="0"/>
          </a:p>
          <a:p>
            <a:pPr marL="114300" indent="0" algn="just">
              <a:buNone/>
            </a:pPr>
            <a:endParaRPr lang="en-US" sz="1500" dirty="0" smtClean="0"/>
          </a:p>
          <a:p>
            <a:pPr algn="just"/>
            <a:r>
              <a:rPr lang="en-US" sz="1500" dirty="0" smtClean="0"/>
              <a:t>The </a:t>
            </a:r>
            <a:r>
              <a:rPr lang="en-US" sz="1500" dirty="0"/>
              <a:t>analysis of the one-dimensional, two-dimensional, and far-field results collectively demonstrates the antenna's efficiency, directivity adjustability, and high-power levels, respectively. </a:t>
            </a:r>
            <a:endParaRPr lang="en-US" sz="1500" dirty="0" smtClean="0"/>
          </a:p>
          <a:p>
            <a:pPr marL="114300" indent="0" algn="just">
              <a:buNone/>
            </a:pPr>
            <a:endParaRPr lang="en-US" sz="1500" dirty="0" smtClean="0"/>
          </a:p>
          <a:p>
            <a:pPr algn="just"/>
            <a:r>
              <a:rPr lang="en-US" sz="1500" dirty="0" smtClean="0"/>
              <a:t>Such </a:t>
            </a:r>
            <a:r>
              <a:rPr lang="en-US" sz="1500" dirty="0"/>
              <a:t>investigations will require further refinement of the design and optimization to meet the specific needs of these applications. </a:t>
            </a:r>
            <a:r>
              <a:rPr lang="en-US" sz="1500" dirty="0" smtClean="0"/>
              <a:t>Additionally</a:t>
            </a:r>
            <a:r>
              <a:rPr lang="en-US" sz="1500" dirty="0"/>
              <a:t>, the comparison of the efficiency at different energy-fed levels reveals that the antenna's efficiency decreases slightly as the </a:t>
            </a:r>
            <a:r>
              <a:rPr lang="en-US" sz="1500" dirty="0" smtClean="0"/>
              <a:t>energy-fed </a:t>
            </a:r>
            <a:r>
              <a:rPr lang="en-US" sz="1500" dirty="0"/>
              <a:t>is reduced</a:t>
            </a:r>
            <a:r>
              <a:rPr lang="en-US" sz="1500" dirty="0" smtClean="0"/>
              <a:t>.</a:t>
            </a:r>
          </a:p>
          <a:p>
            <a:pPr marL="114300" indent="0" algn="just">
              <a:buNone/>
            </a:pPr>
            <a:endParaRPr lang="en-US" sz="1500" dirty="0" smtClean="0"/>
          </a:p>
          <a:p>
            <a:pPr algn="just"/>
            <a:r>
              <a:rPr lang="en-US" sz="1500" dirty="0" smtClean="0"/>
              <a:t> </a:t>
            </a:r>
            <a:r>
              <a:rPr lang="en-US" sz="1500" dirty="0"/>
              <a:t>This highlights the importance of considering antenna efficiency in the design and optimization of the antenna for different applications. </a:t>
            </a:r>
            <a:r>
              <a:rPr lang="en-US" sz="1500" dirty="0" smtClean="0"/>
              <a:t>Overall</a:t>
            </a:r>
            <a:r>
              <a:rPr lang="en-US" sz="1500" dirty="0"/>
              <a:t>, the design of the 6G edge Fed 2x2 array antenna using Fr4 substrate is a highly promising solution that can provide high-quality performance and lead to further advancements in the field of antenna technology</a:t>
            </a:r>
            <a:endParaRPr lang="en-IN" sz="1500" dirty="0"/>
          </a:p>
        </p:txBody>
      </p:sp>
    </p:spTree>
    <p:extLst>
      <p:ext uri="{BB962C8B-B14F-4D97-AF65-F5344CB8AC3E}">
        <p14:creationId xmlns:p14="http://schemas.microsoft.com/office/powerpoint/2010/main" val="158042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4412"/>
          </a:xfrm>
        </p:spPr>
        <p:txBody>
          <a:bodyPr>
            <a:normAutofit/>
          </a:bodyPr>
          <a:lstStyle/>
          <a:p>
            <a:r>
              <a:rPr lang="en-US" sz="2800" b="1" dirty="0" smtClean="0">
                <a:latin typeface="Times New Roman" panose="02020603050405020304" pitchFamily="18" charset="0"/>
                <a:cs typeface="Times New Roman" panose="02020603050405020304" pitchFamily="18" charset="0"/>
              </a:rPr>
              <a:t>FUTURE WORK</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734412"/>
            <a:ext cx="9144000" cy="6123588"/>
          </a:xfrm>
        </p:spPr>
        <p:txBody>
          <a:bodyPr>
            <a:normAutofit/>
          </a:bodyPr>
          <a:lstStyle/>
          <a:p>
            <a:pPr algn="just"/>
            <a:r>
              <a:rPr lang="en-US" sz="1500" b="1" dirty="0"/>
              <a:t>Integration of Advanced </a:t>
            </a:r>
            <a:r>
              <a:rPr lang="en-US" sz="1500" b="1" dirty="0" smtClean="0"/>
              <a:t>Materials</a:t>
            </a:r>
          </a:p>
          <a:p>
            <a:pPr marL="114300" indent="0" algn="just">
              <a:buNone/>
            </a:pPr>
            <a:r>
              <a:rPr lang="en-US" sz="1500" b="1" dirty="0"/>
              <a:t>	</a:t>
            </a:r>
            <a:r>
              <a:rPr lang="en-US" sz="1500" dirty="0" smtClean="0"/>
              <a:t> </a:t>
            </a:r>
            <a:r>
              <a:rPr lang="en-US" sz="1500" dirty="0"/>
              <a:t>Exploring the use of advanced materials with superior electrical properties, such as metamaterials or graphene, could enhance antenna performance, including bandwidth, efficiency, and radiation characteristics</a:t>
            </a:r>
            <a:r>
              <a:rPr lang="en-US" sz="1500" dirty="0" smtClean="0"/>
              <a:t>.</a:t>
            </a:r>
          </a:p>
          <a:p>
            <a:pPr marL="114300" indent="0" algn="just">
              <a:buNone/>
            </a:pPr>
            <a:endParaRPr lang="en-US" sz="1500" dirty="0"/>
          </a:p>
          <a:p>
            <a:pPr algn="just"/>
            <a:r>
              <a:rPr lang="en-US" sz="1500" b="1" dirty="0"/>
              <a:t>Optimization for Non-Ideal </a:t>
            </a:r>
            <a:r>
              <a:rPr lang="en-US" sz="1500" b="1" dirty="0" smtClean="0"/>
              <a:t>Environments</a:t>
            </a:r>
          </a:p>
          <a:p>
            <a:pPr marL="114300" indent="0" algn="just">
              <a:buNone/>
            </a:pPr>
            <a:r>
              <a:rPr lang="en-US" sz="1500" dirty="0" smtClean="0"/>
              <a:t>	 </a:t>
            </a:r>
            <a:r>
              <a:rPr lang="en-US" sz="1500" dirty="0"/>
              <a:t>Further research can focus on optimizing antenna designs to operate effectively in non-ideal environments, such as urban areas with high levels of interference, indoor environments, or harsh outdoor conditions</a:t>
            </a:r>
            <a:r>
              <a:rPr lang="en-US" sz="1500" dirty="0" smtClean="0"/>
              <a:t>.</a:t>
            </a:r>
          </a:p>
          <a:p>
            <a:pPr marL="114300" indent="0" algn="just">
              <a:buNone/>
            </a:pPr>
            <a:endParaRPr lang="en-US" sz="1500" dirty="0"/>
          </a:p>
          <a:p>
            <a:pPr algn="just"/>
            <a:r>
              <a:rPr lang="en-US" sz="1500" b="1" dirty="0"/>
              <a:t>Miniaturization and Compact </a:t>
            </a:r>
            <a:r>
              <a:rPr lang="en-US" sz="1500" b="1" dirty="0" smtClean="0"/>
              <a:t>Design</a:t>
            </a:r>
          </a:p>
          <a:p>
            <a:pPr marL="114300" indent="0" algn="just">
              <a:buNone/>
            </a:pPr>
            <a:r>
              <a:rPr lang="en-US" sz="1500" b="1" dirty="0"/>
              <a:t>	</a:t>
            </a:r>
            <a:r>
              <a:rPr lang="en-US" sz="1500" dirty="0" smtClean="0"/>
              <a:t> </a:t>
            </a:r>
            <a:r>
              <a:rPr lang="en-US" sz="1500" dirty="0"/>
              <a:t>Investigating techniques for miniaturization and compact design of antennas can enable integration into smaller devices and systems, such as wearable technology, </a:t>
            </a:r>
            <a:r>
              <a:rPr lang="en-US" sz="1500" dirty="0" err="1"/>
              <a:t>IoT</a:t>
            </a:r>
            <a:r>
              <a:rPr lang="en-US" sz="1500" dirty="0"/>
              <a:t> devices, and unmanned aerial vehicles (UAVs</a:t>
            </a:r>
            <a:r>
              <a:rPr lang="en-US" sz="1500" dirty="0" smtClean="0"/>
              <a:t>).</a:t>
            </a:r>
          </a:p>
          <a:p>
            <a:pPr marL="114300" indent="0" algn="just">
              <a:buNone/>
            </a:pPr>
            <a:endParaRPr lang="en-US" sz="1500" dirty="0"/>
          </a:p>
          <a:p>
            <a:pPr algn="just"/>
            <a:r>
              <a:rPr lang="en-US" sz="1500" b="1" dirty="0"/>
              <a:t>Multi-Band and Multi-Mode </a:t>
            </a:r>
            <a:r>
              <a:rPr lang="en-US" sz="1500" b="1" dirty="0" smtClean="0"/>
              <a:t>Operation</a:t>
            </a:r>
          </a:p>
          <a:p>
            <a:pPr marL="114300" indent="0" algn="just">
              <a:buNone/>
            </a:pPr>
            <a:r>
              <a:rPr lang="en-US" sz="1500" b="1" dirty="0"/>
              <a:t>	</a:t>
            </a:r>
            <a:r>
              <a:rPr lang="en-US" sz="1500" dirty="0" smtClean="0"/>
              <a:t> </a:t>
            </a:r>
            <a:r>
              <a:rPr lang="en-US" sz="1500" dirty="0"/>
              <a:t>Designing antennas capable of operating across multiple frequency bands and supporting multi-mode communication can enhance versatility and compatibility with diverse communication standards and protocols</a:t>
            </a:r>
            <a:r>
              <a:rPr lang="en-US" sz="1500" dirty="0" smtClean="0"/>
              <a:t>.</a:t>
            </a:r>
          </a:p>
          <a:p>
            <a:pPr marL="114300" indent="0" algn="just">
              <a:buNone/>
            </a:pPr>
            <a:endParaRPr lang="en-US" sz="1500" dirty="0"/>
          </a:p>
          <a:p>
            <a:pPr algn="just"/>
            <a:r>
              <a:rPr lang="en-US" sz="1500" b="1" dirty="0"/>
              <a:t>Beamforming and MIMO </a:t>
            </a:r>
            <a:r>
              <a:rPr lang="en-US" sz="1500" b="1" dirty="0" smtClean="0"/>
              <a:t>Techniques</a:t>
            </a:r>
          </a:p>
          <a:p>
            <a:pPr marL="114300" indent="0" algn="just">
              <a:buNone/>
            </a:pPr>
            <a:r>
              <a:rPr lang="en-US" sz="1500" b="1" dirty="0"/>
              <a:t>	</a:t>
            </a:r>
            <a:r>
              <a:rPr lang="en-US" sz="1500" dirty="0" smtClean="0"/>
              <a:t> </a:t>
            </a:r>
            <a:r>
              <a:rPr lang="en-US" sz="1500" dirty="0"/>
              <a:t>Implementing advanced beamforming and multiple-input multiple-output (MIMO) techniques can improve spectral efficiency, coverage, and reliability of communication systems, especially in dense urban environments and high-mobility scenarios.</a:t>
            </a:r>
          </a:p>
          <a:p>
            <a:endParaRPr lang="en-IN" dirty="0"/>
          </a:p>
        </p:txBody>
      </p:sp>
    </p:spTree>
    <p:extLst>
      <p:ext uri="{BB962C8B-B14F-4D97-AF65-F5344CB8AC3E}">
        <p14:creationId xmlns:p14="http://schemas.microsoft.com/office/powerpoint/2010/main" val="351751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3" dur="500"/>
                                        <p:tgtEl>
                                          <p:spTgt spid="3">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1" dur="500"/>
                                        <p:tgtEl>
                                          <p:spTgt spid="3">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9" dur="500"/>
                                        <p:tgtEl>
                                          <p:spTgt spid="3">
                                            <p:txEl>
                                              <p:pRg st="12" end="12"/>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0" y="-12192"/>
            <a:ext cx="9144000" cy="919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2800" b="1" dirty="0">
                <a:latin typeface="Times New Roman"/>
                <a:ea typeface="Times New Roman"/>
                <a:cs typeface="Times New Roman"/>
                <a:sym typeface="Times New Roman"/>
              </a:rPr>
              <a:t>ABSTRACT</a:t>
            </a:r>
            <a:endParaRPr sz="2800" b="1" dirty="0">
              <a:latin typeface="Times New Roman"/>
              <a:ea typeface="Times New Roman"/>
              <a:cs typeface="Times New Roman"/>
              <a:sym typeface="Times New Roman"/>
            </a:endParaRPr>
          </a:p>
        </p:txBody>
      </p:sp>
      <p:sp>
        <p:nvSpPr>
          <p:cNvPr id="91" name="Google Shape;91;p14"/>
          <p:cNvSpPr txBox="1">
            <a:spLocks noGrp="1"/>
          </p:cNvSpPr>
          <p:nvPr>
            <p:ph type="body" idx="1"/>
          </p:nvPr>
        </p:nvSpPr>
        <p:spPr>
          <a:xfrm>
            <a:off x="391225" y="1009050"/>
            <a:ext cx="8229600" cy="5484300"/>
          </a:xfrm>
          <a:prstGeom prst="rect">
            <a:avLst/>
          </a:prstGeom>
        </p:spPr>
        <p:txBody>
          <a:bodyPr spcFirstLastPara="1" wrap="square" lIns="91425" tIns="45700" rIns="91425" bIns="45700" anchor="t" anchorCtr="0">
            <a:noAutofit/>
          </a:bodyPr>
          <a:lstStyle/>
          <a:p>
            <a:pPr algn="just" fontAlgn="base"/>
            <a:r>
              <a:rPr lang="en-US" sz="1500" dirty="0"/>
              <a:t>This project delves into </a:t>
            </a:r>
            <a:r>
              <a:rPr lang="en-US" sz="1500" dirty="0" smtClean="0"/>
              <a:t>designing and simulating </a:t>
            </a:r>
            <a:r>
              <a:rPr lang="en-US" sz="1500" dirty="0"/>
              <a:t>a dual-band 2x2 </a:t>
            </a:r>
            <a:r>
              <a:rPr lang="en-US" sz="1500" dirty="0" smtClean="0"/>
              <a:t>dual-array </a:t>
            </a:r>
            <a:r>
              <a:rPr lang="en-US" sz="1500" dirty="0"/>
              <a:t>antenna targeting 6G communication systems.     </a:t>
            </a:r>
            <a:endParaRPr lang="en-US" sz="1500" dirty="0" smtClean="0"/>
          </a:p>
          <a:p>
            <a:pPr algn="just" fontAlgn="base"/>
            <a:endParaRPr lang="en-US" sz="1500" dirty="0"/>
          </a:p>
          <a:p>
            <a:pPr algn="just" fontAlgn="base"/>
            <a:r>
              <a:rPr lang="en-US" sz="1500" dirty="0"/>
              <a:t>The antenna leverages a </a:t>
            </a:r>
            <a:r>
              <a:rPr lang="en-US" sz="1500" dirty="0" smtClean="0"/>
              <a:t>cost-effective </a:t>
            </a:r>
            <a:r>
              <a:rPr lang="en-US" sz="1500" dirty="0"/>
              <a:t>FR4 substrate for practical implementation. CST software serves as the design and performance evaluation platform. </a:t>
            </a:r>
            <a:endParaRPr lang="en-US" sz="1500" dirty="0" smtClean="0"/>
          </a:p>
          <a:p>
            <a:pPr algn="just" fontAlgn="base"/>
            <a:endParaRPr lang="en-US" sz="1500" dirty="0"/>
          </a:p>
          <a:p>
            <a:pPr algn="just" fontAlgn="base"/>
            <a:r>
              <a:rPr lang="en-US" sz="1500" dirty="0"/>
              <a:t>The design focuses on achieving two distinct resonant frequencies within the 6G spectrum to accommodate the varied demands of future wireless technologies. </a:t>
            </a:r>
            <a:endParaRPr lang="en-US" sz="1500" dirty="0" smtClean="0"/>
          </a:p>
          <a:p>
            <a:pPr algn="just" fontAlgn="base"/>
            <a:endParaRPr lang="en-US" sz="1500" dirty="0"/>
          </a:p>
          <a:p>
            <a:pPr algn="just" fontAlgn="base"/>
            <a:r>
              <a:rPr lang="en-US" sz="1500" dirty="0"/>
              <a:t>Key parameters like S parameter, VSWR, Phase, </a:t>
            </a:r>
            <a:r>
              <a:rPr lang="en-US" sz="1500" dirty="0" smtClean="0"/>
              <a:t>and Efficiency </a:t>
            </a:r>
            <a:r>
              <a:rPr lang="en-US" sz="1500" dirty="0"/>
              <a:t>are meticulously </a:t>
            </a:r>
            <a:r>
              <a:rPr lang="en-US" sz="1500" dirty="0" smtClean="0"/>
              <a:t>analyzed </a:t>
            </a:r>
            <a:r>
              <a:rPr lang="en-US" sz="1500" dirty="0"/>
              <a:t>using comprehensive CST simulations. The results are presented in detail, including relevant plots and discussions on potential trade-offs and considerations for real-world fabrication</a:t>
            </a:r>
            <a:r>
              <a:rPr lang="en-US" sz="1500" dirty="0" smtClean="0"/>
              <a:t>.</a:t>
            </a:r>
          </a:p>
          <a:p>
            <a:pPr algn="just" fontAlgn="base"/>
            <a:endParaRPr lang="en-US" sz="1500" dirty="0"/>
          </a:p>
          <a:p>
            <a:pPr algn="just" fontAlgn="base"/>
            <a:r>
              <a:rPr lang="en-US" sz="1500" dirty="0"/>
              <a:t>This work serves as a valuable resource for researchers and engineers interested in designing </a:t>
            </a:r>
            <a:r>
              <a:rPr lang="en-US" sz="1500" dirty="0" smtClean="0"/>
              <a:t>high-performance </a:t>
            </a:r>
            <a:r>
              <a:rPr lang="en-US" sz="1500" dirty="0"/>
              <a:t>dual-band antenna arrays for 6G applications using FR4 substrates and  CST software</a:t>
            </a:r>
            <a:r>
              <a:rPr lang="en-US" sz="1500" dirty="0" smtClean="0"/>
              <a:t>.</a:t>
            </a:r>
          </a:p>
          <a:p>
            <a:pPr marL="114300" indent="0" algn="just">
              <a:buNone/>
            </a:pPr>
            <a:endParaRPr lang="en-US" sz="1500" dirty="0"/>
          </a:p>
          <a:p>
            <a:pPr marL="114300" indent="0" algn="just">
              <a:buNone/>
            </a:pPr>
            <a:r>
              <a:rPr lang="en-US" sz="1500" b="1" dirty="0" smtClean="0"/>
              <a:t>Keywords</a:t>
            </a:r>
            <a:r>
              <a:rPr lang="en-US" sz="1500" b="1" dirty="0"/>
              <a:t>: </a:t>
            </a:r>
            <a:r>
              <a:rPr lang="en-US" sz="1500" b="1" dirty="0" smtClean="0"/>
              <a:t> Dual-Band Antenna, </a:t>
            </a:r>
            <a:r>
              <a:rPr lang="en-US" sz="1500" b="1" dirty="0"/>
              <a:t>FR4 Substrate, CST Simulation, </a:t>
            </a:r>
            <a:r>
              <a:rPr lang="en-US" sz="1500" b="1" dirty="0" smtClean="0"/>
              <a:t>S-parameter</a:t>
            </a:r>
            <a:r>
              <a:rPr lang="en-US" sz="1500" b="1" dirty="0"/>
              <a:t>,  </a:t>
            </a:r>
            <a:r>
              <a:rPr lang="en-US" sz="1500" b="1" dirty="0" smtClean="0"/>
              <a:t>VSWR</a:t>
            </a:r>
            <a:r>
              <a:rPr lang="en-US" sz="1500" b="1" dirty="0"/>
              <a:t>, Phase, Efficiency</a:t>
            </a:r>
            <a:r>
              <a:rPr lang="en-US" sz="1500" b="1" dirty="0" smtClean="0"/>
              <a:t>.</a:t>
            </a:r>
            <a:endParaRPr lang="en-US" sz="1500" b="1" dirty="0"/>
          </a:p>
          <a:p>
            <a:pPr marL="342900" lvl="0" indent="-139700" algn="l" rtl="0">
              <a:lnSpc>
                <a:spcPct val="100000"/>
              </a:lnSpc>
              <a:spcBef>
                <a:spcPts val="1200"/>
              </a:spcBef>
              <a:spcAft>
                <a:spcPts val="0"/>
              </a:spcAft>
              <a:buClr>
                <a:schemeClr val="dk1"/>
              </a:buClr>
              <a:buSzPts val="3200"/>
              <a:buNone/>
            </a:pPr>
            <a:endParaRPr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0" y="0"/>
            <a:ext cx="5096100" cy="840600"/>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Clr>
                <a:schemeClr val="dk1"/>
              </a:buClr>
              <a:buSzPts val="4000"/>
              <a:buFont typeface="Times New Roman"/>
              <a:buNone/>
            </a:pPr>
            <a:r>
              <a:rPr lang="en-US" sz="3100" b="1">
                <a:latin typeface="Times New Roman"/>
                <a:ea typeface="Times New Roman"/>
                <a:cs typeface="Times New Roman"/>
                <a:sym typeface="Times New Roman"/>
              </a:rPr>
              <a:t>REFERENCES</a:t>
            </a:r>
            <a:endParaRPr sz="31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4000"/>
              <a:buFont typeface="Times New Roman"/>
              <a:buNone/>
            </a:pPr>
            <a:endParaRPr sz="3000">
              <a:latin typeface="Times New Roman"/>
              <a:ea typeface="Times New Roman"/>
              <a:cs typeface="Times New Roman"/>
              <a:sym typeface="Times New Roman"/>
            </a:endParaRPr>
          </a:p>
        </p:txBody>
      </p:sp>
      <p:sp>
        <p:nvSpPr>
          <p:cNvPr id="144" name="Google Shape;144;p22"/>
          <p:cNvSpPr txBox="1">
            <a:spLocks noGrp="1"/>
          </p:cNvSpPr>
          <p:nvPr>
            <p:ph type="body" idx="1"/>
          </p:nvPr>
        </p:nvSpPr>
        <p:spPr>
          <a:xfrm>
            <a:off x="-45675" y="560450"/>
            <a:ext cx="9144000" cy="54462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80"/>
              <a:buNone/>
            </a:pPr>
            <a:endParaRPr sz="1500" dirty="0">
              <a:sym typeface="Times New Roman"/>
            </a:endParaRPr>
          </a:p>
          <a:p>
            <a:pPr marL="0" lvl="0" indent="0">
              <a:lnSpc>
                <a:spcPct val="80000"/>
              </a:lnSpc>
              <a:spcBef>
                <a:spcPts val="0"/>
              </a:spcBef>
              <a:buSzPts val="1280"/>
              <a:buNone/>
            </a:pPr>
            <a:r>
              <a:rPr lang="en-IN" sz="1500" dirty="0"/>
              <a:t>[1] “Design and Analysis of a Rectangular Microstrip Patch Antenna using Different Dielectric Materials for Sub-6GHz 5G Applications” S. Bala, Z. Yunusa, S. A. Babale Nigerian Journal of Engineering, Vol. 28, No. 2, August </a:t>
            </a:r>
            <a:r>
              <a:rPr lang="en-IN" sz="1500" dirty="0" smtClean="0"/>
              <a:t>2021. </a:t>
            </a:r>
          </a:p>
          <a:p>
            <a:pPr marL="0" lvl="0" indent="0">
              <a:lnSpc>
                <a:spcPct val="80000"/>
              </a:lnSpc>
              <a:spcBef>
                <a:spcPts val="0"/>
              </a:spcBef>
              <a:buSzPts val="1280"/>
              <a:buNone/>
            </a:pPr>
            <a:endParaRPr lang="en-IN" sz="1500" dirty="0" smtClean="0"/>
          </a:p>
          <a:p>
            <a:pPr marL="0" lvl="0" indent="0">
              <a:lnSpc>
                <a:spcPct val="80000"/>
              </a:lnSpc>
              <a:spcBef>
                <a:spcPts val="0"/>
              </a:spcBef>
              <a:buSzPts val="1280"/>
              <a:buNone/>
            </a:pPr>
            <a:r>
              <a:rPr lang="en-IN" sz="1500" dirty="0" smtClean="0"/>
              <a:t>[</a:t>
            </a:r>
            <a:r>
              <a:rPr lang="en-IN" sz="1500" dirty="0"/>
              <a:t>2] “Design and analysis of rectangular microstrip patch antenna at 2.4 and 5 GHz” Hamza </a:t>
            </a:r>
            <a:r>
              <a:rPr lang="en-IN" sz="1500" dirty="0" smtClean="0"/>
              <a:t>Abbasi, </a:t>
            </a:r>
            <a:r>
              <a:rPr lang="en-IN" sz="1500" dirty="0"/>
              <a:t>Muhammad Nihal Naseer, Yasmin Abdul Wahab, Muhammad Mobin Siddiqi, Rozana Aina Maulat Osman, Nurul Ezaila Alias, and Hanim Hussin Conference Paper in AIP Conference Proceedings · July 2021. </a:t>
            </a:r>
            <a:endParaRPr lang="en-IN" sz="1500" dirty="0" smtClean="0"/>
          </a:p>
          <a:p>
            <a:pPr marL="0" lvl="0" indent="0">
              <a:lnSpc>
                <a:spcPct val="80000"/>
              </a:lnSpc>
              <a:spcBef>
                <a:spcPts val="0"/>
              </a:spcBef>
              <a:buSzPts val="1280"/>
              <a:buNone/>
            </a:pPr>
            <a:endParaRPr lang="en-IN" sz="1500" dirty="0" smtClean="0"/>
          </a:p>
          <a:p>
            <a:pPr marL="0" lvl="0" indent="0">
              <a:lnSpc>
                <a:spcPct val="80000"/>
              </a:lnSpc>
              <a:spcBef>
                <a:spcPts val="0"/>
              </a:spcBef>
              <a:buSzPts val="1280"/>
              <a:buNone/>
            </a:pPr>
            <a:r>
              <a:rPr lang="en-IN" sz="1500" dirty="0" smtClean="0"/>
              <a:t>[</a:t>
            </a:r>
            <a:r>
              <a:rPr lang="en-IN" sz="1500" dirty="0"/>
              <a:t>3] “Design of 2x2 Wide Bandwidth MIMO Antenna For LTE and 5GSub-6GHz” Rusdiyanto, D., Astuti, D. W., Muslim, Alam, S., &amp; Adhiyoga, Y. G.JITE(2022</a:t>
            </a:r>
            <a:r>
              <a:rPr lang="en-IN" sz="1500" dirty="0" smtClean="0"/>
              <a:t>).</a:t>
            </a:r>
          </a:p>
          <a:p>
            <a:pPr marL="0" lvl="0" indent="0">
              <a:lnSpc>
                <a:spcPct val="80000"/>
              </a:lnSpc>
              <a:spcBef>
                <a:spcPts val="0"/>
              </a:spcBef>
              <a:buSzPts val="1280"/>
              <a:buNone/>
            </a:pPr>
            <a:endParaRPr lang="en-IN" sz="1500" dirty="0" smtClean="0"/>
          </a:p>
          <a:p>
            <a:pPr marL="0" lvl="0" indent="0">
              <a:lnSpc>
                <a:spcPct val="80000"/>
              </a:lnSpc>
              <a:spcBef>
                <a:spcPts val="0"/>
              </a:spcBef>
              <a:buSzPts val="1280"/>
              <a:buNone/>
            </a:pPr>
            <a:r>
              <a:rPr lang="en-IN" sz="1500" dirty="0" smtClean="0"/>
              <a:t> </a:t>
            </a:r>
            <a:r>
              <a:rPr lang="en-IN" sz="1500" dirty="0"/>
              <a:t>[4] “Design of Microstrip Antenna Arrays with Rotated Elements Using Wilkinson Power Dividers for 5G Customer Premise Equipment Applications”. Ting-Yi Huang and Yun-</a:t>
            </a:r>
            <a:r>
              <a:rPr lang="en-IN" sz="1500" dirty="0" err="1"/>
              <a:t>Jhang</a:t>
            </a:r>
            <a:r>
              <a:rPr lang="en-IN" sz="1500" dirty="0"/>
              <a:t> Lee Hindawi International Journal of Antennas and Propagation Volume 2024, Article ID 2945195, 15 </a:t>
            </a:r>
            <a:r>
              <a:rPr lang="en-IN" sz="1500" dirty="0" smtClean="0"/>
              <a:t>pages</a:t>
            </a:r>
            <a:r>
              <a:rPr lang="en-IN" sz="1500" dirty="0"/>
              <a:t>.</a:t>
            </a:r>
            <a:endParaRPr lang="en-IN" sz="1500" dirty="0" smtClean="0"/>
          </a:p>
          <a:p>
            <a:pPr marL="0" lvl="0" indent="0">
              <a:lnSpc>
                <a:spcPct val="80000"/>
              </a:lnSpc>
              <a:spcBef>
                <a:spcPts val="0"/>
              </a:spcBef>
              <a:buSzPts val="1280"/>
              <a:buNone/>
            </a:pPr>
            <a:endParaRPr lang="en-IN" sz="1500" dirty="0" smtClean="0"/>
          </a:p>
          <a:p>
            <a:pPr marL="0" lvl="0" indent="0">
              <a:lnSpc>
                <a:spcPct val="80000"/>
              </a:lnSpc>
              <a:spcBef>
                <a:spcPts val="0"/>
              </a:spcBef>
              <a:buSzPts val="1280"/>
              <a:buNone/>
            </a:pPr>
            <a:r>
              <a:rPr lang="en-IN" sz="1500" dirty="0" smtClean="0"/>
              <a:t>[</a:t>
            </a:r>
            <a:r>
              <a:rPr lang="en-IN" sz="1500" dirty="0"/>
              <a:t>5] “Design &amp; Analysis of a Micro-strip Patch Antenna for RFID, </a:t>
            </a:r>
            <a:r>
              <a:rPr lang="en-IN" sz="1500" dirty="0" smtClean="0"/>
              <a:t>WiMAX, </a:t>
            </a:r>
            <a:r>
              <a:rPr lang="en-IN" sz="1500" dirty="0"/>
              <a:t>and X-band Applications” Ms. Dilshad Jahan, Chinmoy Das, Nayan Sarker. 1st International Conference on Advances in Science, Engineering and Robotics Technology 2019 (ICASERT 2019</a:t>
            </a:r>
            <a:r>
              <a:rPr lang="en-IN" sz="1500" dirty="0" smtClean="0"/>
              <a:t>).</a:t>
            </a:r>
          </a:p>
          <a:p>
            <a:pPr marL="0" lvl="0" indent="0">
              <a:lnSpc>
                <a:spcPct val="80000"/>
              </a:lnSpc>
              <a:spcBef>
                <a:spcPts val="0"/>
              </a:spcBef>
              <a:buSzPts val="1280"/>
              <a:buNone/>
            </a:pPr>
            <a:endParaRPr lang="en-IN" sz="1500" dirty="0" smtClean="0"/>
          </a:p>
          <a:p>
            <a:pPr marL="0" lvl="0" indent="0">
              <a:lnSpc>
                <a:spcPct val="80000"/>
              </a:lnSpc>
              <a:spcBef>
                <a:spcPts val="0"/>
              </a:spcBef>
              <a:buSzPts val="1280"/>
              <a:buNone/>
            </a:pPr>
            <a:r>
              <a:rPr lang="en-IN" sz="1500" dirty="0"/>
              <a:t>[6] “Design and analysis of MIMO system for THz communication using terahertz patch antenna array based on photonic crystals with graphene”. Mohamed Elamine Benlakehal, Abdesselam Hocini, Djamel Khedrouche, Mohamed Nasr eddine Temmar, and Tayeb Ahmed Denidni</a:t>
            </a:r>
            <a:r>
              <a:rPr lang="en-IN" sz="1500" dirty="0" smtClean="0"/>
              <a:t>.</a:t>
            </a:r>
          </a:p>
          <a:p>
            <a:pPr marL="0" lvl="0" indent="0">
              <a:lnSpc>
                <a:spcPct val="80000"/>
              </a:lnSpc>
              <a:spcBef>
                <a:spcPts val="0"/>
              </a:spcBef>
              <a:buSzPts val="1280"/>
              <a:buNone/>
            </a:pPr>
            <a:endParaRPr lang="en-US" sz="1500" b="1" dirty="0">
              <a:sym typeface="Times New Roman"/>
            </a:endParaRPr>
          </a:p>
          <a:p>
            <a:pPr marL="0" lvl="0" indent="0">
              <a:lnSpc>
                <a:spcPct val="80000"/>
              </a:lnSpc>
              <a:spcBef>
                <a:spcPts val="0"/>
              </a:spcBef>
              <a:buSzPts val="1280"/>
              <a:buNone/>
            </a:pPr>
            <a:r>
              <a:rPr lang="en-IN" sz="1600" dirty="0"/>
              <a:t>[7] “Design and Implementation of Microstrip </a:t>
            </a:r>
            <a:r>
              <a:rPr lang="en-IN" sz="1600" dirty="0" smtClean="0"/>
              <a:t>Patch </a:t>
            </a:r>
            <a:r>
              <a:rPr lang="en-IN" sz="1600" dirty="0"/>
              <a:t>Antenna Arrays for 2.4 GHz Applications” Gurudev, Dr. Mohammed Bakhar, this paper focuses on designing and implementing microstrip antenna arrays for 2.4 GHz </a:t>
            </a:r>
            <a:r>
              <a:rPr lang="en-IN" sz="1600" dirty="0" smtClean="0"/>
              <a:t>applications.</a:t>
            </a:r>
            <a:endParaRPr sz="1500" b="1" dirty="0">
              <a:sym typeface="Times New Roman"/>
            </a:endParaRPr>
          </a:p>
          <a:p>
            <a:pPr marL="0" lvl="0" indent="0" algn="l" rtl="0">
              <a:lnSpc>
                <a:spcPct val="80000"/>
              </a:lnSpc>
              <a:spcBef>
                <a:spcPts val="0"/>
              </a:spcBef>
              <a:spcAft>
                <a:spcPts val="0"/>
              </a:spcAft>
              <a:buClr>
                <a:schemeClr val="dk1"/>
              </a:buClr>
              <a:buSzPts val="440"/>
              <a:buNone/>
            </a:pPr>
            <a:endParaRPr sz="1500" b="1" dirty="0">
              <a:sym typeface="Times New Roman"/>
            </a:endParaRPr>
          </a:p>
          <a:p>
            <a:pPr marL="0" lvl="0" indent="0" algn="l" rtl="0">
              <a:lnSpc>
                <a:spcPct val="80000"/>
              </a:lnSpc>
              <a:spcBef>
                <a:spcPts val="0"/>
              </a:spcBef>
              <a:spcAft>
                <a:spcPts val="0"/>
              </a:spcAft>
              <a:buClr>
                <a:schemeClr val="dk1"/>
              </a:buClr>
              <a:buSzPts val="440"/>
              <a:buNone/>
            </a:pPr>
            <a:endParaRPr sz="1500" b="1" dirty="0">
              <a:sym typeface="Times New Roman"/>
            </a:endParaRPr>
          </a:p>
          <a:p>
            <a:pPr marL="0" lvl="0" indent="0" algn="l" rtl="0">
              <a:lnSpc>
                <a:spcPct val="80000"/>
              </a:lnSpc>
              <a:spcBef>
                <a:spcPts val="0"/>
              </a:spcBef>
              <a:spcAft>
                <a:spcPts val="0"/>
              </a:spcAft>
              <a:buClr>
                <a:schemeClr val="dk1"/>
              </a:buClr>
              <a:buSzPts val="440"/>
              <a:buFont typeface="Arial"/>
              <a:buNone/>
            </a:pPr>
            <a:endParaRPr sz="1500" b="1" dirty="0">
              <a:sym typeface="Times New Roman"/>
            </a:endParaRPr>
          </a:p>
          <a:p>
            <a:pPr marL="0" lvl="0" indent="0" algn="l" rtl="0">
              <a:lnSpc>
                <a:spcPct val="80000"/>
              </a:lnSpc>
              <a:spcBef>
                <a:spcPts val="0"/>
              </a:spcBef>
              <a:spcAft>
                <a:spcPts val="0"/>
              </a:spcAft>
              <a:buClr>
                <a:schemeClr val="dk1"/>
              </a:buClr>
              <a:buSzPts val="440"/>
              <a:buFont typeface="Arial"/>
              <a:buNone/>
            </a:pPr>
            <a:endParaRPr sz="1500" dirty="0">
              <a:sym typeface="Times New Roman"/>
            </a:endParaRPr>
          </a:p>
          <a:p>
            <a:pPr marL="0" lvl="0" indent="0" algn="l" rtl="0">
              <a:lnSpc>
                <a:spcPct val="80000"/>
              </a:lnSpc>
              <a:spcBef>
                <a:spcPts val="0"/>
              </a:spcBef>
              <a:spcAft>
                <a:spcPts val="0"/>
              </a:spcAft>
              <a:buClr>
                <a:schemeClr val="dk1"/>
              </a:buClr>
              <a:buSzPts val="1280"/>
              <a:buNone/>
            </a:pPr>
            <a:endParaRPr sz="1500" dirty="0">
              <a:sym typeface="Times New Roman"/>
            </a:endParaRPr>
          </a:p>
          <a:p>
            <a:pPr marL="0" lvl="0" indent="0" algn="l" rtl="0">
              <a:lnSpc>
                <a:spcPct val="80000"/>
              </a:lnSpc>
              <a:spcBef>
                <a:spcPts val="0"/>
              </a:spcBef>
              <a:spcAft>
                <a:spcPts val="0"/>
              </a:spcAft>
              <a:buClr>
                <a:schemeClr val="dk1"/>
              </a:buClr>
              <a:buSzPts val="440"/>
              <a:buFont typeface="Arial"/>
              <a:buNone/>
            </a:pPr>
            <a:endParaRPr sz="1500" dirty="0">
              <a:sym typeface="Times New Roman"/>
            </a:endParaRPr>
          </a:p>
          <a:p>
            <a:pPr marL="0" lvl="0" indent="0" algn="l" rtl="0">
              <a:lnSpc>
                <a:spcPct val="80000"/>
              </a:lnSpc>
              <a:spcBef>
                <a:spcPts val="0"/>
              </a:spcBef>
              <a:spcAft>
                <a:spcPts val="0"/>
              </a:spcAft>
              <a:buClr>
                <a:schemeClr val="dk1"/>
              </a:buClr>
              <a:buSzPts val="1280"/>
              <a:buNone/>
            </a:pPr>
            <a:endParaRPr sz="1500" b="1" dirty="0">
              <a:sym typeface="Times New Roman"/>
            </a:endParaRPr>
          </a:p>
          <a:p>
            <a:pPr marL="0" lvl="0" indent="0" algn="l" rtl="0">
              <a:lnSpc>
                <a:spcPct val="80000"/>
              </a:lnSpc>
              <a:spcBef>
                <a:spcPts val="0"/>
              </a:spcBef>
              <a:spcAft>
                <a:spcPts val="0"/>
              </a:spcAft>
              <a:buClr>
                <a:schemeClr val="dk1"/>
              </a:buClr>
              <a:buSzPts val="440"/>
              <a:buFont typeface="Arial"/>
              <a:buNone/>
            </a:pPr>
            <a:r>
              <a:rPr lang="en-US" sz="1500" b="1" dirty="0">
                <a:sym typeface="Times New Roman"/>
              </a:rPr>
              <a:t> </a:t>
            </a:r>
            <a:endParaRPr sz="1500" dirty="0">
              <a:sym typeface="Times New Roman"/>
            </a:endParaRPr>
          </a:p>
          <a:p>
            <a:pPr marL="0" lvl="0" indent="0" algn="l" rtl="0">
              <a:lnSpc>
                <a:spcPct val="80000"/>
              </a:lnSpc>
              <a:spcBef>
                <a:spcPts val="0"/>
              </a:spcBef>
              <a:spcAft>
                <a:spcPts val="0"/>
              </a:spcAft>
              <a:buClr>
                <a:schemeClr val="dk1"/>
              </a:buClr>
              <a:buSzPts val="1280"/>
              <a:buNone/>
            </a:pPr>
            <a:endParaRPr sz="1500" dirty="0">
              <a:sym typeface="Times New Roman"/>
            </a:endParaRPr>
          </a:p>
          <a:p>
            <a:pPr marL="0" lvl="0" indent="0" algn="l" rtl="0">
              <a:lnSpc>
                <a:spcPct val="80000"/>
              </a:lnSpc>
              <a:spcBef>
                <a:spcPts val="0"/>
              </a:spcBef>
              <a:spcAft>
                <a:spcPts val="0"/>
              </a:spcAft>
              <a:buClr>
                <a:schemeClr val="dk1"/>
              </a:buClr>
              <a:buSzPts val="440"/>
              <a:buFont typeface="Arial"/>
              <a:buNone/>
            </a:pPr>
            <a:endParaRPr sz="1500" dirty="0">
              <a:sym typeface="Times New Roman"/>
            </a:endParaRPr>
          </a:p>
          <a:p>
            <a:pPr marL="0" lvl="0" indent="0" algn="l" rtl="0">
              <a:lnSpc>
                <a:spcPct val="80000"/>
              </a:lnSpc>
              <a:spcBef>
                <a:spcPts val="0"/>
              </a:spcBef>
              <a:spcAft>
                <a:spcPts val="0"/>
              </a:spcAft>
              <a:buClr>
                <a:schemeClr val="dk1"/>
              </a:buClr>
              <a:buSzPts val="1280"/>
              <a:buNone/>
            </a:pPr>
            <a:endParaRPr sz="1500" dirty="0">
              <a:sym typeface="Times New Roman"/>
            </a:endParaRPr>
          </a:p>
          <a:p>
            <a:pPr marL="342900" lvl="0" indent="-139700" algn="l" rtl="0">
              <a:lnSpc>
                <a:spcPct val="80000"/>
              </a:lnSpc>
              <a:spcBef>
                <a:spcPts val="0"/>
              </a:spcBef>
              <a:spcAft>
                <a:spcPts val="0"/>
              </a:spcAft>
              <a:buClr>
                <a:schemeClr val="dk1"/>
              </a:buClr>
              <a:buSzPts val="1280"/>
              <a:buNone/>
            </a:pPr>
            <a:endParaRPr sz="1500" dirty="0">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359" y="2249854"/>
            <a:ext cx="7772400" cy="3177931"/>
          </a:xfrm>
        </p:spPr>
        <p:txBody>
          <a:bodyPr>
            <a:normAutofit/>
          </a:bodyPr>
          <a:lstStyle/>
          <a:p>
            <a:r>
              <a:rPr lang="en-US" dirty="0" smtClean="0"/>
              <a:t>                    </a:t>
            </a:r>
            <a:r>
              <a:rPr lang="en-US" dirty="0" smtClean="0">
                <a:latin typeface="Times New Roman" panose="02020603050405020304" pitchFamily="18" charset="0"/>
                <a:cs typeface="Times New Roman" panose="02020603050405020304" pitchFamily="18" charset="0"/>
              </a:rPr>
              <a:t>THANK YOU</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sz="15300" dirty="0">
                <a:latin typeface="Times New Roman" panose="02020603050405020304" pitchFamily="18" charset="0"/>
                <a:cs typeface="Times New Roman" panose="02020603050405020304" pitchFamily="18" charset="0"/>
                <a:sym typeface="Wingdings" panose="05000000000000000000" pitchFamily="2" charset="2"/>
              </a:rPr>
              <a:t></a:t>
            </a:r>
            <a:endParaRPr lang="en-IN" sz="15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53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0"/>
            <a:ext cx="9144000" cy="8301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2800" b="1" dirty="0">
                <a:latin typeface="Times New Roman"/>
                <a:ea typeface="Times New Roman"/>
                <a:cs typeface="Times New Roman"/>
                <a:sym typeface="Times New Roman"/>
              </a:rPr>
              <a:t>LITERATURE REVIEW</a:t>
            </a:r>
            <a:endParaRPr sz="4000" dirty="0">
              <a:latin typeface="Times New Roman"/>
              <a:ea typeface="Times New Roman"/>
              <a:cs typeface="Times New Roman"/>
              <a:sym typeface="Times New Roman"/>
            </a:endParaRPr>
          </a:p>
        </p:txBody>
      </p:sp>
      <p:sp>
        <p:nvSpPr>
          <p:cNvPr id="97" name="Google Shape;97;p15"/>
          <p:cNvSpPr txBox="1">
            <a:spLocks noGrp="1"/>
          </p:cNvSpPr>
          <p:nvPr>
            <p:ph type="body" idx="1"/>
          </p:nvPr>
        </p:nvSpPr>
        <p:spPr>
          <a:xfrm>
            <a:off x="150" y="627600"/>
            <a:ext cx="9144000" cy="62304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graphicFrame>
        <p:nvGraphicFramePr>
          <p:cNvPr id="98" name="Google Shape;98;p15"/>
          <p:cNvGraphicFramePr/>
          <p:nvPr>
            <p:extLst>
              <p:ext uri="{D42A27DB-BD31-4B8C-83A1-F6EECF244321}">
                <p14:modId xmlns:p14="http://schemas.microsoft.com/office/powerpoint/2010/main" val="4171217310"/>
              </p:ext>
            </p:extLst>
          </p:nvPr>
        </p:nvGraphicFramePr>
        <p:xfrm>
          <a:off x="98426" y="830101"/>
          <a:ext cx="9053194" cy="6027899"/>
        </p:xfrm>
        <a:graphic>
          <a:graphicData uri="http://schemas.openxmlformats.org/drawingml/2006/table">
            <a:tbl>
              <a:tblPr>
                <a:noFill/>
                <a:tableStyleId>{BE056012-E841-4D7C-ACD2-DA83E12A8FC3}</a:tableStyleId>
              </a:tblPr>
              <a:tblGrid>
                <a:gridCol w="911975">
                  <a:extLst>
                    <a:ext uri="{9D8B030D-6E8A-4147-A177-3AD203B41FA5}">
                      <a16:colId xmlns:a16="http://schemas.microsoft.com/office/drawing/2014/main" val="20000"/>
                    </a:ext>
                  </a:extLst>
                </a:gridCol>
                <a:gridCol w="4484877">
                  <a:extLst>
                    <a:ext uri="{9D8B030D-6E8A-4147-A177-3AD203B41FA5}">
                      <a16:colId xmlns:a16="http://schemas.microsoft.com/office/drawing/2014/main" val="20001"/>
                    </a:ext>
                  </a:extLst>
                </a:gridCol>
                <a:gridCol w="3656342">
                  <a:extLst>
                    <a:ext uri="{9D8B030D-6E8A-4147-A177-3AD203B41FA5}">
                      <a16:colId xmlns:a16="http://schemas.microsoft.com/office/drawing/2014/main" val="20002"/>
                    </a:ext>
                  </a:extLst>
                </a:gridCol>
              </a:tblGrid>
              <a:tr h="457015">
                <a:tc>
                  <a:txBody>
                    <a:bodyPr/>
                    <a:lstStyle/>
                    <a:p>
                      <a:pPr marL="0" lvl="0" indent="0" algn="l" rtl="0">
                        <a:spcBef>
                          <a:spcPts val="0"/>
                        </a:spcBef>
                        <a:spcAft>
                          <a:spcPts val="0"/>
                        </a:spcAft>
                        <a:buNone/>
                      </a:pPr>
                      <a:r>
                        <a:rPr lang="en-US" sz="1500" b="1" dirty="0">
                          <a:latin typeface="Times New Roman"/>
                          <a:ea typeface="Times New Roman"/>
                          <a:cs typeface="Times New Roman"/>
                          <a:sym typeface="Times New Roman"/>
                        </a:rPr>
                        <a:t>S/NO.</a:t>
                      </a:r>
                      <a:endParaRPr sz="15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500" b="1">
                          <a:latin typeface="Times New Roman"/>
                          <a:ea typeface="Times New Roman"/>
                          <a:cs typeface="Times New Roman"/>
                          <a:sym typeface="Times New Roman"/>
                        </a:rPr>
                        <a:t>TITLE</a:t>
                      </a:r>
                      <a:endParaRPr sz="15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500" b="1">
                          <a:latin typeface="Times New Roman"/>
                          <a:ea typeface="Times New Roman"/>
                          <a:cs typeface="Times New Roman"/>
                          <a:sym typeface="Times New Roman"/>
                        </a:rPr>
                        <a:t>ABSTRACT</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104962">
                <a:tc>
                  <a:txBody>
                    <a:bodyPr/>
                    <a:lstStyle/>
                    <a:p>
                      <a:pPr marL="0" lvl="0" indent="0" algn="l" rtl="0">
                        <a:spcBef>
                          <a:spcPts val="0"/>
                        </a:spcBef>
                        <a:spcAft>
                          <a:spcPts val="0"/>
                        </a:spcAft>
                        <a:buNone/>
                      </a:pPr>
                      <a:r>
                        <a:rPr lang="en-US" sz="1500" dirty="0"/>
                        <a:t>1</a:t>
                      </a:r>
                      <a:endParaRPr sz="1500" dirty="0"/>
                    </a:p>
                  </a:txBody>
                  <a:tcPr marL="91425" marR="91425" marT="91425" marB="91425"/>
                </a:tc>
                <a:tc>
                  <a:txBody>
                    <a:bodyPr/>
                    <a:lstStyle/>
                    <a:p>
                      <a:pPr marL="0" lvl="0" indent="0" algn="l" rtl="0">
                        <a:spcBef>
                          <a:spcPts val="0"/>
                        </a:spcBef>
                        <a:spcAft>
                          <a:spcPts val="0"/>
                        </a:spcAft>
                        <a:buNone/>
                      </a:pPr>
                      <a:r>
                        <a:rPr lang="en-US" sz="1500" b="1" dirty="0" smtClean="0">
                          <a:latin typeface="Times New Roman"/>
                          <a:ea typeface="Times New Roman"/>
                          <a:cs typeface="Times New Roman"/>
                          <a:sym typeface="Times New Roman"/>
                        </a:rPr>
                        <a:t>Design &amp; Analysis of a Micro-strip Patch Antenna for RFID, WiMAX and X-band Applications.</a:t>
                      </a:r>
                      <a:endParaRPr sz="15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500" dirty="0">
                          <a:latin typeface="Times New Roman"/>
                          <a:ea typeface="Times New Roman"/>
                          <a:cs typeface="Times New Roman"/>
                          <a:sym typeface="Times New Roman"/>
                        </a:rPr>
                        <a:t>The paper presents the design and simulation of a patch antenna resonating at 9.968 GHz, suitable for RFID, WiMAX, and X band applications. </a:t>
                      </a:r>
                      <a:endParaRPr sz="15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335170">
                <a:tc>
                  <a:txBody>
                    <a:bodyPr/>
                    <a:lstStyle/>
                    <a:p>
                      <a:pPr marL="0" lvl="0" indent="0" algn="l" rtl="0">
                        <a:spcBef>
                          <a:spcPts val="0"/>
                        </a:spcBef>
                        <a:spcAft>
                          <a:spcPts val="0"/>
                        </a:spcAft>
                        <a:buNone/>
                      </a:pPr>
                      <a:r>
                        <a:rPr lang="en-US" sz="1500"/>
                        <a:t>2</a:t>
                      </a:r>
                      <a:endParaRPr sz="1500"/>
                    </a:p>
                  </a:txBody>
                  <a:tcPr marL="91425" marR="91425" marT="91425" marB="91425"/>
                </a:tc>
                <a:tc>
                  <a:txBody>
                    <a:bodyPr/>
                    <a:lstStyle/>
                    <a:p>
                      <a:pPr marL="0" lvl="0" indent="0" algn="l" rtl="0">
                        <a:spcBef>
                          <a:spcPts val="0"/>
                        </a:spcBef>
                        <a:spcAft>
                          <a:spcPts val="0"/>
                        </a:spcAft>
                        <a:buNone/>
                      </a:pPr>
                      <a:r>
                        <a:rPr lang="en-US" sz="1500" b="1">
                          <a:latin typeface="Times New Roman"/>
                          <a:ea typeface="Times New Roman"/>
                          <a:cs typeface="Times New Roman"/>
                          <a:sym typeface="Times New Roman"/>
                        </a:rPr>
                        <a:t>Design of 2x2 Wide Bandwidth MIMO Antenna for LTE and 5G Sub 6 GHz.</a:t>
                      </a:r>
                      <a:endParaRPr sz="15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500" dirty="0">
                          <a:latin typeface="Times New Roman"/>
                          <a:ea typeface="Times New Roman"/>
                          <a:cs typeface="Times New Roman"/>
                          <a:sym typeface="Times New Roman"/>
                        </a:rPr>
                        <a:t>The Paper introduces the design of a 2x2 MIMO microstrip antenna for LTE and 5G Sub-6 GHz applications, with a wide bandwidth spanning 2300 MHz to 3600 </a:t>
                      </a:r>
                      <a:r>
                        <a:rPr lang="en-US" sz="1500" dirty="0" err="1">
                          <a:latin typeface="Times New Roman"/>
                          <a:ea typeface="Times New Roman"/>
                          <a:cs typeface="Times New Roman"/>
                          <a:sym typeface="Times New Roman"/>
                        </a:rPr>
                        <a:t>MHz.</a:t>
                      </a:r>
                      <a:endParaRPr sz="15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104962">
                <a:tc>
                  <a:txBody>
                    <a:bodyPr/>
                    <a:lstStyle/>
                    <a:p>
                      <a:pPr marL="0" lvl="0" indent="0" algn="l" rtl="0">
                        <a:spcBef>
                          <a:spcPts val="0"/>
                        </a:spcBef>
                        <a:spcAft>
                          <a:spcPts val="0"/>
                        </a:spcAft>
                        <a:buNone/>
                      </a:pPr>
                      <a:r>
                        <a:rPr lang="en-US" sz="1500"/>
                        <a:t>3</a:t>
                      </a:r>
                      <a:endParaRPr sz="1500"/>
                    </a:p>
                  </a:txBody>
                  <a:tcPr marL="91425" marR="91425" marT="91425" marB="91425"/>
                </a:tc>
                <a:tc>
                  <a:txBody>
                    <a:bodyPr/>
                    <a:lstStyle/>
                    <a:p>
                      <a:pPr marL="0" lvl="0" indent="0" algn="l" rtl="0">
                        <a:spcBef>
                          <a:spcPts val="0"/>
                        </a:spcBef>
                        <a:spcAft>
                          <a:spcPts val="0"/>
                        </a:spcAft>
                        <a:buNone/>
                      </a:pPr>
                      <a:r>
                        <a:rPr lang="en-US" sz="1500" b="1" dirty="0">
                          <a:latin typeface="Times New Roman"/>
                          <a:ea typeface="Times New Roman"/>
                          <a:cs typeface="Times New Roman"/>
                          <a:sym typeface="Times New Roman"/>
                        </a:rPr>
                        <a:t>Design and analysis of rectangular microstrip patch antenna at 2.4 and 5 GHz.</a:t>
                      </a:r>
                      <a:endParaRPr sz="15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500" dirty="0">
                          <a:latin typeface="Times New Roman"/>
                          <a:ea typeface="Times New Roman"/>
                          <a:cs typeface="Times New Roman"/>
                          <a:sym typeface="Times New Roman"/>
                        </a:rPr>
                        <a:t>The Paper describes a study aimed at contributing to wireless communication and networking systems by proposing a rectangular microstrip patch antenna.</a:t>
                      </a:r>
                      <a:endParaRPr sz="15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2025790">
                <a:tc>
                  <a:txBody>
                    <a:bodyPr/>
                    <a:lstStyle/>
                    <a:p>
                      <a:pPr marL="0" lvl="0" indent="0" algn="l" rtl="0">
                        <a:spcBef>
                          <a:spcPts val="0"/>
                        </a:spcBef>
                        <a:spcAft>
                          <a:spcPts val="0"/>
                        </a:spcAft>
                        <a:buNone/>
                      </a:pPr>
                      <a:r>
                        <a:rPr lang="en-US" sz="1500"/>
                        <a:t>4</a:t>
                      </a:r>
                      <a:endParaRPr sz="1500"/>
                    </a:p>
                  </a:txBody>
                  <a:tcPr marL="91425" marR="91425" marT="91425" marB="91425"/>
                </a:tc>
                <a:tc>
                  <a:txBody>
                    <a:bodyPr/>
                    <a:lstStyle/>
                    <a:p>
                      <a:pPr marL="0" lvl="0" indent="0" algn="l" rtl="0">
                        <a:spcBef>
                          <a:spcPts val="0"/>
                        </a:spcBef>
                        <a:spcAft>
                          <a:spcPts val="0"/>
                        </a:spcAft>
                        <a:buNone/>
                      </a:pPr>
                      <a:r>
                        <a:rPr lang="en-US" sz="1500" b="1" dirty="0">
                          <a:latin typeface="Times New Roman"/>
                          <a:ea typeface="Times New Roman"/>
                          <a:cs typeface="Times New Roman"/>
                          <a:sym typeface="Times New Roman"/>
                        </a:rPr>
                        <a:t>Design and Implementation of Microstrip patch Antenna Arrays for 2.4 GHz Applications.</a:t>
                      </a:r>
                      <a:endParaRPr sz="15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500" dirty="0">
                          <a:latin typeface="Times New Roman"/>
                          <a:ea typeface="Times New Roman"/>
                          <a:cs typeface="Times New Roman"/>
                          <a:sym typeface="Times New Roman"/>
                        </a:rPr>
                        <a:t>This paper focuses on designing and implementing microstrip antenna arrays for 2.4 GHz applications. It starts with a single element antenna and evaluates its performance in terms of operating frequency, return loss, gain, VSWR, and radiation patterns.</a:t>
                      </a:r>
                      <a:endParaRPr sz="1500" dirty="0">
                        <a:latin typeface="Times New Roman"/>
                        <a:ea typeface="Times New Roman"/>
                        <a:cs typeface="Times New Roman"/>
                        <a:sym typeface="Times New Roman"/>
                      </a:endParaRPr>
                    </a:p>
                    <a:p>
                      <a:pPr marL="0" lvl="0" indent="0" algn="l" rtl="0">
                        <a:spcBef>
                          <a:spcPts val="0"/>
                        </a:spcBef>
                        <a:spcAft>
                          <a:spcPts val="0"/>
                        </a:spcAft>
                        <a:buNone/>
                      </a:pPr>
                      <a:endParaRPr sz="15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9144000" cy="9861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b="1" dirty="0">
                <a:latin typeface="Times New Roman"/>
                <a:ea typeface="Times New Roman"/>
                <a:cs typeface="Times New Roman"/>
                <a:sym typeface="Times New Roman"/>
              </a:rPr>
              <a:t>DRAWBACKS OF EXISTING SYSTEM</a:t>
            </a:r>
            <a:endParaRPr sz="2800" b="1" dirty="0">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128016" y="986100"/>
            <a:ext cx="8887968" cy="5766816"/>
          </a:xfrm>
          <a:prstGeom prst="rect">
            <a:avLst/>
          </a:prstGeom>
          <a:noFill/>
          <a:ln>
            <a:noFill/>
          </a:ln>
        </p:spPr>
        <p:txBody>
          <a:bodyPr spcFirstLastPara="1" wrap="square" lIns="91425" tIns="45700" rIns="91425" bIns="45700" anchor="t" anchorCtr="0">
            <a:normAutofit fontScale="92500" lnSpcReduction="20000"/>
          </a:bodyPr>
          <a:lstStyle/>
          <a:p>
            <a:pPr algn="just"/>
            <a:r>
              <a:rPr lang="en-US" sz="1600" b="1" dirty="0"/>
              <a:t>Limited </a:t>
            </a:r>
            <a:r>
              <a:rPr lang="en-US" sz="1600" b="1" dirty="0" smtClean="0"/>
              <a:t>Bandwidth</a:t>
            </a:r>
            <a:endParaRPr lang="en-US" sz="1600" dirty="0"/>
          </a:p>
          <a:p>
            <a:pPr marL="114300" indent="0" algn="just">
              <a:buNone/>
            </a:pPr>
            <a:r>
              <a:rPr lang="en-US" sz="1600" dirty="0" smtClean="0"/>
              <a:t>	The </a:t>
            </a:r>
            <a:r>
              <a:rPr lang="en-US" sz="1600" dirty="0"/>
              <a:t>existing design may suffer from limited bandwidth due to the inherent properties of FR4 substrate, which has relatively high dielectric loss and dispersion characteristics, especially at higher frequencies like 6G.</a:t>
            </a:r>
          </a:p>
          <a:p>
            <a:pPr marL="114300" indent="0" algn="just">
              <a:buNone/>
            </a:pPr>
            <a:r>
              <a:rPr lang="en-US" sz="1600" dirty="0" smtClean="0"/>
              <a:t>	This </a:t>
            </a:r>
            <a:r>
              <a:rPr lang="en-US" sz="1600" dirty="0"/>
              <a:t>limitation can lead to reduced performance and efficiency, particularly in terms of frequency coverage and data transmission rates</a:t>
            </a:r>
            <a:r>
              <a:rPr lang="en-US" sz="1600" dirty="0" smtClean="0"/>
              <a:t>.</a:t>
            </a:r>
          </a:p>
          <a:p>
            <a:pPr marL="114300" indent="0" algn="just">
              <a:buNone/>
            </a:pPr>
            <a:endParaRPr lang="en-US" sz="1600" dirty="0"/>
          </a:p>
          <a:p>
            <a:pPr algn="just"/>
            <a:r>
              <a:rPr lang="en-US" sz="1600" b="1" dirty="0"/>
              <a:t>Cross-Polarization and Side </a:t>
            </a:r>
            <a:r>
              <a:rPr lang="en-US" sz="1600" b="1" dirty="0" smtClean="0"/>
              <a:t>Lobes</a:t>
            </a:r>
            <a:endParaRPr lang="en-US" sz="1600" dirty="0"/>
          </a:p>
          <a:p>
            <a:pPr marL="114300" indent="0" algn="just">
              <a:buNone/>
            </a:pPr>
            <a:r>
              <a:rPr lang="en-US" sz="1600" dirty="0" smtClean="0"/>
              <a:t>	The </a:t>
            </a:r>
            <a:r>
              <a:rPr lang="en-US" sz="1600" dirty="0"/>
              <a:t>use of FR4 substrate in microstrip antennas can exacerbate issues related to cross-polarization and side </a:t>
            </a:r>
            <a:r>
              <a:rPr lang="en-US" sz="1600" dirty="0" smtClean="0"/>
              <a:t>lobes. Imperfections </a:t>
            </a:r>
            <a:r>
              <a:rPr lang="en-US" sz="1600" dirty="0"/>
              <a:t>in the design or manufacturing process can result in higher cross-polarization levels and increased side lobes, impacting the antenna radiation pattern and overall performance</a:t>
            </a:r>
            <a:r>
              <a:rPr lang="en-US" sz="1600" dirty="0" smtClean="0"/>
              <a:t>.</a:t>
            </a:r>
          </a:p>
          <a:p>
            <a:pPr marL="114300" indent="0" algn="just">
              <a:buNone/>
            </a:pPr>
            <a:endParaRPr lang="en-US" sz="1600" dirty="0"/>
          </a:p>
          <a:p>
            <a:pPr algn="just"/>
            <a:r>
              <a:rPr lang="en-US" sz="1600" b="1" dirty="0"/>
              <a:t>Sensitivity to Environmental </a:t>
            </a:r>
            <a:r>
              <a:rPr lang="en-US" sz="1600" b="1" dirty="0" smtClean="0"/>
              <a:t>Factors</a:t>
            </a:r>
            <a:endParaRPr lang="en-US" sz="1600" dirty="0"/>
          </a:p>
          <a:p>
            <a:pPr marL="114300" indent="0" algn="just">
              <a:buNone/>
            </a:pPr>
            <a:r>
              <a:rPr lang="en-US" sz="1600" dirty="0" smtClean="0"/>
              <a:t>	FR4 </a:t>
            </a:r>
            <a:r>
              <a:rPr lang="en-US" sz="1600" dirty="0"/>
              <a:t>substrate antennas are often sensitive to environmental factors such as temperature variations and </a:t>
            </a:r>
            <a:r>
              <a:rPr lang="en-US" sz="1600" dirty="0" smtClean="0"/>
              <a:t>humidity. </a:t>
            </a:r>
          </a:p>
          <a:p>
            <a:pPr marL="114300" indent="0" algn="just">
              <a:buNone/>
            </a:pPr>
            <a:r>
              <a:rPr lang="en-US" sz="1600" dirty="0"/>
              <a:t>	</a:t>
            </a:r>
            <a:r>
              <a:rPr lang="en-US" sz="1600" dirty="0" smtClean="0"/>
              <a:t>Changes </a:t>
            </a:r>
            <a:r>
              <a:rPr lang="en-US" sz="1600" dirty="0"/>
              <a:t>in environmental conditions can cause shifts in the dielectric properties of the substrate, leading to detuning of the antenna, impedance mismatches, and degradation of performance</a:t>
            </a:r>
            <a:r>
              <a:rPr lang="en-US" sz="1600" dirty="0" smtClean="0"/>
              <a:t>.</a:t>
            </a:r>
          </a:p>
          <a:p>
            <a:pPr marL="114300" indent="0" algn="just">
              <a:buNone/>
            </a:pPr>
            <a:endParaRPr lang="en-US" sz="1600" dirty="0"/>
          </a:p>
          <a:p>
            <a:pPr algn="just"/>
            <a:r>
              <a:rPr lang="en-US" sz="1600" b="1" dirty="0"/>
              <a:t>Manufacturing Tolerances and </a:t>
            </a:r>
            <a:r>
              <a:rPr lang="en-US" sz="1600" b="1" dirty="0" smtClean="0"/>
              <a:t>Cost</a:t>
            </a:r>
            <a:endParaRPr lang="en-US" sz="1600" dirty="0"/>
          </a:p>
          <a:p>
            <a:pPr marL="114300" indent="0" algn="just">
              <a:buNone/>
            </a:pPr>
            <a:r>
              <a:rPr lang="en-US" sz="1600" dirty="0" smtClean="0"/>
              <a:t>	Achieving </a:t>
            </a:r>
            <a:r>
              <a:rPr lang="en-US" sz="1600" dirty="0"/>
              <a:t>precise dimensions and tolerances in the manufacturing process of FR4-based antennas can </a:t>
            </a:r>
            <a:r>
              <a:rPr lang="en-US" sz="1600" dirty="0" smtClean="0"/>
              <a:t>be challenging </a:t>
            </a:r>
            <a:r>
              <a:rPr lang="en-US" sz="1600" dirty="0"/>
              <a:t>and costly.</a:t>
            </a:r>
          </a:p>
          <a:p>
            <a:pPr marL="114300" indent="0" algn="just">
              <a:buNone/>
            </a:pPr>
            <a:r>
              <a:rPr lang="en-US" sz="1600" dirty="0" smtClean="0"/>
              <a:t>	Variations </a:t>
            </a:r>
            <a:r>
              <a:rPr lang="en-US" sz="1600" dirty="0"/>
              <a:t>in manufacturing can introduce inconsistencies among antennas, affecting their performance and reliability.</a:t>
            </a:r>
          </a:p>
          <a:p>
            <a:pPr marL="114300" indent="0" algn="just">
              <a:buNone/>
            </a:pPr>
            <a:r>
              <a:rPr lang="en-US" sz="1500" dirty="0"/>
              <a:t/>
            </a:r>
            <a:br>
              <a:rPr lang="en-US" sz="1500" dirty="0"/>
            </a:br>
            <a:endParaRPr sz="15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 y="0"/>
            <a:ext cx="9143999" cy="97536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2800" b="1" dirty="0">
                <a:latin typeface="Times New Roman"/>
                <a:ea typeface="Times New Roman"/>
                <a:cs typeface="Times New Roman"/>
                <a:sym typeface="Times New Roman"/>
              </a:rPr>
              <a:t>MERITS OF PROPOSED SYSTEM</a:t>
            </a:r>
            <a:endParaRPr sz="2800" b="1" dirty="0">
              <a:latin typeface="Times New Roman"/>
              <a:ea typeface="Times New Roman"/>
              <a:cs typeface="Times New Roman"/>
              <a:sym typeface="Times New Roman"/>
            </a:endParaRPr>
          </a:p>
        </p:txBody>
      </p:sp>
      <p:sp>
        <p:nvSpPr>
          <p:cNvPr id="110" name="Google Shape;110;p17"/>
          <p:cNvSpPr txBox="1">
            <a:spLocks noGrp="1"/>
          </p:cNvSpPr>
          <p:nvPr>
            <p:ph type="body" idx="1"/>
          </p:nvPr>
        </p:nvSpPr>
        <p:spPr>
          <a:xfrm>
            <a:off x="206375" y="975360"/>
            <a:ext cx="8937625" cy="6053328"/>
          </a:xfrm>
          <a:prstGeom prst="rect">
            <a:avLst/>
          </a:prstGeom>
          <a:noFill/>
          <a:ln>
            <a:noFill/>
          </a:ln>
        </p:spPr>
        <p:txBody>
          <a:bodyPr spcFirstLastPara="1" wrap="square" lIns="91425" tIns="45700" rIns="91425" bIns="45700" anchor="t" anchorCtr="0">
            <a:normAutofit/>
          </a:bodyPr>
          <a:lstStyle/>
          <a:p>
            <a:r>
              <a:rPr lang="en-US" sz="1500" b="1" dirty="0" smtClean="0">
                <a:solidFill>
                  <a:schemeClr val="tx1"/>
                </a:solidFill>
                <a:latin typeface="Times New Roman" panose="02020603050405020304" pitchFamily="18" charset="0"/>
                <a:cs typeface="Times New Roman" panose="02020603050405020304" pitchFamily="18" charset="0"/>
              </a:rPr>
              <a:t>Comprehensive Analysis</a:t>
            </a:r>
            <a:r>
              <a:rPr lang="en-US" sz="1500" dirty="0" smtClean="0">
                <a:solidFill>
                  <a:schemeClr val="tx1"/>
                </a:solidFill>
                <a:latin typeface="Times New Roman" panose="02020603050405020304" pitchFamily="18" charset="0"/>
                <a:cs typeface="Times New Roman" panose="02020603050405020304" pitchFamily="18" charset="0"/>
              </a:rPr>
              <a:t> </a:t>
            </a:r>
          </a:p>
          <a:p>
            <a:pPr marL="114300" indent="0" algn="just">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The methodology involves a comprehensive analysis of various parameters including Z-Matrix, VSWR, S-Parameter, directivity, far-field axial ratio, and efficiency. This thorough examination provides a holistic understanding of the antenna's performance.</a:t>
            </a:r>
          </a:p>
          <a:p>
            <a:pPr marL="114300" indent="0" algn="just">
              <a:buNone/>
            </a:pPr>
            <a:endParaRPr lang="en-US" sz="1500" dirty="0" smtClean="0">
              <a:solidFill>
                <a:schemeClr val="tx1"/>
              </a:solidFill>
              <a:latin typeface="Times New Roman" panose="02020603050405020304" pitchFamily="18" charset="0"/>
              <a:cs typeface="Times New Roman" panose="02020603050405020304" pitchFamily="18" charset="0"/>
            </a:endParaRPr>
          </a:p>
          <a:p>
            <a:pPr algn="just"/>
            <a:r>
              <a:rPr lang="en-US" sz="1500" b="1" dirty="0" smtClean="0">
                <a:solidFill>
                  <a:schemeClr val="tx1"/>
                </a:solidFill>
                <a:latin typeface="Times New Roman" panose="02020603050405020304" pitchFamily="18" charset="0"/>
                <a:cs typeface="Times New Roman" panose="02020603050405020304" pitchFamily="18" charset="0"/>
              </a:rPr>
              <a:t>Optimization</a:t>
            </a:r>
          </a:p>
          <a:p>
            <a:pPr marL="114300" indent="0" algn="just">
              <a:buNone/>
            </a:pPr>
            <a:r>
              <a:rPr lang="en-US" sz="1500" b="1"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 Through meticulous simulation and evaluation, the methodology aims to optimize the antenna's performance for next-generation wireless communication systems. Engineers can refine design parameters to achieve desired radiation patterns, coverage areas, and polarization performance.</a:t>
            </a:r>
          </a:p>
          <a:p>
            <a:pPr marL="114300" indent="0" algn="just">
              <a:buNone/>
            </a:pPr>
            <a:endParaRPr lang="en-US" sz="1500" dirty="0" smtClean="0">
              <a:solidFill>
                <a:schemeClr val="tx1"/>
              </a:solidFill>
              <a:latin typeface="Times New Roman" panose="02020603050405020304" pitchFamily="18" charset="0"/>
              <a:cs typeface="Times New Roman" panose="02020603050405020304" pitchFamily="18" charset="0"/>
            </a:endParaRPr>
          </a:p>
          <a:p>
            <a:pPr algn="just"/>
            <a:r>
              <a:rPr lang="en-US" sz="1500" b="1" dirty="0" smtClean="0">
                <a:solidFill>
                  <a:schemeClr val="tx1"/>
                </a:solidFill>
                <a:latin typeface="Times New Roman" panose="02020603050405020304" pitchFamily="18" charset="0"/>
                <a:cs typeface="Times New Roman" panose="02020603050405020304" pitchFamily="18" charset="0"/>
              </a:rPr>
              <a:t>Efficiency Assessment</a:t>
            </a:r>
            <a:r>
              <a:rPr lang="en-US" sz="1500" dirty="0" smtClean="0">
                <a:solidFill>
                  <a:schemeClr val="tx1"/>
                </a:solidFill>
                <a:latin typeface="Times New Roman" panose="02020603050405020304" pitchFamily="18" charset="0"/>
                <a:cs typeface="Times New Roman" panose="02020603050405020304" pitchFamily="18" charset="0"/>
              </a:rPr>
              <a:t> </a:t>
            </a:r>
          </a:p>
          <a:p>
            <a:pPr marL="114300" indent="0" algn="just">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The methodology evaluates the efficiency of the antenna, a critical aspect in antenna design, across different metrics. This allows engineers to understand how effectively the antenna converts input power into radiated power, enabling them to improve overall performance.</a:t>
            </a:r>
          </a:p>
          <a:p>
            <a:pPr marL="114300" indent="0" algn="just">
              <a:buNone/>
            </a:pPr>
            <a:endParaRPr lang="en-US" sz="1500" dirty="0" smtClean="0">
              <a:solidFill>
                <a:schemeClr val="tx1"/>
              </a:solidFill>
              <a:latin typeface="Times New Roman" panose="02020603050405020304" pitchFamily="18" charset="0"/>
              <a:cs typeface="Times New Roman" panose="02020603050405020304" pitchFamily="18" charset="0"/>
            </a:endParaRPr>
          </a:p>
          <a:p>
            <a:pPr algn="just"/>
            <a:r>
              <a:rPr lang="en-US" sz="1500" b="1" dirty="0">
                <a:solidFill>
                  <a:schemeClr val="tx1"/>
                </a:solidFill>
                <a:latin typeface="Times New Roman" panose="02020603050405020304" pitchFamily="18" charset="0"/>
                <a:cs typeface="Times New Roman" panose="02020603050405020304" pitchFamily="18" charset="0"/>
              </a:rPr>
              <a:t>Polarization </a:t>
            </a:r>
            <a:r>
              <a:rPr lang="en-US" sz="1500" b="1" dirty="0" smtClean="0">
                <a:solidFill>
                  <a:schemeClr val="tx1"/>
                </a:solidFill>
                <a:latin typeface="Times New Roman" panose="02020603050405020304" pitchFamily="18" charset="0"/>
                <a:cs typeface="Times New Roman" panose="02020603050405020304" pitchFamily="18" charset="0"/>
              </a:rPr>
              <a:t>Analysis</a:t>
            </a:r>
          </a:p>
          <a:p>
            <a:pPr marL="114300" indent="0" algn="just">
              <a:buNone/>
            </a:pPr>
            <a:r>
              <a:rPr lang="en-US" sz="1500" b="1" dirty="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By </a:t>
            </a:r>
            <a:r>
              <a:rPr lang="en-US" sz="1500" dirty="0">
                <a:solidFill>
                  <a:schemeClr val="tx1"/>
                </a:solidFill>
                <a:latin typeface="Times New Roman" panose="02020603050405020304" pitchFamily="18" charset="0"/>
                <a:cs typeface="Times New Roman" panose="02020603050405020304" pitchFamily="18" charset="0"/>
              </a:rPr>
              <a:t>analyzing directivity patterns and far-field axial ratio, the methodology provides insights into the antenna's radiation characteristics and polarization properties. This facilitates the assessment of radiation intensity, beam shaping capabilities, and polarization diversity</a:t>
            </a:r>
            <a:r>
              <a:rPr lang="en-US" sz="1500" dirty="0" smtClean="0">
                <a:solidFill>
                  <a:schemeClr val="tx1"/>
                </a:solidFill>
                <a:latin typeface="Times New Roman" panose="02020603050405020304" pitchFamily="18" charset="0"/>
                <a:cs typeface="Times New Roman" panose="02020603050405020304" pitchFamily="18" charset="0"/>
              </a:rPr>
              <a:t>.</a:t>
            </a:r>
          </a:p>
          <a:p>
            <a:pPr marL="114300" indent="0" algn="just">
              <a:buNone/>
            </a:pPr>
            <a:endParaRPr lang="en-US" sz="1500" dirty="0" smtClean="0">
              <a:solidFill>
                <a:schemeClr val="tx1"/>
              </a:solidFill>
              <a:latin typeface="Times New Roman" panose="02020603050405020304" pitchFamily="18" charset="0"/>
              <a:cs typeface="Times New Roman" panose="02020603050405020304" pitchFamily="18" charset="0"/>
            </a:endParaRPr>
          </a:p>
          <a:p>
            <a:pPr marL="342900" lvl="0" indent="-139700" algn="l" rtl="0">
              <a:lnSpc>
                <a:spcPct val="100000"/>
              </a:lnSpc>
              <a:spcBef>
                <a:spcPts val="300"/>
              </a:spcBef>
              <a:spcAft>
                <a:spcPts val="0"/>
              </a:spcAft>
              <a:buClr>
                <a:schemeClr val="dk1"/>
              </a:buClr>
              <a:buSzPts val="3200"/>
              <a:buNone/>
            </a:pPr>
            <a:endParaRPr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0"/>
            <a:ext cx="9144000" cy="9555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2800" b="1" dirty="0">
                <a:latin typeface="Times New Roman"/>
                <a:ea typeface="Times New Roman"/>
                <a:cs typeface="Times New Roman"/>
                <a:sym typeface="Times New Roman"/>
              </a:rPr>
              <a:t>PROPOSED SYSTEM BLOCK DIAGRAM</a:t>
            </a:r>
            <a:endParaRPr sz="2800" b="1" dirty="0">
              <a:latin typeface="Times New Roman"/>
              <a:ea typeface="Times New Roman"/>
              <a:cs typeface="Times New Roman"/>
              <a:sym typeface="Times New Roman"/>
            </a:endParaRPr>
          </a:p>
        </p:txBody>
      </p:sp>
      <p:sp>
        <p:nvSpPr>
          <p:cNvPr id="116" name="Google Shape;116;p18"/>
          <p:cNvSpPr txBox="1">
            <a:spLocks noGrp="1"/>
          </p:cNvSpPr>
          <p:nvPr>
            <p:ph type="body" idx="1"/>
          </p:nvPr>
        </p:nvSpPr>
        <p:spPr>
          <a:xfrm>
            <a:off x="348600" y="1181150"/>
            <a:ext cx="8569800" cy="5224500"/>
          </a:xfrm>
          <a:prstGeom prst="rect">
            <a:avLst/>
          </a:prstGeom>
          <a:noFill/>
          <a:ln>
            <a:noFill/>
          </a:ln>
        </p:spPr>
        <p:txBody>
          <a:bodyPr spcFirstLastPara="1" wrap="square" lIns="91425" tIns="45700" rIns="91425" bIns="45700" anchor="t" anchorCtr="0">
            <a:normAutofit/>
          </a:bodyPr>
          <a:lstStyle/>
          <a:p>
            <a:pPr marL="203200" lvl="0" indent="0" algn="l" rtl="0">
              <a:lnSpc>
                <a:spcPct val="100000"/>
              </a:lnSpc>
              <a:spcBef>
                <a:spcPts val="0"/>
              </a:spcBef>
              <a:spcAft>
                <a:spcPts val="0"/>
              </a:spcAft>
              <a:buClr>
                <a:schemeClr val="dk1"/>
              </a:buClr>
              <a:buSzPts val="3200"/>
              <a:buNone/>
            </a:pPr>
            <a:endParaRPr dirty="0"/>
          </a:p>
        </p:txBody>
      </p:sp>
      <p:graphicFrame>
        <p:nvGraphicFramePr>
          <p:cNvPr id="118" name="Google Shape;118;p18"/>
          <p:cNvGraphicFramePr/>
          <p:nvPr>
            <p:extLst>
              <p:ext uri="{D42A27DB-BD31-4B8C-83A1-F6EECF244321}">
                <p14:modId xmlns:p14="http://schemas.microsoft.com/office/powerpoint/2010/main" val="3862233710"/>
              </p:ext>
            </p:extLst>
          </p:nvPr>
        </p:nvGraphicFramePr>
        <p:xfrm>
          <a:off x="4803648" y="1919050"/>
          <a:ext cx="3950208" cy="3632266"/>
        </p:xfrm>
        <a:graphic>
          <a:graphicData uri="http://schemas.openxmlformats.org/drawingml/2006/table">
            <a:tbl>
              <a:tblPr>
                <a:noFill/>
                <a:tableStyleId>{0ECFCDE3-43B8-420B-AE4D-79EDED20D925}</a:tableStyleId>
              </a:tblPr>
              <a:tblGrid>
                <a:gridCol w="2147974">
                  <a:extLst>
                    <a:ext uri="{9D8B030D-6E8A-4147-A177-3AD203B41FA5}">
                      <a16:colId xmlns:a16="http://schemas.microsoft.com/office/drawing/2014/main" val="20000"/>
                    </a:ext>
                  </a:extLst>
                </a:gridCol>
                <a:gridCol w="1802234">
                  <a:extLst>
                    <a:ext uri="{9D8B030D-6E8A-4147-A177-3AD203B41FA5}">
                      <a16:colId xmlns:a16="http://schemas.microsoft.com/office/drawing/2014/main" val="20001"/>
                    </a:ext>
                  </a:extLst>
                </a:gridCol>
              </a:tblGrid>
              <a:tr h="534114">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a:latin typeface="Times New Roman"/>
                          <a:ea typeface="Times New Roman"/>
                          <a:cs typeface="Times New Roman"/>
                          <a:sym typeface="Times New Roman"/>
                        </a:rPr>
                        <a:t>Substrate</a:t>
                      </a:r>
                      <a:endParaRPr sz="1600" b="1"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smtClean="0">
                          <a:latin typeface="Times New Roman"/>
                          <a:ea typeface="Times New Roman"/>
                          <a:cs typeface="Times New Roman"/>
                          <a:sym typeface="Times New Roman"/>
                        </a:rPr>
                        <a:t>FR4(</a:t>
                      </a:r>
                      <a:r>
                        <a:rPr lang="en-US" sz="1600" b="1" u="none" strike="noStrike" cap="none" dirty="0" err="1" smtClean="0">
                          <a:latin typeface="Times New Roman"/>
                          <a:ea typeface="Times New Roman"/>
                          <a:cs typeface="Times New Roman"/>
                          <a:sym typeface="Times New Roman"/>
                        </a:rPr>
                        <a:t>Lossy</a:t>
                      </a:r>
                      <a:r>
                        <a:rPr lang="en-US" sz="1600" b="1" u="none" strike="noStrike" cap="none" dirty="0" smtClean="0">
                          <a:latin typeface="Times New Roman"/>
                          <a:ea typeface="Times New Roman"/>
                          <a:cs typeface="Times New Roman"/>
                          <a:sym typeface="Times New Roman"/>
                        </a:rPr>
                        <a:t>)</a:t>
                      </a:r>
                      <a:endParaRPr sz="1600" b="1"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534114">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smtClean="0">
                          <a:latin typeface="Times New Roman"/>
                          <a:ea typeface="Times New Roman"/>
                          <a:cs typeface="Times New Roman"/>
                          <a:sym typeface="Times New Roman"/>
                        </a:rPr>
                        <a:t>Frequencies</a:t>
                      </a:r>
                      <a:r>
                        <a:rPr lang="en-US" sz="1600" b="1" u="none" strike="noStrike" cap="none" baseline="0" dirty="0" smtClean="0">
                          <a:latin typeface="Times New Roman"/>
                          <a:ea typeface="Times New Roman"/>
                          <a:cs typeface="Times New Roman"/>
                          <a:sym typeface="Times New Roman"/>
                        </a:rPr>
                        <a:t> </a:t>
                      </a:r>
                      <a:r>
                        <a:rPr lang="en-US" sz="1600" b="1" u="none" strike="noStrike" cap="none" baseline="0" dirty="0" err="1" smtClean="0">
                          <a:latin typeface="Times New Roman"/>
                          <a:ea typeface="Times New Roman"/>
                          <a:cs typeface="Times New Roman"/>
                          <a:sym typeface="Times New Roman"/>
                        </a:rPr>
                        <a:t>f</a:t>
                      </a:r>
                      <a:r>
                        <a:rPr lang="en-US" sz="1600" b="1" u="none" strike="noStrike" cap="none" baseline="0" dirty="0" err="1" smtClean="0">
                          <a:effectLst/>
                          <a:latin typeface="Times New Roman"/>
                          <a:ea typeface="Times New Roman"/>
                          <a:cs typeface="Times New Roman"/>
                          <a:sym typeface="Times New Roman"/>
                        </a:rPr>
                        <a:t>r</a:t>
                      </a:r>
                      <a:endParaRPr sz="1600" b="1" u="none" strike="noStrike" cap="none" dirty="0">
                        <a:effectLs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smtClean="0">
                          <a:latin typeface="Times New Roman"/>
                          <a:ea typeface="Times New Roman"/>
                          <a:cs typeface="Times New Roman"/>
                          <a:sym typeface="Times New Roman"/>
                        </a:rPr>
                        <a:t>5.8</a:t>
                      </a:r>
                      <a:r>
                        <a:rPr lang="en-US" sz="1600" b="1" u="none" strike="noStrike" cap="none" baseline="0" dirty="0" smtClean="0">
                          <a:latin typeface="Times New Roman"/>
                          <a:ea typeface="Times New Roman"/>
                          <a:cs typeface="Times New Roman"/>
                          <a:sym typeface="Times New Roman"/>
                        </a:rPr>
                        <a:t> and 6.02 GHz</a:t>
                      </a:r>
                      <a:endParaRPr sz="1600" b="1" u="none" strike="noStrike" cap="none" dirty="0">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34114">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smtClean="0">
                          <a:latin typeface="Times New Roman"/>
                          <a:ea typeface="Times New Roman"/>
                          <a:cs typeface="Times New Roman"/>
                          <a:sym typeface="Times New Roman"/>
                        </a:rPr>
                        <a:t>Thermal Conductivity</a:t>
                      </a:r>
                      <a:endParaRPr sz="1600" b="1" u="none" strike="noStrike" cap="none" dirty="0">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smtClean="0">
                          <a:latin typeface="Times New Roman"/>
                          <a:ea typeface="Times New Roman"/>
                          <a:cs typeface="Times New Roman"/>
                          <a:sym typeface="Times New Roman"/>
                        </a:rPr>
                        <a:t>0.3</a:t>
                      </a:r>
                      <a:r>
                        <a:rPr lang="en-US" sz="1600" b="1" u="none" strike="noStrike" cap="none" baseline="0" dirty="0" smtClean="0">
                          <a:latin typeface="Times New Roman"/>
                          <a:ea typeface="Times New Roman"/>
                          <a:cs typeface="Times New Roman"/>
                          <a:sym typeface="Times New Roman"/>
                        </a:rPr>
                        <a:t> [W/K/m]</a:t>
                      </a:r>
                      <a:endParaRPr sz="1600" b="1" u="none" strike="noStrike" cap="none"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65392">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a:latin typeface="Times New Roman"/>
                          <a:ea typeface="Times New Roman"/>
                          <a:cs typeface="Times New Roman"/>
                          <a:sym typeface="Times New Roman"/>
                        </a:rPr>
                        <a:t>Substrate height, h</a:t>
                      </a:r>
                      <a:endParaRPr sz="1600" b="1"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a:latin typeface="Times New Roman"/>
                          <a:ea typeface="Times New Roman"/>
                          <a:cs typeface="Times New Roman"/>
                          <a:sym typeface="Times New Roman"/>
                        </a:rPr>
                        <a:t>1.6 mm</a:t>
                      </a:r>
                      <a:endParaRPr sz="16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6304">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a:latin typeface="Times New Roman"/>
                          <a:ea typeface="Times New Roman"/>
                          <a:cs typeface="Times New Roman"/>
                          <a:sym typeface="Times New Roman"/>
                        </a:rPr>
                        <a:t>Dielectric Constant, </a:t>
                      </a:r>
                      <a:r>
                        <a:rPr lang="en-US" sz="1600" b="1" u="none" strike="noStrike" cap="none" dirty="0" err="1" smtClean="0">
                          <a:latin typeface="Times New Roman"/>
                          <a:ea typeface="Times New Roman"/>
                          <a:cs typeface="Times New Roman"/>
                          <a:sym typeface="Times New Roman"/>
                        </a:rPr>
                        <a:t>εr</a:t>
                      </a:r>
                      <a:endParaRPr lang="en-US" sz="1600" b="1" u="none" strike="noStrike" cap="none" dirty="0" smtClean="0">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a:latin typeface="Times New Roman"/>
                          <a:ea typeface="Times New Roman"/>
                          <a:cs typeface="Times New Roman"/>
                          <a:sym typeface="Times New Roman"/>
                        </a:rPr>
                        <a:t>4.6</a:t>
                      </a:r>
                      <a:endParaRPr sz="16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34114">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a:latin typeface="Times New Roman"/>
                          <a:ea typeface="Times New Roman"/>
                          <a:cs typeface="Times New Roman"/>
                          <a:sym typeface="Times New Roman"/>
                        </a:rPr>
                        <a:t>Loss Tangent,δ</a:t>
                      </a:r>
                      <a:endParaRPr sz="1600" b="1"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smtClean="0">
                          <a:latin typeface="Times New Roman"/>
                          <a:ea typeface="Times New Roman"/>
                          <a:cs typeface="Times New Roman"/>
                          <a:sym typeface="Times New Roman"/>
                        </a:rPr>
                        <a:t>0.025</a:t>
                      </a:r>
                      <a:endParaRPr sz="1600" b="1" u="none" strike="noStrike" cap="none"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534114">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a:latin typeface="Times New Roman"/>
                          <a:ea typeface="Times New Roman"/>
                          <a:cs typeface="Times New Roman"/>
                          <a:sym typeface="Times New Roman"/>
                        </a:rPr>
                        <a:t>Impedance</a:t>
                      </a:r>
                      <a:r>
                        <a:rPr lang="en-US" sz="1600" b="1" u="none" strike="noStrike" cap="none" dirty="0" smtClean="0">
                          <a:latin typeface="Times New Roman"/>
                          <a:ea typeface="Times New Roman"/>
                          <a:cs typeface="Times New Roman"/>
                          <a:sym typeface="Times New Roman"/>
                        </a:rPr>
                        <a:t>, Zo</a:t>
                      </a:r>
                      <a:endParaRPr sz="1600" b="1" u="none" strike="noStrike" cap="none" dirty="0">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dirty="0">
                          <a:latin typeface="Times New Roman"/>
                          <a:ea typeface="Times New Roman"/>
                          <a:cs typeface="Times New Roman"/>
                          <a:sym typeface="Times New Roman"/>
                        </a:rPr>
                        <a:t>50 Ω</a:t>
                      </a:r>
                      <a:endParaRPr sz="1600" b="1" u="none" strike="noStrike" cap="none"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 y="1919050"/>
            <a:ext cx="3864864" cy="39209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 calcmode="lin" valueType="num">
                                      <p:cBhvr>
                                        <p:cTn id="12" dur="1000" fill="hold"/>
                                        <p:tgtEl>
                                          <p:spTgt spid="118"/>
                                        </p:tgtEl>
                                        <p:attrNameLst>
                                          <p:attrName>ppt_w</p:attrName>
                                        </p:attrNameLst>
                                      </p:cBhvr>
                                      <p:tavLst>
                                        <p:tav tm="0">
                                          <p:val>
                                            <p:fltVal val="0"/>
                                          </p:val>
                                        </p:tav>
                                        <p:tav tm="100000">
                                          <p:val>
                                            <p:strVal val="#ppt_w"/>
                                          </p:val>
                                        </p:tav>
                                      </p:tavLst>
                                    </p:anim>
                                    <p:anim calcmode="lin" valueType="num">
                                      <p:cBhvr>
                                        <p:cTn id="13" dur="1000" fill="hold"/>
                                        <p:tgtEl>
                                          <p:spTgt spid="118"/>
                                        </p:tgtEl>
                                        <p:attrNameLst>
                                          <p:attrName>ppt_h</p:attrName>
                                        </p:attrNameLst>
                                      </p:cBhvr>
                                      <p:tavLst>
                                        <p:tav tm="0">
                                          <p:val>
                                            <p:fltVal val="0"/>
                                          </p:val>
                                        </p:tav>
                                        <p:tav tm="100000">
                                          <p:val>
                                            <p:strVal val="#ppt_h"/>
                                          </p:val>
                                        </p:tav>
                                      </p:tavLst>
                                    </p:anim>
                                    <p:anim calcmode="lin" valueType="num">
                                      <p:cBhvr>
                                        <p:cTn id="14" dur="1000" fill="hold"/>
                                        <p:tgtEl>
                                          <p:spTgt spid="118"/>
                                        </p:tgtEl>
                                        <p:attrNameLst>
                                          <p:attrName>style.rotation</p:attrName>
                                        </p:attrNameLst>
                                      </p:cBhvr>
                                      <p:tavLst>
                                        <p:tav tm="0">
                                          <p:val>
                                            <p:fltVal val="90"/>
                                          </p:val>
                                        </p:tav>
                                        <p:tav tm="100000">
                                          <p:val>
                                            <p:fltVal val="0"/>
                                          </p:val>
                                        </p:tav>
                                      </p:tavLst>
                                    </p:anim>
                                    <p:animEffect transition="in" filter="fade">
                                      <p:cBhvr>
                                        <p:cTn id="15"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0" y="0"/>
            <a:ext cx="50037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2800" b="1">
                <a:latin typeface="Times New Roman"/>
                <a:ea typeface="Times New Roman"/>
                <a:cs typeface="Times New Roman"/>
                <a:sym typeface="Times New Roman"/>
              </a:rPr>
              <a:t>METHODOLOGY USED</a:t>
            </a:r>
            <a:endParaRPr sz="2800" b="1">
              <a:latin typeface="Times New Roman"/>
              <a:ea typeface="Times New Roman"/>
              <a:cs typeface="Times New Roman"/>
              <a:sym typeface="Times New Roman"/>
            </a:endParaRPr>
          </a:p>
        </p:txBody>
      </p:sp>
      <p:sp>
        <p:nvSpPr>
          <p:cNvPr id="124" name="Google Shape;124;p19"/>
          <p:cNvSpPr txBox="1">
            <a:spLocks noGrp="1"/>
          </p:cNvSpPr>
          <p:nvPr>
            <p:ph type="body" idx="1"/>
          </p:nvPr>
        </p:nvSpPr>
        <p:spPr>
          <a:xfrm>
            <a:off x="419898" y="1394700"/>
            <a:ext cx="7530600" cy="4157400"/>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r>
              <a:rPr lang="en-US" sz="2000" b="1" dirty="0">
                <a:latin typeface="Times New Roman"/>
                <a:ea typeface="Times New Roman"/>
                <a:cs typeface="Times New Roman"/>
                <a:sym typeface="Times New Roman"/>
              </a:rPr>
              <a:t>Methodology </a:t>
            </a:r>
            <a:r>
              <a:rPr lang="en-US" sz="2000" b="1" dirty="0" smtClean="0">
                <a:latin typeface="Times New Roman"/>
                <a:ea typeface="Times New Roman"/>
                <a:cs typeface="Times New Roman"/>
                <a:sym typeface="Times New Roman"/>
              </a:rPr>
              <a:t>Employed</a:t>
            </a:r>
            <a:endParaRPr sz="2000" b="1" dirty="0">
              <a:latin typeface="Times New Roman"/>
              <a:ea typeface="Times New Roman"/>
              <a:cs typeface="Times New Roman"/>
              <a:sym typeface="Times New Roman"/>
            </a:endParaRPr>
          </a:p>
        </p:txBody>
      </p:sp>
      <p:pic>
        <p:nvPicPr>
          <p:cNvPr id="125" name="Google Shape;125;p19"/>
          <p:cNvPicPr preferRelativeResize="0"/>
          <p:nvPr/>
        </p:nvPicPr>
        <p:blipFill rotWithShape="1">
          <a:blip r:embed="rId3">
            <a:alphaModFix/>
          </a:blip>
          <a:srcRect/>
          <a:stretch/>
        </p:blipFill>
        <p:spPr>
          <a:xfrm>
            <a:off x="1212358" y="346116"/>
            <a:ext cx="6218399" cy="52059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2000"/>
                                        <p:tgtEl>
                                          <p:spTgt spid="125"/>
                                        </p:tgtEl>
                                      </p:cBhvr>
                                    </p:animEffect>
                                    <p:anim calcmode="lin" valueType="num">
                                      <p:cBhvr>
                                        <p:cTn id="8" dur="2000" fill="hold"/>
                                        <p:tgtEl>
                                          <p:spTgt spid="125"/>
                                        </p:tgtEl>
                                        <p:attrNameLst>
                                          <p:attrName>ppt_w</p:attrName>
                                        </p:attrNameLst>
                                      </p:cBhvr>
                                      <p:tavLst>
                                        <p:tav tm="0" fmla="#ppt_w*sin(2.5*pi*$)">
                                          <p:val>
                                            <p:fltVal val="0"/>
                                          </p:val>
                                        </p:tav>
                                        <p:tav tm="100000">
                                          <p:val>
                                            <p:fltVal val="1"/>
                                          </p:val>
                                        </p:tav>
                                      </p:tavLst>
                                    </p:anim>
                                    <p:anim calcmode="lin" valueType="num">
                                      <p:cBhvr>
                                        <p:cTn id="9" dur="2000" fill="hold"/>
                                        <p:tgtEl>
                                          <p:spTgt spid="1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 y="0"/>
            <a:ext cx="9143875"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2800" b="1" dirty="0">
                <a:latin typeface="Times New Roman"/>
                <a:ea typeface="Times New Roman"/>
                <a:cs typeface="Times New Roman"/>
                <a:sym typeface="Times New Roman"/>
              </a:rPr>
              <a:t>HARDWARE/SOFTWARE USED</a:t>
            </a:r>
            <a:endParaRPr sz="2800" b="1" dirty="0">
              <a:latin typeface="Times New Roman"/>
              <a:ea typeface="Times New Roman"/>
              <a:cs typeface="Times New Roman"/>
              <a:sym typeface="Times New Roman"/>
            </a:endParaRPr>
          </a:p>
        </p:txBody>
      </p:sp>
      <p:sp>
        <p:nvSpPr>
          <p:cNvPr id="131" name="Google Shape;131;p20"/>
          <p:cNvSpPr txBox="1">
            <a:spLocks noGrp="1"/>
          </p:cNvSpPr>
          <p:nvPr>
            <p:ph type="body" idx="1"/>
          </p:nvPr>
        </p:nvSpPr>
        <p:spPr>
          <a:xfrm>
            <a:off x="79375" y="1143000"/>
            <a:ext cx="9064500" cy="5715000"/>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132" name="Google Shape;132;p20"/>
          <p:cNvPicPr preferRelativeResize="0"/>
          <p:nvPr/>
        </p:nvPicPr>
        <p:blipFill rotWithShape="1">
          <a:blip r:embed="rId3">
            <a:alphaModFix/>
          </a:blip>
          <a:srcRect/>
          <a:stretch/>
        </p:blipFill>
        <p:spPr>
          <a:xfrm>
            <a:off x="0" y="875005"/>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p:cTn id="7" dur="1000" fill="hold"/>
                                        <p:tgtEl>
                                          <p:spTgt spid="132"/>
                                        </p:tgtEl>
                                        <p:attrNameLst>
                                          <p:attrName>ppt_w</p:attrName>
                                        </p:attrNameLst>
                                      </p:cBhvr>
                                      <p:tavLst>
                                        <p:tav tm="0">
                                          <p:val>
                                            <p:fltVal val="0"/>
                                          </p:val>
                                        </p:tav>
                                        <p:tav tm="100000">
                                          <p:val>
                                            <p:strVal val="#ppt_w"/>
                                          </p:val>
                                        </p:tav>
                                      </p:tavLst>
                                    </p:anim>
                                    <p:anim calcmode="lin" valueType="num">
                                      <p:cBhvr>
                                        <p:cTn id="8" dur="1000" fill="hold"/>
                                        <p:tgtEl>
                                          <p:spTgt spid="132"/>
                                        </p:tgtEl>
                                        <p:attrNameLst>
                                          <p:attrName>ppt_h</p:attrName>
                                        </p:attrNameLst>
                                      </p:cBhvr>
                                      <p:tavLst>
                                        <p:tav tm="0">
                                          <p:val>
                                            <p:fltVal val="0"/>
                                          </p:val>
                                        </p:tav>
                                        <p:tav tm="100000">
                                          <p:val>
                                            <p:strVal val="#ppt_h"/>
                                          </p:val>
                                        </p:tav>
                                      </p:tavLst>
                                    </p:anim>
                                    <p:anim calcmode="lin" valueType="num">
                                      <p:cBhvr>
                                        <p:cTn id="9" dur="1000" fill="hold"/>
                                        <p:tgtEl>
                                          <p:spTgt spid="132"/>
                                        </p:tgtEl>
                                        <p:attrNameLst>
                                          <p:attrName>style.rotation</p:attrName>
                                        </p:attrNameLst>
                                      </p:cBhvr>
                                      <p:tavLst>
                                        <p:tav tm="0">
                                          <p:val>
                                            <p:fltVal val="90"/>
                                          </p:val>
                                        </p:tav>
                                        <p:tav tm="100000">
                                          <p:val>
                                            <p:fltVal val="0"/>
                                          </p:val>
                                        </p:tav>
                                      </p:tavLst>
                                    </p:anim>
                                    <p:animEffect transition="in" filter="fade">
                                      <p:cBhvr>
                                        <p:cTn id="10"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RESULTS OBTAINED(ONE DIMENSIONAL)</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29056"/>
            <a:ext cx="9144000" cy="6028944"/>
          </a:xfrm>
        </p:spPr>
        <p:txBody>
          <a:bodyPr>
            <a:normAutofit/>
          </a:bodyPr>
          <a:lstStyle/>
          <a:p>
            <a:pPr marL="114300" indent="0">
              <a:buNone/>
            </a:pPr>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37" y="1203485"/>
            <a:ext cx="2926023" cy="21650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165" y="1120689"/>
            <a:ext cx="2891047" cy="22320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541" y="3743546"/>
            <a:ext cx="3543620" cy="2531817"/>
          </a:xfrm>
          <a:prstGeom prst="rect">
            <a:avLst/>
          </a:prstGeom>
        </p:spPr>
      </p:pic>
      <p:sp>
        <p:nvSpPr>
          <p:cNvPr id="7" name="TextBox 6"/>
          <p:cNvSpPr txBox="1"/>
          <p:nvPr/>
        </p:nvSpPr>
        <p:spPr>
          <a:xfrm>
            <a:off x="772349" y="3435769"/>
            <a:ext cx="1536192"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S-Parameter</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24353" y="3496452"/>
            <a:ext cx="804672"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VSWR</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836767" y="6342617"/>
            <a:ext cx="2487168" cy="307777"/>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Reference Impedance</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327648" y="4215071"/>
            <a:ext cx="2462784" cy="138499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Note:</a:t>
            </a:r>
          </a:p>
          <a:p>
            <a:r>
              <a:rPr lang="en-US" dirty="0" smtClean="0">
                <a:latin typeface="Times New Roman" panose="02020603050405020304" pitchFamily="18" charset="0"/>
                <a:cs typeface="Times New Roman" panose="02020603050405020304" pitchFamily="18" charset="0"/>
              </a:rPr>
              <a:t>     Here we enclosed some of the results of our project. So we disclosed the output under the topic of S-Parameter, VSWR, and Reference Impedance.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19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in)">
                                      <p:cBhvr>
                                        <p:cTn id="4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1106</Words>
  <Application>Microsoft Office PowerPoint</Application>
  <PresentationFormat>On-screen Show (4:3)</PresentationFormat>
  <Paragraphs>196</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ABSTRACT</vt:lpstr>
      <vt:lpstr>LITERATURE REVIEW</vt:lpstr>
      <vt:lpstr>DRAWBACKS OF EXISTING SYSTEM</vt:lpstr>
      <vt:lpstr>MERITS OF PROPOSED SYSTEM</vt:lpstr>
      <vt:lpstr>PROPOSED SYSTEM BLOCK DIAGRAM</vt:lpstr>
      <vt:lpstr>METHODOLOGY USED</vt:lpstr>
      <vt:lpstr>HARDWARE/SOFTWARE USED</vt:lpstr>
      <vt:lpstr>RESULTS OBTAINED(ONE DIMENSIONAL)</vt:lpstr>
      <vt:lpstr>RESULTS OBTAINED</vt:lpstr>
      <vt:lpstr>RESULTS OBTAINED</vt:lpstr>
      <vt:lpstr>RESULTS OBTAINED</vt:lpstr>
      <vt:lpstr>RESULTS OBTAINED</vt:lpstr>
      <vt:lpstr>RESULTS OBTAINED(TWO DIMENSIONAL)</vt:lpstr>
      <vt:lpstr>RESULTS OBTAINED(FARFIELD)</vt:lpstr>
      <vt:lpstr>RESULTS OBTAINED</vt:lpstr>
      <vt:lpstr>APPLICATIONS</vt:lpstr>
      <vt:lpstr>CONCLUSION</vt:lpstr>
      <vt:lpstr>FUTURE WORK</vt:lpstr>
      <vt:lpstr>REFERENCES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6G EDGE FED 2X2 ARRAY ANTENNA USING FR4 SUBSTRATE</dc:title>
  <dc:creator>Admin</dc:creator>
  <cp:lastModifiedBy>Admin</cp:lastModifiedBy>
  <cp:revision>26</cp:revision>
  <dcterms:modified xsi:type="dcterms:W3CDTF">2024-05-16T11:00:33Z</dcterms:modified>
</cp:coreProperties>
</file>