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2" r:id="rId1"/>
  </p:sldMasterIdLst>
  <p:sldIdLst>
    <p:sldId id="262" r:id="rId2"/>
    <p:sldId id="258" r:id="rId3"/>
    <p:sldId id="261" r:id="rId4"/>
    <p:sldId id="260" r:id="rId5"/>
    <p:sldId id="259" r:id="rId6"/>
    <p:sldId id="263" r:id="rId7"/>
    <p:sldId id="257"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06032-69C2-430C-9769-55E9A0168401}" v="10" dt="2023-02-06T17:47:44.602"/>
    <p1510:client id="{399D8A7B-7200-44E3-A806-FD9576C7EC94}" v="14" dt="2023-02-04T19:17:09.946"/>
    <p1510:client id="{3AF0D389-DC1F-4307-B826-055B69EBD218}" v="1" dt="2023-02-04T09:12:57.350"/>
    <p1510:client id="{4BB1099D-5347-410B-85DD-B3AAEA5A2C1C}" v="43" dt="2023-02-04T05:49:29.837"/>
    <p1510:client id="{4C061464-BDD7-4AD6-BB7C-8F2F2C45E0C0}" v="1" dt="2023-02-04T16:06:54.224"/>
    <p1510:client id="{53A17D59-1ECF-4EA5-B0B7-D292742F3370}" v="23" dt="2023-02-04T09:08:59.557"/>
    <p1510:client id="{581864E6-A3AD-45C8-8FA5-BBC0E4E8328C}" v="44" dt="2023-02-05T11:32:57.371"/>
    <p1510:client id="{643F1326-D605-4867-898A-248C58FCFE44}" v="114" dt="2023-02-04T17:34:52.868"/>
    <p1510:client id="{6F34420D-140E-44F0-A45F-33B4B9D4F134}" v="5" dt="2023-02-04T16:18:58.462"/>
    <p1510:client id="{766DA6EF-DC5D-4553-9AA6-C1875DD1F11C}" v="20" dt="2023-02-04T08:09:04.473"/>
    <p1510:client id="{8004D608-64B6-4114-9E94-384A31E9AE3D}" v="220" dt="2023-02-04T08:58:53.099"/>
    <p1510:client id="{820B79A2-5063-4DC3-B4B2-0E69914B558D}" v="7" dt="2023-02-05T05:19:33.663"/>
    <p1510:client id="{8761ED72-2DEC-40D5-BC22-7199C01291B3}" v="2" dt="2023-02-04T07:56:07.783"/>
    <p1510:client id="{A809F127-DE97-4EC1-AC7D-96CB68CBED66}" v="7" dt="2023-02-04T07:52:39.007"/>
    <p1510:client id="{B6018917-73EF-4C32-8856-45431C416AC5}" v="209" dt="2023-02-06T17:41:43.924"/>
    <p1510:client id="{C5B84517-956B-4657-858F-9E87952FE6B8}" v="30" dt="2023-02-05T05:13:25.997"/>
    <p1510:client id="{CB7933C2-79E5-4408-B58F-532E2EE5372C}" v="178" dt="2023-02-04T19:00:41.481"/>
    <p1510:client id="{DB9A195E-1A55-4E6F-9CE9-B87150EBAAB0}" v="95" dt="2023-02-06T14:54:02.856"/>
    <p1510:client id="{EC9D14FB-6CE1-4A61-954C-C8BD4CC7944B}" v="29" dt="2023-02-04T06:36:37.706"/>
    <p1510:client id="{F8CEEC60-901A-47CD-ADD3-8AE340DBF78A}" v="70" dt="2023-02-05T05:52:54.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2/6/2023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58823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2/6/2023</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603870489"/>
      </p:ext>
    </p:extLst>
  </p:cSld>
  <p:clrMap bg1="lt1" tx1="dk1" bg2="lt2" tx2="dk2" accent1="accent1" accent2="accent2" accent3="accent3" accent4="accent4" accent5="accent5" accent6="accent6" hlink="hlink" folHlink="folHlink"/>
  <p:sldLayoutIdLst>
    <p:sldLayoutId id="2147483991" r:id="rId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81419-4EEA-4291-534E-66247EBC14F4}"/>
              </a:ext>
            </a:extLst>
          </p:cNvPr>
          <p:cNvSpPr>
            <a:spLocks noGrp="1"/>
          </p:cNvSpPr>
          <p:nvPr>
            <p:ph type="ctrTitle"/>
          </p:nvPr>
        </p:nvSpPr>
        <p:spPr>
          <a:xfrm>
            <a:off x="838200" y="1122363"/>
            <a:ext cx="6351165" cy="2387600"/>
          </a:xfrm>
        </p:spPr>
        <p:txBody>
          <a:bodyPr>
            <a:normAutofit/>
          </a:bodyPr>
          <a:lstStyle/>
          <a:p>
            <a:pPr algn="l"/>
            <a:r>
              <a:rPr lang="en-US">
                <a:gradFill flip="none" rotWithShape="1">
                  <a:gsLst>
                    <a:gs pos="0">
                      <a:schemeClr val="accent5">
                        <a:alpha val="70000"/>
                      </a:schemeClr>
                    </a:gs>
                    <a:gs pos="100000">
                      <a:schemeClr val="accent1">
                        <a:alpha val="70000"/>
                      </a:schemeClr>
                    </a:gs>
                  </a:gsLst>
                  <a:lin ang="0" scaled="1"/>
                  <a:tileRect/>
                </a:gradFill>
                <a:ea typeface="+mj-lt"/>
                <a:cs typeface="+mj-lt"/>
              </a:rPr>
              <a:t>WOMEN SAFETY</a:t>
            </a:r>
          </a:p>
          <a:p>
            <a:pPr algn="l"/>
            <a:endParaRPr lang="en-US">
              <a:gradFill flip="none" rotWithShape="1">
                <a:gsLst>
                  <a:gs pos="0">
                    <a:schemeClr val="accent5">
                      <a:alpha val="70000"/>
                    </a:schemeClr>
                  </a:gs>
                  <a:gs pos="100000">
                    <a:schemeClr val="accent1">
                      <a:alpha val="70000"/>
                    </a:schemeClr>
                  </a:gs>
                </a:gsLst>
                <a:lin ang="0" scaled="1"/>
                <a:tileRect/>
              </a:gradFill>
              <a:ea typeface="+mj-lt"/>
            </a:endParaRPr>
          </a:p>
        </p:txBody>
      </p:sp>
      <p:sp>
        <p:nvSpPr>
          <p:cNvPr id="3" name="Subtitle 2">
            <a:extLst>
              <a:ext uri="{FF2B5EF4-FFF2-40B4-BE49-F238E27FC236}">
                <a16:creationId xmlns:a16="http://schemas.microsoft.com/office/drawing/2014/main" id="{207B26D1-A682-7DDB-F313-259251F32200}"/>
              </a:ext>
            </a:extLst>
          </p:cNvPr>
          <p:cNvSpPr>
            <a:spLocks noGrp="1"/>
          </p:cNvSpPr>
          <p:nvPr>
            <p:ph type="subTitle" idx="1"/>
          </p:nvPr>
        </p:nvSpPr>
        <p:spPr>
          <a:xfrm>
            <a:off x="838200" y="3602037"/>
            <a:ext cx="6351165" cy="1088570"/>
          </a:xfrm>
        </p:spPr>
        <p:txBody>
          <a:bodyPr vert="horz" lIns="91440" tIns="45720" rIns="91440" bIns="45720" rtlCol="0" anchor="t">
            <a:normAutofit/>
          </a:bodyPr>
          <a:lstStyle/>
          <a:p>
            <a:pPr algn="l"/>
            <a:r>
              <a:rPr lang="en-US" sz="2200">
                <a:solidFill>
                  <a:schemeClr val="tx1"/>
                </a:solidFill>
                <a:ea typeface="+mn-lt"/>
                <a:cs typeface="+mn-lt"/>
              </a:rPr>
              <a:t>If women feel safe wherever and whenever they are, the world will be a safer place.</a:t>
            </a:r>
          </a:p>
          <a:p>
            <a:pPr algn="l"/>
            <a:endParaRPr lang="en-US" sz="2200">
              <a:solidFill>
                <a:schemeClr val="tx1"/>
              </a:solidFill>
              <a:ea typeface="+mn-lt"/>
              <a:cs typeface="+mn-lt"/>
            </a:endParaRPr>
          </a:p>
          <a:p>
            <a:pPr algn="l"/>
            <a:endParaRPr lang="en-US" sz="2200">
              <a:solidFill>
                <a:schemeClr val="tx1"/>
              </a:solidFill>
            </a:endParaRPr>
          </a:p>
        </p:txBody>
      </p:sp>
      <p:pic>
        <p:nvPicPr>
          <p:cNvPr id="5" name="Picture 4">
            <a:extLst>
              <a:ext uri="{FF2B5EF4-FFF2-40B4-BE49-F238E27FC236}">
                <a16:creationId xmlns:a16="http://schemas.microsoft.com/office/drawing/2014/main" id="{678F66CA-EEC3-0C8C-0AE0-8EB2A5DA5905}"/>
              </a:ext>
            </a:extLst>
          </p:cNvPr>
          <p:cNvPicPr>
            <a:picLocks noChangeAspect="1"/>
          </p:cNvPicPr>
          <p:nvPr/>
        </p:nvPicPr>
        <p:blipFill rotWithShape="1">
          <a:blip r:embed="rId2">
            <a:alphaModFix amt="90000"/>
          </a:blip>
          <a:srcRect t="20495"/>
          <a:stretch/>
        </p:blipFill>
        <p:spPr>
          <a:xfrm>
            <a:off x="7583018" y="752933"/>
            <a:ext cx="4110228" cy="2311994"/>
          </a:xfrm>
          <a:prstGeom prst="rect">
            <a:avLst/>
          </a:prstGeom>
        </p:spPr>
      </p:pic>
      <p:pic>
        <p:nvPicPr>
          <p:cNvPr id="4" name="Picture 5">
            <a:extLst>
              <a:ext uri="{FF2B5EF4-FFF2-40B4-BE49-F238E27FC236}">
                <a16:creationId xmlns:a16="http://schemas.microsoft.com/office/drawing/2014/main" id="{62AF28B2-8B1A-D992-7807-8F9C03170BD2}"/>
              </a:ext>
            </a:extLst>
          </p:cNvPr>
          <p:cNvPicPr>
            <a:picLocks noChangeAspect="1"/>
          </p:cNvPicPr>
          <p:nvPr/>
        </p:nvPicPr>
        <p:blipFill>
          <a:blip r:embed="rId3">
            <a:alphaModFix amt="90000"/>
          </a:blip>
          <a:stretch>
            <a:fillRect/>
          </a:stretch>
        </p:blipFill>
        <p:spPr>
          <a:xfrm>
            <a:off x="7583018" y="3695878"/>
            <a:ext cx="4110228" cy="2476411"/>
          </a:xfrm>
          <a:prstGeom prst="rect">
            <a:avLst/>
          </a:prstGeom>
        </p:spPr>
      </p:pic>
    </p:spTree>
    <p:extLst>
      <p:ext uri="{BB962C8B-B14F-4D97-AF65-F5344CB8AC3E}">
        <p14:creationId xmlns:p14="http://schemas.microsoft.com/office/powerpoint/2010/main" val="147424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ame 27">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082C8-2944-C89F-01A1-3A1D8ADF9BFD}"/>
              </a:ext>
            </a:extLst>
          </p:cNvPr>
          <p:cNvSpPr>
            <a:spLocks noGrp="1"/>
          </p:cNvSpPr>
          <p:nvPr>
            <p:ph type="ctrTitle"/>
          </p:nvPr>
        </p:nvSpPr>
        <p:spPr>
          <a:xfrm>
            <a:off x="5890865" y="1151746"/>
            <a:ext cx="5462935" cy="2387600"/>
          </a:xfrm>
        </p:spPr>
        <p:txBody>
          <a:bodyPr>
            <a:normAutofit fontScale="90000"/>
          </a:bodyPr>
          <a:lstStyle/>
          <a:p>
            <a:pPr algn="l"/>
            <a:r>
              <a:rPr lang="en-US">
                <a:gradFill flip="none" rotWithShape="1">
                  <a:gsLst>
                    <a:gs pos="0">
                      <a:schemeClr val="accent5">
                        <a:alpha val="70000"/>
                      </a:schemeClr>
                    </a:gs>
                    <a:gs pos="100000">
                      <a:schemeClr val="accent1">
                        <a:alpha val="70000"/>
                      </a:schemeClr>
                    </a:gs>
                  </a:gsLst>
                  <a:lin ang="0" scaled="1"/>
                  <a:tileRect/>
                </a:gradFill>
                <a:cs typeface="Angsana New"/>
              </a:rPr>
              <a:t>MODEL IMAGE</a:t>
            </a:r>
            <a:endParaRPr lang="en-US">
              <a:gradFill flip="none" rotWithShape="1">
                <a:gsLst>
                  <a:gs pos="0">
                    <a:schemeClr val="accent5">
                      <a:alpha val="70000"/>
                    </a:schemeClr>
                  </a:gs>
                  <a:gs pos="100000">
                    <a:schemeClr val="accent1">
                      <a:alpha val="70000"/>
                    </a:schemeClr>
                  </a:gs>
                </a:gsLst>
                <a:lin ang="0" scaled="1"/>
                <a:tileRect/>
              </a:gradFill>
            </a:endParaRPr>
          </a:p>
        </p:txBody>
      </p:sp>
      <p:pic>
        <p:nvPicPr>
          <p:cNvPr id="4" name="Picture 4">
            <a:extLst>
              <a:ext uri="{FF2B5EF4-FFF2-40B4-BE49-F238E27FC236}">
                <a16:creationId xmlns:a16="http://schemas.microsoft.com/office/drawing/2014/main" id="{B0E9DAD4-6C70-1106-4047-8DF03EEE403A}"/>
              </a:ext>
            </a:extLst>
          </p:cNvPr>
          <p:cNvPicPr>
            <a:picLocks noChangeAspect="1"/>
          </p:cNvPicPr>
          <p:nvPr/>
        </p:nvPicPr>
        <p:blipFill>
          <a:blip r:embed="rId2">
            <a:alphaModFix amt="90000"/>
          </a:blip>
          <a:stretch>
            <a:fillRect/>
          </a:stretch>
        </p:blipFill>
        <p:spPr>
          <a:xfrm>
            <a:off x="838200" y="2047639"/>
            <a:ext cx="4678478" cy="2783694"/>
          </a:xfrm>
          <a:prstGeom prst="rect">
            <a:avLst/>
          </a:prstGeom>
        </p:spPr>
      </p:pic>
    </p:spTree>
    <p:extLst>
      <p:ext uri="{BB962C8B-B14F-4D97-AF65-F5344CB8AC3E}">
        <p14:creationId xmlns:p14="http://schemas.microsoft.com/office/powerpoint/2010/main" val="33587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3" name="Picture 12" descr="A black umbrella over a piggybank">
            <a:extLst>
              <a:ext uri="{FF2B5EF4-FFF2-40B4-BE49-F238E27FC236}">
                <a16:creationId xmlns:a16="http://schemas.microsoft.com/office/drawing/2014/main" id="{48534D37-1BD8-116E-E96A-E17F4517560D}"/>
              </a:ext>
            </a:extLst>
          </p:cNvPr>
          <p:cNvPicPr>
            <a:picLocks noChangeAspect="1"/>
          </p:cNvPicPr>
          <p:nvPr/>
        </p:nvPicPr>
        <p:blipFill rotWithShape="1">
          <a:blip r:embed="rId2"/>
          <a:srcRect t="30124"/>
          <a:stretch/>
        </p:blipFill>
        <p:spPr>
          <a:xfrm>
            <a:off x="20" y="10"/>
            <a:ext cx="12191980" cy="6857989"/>
          </a:xfrm>
          <a:prstGeom prst="rect">
            <a:avLst/>
          </a:prstGeom>
        </p:spPr>
      </p:pic>
      <p:sp>
        <p:nvSpPr>
          <p:cNvPr id="26" name="Rectangle 25">
            <a:extLst>
              <a:ext uri="{FF2B5EF4-FFF2-40B4-BE49-F238E27FC236}">
                <a16:creationId xmlns:a16="http://schemas.microsoft.com/office/drawing/2014/main" id="{F1195305-FB27-4331-8243-C4D3338DC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B37D5-7EDB-1DC4-1B07-125349299155}"/>
              </a:ext>
            </a:extLst>
          </p:cNvPr>
          <p:cNvSpPr>
            <a:spLocks noGrp="1"/>
          </p:cNvSpPr>
          <p:nvPr>
            <p:ph type="ctrTitle"/>
          </p:nvPr>
        </p:nvSpPr>
        <p:spPr>
          <a:xfrm>
            <a:off x="537410" y="728905"/>
            <a:ext cx="4567990" cy="984539"/>
          </a:xfrm>
        </p:spPr>
        <p:txBody>
          <a:bodyPr>
            <a:normAutofit/>
          </a:bodyPr>
          <a:lstStyle/>
          <a:p>
            <a:pPr algn="l"/>
            <a:r>
              <a:rPr lang="en-US" dirty="0">
                <a:solidFill>
                  <a:srgbClr val="FFFFFF"/>
                </a:solidFill>
                <a:cs typeface="Angsana New"/>
              </a:rPr>
              <a:t>BENEFITS</a:t>
            </a:r>
            <a:endParaRPr lang="en-US">
              <a:solidFill>
                <a:srgbClr val="FFFFFF"/>
              </a:solidFill>
            </a:endParaRPr>
          </a:p>
        </p:txBody>
      </p:sp>
      <p:sp>
        <p:nvSpPr>
          <p:cNvPr id="3" name="Subtitle 2">
            <a:extLst>
              <a:ext uri="{FF2B5EF4-FFF2-40B4-BE49-F238E27FC236}">
                <a16:creationId xmlns:a16="http://schemas.microsoft.com/office/drawing/2014/main" id="{296B0ABD-A4BB-50A8-8478-19A986B31E5D}"/>
              </a:ext>
            </a:extLst>
          </p:cNvPr>
          <p:cNvSpPr>
            <a:spLocks noGrp="1"/>
          </p:cNvSpPr>
          <p:nvPr>
            <p:ph type="subTitle" idx="1"/>
          </p:nvPr>
        </p:nvSpPr>
        <p:spPr>
          <a:xfrm>
            <a:off x="580542" y="2145478"/>
            <a:ext cx="6034480" cy="3781379"/>
          </a:xfrm>
        </p:spPr>
        <p:txBody>
          <a:bodyPr vert="horz" lIns="91440" tIns="45720" rIns="91440" bIns="45720" rtlCol="0" anchor="t">
            <a:normAutofit/>
          </a:bodyPr>
          <a:lstStyle/>
          <a:p>
            <a:pPr marL="342900" indent="-342900" algn="l">
              <a:buChar char="ü"/>
            </a:pPr>
            <a:r>
              <a:rPr lang="en-US" sz="2200" dirty="0">
                <a:solidFill>
                  <a:schemeClr val="bg1">
                    <a:lumMod val="95000"/>
                  </a:schemeClr>
                </a:solidFill>
                <a:ea typeface="+mn-lt"/>
                <a:cs typeface="+mn-lt"/>
              </a:rPr>
              <a:t>Through this project the lives of innocent women can be saved from some human beings</a:t>
            </a:r>
          </a:p>
          <a:p>
            <a:pPr marL="342900" indent="-342900" algn="l">
              <a:buClr>
                <a:srgbClr val="E4DEF6"/>
              </a:buClr>
              <a:buChar char="ü"/>
            </a:pPr>
            <a:r>
              <a:rPr lang="en-US" sz="2200" dirty="0">
                <a:solidFill>
                  <a:schemeClr val="bg1">
                    <a:lumMod val="95000"/>
                  </a:schemeClr>
                </a:solidFill>
                <a:ea typeface="+mn-lt"/>
                <a:cs typeface="+mn-lt"/>
              </a:rPr>
              <a:t>With this, if there are any problems in humans, it can be easily diagnosed with the help of this tool.</a:t>
            </a:r>
          </a:p>
          <a:p>
            <a:pPr marL="342900" indent="-342900" algn="l">
              <a:buClr>
                <a:srgbClr val="E4DEF6"/>
              </a:buClr>
              <a:buChar char="ü"/>
            </a:pPr>
            <a:endParaRPr lang="en-US" sz="2200" dirty="0">
              <a:solidFill>
                <a:schemeClr val="bg1">
                  <a:lumMod val="95000"/>
                </a:schemeClr>
              </a:solidFill>
              <a:ea typeface="+mn-lt"/>
              <a:cs typeface="+mn-lt"/>
            </a:endParaRPr>
          </a:p>
        </p:txBody>
      </p:sp>
    </p:spTree>
    <p:extLst>
      <p:ext uri="{BB962C8B-B14F-4D97-AF65-F5344CB8AC3E}">
        <p14:creationId xmlns:p14="http://schemas.microsoft.com/office/powerpoint/2010/main" val="403653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B89D91B6-3B35-B480-F987-FC38E9EF011A}"/>
              </a:ext>
            </a:extLst>
          </p:cNvPr>
          <p:cNvPicPr>
            <a:picLocks noChangeAspect="1"/>
          </p:cNvPicPr>
          <p:nvPr/>
        </p:nvPicPr>
        <p:blipFill>
          <a:blip r:embed="rId2"/>
          <a:stretch>
            <a:fillRect/>
          </a:stretch>
        </p:blipFill>
        <p:spPr>
          <a:xfrm>
            <a:off x="-1797" y="-3594"/>
            <a:ext cx="12195593" cy="6937075"/>
          </a:xfrm>
          <a:prstGeom prst="rect">
            <a:avLst/>
          </a:prstGeom>
        </p:spPr>
      </p:pic>
    </p:spTree>
    <p:extLst>
      <p:ext uri="{BB962C8B-B14F-4D97-AF65-F5344CB8AC3E}">
        <p14:creationId xmlns:p14="http://schemas.microsoft.com/office/powerpoint/2010/main" val="51239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5" name="Picture 5">
            <a:extLst>
              <a:ext uri="{FF2B5EF4-FFF2-40B4-BE49-F238E27FC236}">
                <a16:creationId xmlns:a16="http://schemas.microsoft.com/office/drawing/2014/main" id="{498D989F-7D24-207B-B3F8-F989ABF90EFD}"/>
              </a:ext>
            </a:extLst>
          </p:cNvPr>
          <p:cNvPicPr>
            <a:picLocks noChangeAspect="1"/>
          </p:cNvPicPr>
          <p:nvPr/>
        </p:nvPicPr>
        <p:blipFill rotWithShape="1">
          <a:blip r:embed="rId2"/>
          <a:srcRect t="442"/>
          <a:stretch/>
        </p:blipFill>
        <p:spPr>
          <a:xfrm>
            <a:off x="57530" y="10"/>
            <a:ext cx="12191980" cy="6857989"/>
          </a:xfrm>
          <a:prstGeom prst="rect">
            <a:avLst/>
          </a:prstGeom>
        </p:spPr>
      </p:pic>
      <p:sp>
        <p:nvSpPr>
          <p:cNvPr id="140" name="Rectangle 136">
            <a:extLst>
              <a:ext uri="{FF2B5EF4-FFF2-40B4-BE49-F238E27FC236}">
                <a16:creationId xmlns:a16="http://schemas.microsoft.com/office/drawing/2014/main" id="{F1195305-FB27-4331-8243-C4D3338DC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6676B-1C53-5CCC-0331-E29AE22CFAB8}"/>
              </a:ext>
            </a:extLst>
          </p:cNvPr>
          <p:cNvSpPr>
            <a:spLocks noGrp="1"/>
          </p:cNvSpPr>
          <p:nvPr>
            <p:ph type="ctrTitle"/>
          </p:nvPr>
        </p:nvSpPr>
        <p:spPr>
          <a:xfrm>
            <a:off x="594919" y="1102716"/>
            <a:ext cx="4567990" cy="1243331"/>
          </a:xfrm>
        </p:spPr>
        <p:txBody>
          <a:bodyPr>
            <a:normAutofit fontScale="90000"/>
          </a:bodyPr>
          <a:lstStyle/>
          <a:p>
            <a:pPr algn="l"/>
            <a:endParaRPr lang="en-US">
              <a:solidFill>
                <a:srgbClr val="FFFFFF"/>
              </a:solidFill>
            </a:endParaRPr>
          </a:p>
          <a:p>
            <a:pPr algn="l"/>
            <a:r>
              <a:rPr lang="en-US" b="1" cap="all">
                <a:solidFill>
                  <a:srgbClr val="FFFFFF"/>
                </a:solidFill>
                <a:ea typeface="+mj-lt"/>
                <a:cs typeface="+mj-lt"/>
              </a:rPr>
              <a:t>Definition</a:t>
            </a:r>
            <a:endParaRPr lang="en-US">
              <a:solidFill>
                <a:srgbClr val="FFFFFF"/>
              </a:solidFill>
            </a:endParaRPr>
          </a:p>
        </p:txBody>
      </p:sp>
      <p:sp>
        <p:nvSpPr>
          <p:cNvPr id="3" name="Subtitle 2">
            <a:extLst>
              <a:ext uri="{FF2B5EF4-FFF2-40B4-BE49-F238E27FC236}">
                <a16:creationId xmlns:a16="http://schemas.microsoft.com/office/drawing/2014/main" id="{6DBDDDD7-8C78-B7EB-3E00-19BA8E93D28A}"/>
              </a:ext>
            </a:extLst>
          </p:cNvPr>
          <p:cNvSpPr>
            <a:spLocks noGrp="1"/>
          </p:cNvSpPr>
          <p:nvPr>
            <p:ph type="subTitle" idx="1"/>
          </p:nvPr>
        </p:nvSpPr>
        <p:spPr>
          <a:xfrm>
            <a:off x="537410" y="3008120"/>
            <a:ext cx="5962593" cy="3436321"/>
          </a:xfrm>
        </p:spPr>
        <p:txBody>
          <a:bodyPr vert="horz" lIns="91440" tIns="45720" rIns="91440" bIns="45720" rtlCol="0" anchor="t">
            <a:normAutofit/>
          </a:bodyPr>
          <a:lstStyle/>
          <a:p>
            <a:pPr marL="342900" indent="-342900" algn="l">
              <a:lnSpc>
                <a:spcPct val="100000"/>
              </a:lnSpc>
              <a:buFont typeface="Arial"/>
              <a:buChar char="•"/>
            </a:pPr>
            <a:r>
              <a:rPr lang="en-US" sz="2000">
                <a:solidFill>
                  <a:srgbClr val="FFFFFF"/>
                </a:solidFill>
                <a:ea typeface="+mn-lt"/>
                <a:cs typeface="+mn-lt"/>
              </a:rPr>
              <a:t>We desire that the ladies in our nation feel secure.</a:t>
            </a:r>
          </a:p>
          <a:p>
            <a:pPr marL="342900" indent="-342900" algn="l">
              <a:lnSpc>
                <a:spcPct val="100000"/>
              </a:lnSpc>
              <a:buFont typeface="Arial"/>
              <a:buChar char="•"/>
            </a:pPr>
            <a:r>
              <a:rPr lang="en-US" sz="2000">
                <a:solidFill>
                  <a:srgbClr val="FFFFFF"/>
                </a:solidFill>
                <a:ea typeface="+mn-lt"/>
                <a:cs typeface="+mn-lt"/>
              </a:rPr>
              <a:t>Women in our country should be treated with respect since they are constantly working to make the world a better place.</a:t>
            </a:r>
          </a:p>
          <a:p>
            <a:pPr marL="342900" indent="-342900" algn="l">
              <a:lnSpc>
                <a:spcPct val="100000"/>
              </a:lnSpc>
              <a:buClr>
                <a:srgbClr val="E4DEF6"/>
              </a:buClr>
              <a:buFont typeface="Arial"/>
              <a:buChar char="•"/>
            </a:pPr>
            <a:endParaRPr lang="en-US" sz="1800">
              <a:solidFill>
                <a:srgbClr val="FFFFFF"/>
              </a:solidFill>
              <a:ea typeface="+mn-lt"/>
              <a:cs typeface="+mn-lt"/>
            </a:endParaRPr>
          </a:p>
        </p:txBody>
      </p:sp>
    </p:spTree>
    <p:extLst>
      <p:ext uri="{BB962C8B-B14F-4D97-AF65-F5344CB8AC3E}">
        <p14:creationId xmlns:p14="http://schemas.microsoft.com/office/powerpoint/2010/main" val="391817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Frame 5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ectangle 5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ame 59">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861A6-177E-3B6F-F1B1-4A574502BFB4}"/>
              </a:ext>
            </a:extLst>
          </p:cNvPr>
          <p:cNvSpPr>
            <a:spLocks noGrp="1"/>
          </p:cNvSpPr>
          <p:nvPr>
            <p:ph type="ctrTitle"/>
          </p:nvPr>
        </p:nvSpPr>
        <p:spPr>
          <a:xfrm>
            <a:off x="1053859" y="842872"/>
            <a:ext cx="4581525" cy="926264"/>
          </a:xfrm>
        </p:spPr>
        <p:txBody>
          <a:bodyPr vert="horz" lIns="91440" tIns="45720" rIns="91440" bIns="45720" rtlCol="0" anchor="b">
            <a:normAutofit fontScale="90000"/>
          </a:bodyPr>
          <a:lstStyle/>
          <a:p>
            <a:pPr algn="l"/>
            <a:r>
              <a:rPr lang="en-US" sz="4400">
                <a:solidFill>
                  <a:srgbClr val="7162FE">
                    <a:alpha val="70000"/>
                  </a:srgbClr>
                </a:solidFill>
                <a:cs typeface="Angsana New"/>
              </a:rPr>
              <a:t>PROBLEMS OF WOMEN</a:t>
            </a:r>
            <a:endParaRPr lang="en-US" sz="4400">
              <a:gradFill flip="none" rotWithShape="1">
                <a:gsLst>
                  <a:gs pos="0">
                    <a:schemeClr val="accent5">
                      <a:alpha val="70000"/>
                    </a:schemeClr>
                  </a:gs>
                  <a:gs pos="100000">
                    <a:schemeClr val="accent1">
                      <a:alpha val="70000"/>
                    </a:schemeClr>
                  </a:gs>
                </a:gsLst>
                <a:lin ang="0" scaled="1"/>
                <a:tileRect/>
              </a:gradFill>
            </a:endParaRPr>
          </a:p>
        </p:txBody>
      </p:sp>
      <p:sp>
        <p:nvSpPr>
          <p:cNvPr id="3" name="Subtitle 2">
            <a:extLst>
              <a:ext uri="{FF2B5EF4-FFF2-40B4-BE49-F238E27FC236}">
                <a16:creationId xmlns:a16="http://schemas.microsoft.com/office/drawing/2014/main" id="{337072B9-8B26-4311-23E4-78E7A50318A8}"/>
              </a:ext>
            </a:extLst>
          </p:cNvPr>
          <p:cNvSpPr>
            <a:spLocks noGrp="1"/>
          </p:cNvSpPr>
          <p:nvPr>
            <p:ph type="subTitle" idx="1"/>
          </p:nvPr>
        </p:nvSpPr>
        <p:spPr>
          <a:xfrm>
            <a:off x="938841" y="2213214"/>
            <a:ext cx="4581526" cy="3920615"/>
          </a:xfrm>
        </p:spPr>
        <p:txBody>
          <a:bodyPr vert="horz" lIns="91440" tIns="45720" rIns="91440" bIns="45720" rtlCol="0" anchor="t">
            <a:normAutofit/>
          </a:bodyPr>
          <a:lstStyle/>
          <a:p>
            <a:pPr marL="400050" indent="-285750" algn="l">
              <a:buFont typeface="Wingdings" panose="05000000000000000000" pitchFamily="2" charset="2"/>
              <a:buChar char="v"/>
            </a:pPr>
            <a:r>
              <a:rPr lang="en-US" sz="1800">
                <a:ea typeface="+mn-lt"/>
                <a:cs typeface="+mn-lt"/>
              </a:rPr>
              <a:t>Our women leave home during the day and go far away after finishing their work and return home.</a:t>
            </a:r>
            <a:endParaRPr lang="en-US" sz="1800">
              <a:solidFill>
                <a:srgbClr val="201449">
                  <a:alpha val="60000"/>
                </a:srgbClr>
              </a:solidFill>
            </a:endParaRPr>
          </a:p>
          <a:p>
            <a:pPr marL="457200" indent="-342900" algn="l">
              <a:buChar char="v"/>
            </a:pPr>
            <a:r>
              <a:rPr lang="en-US" sz="1800">
                <a:solidFill>
                  <a:schemeClr val="tx2">
                    <a:alpha val="60000"/>
                  </a:schemeClr>
                </a:solidFill>
              </a:rPr>
              <a:t>75% women in our country return home after working at night.</a:t>
            </a:r>
          </a:p>
          <a:p>
            <a:pPr marL="457200" indent="-342900" algn="l">
              <a:buClr>
                <a:srgbClr val="E4DEF6"/>
              </a:buClr>
              <a:buChar char="v"/>
            </a:pPr>
            <a:r>
              <a:rPr lang="en-US" sz="1800">
                <a:ea typeface="+mn-lt"/>
                <a:cs typeface="+mn-lt"/>
              </a:rPr>
              <a:t>When the women return home, some may face some difficulties on the way.</a:t>
            </a:r>
            <a:endParaRPr lang="en-US" sz="1800">
              <a:solidFill>
                <a:srgbClr val="201449">
                  <a:alpha val="60000"/>
                </a:srgbClr>
              </a:solidFill>
            </a:endParaRPr>
          </a:p>
          <a:p>
            <a:pPr marL="457200" indent="-342900" algn="l">
              <a:buClr>
                <a:srgbClr val="E4DEF6"/>
              </a:buClr>
              <a:buChar char="v"/>
            </a:pPr>
            <a:r>
              <a:rPr lang="en-US" sz="1800">
                <a:ea typeface="+mn-lt"/>
                <a:cs typeface="+mn-lt"/>
              </a:rPr>
              <a:t>Even if they try to ask others for help with new tools, those tools may fail due to the subtlety of those humans.</a:t>
            </a:r>
            <a:endParaRPr lang="en-US" sz="1800">
              <a:solidFill>
                <a:srgbClr val="201449">
                  <a:alpha val="70000"/>
                </a:srgbClr>
              </a:solidFill>
            </a:endParaRPr>
          </a:p>
          <a:p>
            <a:pPr marL="457200" indent="-342900" algn="l">
              <a:buClr>
                <a:srgbClr val="E4DEF6"/>
              </a:buClr>
              <a:buChar char="v"/>
            </a:pPr>
            <a:endParaRPr lang="en-US" sz="1800">
              <a:solidFill>
                <a:srgbClr val="201449">
                  <a:alpha val="70000"/>
                </a:srgbClr>
              </a:solidFill>
            </a:endParaRPr>
          </a:p>
          <a:p>
            <a:pPr marL="457200" indent="-342900" algn="l">
              <a:buClr>
                <a:srgbClr val="E4DEF6"/>
              </a:buClr>
              <a:buChar char="v"/>
            </a:pPr>
            <a:endParaRPr lang="en-US" sz="1800">
              <a:solidFill>
                <a:srgbClr val="201449">
                  <a:alpha val="60000"/>
                </a:srgbClr>
              </a:solidFill>
            </a:endParaRPr>
          </a:p>
          <a:p>
            <a:pPr marL="114300" algn="l">
              <a:buClr>
                <a:srgbClr val="E4DEF6"/>
              </a:buClr>
            </a:pPr>
            <a:endParaRPr lang="en-US" sz="1800">
              <a:solidFill>
                <a:srgbClr val="201449">
                  <a:alpha val="60000"/>
                </a:srgbClr>
              </a:solidFill>
            </a:endParaRPr>
          </a:p>
          <a:p>
            <a:pPr marL="114300" indent="-228600" algn="l">
              <a:buFont typeface="Wingdings" panose="05000000000000000000" pitchFamily="2" charset="2"/>
              <a:buChar char="§"/>
            </a:pPr>
            <a:endParaRPr lang="en-US" sz="1800">
              <a:solidFill>
                <a:srgbClr val="201449">
                  <a:alpha val="60000"/>
                </a:srgbClr>
              </a:solidFill>
            </a:endParaRPr>
          </a:p>
          <a:p>
            <a:pPr marL="342900" indent="-228600" algn="l">
              <a:buFont typeface="Wingdings" panose="05000000000000000000" pitchFamily="2" charset="2"/>
              <a:buChar char="§"/>
            </a:pPr>
            <a:endParaRPr lang="en-US" sz="1800">
              <a:solidFill>
                <a:srgbClr val="201449">
                  <a:alpha val="60000"/>
                </a:srgbClr>
              </a:solidFill>
            </a:endParaRPr>
          </a:p>
          <a:p>
            <a:pPr marL="342900" indent="-228600" algn="l">
              <a:buFont typeface="Wingdings" panose="05000000000000000000" pitchFamily="2" charset="2"/>
              <a:buChar char="§"/>
            </a:pPr>
            <a:endParaRPr lang="en-US" sz="1800">
              <a:solidFill>
                <a:srgbClr val="201449">
                  <a:alpha val="60000"/>
                </a:srgbClr>
              </a:solidFill>
            </a:endParaRPr>
          </a:p>
          <a:p>
            <a:pPr marL="342900" indent="-228600" algn="l">
              <a:buFont typeface="Wingdings" panose="05000000000000000000" pitchFamily="2" charset="2"/>
              <a:buChar char="§"/>
            </a:pPr>
            <a:endParaRPr lang="en-US" sz="1800">
              <a:solidFill>
                <a:srgbClr val="201449">
                  <a:alpha val="60000"/>
                </a:srgbClr>
              </a:solidFill>
            </a:endParaRPr>
          </a:p>
          <a:p>
            <a:pPr marL="342900" indent="-228600" algn="l">
              <a:buFont typeface="Wingdings" panose="05000000000000000000" pitchFamily="2" charset="2"/>
              <a:buChar char="§"/>
            </a:pPr>
            <a:endParaRPr lang="en-US" sz="1800">
              <a:solidFill>
                <a:srgbClr val="201449">
                  <a:alpha val="60000"/>
                </a:srgbClr>
              </a:solidFill>
            </a:endParaRPr>
          </a:p>
        </p:txBody>
      </p:sp>
      <p:pic>
        <p:nvPicPr>
          <p:cNvPr id="4" name="Picture 4">
            <a:extLst>
              <a:ext uri="{FF2B5EF4-FFF2-40B4-BE49-F238E27FC236}">
                <a16:creationId xmlns:a16="http://schemas.microsoft.com/office/drawing/2014/main" id="{3F9D36E5-21A3-CD47-66C6-72D8725E95A6}"/>
              </a:ext>
            </a:extLst>
          </p:cNvPr>
          <p:cNvPicPr>
            <a:picLocks noChangeAspect="1"/>
          </p:cNvPicPr>
          <p:nvPr/>
        </p:nvPicPr>
        <p:blipFill>
          <a:blip r:embed="rId2"/>
          <a:stretch>
            <a:fillRect/>
          </a:stretch>
        </p:blipFill>
        <p:spPr>
          <a:xfrm>
            <a:off x="6478438" y="475891"/>
            <a:ext cx="5230483" cy="5877463"/>
          </a:xfrm>
          <a:prstGeom prst="rect">
            <a:avLst/>
          </a:prstGeom>
        </p:spPr>
      </p:pic>
    </p:spTree>
    <p:extLst>
      <p:ext uri="{BB962C8B-B14F-4D97-AF65-F5344CB8AC3E}">
        <p14:creationId xmlns:p14="http://schemas.microsoft.com/office/powerpoint/2010/main" val="122196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4" name="Picture 5">
            <a:extLst>
              <a:ext uri="{FF2B5EF4-FFF2-40B4-BE49-F238E27FC236}">
                <a16:creationId xmlns:a16="http://schemas.microsoft.com/office/drawing/2014/main" id="{543D6EDB-8942-FE58-24BE-59642EDC3F7A}"/>
              </a:ext>
            </a:extLst>
          </p:cNvPr>
          <p:cNvPicPr>
            <a:picLocks noChangeAspect="1"/>
          </p:cNvPicPr>
          <p:nvPr/>
        </p:nvPicPr>
        <p:blipFill rotWithShape="1">
          <a:blip r:embed="rId2"/>
          <a:srcRect l="889" r="-1" b="-1"/>
          <a:stretch/>
        </p:blipFill>
        <p:spPr>
          <a:xfrm>
            <a:off x="20" y="10"/>
            <a:ext cx="12191980" cy="6857989"/>
          </a:xfrm>
          <a:prstGeom prst="rect">
            <a:avLst/>
          </a:prstGeom>
        </p:spPr>
      </p:pic>
      <p:sp>
        <p:nvSpPr>
          <p:cNvPr id="54" name="Rectangle 53">
            <a:extLst>
              <a:ext uri="{FF2B5EF4-FFF2-40B4-BE49-F238E27FC236}">
                <a16:creationId xmlns:a16="http://schemas.microsoft.com/office/drawing/2014/main" id="{58C2EB32-D639-4B58-8F4E-29773F413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90950"/>
            <a:ext cx="12192000" cy="3071853"/>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E417D82-BE76-40E7-A00B-F446EF4C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899" y="4000725"/>
            <a:ext cx="2751165" cy="2768563"/>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C513AE74-48AC-4CEE-B42D-34990FA50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689575" y="3996264"/>
            <a:ext cx="2857502" cy="2875573"/>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4222D-D22D-B222-E775-2ABD59493D79}"/>
              </a:ext>
            </a:extLst>
          </p:cNvPr>
          <p:cNvSpPr>
            <a:spLocks noGrp="1"/>
          </p:cNvSpPr>
          <p:nvPr>
            <p:ph type="ctrTitle"/>
          </p:nvPr>
        </p:nvSpPr>
        <p:spPr>
          <a:xfrm>
            <a:off x="838199" y="3888357"/>
            <a:ext cx="6826067" cy="2374287"/>
          </a:xfrm>
        </p:spPr>
        <p:txBody>
          <a:bodyPr anchor="ctr">
            <a:normAutofit/>
          </a:bodyPr>
          <a:lstStyle/>
          <a:p>
            <a:pPr algn="l"/>
            <a:r>
              <a:rPr lang="en-US" sz="4400">
                <a:solidFill>
                  <a:srgbClr val="FFFFFF"/>
                </a:solidFill>
                <a:cs typeface="Angsana New"/>
              </a:rPr>
              <a:t>TYPE OF ARREST</a:t>
            </a:r>
            <a:endParaRPr lang="en-US" sz="4400">
              <a:solidFill>
                <a:srgbClr val="FFFFFF"/>
              </a:solidFill>
            </a:endParaRPr>
          </a:p>
        </p:txBody>
      </p:sp>
      <p:sp>
        <p:nvSpPr>
          <p:cNvPr id="3" name="Subtitle 2">
            <a:extLst>
              <a:ext uri="{FF2B5EF4-FFF2-40B4-BE49-F238E27FC236}">
                <a16:creationId xmlns:a16="http://schemas.microsoft.com/office/drawing/2014/main" id="{C15551EA-D499-F6E8-3FB6-46B042A78EE1}"/>
              </a:ext>
            </a:extLst>
          </p:cNvPr>
          <p:cNvSpPr>
            <a:spLocks noGrp="1"/>
          </p:cNvSpPr>
          <p:nvPr>
            <p:ph type="subTitle" idx="1"/>
          </p:nvPr>
        </p:nvSpPr>
        <p:spPr>
          <a:xfrm>
            <a:off x="7982309" y="5326096"/>
            <a:ext cx="2244306" cy="1382251"/>
          </a:xfrm>
        </p:spPr>
        <p:txBody>
          <a:bodyPr vert="horz" lIns="91440" tIns="45720" rIns="91440" bIns="45720" rtlCol="0" anchor="ctr">
            <a:normAutofit/>
          </a:bodyPr>
          <a:lstStyle/>
          <a:p>
            <a:pPr marL="342900" indent="-342900" algn="l">
              <a:buChar char="v"/>
            </a:pPr>
            <a:r>
              <a:rPr lang="en-US">
                <a:solidFill>
                  <a:srgbClr val="FFFFFF"/>
                </a:solidFill>
              </a:rPr>
              <a:t>Physical</a:t>
            </a:r>
          </a:p>
          <a:p>
            <a:pPr marL="342900" indent="-342900" algn="l">
              <a:buClr>
                <a:srgbClr val="E4DEF6"/>
              </a:buClr>
              <a:buChar char="v"/>
            </a:pPr>
            <a:r>
              <a:rPr lang="en-US">
                <a:solidFill>
                  <a:srgbClr val="FFFFFF"/>
                </a:solidFill>
              </a:rPr>
              <a:t>Sexual</a:t>
            </a:r>
          </a:p>
          <a:p>
            <a:pPr marL="342900" indent="-342900" algn="l">
              <a:buClr>
                <a:srgbClr val="E4DEF6"/>
              </a:buClr>
              <a:buChar char="v"/>
            </a:pPr>
            <a:endParaRPr lang="en-US" sz="2200">
              <a:solidFill>
                <a:srgbClr val="FFFFFF"/>
              </a:solidFill>
            </a:endParaRPr>
          </a:p>
        </p:txBody>
      </p:sp>
    </p:spTree>
    <p:extLst>
      <p:ext uri="{BB962C8B-B14F-4D97-AF65-F5344CB8AC3E}">
        <p14:creationId xmlns:p14="http://schemas.microsoft.com/office/powerpoint/2010/main" val="34996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4" name="Picture 5">
            <a:extLst>
              <a:ext uri="{FF2B5EF4-FFF2-40B4-BE49-F238E27FC236}">
                <a16:creationId xmlns:a16="http://schemas.microsoft.com/office/drawing/2014/main" id="{A78B72AB-0AB1-F7B7-2BF6-A8264F1D093E}"/>
              </a:ext>
            </a:extLst>
          </p:cNvPr>
          <p:cNvPicPr>
            <a:picLocks noChangeAspect="1"/>
          </p:cNvPicPr>
          <p:nvPr/>
        </p:nvPicPr>
        <p:blipFill rotWithShape="1">
          <a:blip r:embed="rId2"/>
          <a:srcRect l="4444" r="1" b="1"/>
          <a:stretch/>
        </p:blipFill>
        <p:spPr>
          <a:xfrm>
            <a:off x="20" y="10"/>
            <a:ext cx="12191980" cy="6857989"/>
          </a:xfrm>
          <a:prstGeom prst="rect">
            <a:avLst/>
          </a:prstGeom>
        </p:spPr>
      </p:pic>
      <p:sp>
        <p:nvSpPr>
          <p:cNvPr id="34" name="Rectangle 33">
            <a:extLst>
              <a:ext uri="{FF2B5EF4-FFF2-40B4-BE49-F238E27FC236}">
                <a16:creationId xmlns:a16="http://schemas.microsoft.com/office/drawing/2014/main" id="{F1195305-FB27-4331-8243-C4D3338DC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4DE77-0C3D-99A3-994C-0E09A7C0FF76}"/>
              </a:ext>
            </a:extLst>
          </p:cNvPr>
          <p:cNvSpPr>
            <a:spLocks noGrp="1"/>
          </p:cNvSpPr>
          <p:nvPr>
            <p:ph type="ctrTitle"/>
          </p:nvPr>
        </p:nvSpPr>
        <p:spPr>
          <a:xfrm>
            <a:off x="537410" y="728905"/>
            <a:ext cx="4567990" cy="1444614"/>
          </a:xfrm>
        </p:spPr>
        <p:txBody>
          <a:bodyPr>
            <a:normAutofit fontScale="90000"/>
          </a:bodyPr>
          <a:lstStyle/>
          <a:p>
            <a:pPr algn="l"/>
            <a:r>
              <a:rPr lang="en-US">
                <a:solidFill>
                  <a:srgbClr val="FFFFFF"/>
                </a:solidFill>
                <a:cs typeface="Angsana New"/>
              </a:rPr>
              <a:t>Women safety Tools</a:t>
            </a:r>
          </a:p>
        </p:txBody>
      </p:sp>
      <p:sp>
        <p:nvSpPr>
          <p:cNvPr id="3" name="Subtitle 2">
            <a:extLst>
              <a:ext uri="{FF2B5EF4-FFF2-40B4-BE49-F238E27FC236}">
                <a16:creationId xmlns:a16="http://schemas.microsoft.com/office/drawing/2014/main" id="{2DB54338-76A9-A5BB-D50B-93F72816F532}"/>
              </a:ext>
            </a:extLst>
          </p:cNvPr>
          <p:cNvSpPr>
            <a:spLocks noGrp="1"/>
          </p:cNvSpPr>
          <p:nvPr>
            <p:ph type="subTitle" idx="1"/>
          </p:nvPr>
        </p:nvSpPr>
        <p:spPr>
          <a:xfrm>
            <a:off x="537410" y="2677440"/>
            <a:ext cx="5013688" cy="3263794"/>
          </a:xfrm>
        </p:spPr>
        <p:txBody>
          <a:bodyPr vert="horz" lIns="91440" tIns="45720" rIns="91440" bIns="45720" rtlCol="0" anchor="t">
            <a:normAutofit/>
          </a:bodyPr>
          <a:lstStyle/>
          <a:p>
            <a:pPr marL="342900" indent="-342900" algn="l">
              <a:lnSpc>
                <a:spcPct val="100000"/>
              </a:lnSpc>
              <a:buFont typeface="Wingdings" panose="05000000000000000000" pitchFamily="2" charset="2"/>
              <a:buChar char="Ø"/>
            </a:pPr>
            <a:r>
              <a:rPr lang="en-US" sz="2200" dirty="0">
                <a:solidFill>
                  <a:srgbClr val="FFFFFF"/>
                </a:solidFill>
                <a:ea typeface="+mn-lt"/>
                <a:cs typeface="+mn-lt"/>
              </a:rPr>
              <a:t>The intricacies of those males may ultimately render new tools for women in our world useless.</a:t>
            </a:r>
          </a:p>
          <a:p>
            <a:pPr marL="342900" indent="-342900" algn="l">
              <a:lnSpc>
                <a:spcPct val="100000"/>
              </a:lnSpc>
              <a:buClr>
                <a:srgbClr val="E4DEF6"/>
              </a:buClr>
              <a:buFont typeface="Wingdings" panose="05000000000000000000" pitchFamily="2" charset="2"/>
              <a:buChar char="Ø"/>
            </a:pPr>
            <a:r>
              <a:rPr lang="en-US" sz="2200" dirty="0">
                <a:solidFill>
                  <a:schemeClr val="bg2"/>
                </a:solidFill>
                <a:ea typeface="+mn-lt"/>
                <a:cs typeface="+mn-lt"/>
              </a:rPr>
              <a:t>When women are in desperate situations, anything can happen before they can use the life-saving tools at hand.</a:t>
            </a:r>
            <a:endParaRPr lang="en-US" sz="2200">
              <a:solidFill>
                <a:schemeClr val="bg2"/>
              </a:solidFill>
            </a:endParaRPr>
          </a:p>
          <a:p>
            <a:pPr marL="342900" indent="-342900" algn="l">
              <a:lnSpc>
                <a:spcPct val="100000"/>
              </a:lnSpc>
              <a:buClr>
                <a:srgbClr val="E4DEF6"/>
              </a:buClr>
              <a:buFont typeface="Wingdings" panose="05000000000000000000" pitchFamily="2" charset="2"/>
              <a:buChar char="Ø"/>
            </a:pPr>
            <a:endParaRPr lang="en-US" sz="2200" dirty="0">
              <a:solidFill>
                <a:schemeClr val="bg2"/>
              </a:solidFill>
            </a:endParaRPr>
          </a:p>
          <a:p>
            <a:pPr marL="342900" indent="-342900" algn="l">
              <a:lnSpc>
                <a:spcPct val="100000"/>
              </a:lnSpc>
              <a:buClr>
                <a:srgbClr val="E4DEF6"/>
              </a:buClr>
              <a:buFont typeface="Wingdings" panose="05000000000000000000" pitchFamily="2" charset="2"/>
              <a:buChar char="Ø"/>
            </a:pPr>
            <a:endParaRPr lang="en-US" sz="2200">
              <a:solidFill>
                <a:srgbClr val="FFFFFF"/>
              </a:solidFill>
            </a:endParaRPr>
          </a:p>
          <a:p>
            <a:pPr marL="342900" indent="-342900" algn="l">
              <a:lnSpc>
                <a:spcPct val="100000"/>
              </a:lnSpc>
              <a:buClr>
                <a:srgbClr val="E4DEF6"/>
              </a:buClr>
              <a:buFont typeface="Wingdings" panose="05000000000000000000" pitchFamily="2" charset="2"/>
              <a:buChar char="Ø"/>
            </a:pPr>
            <a:endParaRPr lang="en-US" sz="2200">
              <a:solidFill>
                <a:srgbClr val="FFFFFF"/>
              </a:solidFill>
            </a:endParaRPr>
          </a:p>
        </p:txBody>
      </p:sp>
    </p:spTree>
    <p:extLst>
      <p:ext uri="{BB962C8B-B14F-4D97-AF65-F5344CB8AC3E}">
        <p14:creationId xmlns:p14="http://schemas.microsoft.com/office/powerpoint/2010/main" val="311679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5">
            <a:extLst>
              <a:ext uri="{FF2B5EF4-FFF2-40B4-BE49-F238E27FC236}">
                <a16:creationId xmlns:a16="http://schemas.microsoft.com/office/drawing/2014/main" id="{FC13456E-70F4-01D5-853E-59024B641739}"/>
              </a:ext>
            </a:extLst>
          </p:cNvPr>
          <p:cNvPicPr>
            <a:picLocks noChangeAspect="1"/>
          </p:cNvPicPr>
          <p:nvPr/>
        </p:nvPicPr>
        <p:blipFill rotWithShape="1">
          <a:blip r:embed="rId2"/>
          <a:srcRect b="6250"/>
          <a:stretch/>
        </p:blipFill>
        <p:spPr>
          <a:xfrm>
            <a:off x="20" y="10"/>
            <a:ext cx="12191980" cy="6857989"/>
          </a:xfrm>
          <a:prstGeom prst="rect">
            <a:avLst/>
          </a:prstGeom>
        </p:spPr>
      </p:pic>
      <p:sp>
        <p:nvSpPr>
          <p:cNvPr id="26" name="Rectangle 25">
            <a:extLst>
              <a:ext uri="{FF2B5EF4-FFF2-40B4-BE49-F238E27FC236}">
                <a16:creationId xmlns:a16="http://schemas.microsoft.com/office/drawing/2014/main" id="{5577296C-05E0-4832-AD9E-4264D4224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4A77D-DF39-E898-836D-DD8452FEBC46}"/>
              </a:ext>
            </a:extLst>
          </p:cNvPr>
          <p:cNvSpPr>
            <a:spLocks noGrp="1"/>
          </p:cNvSpPr>
          <p:nvPr>
            <p:ph type="ctrTitle"/>
          </p:nvPr>
        </p:nvSpPr>
        <p:spPr>
          <a:xfrm>
            <a:off x="406878" y="294735"/>
            <a:ext cx="5963426" cy="1569156"/>
          </a:xfrm>
        </p:spPr>
        <p:txBody>
          <a:bodyPr anchor="ctr">
            <a:normAutofit/>
          </a:bodyPr>
          <a:lstStyle/>
          <a:p>
            <a:pPr algn="l"/>
            <a:r>
              <a:rPr lang="en-US" sz="4400" dirty="0">
                <a:solidFill>
                  <a:srgbClr val="FFFFFF"/>
                </a:solidFill>
                <a:cs typeface="Angsana New"/>
              </a:rPr>
              <a:t>HEART BEAT RANGE</a:t>
            </a:r>
            <a:endParaRPr lang="en-US" sz="4400" dirty="0">
              <a:solidFill>
                <a:srgbClr val="FFFFFF"/>
              </a:solidFill>
            </a:endParaRPr>
          </a:p>
        </p:txBody>
      </p:sp>
      <p:sp>
        <p:nvSpPr>
          <p:cNvPr id="3" name="Subtitle 2">
            <a:extLst>
              <a:ext uri="{FF2B5EF4-FFF2-40B4-BE49-F238E27FC236}">
                <a16:creationId xmlns:a16="http://schemas.microsoft.com/office/drawing/2014/main" id="{7E14DE3D-F6CA-BE59-DA7C-1EB36635917A}"/>
              </a:ext>
            </a:extLst>
          </p:cNvPr>
          <p:cNvSpPr>
            <a:spLocks noGrp="1"/>
          </p:cNvSpPr>
          <p:nvPr>
            <p:ph type="subTitle" idx="1"/>
          </p:nvPr>
        </p:nvSpPr>
        <p:spPr>
          <a:xfrm>
            <a:off x="6142007" y="1488060"/>
            <a:ext cx="5838645" cy="5005343"/>
          </a:xfrm>
        </p:spPr>
        <p:txBody>
          <a:bodyPr vert="horz" lIns="91440" tIns="45720" rIns="91440" bIns="45720" rtlCol="0" anchor="ctr">
            <a:noAutofit/>
          </a:bodyPr>
          <a:lstStyle/>
          <a:p>
            <a:pPr marL="342900" indent="-342900" algn="l">
              <a:buChar char="v"/>
            </a:pPr>
            <a:r>
              <a:rPr lang="en-US" sz="2800" dirty="0">
                <a:solidFill>
                  <a:srgbClr val="FFC000"/>
                </a:solidFill>
                <a:ea typeface="+mn-lt"/>
                <a:cs typeface="+mn-lt"/>
              </a:rPr>
              <a:t>An average woman's heart rate is 77.6 beats per minute. 60 to 100 beats per minute during exercise and any work</a:t>
            </a:r>
          </a:p>
          <a:p>
            <a:pPr marL="342900" indent="-342900" algn="l">
              <a:buClr>
                <a:srgbClr val="E4DEF6"/>
              </a:buClr>
              <a:buChar char="v"/>
            </a:pPr>
            <a:r>
              <a:rPr lang="en-US" sz="2800" dirty="0">
                <a:solidFill>
                  <a:srgbClr val="FFC000"/>
                </a:solidFill>
                <a:ea typeface="+mn-lt"/>
                <a:cs typeface="+mn-lt"/>
              </a:rPr>
              <a:t>When a woman is afraid of something her heart rate increases by 41.9%over normal to 110.1 beats per minute.</a:t>
            </a:r>
          </a:p>
        </p:txBody>
      </p:sp>
    </p:spTree>
    <p:extLst>
      <p:ext uri="{BB962C8B-B14F-4D97-AF65-F5344CB8AC3E}">
        <p14:creationId xmlns:p14="http://schemas.microsoft.com/office/powerpoint/2010/main" val="396839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59929-42E8-9BFC-CA48-426E91E703AE}"/>
              </a:ext>
            </a:extLst>
          </p:cNvPr>
          <p:cNvSpPr>
            <a:spLocks noGrp="1"/>
          </p:cNvSpPr>
          <p:nvPr>
            <p:ph type="ctrTitle"/>
          </p:nvPr>
        </p:nvSpPr>
        <p:spPr>
          <a:xfrm>
            <a:off x="838200" y="489760"/>
            <a:ext cx="5334000" cy="1165526"/>
          </a:xfrm>
        </p:spPr>
        <p:txBody>
          <a:bodyPr vert="horz" lIns="91440" tIns="45720" rIns="91440" bIns="45720" rtlCol="0">
            <a:normAutofit/>
          </a:bodyPr>
          <a:lstStyle/>
          <a:p>
            <a:pPr algn="l"/>
            <a:r>
              <a:rPr lang="en-US">
                <a:gradFill flip="none" rotWithShape="1">
                  <a:gsLst>
                    <a:gs pos="0">
                      <a:schemeClr val="accent5">
                        <a:alpha val="70000"/>
                      </a:schemeClr>
                    </a:gs>
                    <a:gs pos="100000">
                      <a:schemeClr val="accent1">
                        <a:alpha val="70000"/>
                      </a:schemeClr>
                    </a:gs>
                  </a:gsLst>
                  <a:lin ang="0" scaled="1"/>
                  <a:tileRect/>
                </a:gradFill>
              </a:rPr>
              <a:t>COMPONENTS</a:t>
            </a:r>
          </a:p>
        </p:txBody>
      </p:sp>
      <p:sp>
        <p:nvSpPr>
          <p:cNvPr id="3" name="Subtitle 2">
            <a:extLst>
              <a:ext uri="{FF2B5EF4-FFF2-40B4-BE49-F238E27FC236}">
                <a16:creationId xmlns:a16="http://schemas.microsoft.com/office/drawing/2014/main" id="{A2E90EF3-1748-749B-E975-85D0727D1960}"/>
              </a:ext>
            </a:extLst>
          </p:cNvPr>
          <p:cNvSpPr>
            <a:spLocks noGrp="1"/>
          </p:cNvSpPr>
          <p:nvPr>
            <p:ph type="subTitle" idx="1"/>
          </p:nvPr>
        </p:nvSpPr>
        <p:spPr>
          <a:xfrm>
            <a:off x="708804" y="2264944"/>
            <a:ext cx="5334000" cy="2762818"/>
          </a:xfrm>
        </p:spPr>
        <p:txBody>
          <a:bodyPr vert="horz" lIns="91440" tIns="45720" rIns="91440" bIns="45720" rtlCol="0" anchor="t">
            <a:noAutofit/>
          </a:bodyPr>
          <a:lstStyle/>
          <a:p>
            <a:pPr marL="342900" indent="-228600" algn="l">
              <a:lnSpc>
                <a:spcPct val="100000"/>
              </a:lnSpc>
              <a:buFont typeface="Wingdings" panose="05000000000000000000" pitchFamily="2" charset="2"/>
              <a:buChar char="§"/>
            </a:pPr>
            <a:r>
              <a:rPr lang="en-US" sz="1800">
                <a:solidFill>
                  <a:schemeClr val="tx2">
                    <a:alpha val="60000"/>
                  </a:schemeClr>
                </a:solidFill>
              </a:rPr>
              <a:t>ARDUNIO UNO</a:t>
            </a:r>
          </a:p>
          <a:p>
            <a:pPr marL="342900" indent="-228600" algn="l">
              <a:lnSpc>
                <a:spcPct val="100000"/>
              </a:lnSpc>
              <a:buFont typeface="Wingdings" panose="05000000000000000000" pitchFamily="2" charset="2"/>
              <a:buChar char="§"/>
            </a:pPr>
            <a:r>
              <a:rPr lang="en-US" sz="1800">
                <a:solidFill>
                  <a:schemeClr val="tx2">
                    <a:alpha val="60000"/>
                  </a:schemeClr>
                </a:solidFill>
              </a:rPr>
              <a:t>HEART BEAT RATING SENSOR</a:t>
            </a:r>
          </a:p>
          <a:p>
            <a:pPr marL="342900" indent="-228600" algn="l">
              <a:lnSpc>
                <a:spcPct val="100000"/>
              </a:lnSpc>
              <a:buFont typeface="Wingdings" panose="05000000000000000000" pitchFamily="2" charset="2"/>
              <a:buChar char="§"/>
            </a:pPr>
            <a:r>
              <a:rPr lang="en-US" sz="1800">
                <a:solidFill>
                  <a:schemeClr val="tx2">
                    <a:alpha val="60000"/>
                  </a:schemeClr>
                </a:solidFill>
              </a:rPr>
              <a:t>GSM MODULE</a:t>
            </a:r>
          </a:p>
          <a:p>
            <a:pPr marL="342900" indent="-228600" algn="l">
              <a:lnSpc>
                <a:spcPct val="100000"/>
              </a:lnSpc>
              <a:buFont typeface="Wingdings" panose="05000000000000000000" pitchFamily="2" charset="2"/>
              <a:buChar char="§"/>
            </a:pPr>
            <a:r>
              <a:rPr lang="en-US" sz="1800">
                <a:solidFill>
                  <a:schemeClr val="tx2">
                    <a:alpha val="60000"/>
                  </a:schemeClr>
                </a:solidFill>
              </a:rPr>
              <a:t>BATTERY CHARING MODULE</a:t>
            </a:r>
          </a:p>
          <a:p>
            <a:pPr marL="342900" indent="-228600" algn="l">
              <a:lnSpc>
                <a:spcPct val="100000"/>
              </a:lnSpc>
              <a:buFont typeface="Wingdings" panose="05000000000000000000" pitchFamily="2" charset="2"/>
              <a:buChar char="§"/>
            </a:pPr>
            <a:r>
              <a:rPr lang="en-US" sz="1800">
                <a:solidFill>
                  <a:schemeClr val="tx2">
                    <a:alpha val="60000"/>
                  </a:schemeClr>
                </a:solidFill>
              </a:rPr>
              <a:t>VOICE TRANSMITTING </a:t>
            </a:r>
          </a:p>
          <a:p>
            <a:pPr marL="342900" indent="-228600" algn="l">
              <a:lnSpc>
                <a:spcPct val="100000"/>
              </a:lnSpc>
              <a:buFont typeface="Wingdings" panose="05000000000000000000" pitchFamily="2" charset="2"/>
              <a:buChar char="§"/>
            </a:pPr>
            <a:r>
              <a:rPr lang="en-US" sz="1800">
                <a:solidFill>
                  <a:schemeClr val="tx2">
                    <a:alpha val="60000"/>
                  </a:schemeClr>
                </a:solidFill>
              </a:rPr>
              <a:t>SECRET MINI CAMERA TRANSMITTING</a:t>
            </a:r>
          </a:p>
          <a:p>
            <a:pPr marL="342900" indent="-228600" algn="l">
              <a:lnSpc>
                <a:spcPct val="100000"/>
              </a:lnSpc>
              <a:buFont typeface="Wingdings" panose="05000000000000000000" pitchFamily="2" charset="2"/>
              <a:buChar char="§"/>
            </a:pPr>
            <a:r>
              <a:rPr lang="en-US" sz="1800">
                <a:solidFill>
                  <a:schemeClr val="tx2">
                    <a:alpha val="60000"/>
                  </a:schemeClr>
                </a:solidFill>
              </a:rPr>
              <a:t>LITHIUM BATTERY </a:t>
            </a:r>
          </a:p>
          <a:p>
            <a:pPr indent="-228600" algn="l">
              <a:lnSpc>
                <a:spcPct val="100000"/>
              </a:lnSpc>
              <a:buFont typeface="Wingdings" panose="05000000000000000000" pitchFamily="2" charset="2"/>
              <a:buChar char="§"/>
            </a:pPr>
            <a:endParaRPr lang="en-US" sz="700">
              <a:solidFill>
                <a:schemeClr val="tx2">
                  <a:alpha val="60000"/>
                </a:schemeClr>
              </a:solidFill>
            </a:endParaRPr>
          </a:p>
        </p:txBody>
      </p:sp>
      <p:sp>
        <p:nvSpPr>
          <p:cNvPr id="191" name="Rectangle 19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533400"/>
            <a:ext cx="5231130" cy="579119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6E131727-A76B-6255-F686-B240E96B5790}"/>
              </a:ext>
            </a:extLst>
          </p:cNvPr>
          <p:cNvPicPr>
            <a:picLocks noChangeAspect="1"/>
          </p:cNvPicPr>
          <p:nvPr/>
        </p:nvPicPr>
        <p:blipFill rotWithShape="1">
          <a:blip r:embed="rId2">
            <a:alphaModFix/>
          </a:blip>
          <a:srcRect l="15981" r="23910"/>
          <a:stretch/>
        </p:blipFill>
        <p:spPr>
          <a:xfrm>
            <a:off x="6503670" y="533400"/>
            <a:ext cx="5231130" cy="5791199"/>
          </a:xfrm>
          <a:prstGeom prst="rect">
            <a:avLst/>
          </a:prstGeom>
        </p:spPr>
      </p:pic>
    </p:spTree>
    <p:extLst>
      <p:ext uri="{BB962C8B-B14F-4D97-AF65-F5344CB8AC3E}">
        <p14:creationId xmlns:p14="http://schemas.microsoft.com/office/powerpoint/2010/main" val="125880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6" name="Picture 6">
            <a:extLst>
              <a:ext uri="{FF2B5EF4-FFF2-40B4-BE49-F238E27FC236}">
                <a16:creationId xmlns:a16="http://schemas.microsoft.com/office/drawing/2014/main" id="{3177EE7E-562E-BDB0-C7D7-E1949386C1D9}"/>
              </a:ext>
            </a:extLst>
          </p:cNvPr>
          <p:cNvPicPr>
            <a:picLocks noChangeAspect="1"/>
          </p:cNvPicPr>
          <p:nvPr/>
        </p:nvPicPr>
        <p:blipFill rotWithShape="1">
          <a:blip r:embed="rId2"/>
          <a:srcRect t="24291" b="19459"/>
          <a:stretch/>
        </p:blipFill>
        <p:spPr>
          <a:xfrm>
            <a:off x="20" y="10"/>
            <a:ext cx="12191980" cy="6857989"/>
          </a:xfrm>
          <a:prstGeom prst="rect">
            <a:avLst/>
          </a:prstGeom>
        </p:spPr>
      </p:pic>
      <p:sp>
        <p:nvSpPr>
          <p:cNvPr id="94" name="Rectangle 93">
            <a:extLst>
              <a:ext uri="{FF2B5EF4-FFF2-40B4-BE49-F238E27FC236}">
                <a16:creationId xmlns:a16="http://schemas.microsoft.com/office/drawing/2014/main" id="{F1195305-FB27-4331-8243-C4D3338DC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03CCC-67B9-5B19-98E6-BD9310D351CD}"/>
              </a:ext>
            </a:extLst>
          </p:cNvPr>
          <p:cNvSpPr>
            <a:spLocks noGrp="1"/>
          </p:cNvSpPr>
          <p:nvPr>
            <p:ph type="ctrTitle"/>
          </p:nvPr>
        </p:nvSpPr>
        <p:spPr>
          <a:xfrm>
            <a:off x="465523" y="556376"/>
            <a:ext cx="4567990" cy="1732161"/>
          </a:xfrm>
        </p:spPr>
        <p:txBody>
          <a:bodyPr>
            <a:normAutofit/>
          </a:bodyPr>
          <a:lstStyle/>
          <a:p>
            <a:pPr algn="l"/>
            <a:r>
              <a:rPr lang="en-US" dirty="0">
                <a:solidFill>
                  <a:srgbClr val="FFFFFF"/>
                </a:solidFill>
                <a:cs typeface="Angsana New"/>
              </a:rPr>
              <a:t>HEART BEAT SENSOR</a:t>
            </a:r>
            <a:endParaRPr lang="en-US" dirty="0">
              <a:solidFill>
                <a:srgbClr val="FFFFFF"/>
              </a:solidFill>
            </a:endParaRPr>
          </a:p>
        </p:txBody>
      </p:sp>
      <p:sp>
        <p:nvSpPr>
          <p:cNvPr id="3" name="Subtitle 2">
            <a:extLst>
              <a:ext uri="{FF2B5EF4-FFF2-40B4-BE49-F238E27FC236}">
                <a16:creationId xmlns:a16="http://schemas.microsoft.com/office/drawing/2014/main" id="{0B9EFB85-EED9-1BEA-AA58-56761A80AEFF}"/>
              </a:ext>
            </a:extLst>
          </p:cNvPr>
          <p:cNvSpPr>
            <a:spLocks noGrp="1"/>
          </p:cNvSpPr>
          <p:nvPr>
            <p:ph type="subTitle" idx="1"/>
          </p:nvPr>
        </p:nvSpPr>
        <p:spPr>
          <a:xfrm>
            <a:off x="523033" y="2979365"/>
            <a:ext cx="5804442" cy="2616812"/>
          </a:xfrm>
        </p:spPr>
        <p:txBody>
          <a:bodyPr vert="horz" lIns="91440" tIns="45720" rIns="91440" bIns="45720" rtlCol="0" anchor="t">
            <a:normAutofit/>
          </a:bodyPr>
          <a:lstStyle/>
          <a:p>
            <a:pPr marL="342900" indent="-342900" algn="l">
              <a:lnSpc>
                <a:spcPct val="100000"/>
              </a:lnSpc>
              <a:buChar char="Ø"/>
            </a:pPr>
            <a:r>
              <a:rPr lang="en-US" sz="2000" dirty="0">
                <a:solidFill>
                  <a:srgbClr val="FFFFFF"/>
                </a:solidFill>
                <a:ea typeface="+mn-lt"/>
                <a:cs typeface="+mn-lt"/>
              </a:rPr>
              <a:t>This sensor monitors the average heart rate.</a:t>
            </a:r>
            <a:endParaRPr lang="en-US" sz="2000" dirty="0">
              <a:solidFill>
                <a:srgbClr val="FFFFFF"/>
              </a:solidFill>
            </a:endParaRPr>
          </a:p>
          <a:p>
            <a:pPr marL="342900" indent="-342900" algn="l">
              <a:lnSpc>
                <a:spcPct val="100000"/>
              </a:lnSpc>
              <a:buClr>
                <a:srgbClr val="E4DEF6"/>
              </a:buClr>
              <a:buChar char="Ø"/>
            </a:pPr>
            <a:r>
              <a:rPr lang="en-US" sz="2000" dirty="0">
                <a:solidFill>
                  <a:srgbClr val="FFFFFF"/>
                </a:solidFill>
              </a:rPr>
              <a:t>This sensor works like any other heart rate monitor ,But</a:t>
            </a:r>
          </a:p>
          <a:p>
            <a:pPr marL="342900" indent="-342900" algn="l">
              <a:lnSpc>
                <a:spcPct val="100000"/>
              </a:lnSpc>
              <a:buClr>
                <a:srgbClr val="E4DEF6"/>
              </a:buClr>
              <a:buChar char="Ø"/>
            </a:pPr>
            <a:r>
              <a:rPr lang="en-US" sz="2000" dirty="0">
                <a:solidFill>
                  <a:srgbClr val="FFFFFF"/>
                </a:solidFill>
                <a:ea typeface="+mn-lt"/>
                <a:cs typeface="+mn-lt"/>
              </a:rPr>
              <a:t>When the pulse rate rises above the average heart rate or increases to 110 beats per minute, this sensor starts working.</a:t>
            </a:r>
            <a:endParaRPr lang="en-US" sz="2000" dirty="0">
              <a:solidFill>
                <a:srgbClr val="FFFFFF"/>
              </a:solidFill>
            </a:endParaRPr>
          </a:p>
          <a:p>
            <a:pPr marL="342900" indent="-342900" algn="l">
              <a:lnSpc>
                <a:spcPct val="100000"/>
              </a:lnSpc>
              <a:buClr>
                <a:srgbClr val="E4DEF6"/>
              </a:buClr>
              <a:buChar char="Ø"/>
            </a:pPr>
            <a:endParaRPr lang="en-US" sz="1200">
              <a:solidFill>
                <a:srgbClr val="FFFFFF"/>
              </a:solidFill>
            </a:endParaRPr>
          </a:p>
          <a:p>
            <a:pPr marL="342900" indent="-342900" algn="l">
              <a:lnSpc>
                <a:spcPct val="100000"/>
              </a:lnSpc>
              <a:buClr>
                <a:srgbClr val="E4DEF6"/>
              </a:buClr>
              <a:buChar char="Ø"/>
            </a:pPr>
            <a:endParaRPr lang="en-US" sz="1200">
              <a:solidFill>
                <a:srgbClr val="FFFFFF"/>
              </a:solidFill>
            </a:endParaRPr>
          </a:p>
        </p:txBody>
      </p:sp>
    </p:spTree>
    <p:extLst>
      <p:ext uri="{BB962C8B-B14F-4D97-AF65-F5344CB8AC3E}">
        <p14:creationId xmlns:p14="http://schemas.microsoft.com/office/powerpoint/2010/main" val="346283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0" name="Picture 11">
            <a:extLst>
              <a:ext uri="{FF2B5EF4-FFF2-40B4-BE49-F238E27FC236}">
                <a16:creationId xmlns:a16="http://schemas.microsoft.com/office/drawing/2014/main" id="{8870FB6A-36B4-D3F0-C10E-5A4D5CF4829F}"/>
              </a:ext>
            </a:extLst>
          </p:cNvPr>
          <p:cNvPicPr>
            <a:picLocks noChangeAspect="1"/>
          </p:cNvPicPr>
          <p:nvPr/>
        </p:nvPicPr>
        <p:blipFill rotWithShape="1">
          <a:blip r:embed="rId2"/>
          <a:srcRect t="20554" b="23055"/>
          <a:stretch/>
        </p:blipFill>
        <p:spPr>
          <a:xfrm>
            <a:off x="20" y="14387"/>
            <a:ext cx="12191980" cy="6857989"/>
          </a:xfrm>
          <a:prstGeom prst="rect">
            <a:avLst/>
          </a:prstGeom>
        </p:spPr>
      </p:pic>
      <p:sp>
        <p:nvSpPr>
          <p:cNvPr id="52" name="Rectangle 51">
            <a:extLst>
              <a:ext uri="{FF2B5EF4-FFF2-40B4-BE49-F238E27FC236}">
                <a16:creationId xmlns:a16="http://schemas.microsoft.com/office/drawing/2014/main" id="{F1195305-FB27-4331-8243-C4D3338DC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02205-21D6-87CB-29B1-8383D0C1A829}"/>
              </a:ext>
            </a:extLst>
          </p:cNvPr>
          <p:cNvSpPr>
            <a:spLocks noGrp="1"/>
          </p:cNvSpPr>
          <p:nvPr>
            <p:ph type="ctrTitle"/>
          </p:nvPr>
        </p:nvSpPr>
        <p:spPr>
          <a:xfrm>
            <a:off x="537410" y="728905"/>
            <a:ext cx="4567990" cy="898275"/>
          </a:xfrm>
        </p:spPr>
        <p:txBody>
          <a:bodyPr vert="horz" lIns="91440" tIns="45720" rIns="91440" bIns="45720" rtlCol="0">
            <a:normAutofit/>
          </a:bodyPr>
          <a:lstStyle/>
          <a:p>
            <a:pPr algn="l"/>
            <a:r>
              <a:rPr lang="en-US">
                <a:solidFill>
                  <a:srgbClr val="FFFFFF"/>
                </a:solidFill>
              </a:rPr>
              <a:t>WORKING </a:t>
            </a:r>
          </a:p>
        </p:txBody>
      </p:sp>
      <p:sp>
        <p:nvSpPr>
          <p:cNvPr id="3" name="Subtitle 2">
            <a:extLst>
              <a:ext uri="{FF2B5EF4-FFF2-40B4-BE49-F238E27FC236}">
                <a16:creationId xmlns:a16="http://schemas.microsoft.com/office/drawing/2014/main" id="{3D75F0DA-B993-4836-25C8-8C7F89D8ACF8}"/>
              </a:ext>
            </a:extLst>
          </p:cNvPr>
          <p:cNvSpPr>
            <a:spLocks noGrp="1"/>
          </p:cNvSpPr>
          <p:nvPr>
            <p:ph type="subTitle" idx="1"/>
          </p:nvPr>
        </p:nvSpPr>
        <p:spPr>
          <a:xfrm>
            <a:off x="465523" y="2073591"/>
            <a:ext cx="6695838" cy="2933114"/>
          </a:xfrm>
        </p:spPr>
        <p:txBody>
          <a:bodyPr vert="horz" lIns="91440" tIns="45720" rIns="91440" bIns="45720" rtlCol="0" anchor="t">
            <a:noAutofit/>
          </a:bodyPr>
          <a:lstStyle/>
          <a:p>
            <a:pPr marL="342900" indent="-228600" algn="l">
              <a:lnSpc>
                <a:spcPct val="100000"/>
              </a:lnSpc>
              <a:buFont typeface="Wingdings" panose="05000000000000000000" pitchFamily="2" charset="2"/>
              <a:buChar char="§"/>
            </a:pPr>
            <a:r>
              <a:rPr lang="en-US" sz="2000" dirty="0">
                <a:solidFill>
                  <a:schemeClr val="accent3">
                    <a:lumMod val="50000"/>
                  </a:schemeClr>
                </a:solidFill>
              </a:rPr>
              <a:t>This sensor monitors the constant pulse rate of the blood and also works when the rate increases.</a:t>
            </a:r>
          </a:p>
          <a:p>
            <a:pPr marL="342900" indent="-228600" algn="l">
              <a:lnSpc>
                <a:spcPct val="100000"/>
              </a:lnSpc>
              <a:buFont typeface="Wingdings" panose="05000000000000000000" pitchFamily="2" charset="2"/>
              <a:buChar char="§"/>
            </a:pPr>
            <a:r>
              <a:rPr lang="en-US" sz="2000" dirty="0">
                <a:solidFill>
                  <a:schemeClr val="accent3">
                    <a:lumMod val="50000"/>
                  </a:schemeClr>
                </a:solidFill>
              </a:rPr>
              <a:t>When the heart rate rises, it will automatically send the voice recording to the official headquarters within five seconds and within the next five seconds, the video surveillance recording will be sent to the official headquarters.</a:t>
            </a:r>
          </a:p>
          <a:p>
            <a:pPr marL="342900" indent="-228600" algn="l">
              <a:lnSpc>
                <a:spcPct val="100000"/>
              </a:lnSpc>
              <a:buFont typeface="Wingdings" panose="05000000000000000000" pitchFamily="2" charset="2"/>
              <a:buChar char="§"/>
            </a:pPr>
            <a:r>
              <a:rPr lang="en-US" sz="2000" dirty="0">
                <a:solidFill>
                  <a:schemeClr val="accent3">
                    <a:lumMod val="50000"/>
                  </a:schemeClr>
                </a:solidFill>
              </a:rPr>
              <a:t>Their location will be transmitted to the official command center through the GSM module in the next five seconds</a:t>
            </a:r>
          </a:p>
          <a:p>
            <a:pPr marL="342900" indent="-228600" algn="l">
              <a:lnSpc>
                <a:spcPct val="100000"/>
              </a:lnSpc>
              <a:buFont typeface="Wingdings" panose="05000000000000000000" pitchFamily="2" charset="2"/>
              <a:buChar char="§"/>
            </a:pPr>
            <a:endParaRPr lang="en-US" sz="2000" dirty="0">
              <a:solidFill>
                <a:schemeClr val="accent3">
                  <a:lumMod val="50000"/>
                </a:schemeClr>
              </a:solidFill>
            </a:endParaRPr>
          </a:p>
        </p:txBody>
      </p:sp>
    </p:spTree>
    <p:extLst>
      <p:ext uri="{BB962C8B-B14F-4D97-AF65-F5344CB8AC3E}">
        <p14:creationId xmlns:p14="http://schemas.microsoft.com/office/powerpoint/2010/main" val="313194372"/>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LuminousVTI</vt:lpstr>
      <vt:lpstr>WOMEN SAFETY </vt:lpstr>
      <vt:lpstr> Definition</vt:lpstr>
      <vt:lpstr>PROBLEMS OF WOMEN</vt:lpstr>
      <vt:lpstr>TYPE OF ARREST</vt:lpstr>
      <vt:lpstr>Women safety Tools</vt:lpstr>
      <vt:lpstr>HEART BEAT RANGE</vt:lpstr>
      <vt:lpstr>COMPONENTS</vt:lpstr>
      <vt:lpstr>HEART BEAT SENSOR</vt:lpstr>
      <vt:lpstr>WORKING </vt:lpstr>
      <vt:lpstr>MODEL IMAGE</vt:lpstr>
      <vt:lpstr>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246</cp:revision>
  <dcterms:created xsi:type="dcterms:W3CDTF">2023-02-04T05:23:49Z</dcterms:created>
  <dcterms:modified xsi:type="dcterms:W3CDTF">2023-02-06T17:48:37Z</dcterms:modified>
</cp:coreProperties>
</file>