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1" r:id="rId6"/>
    <p:sldId id="262" r:id="rId7"/>
    <p:sldId id="263" r:id="rId8"/>
    <p:sldId id="276" r:id="rId9"/>
    <p:sldId id="265" r:id="rId10"/>
    <p:sldId id="277" r:id="rId11"/>
    <p:sldId id="278" r:id="rId12"/>
    <p:sldId id="269" r:id="rId13"/>
    <p:sldId id="279" r:id="rId14"/>
    <p:sldId id="280" r:id="rId15"/>
    <p:sldId id="283" r:id="rId16"/>
    <p:sldId id="281" r:id="rId17"/>
    <p:sldId id="282" r:id="rId18"/>
    <p:sldId id="284" r:id="rId19"/>
    <p:sldId id="285" r:id="rId20"/>
    <p:sldId id="286" r:id="rId21"/>
    <p:sldId id="275" r:id="rId2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636" y="-90"/>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5/22/2023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chemeClr val="tx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26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5/22/2023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5/22/2023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chemeClr val="tx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5/22/2023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5/22/2023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4672583" y="354329"/>
            <a:ext cx="2846832" cy="574040"/>
          </a:xfrm>
          <a:prstGeom prst="rect">
            <a:avLst/>
          </a:prstGeom>
        </p:spPr>
        <p:txBody>
          <a:bodyPr wrap="square" lIns="0" tIns="0" rIns="0" bIns="0">
            <a:spAutoFit/>
          </a:bodyPr>
          <a:lstStyle>
            <a:lvl1pPr>
              <a:defRPr sz="3600" b="1" i="0">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876655" y="1339951"/>
            <a:ext cx="10438688" cy="3609340"/>
          </a:xfrm>
          <a:prstGeom prst="rect">
            <a:avLst/>
          </a:prstGeom>
        </p:spPr>
        <p:txBody>
          <a:bodyPr wrap="square" lIns="0" tIns="0" rIns="0" bIns="0">
            <a:spAutoFit/>
          </a:bodyPr>
          <a:lstStyle>
            <a:lvl1pPr>
              <a:defRPr sz="26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5/22/2023</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doi.org/10.21203/rs.3.rs-155561/v1"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632490" y="214906"/>
            <a:ext cx="1827223" cy="1818086"/>
          </a:xfrm>
          <a:prstGeom prst="rect">
            <a:avLst/>
          </a:prstGeom>
        </p:spPr>
      </p:pic>
      <p:sp>
        <p:nvSpPr>
          <p:cNvPr id="3" name="object 3"/>
          <p:cNvSpPr txBox="1">
            <a:spLocks noGrp="1"/>
          </p:cNvSpPr>
          <p:nvPr>
            <p:ph type="title"/>
          </p:nvPr>
        </p:nvSpPr>
        <p:spPr>
          <a:xfrm>
            <a:off x="5029200" y="533400"/>
            <a:ext cx="2799843" cy="402032"/>
          </a:xfrm>
          <a:prstGeom prst="rect">
            <a:avLst/>
          </a:prstGeom>
        </p:spPr>
        <p:txBody>
          <a:bodyPr vert="horz" wrap="square" lIns="0" tIns="55244" rIns="0" bIns="0" rtlCol="0">
            <a:spAutoFit/>
          </a:bodyPr>
          <a:lstStyle/>
          <a:p>
            <a:pPr marL="1691005" marR="5080" indent="-1678305">
              <a:lnSpc>
                <a:spcPts val="2700"/>
              </a:lnSpc>
              <a:spcBef>
                <a:spcPts val="434"/>
              </a:spcBef>
            </a:pPr>
            <a:r>
              <a:rPr lang="en-US" sz="2500" dirty="0" smtClean="0"/>
              <a:t>AIR AMBULANCE</a:t>
            </a:r>
            <a:endParaRPr sz="2500" dirty="0"/>
          </a:p>
        </p:txBody>
      </p:sp>
      <p:sp>
        <p:nvSpPr>
          <p:cNvPr id="4" name="object 4"/>
          <p:cNvSpPr txBox="1"/>
          <p:nvPr/>
        </p:nvSpPr>
        <p:spPr>
          <a:xfrm>
            <a:off x="2919729" y="1545463"/>
            <a:ext cx="7867650" cy="1258570"/>
          </a:xfrm>
          <a:prstGeom prst="rect">
            <a:avLst/>
          </a:prstGeom>
        </p:spPr>
        <p:txBody>
          <a:bodyPr vert="horz" wrap="square" lIns="0" tIns="12700" rIns="0" bIns="0" rtlCol="0">
            <a:spAutoFit/>
          </a:bodyPr>
          <a:lstStyle/>
          <a:p>
            <a:pPr marL="12700">
              <a:lnSpc>
                <a:spcPct val="100000"/>
              </a:lnSpc>
              <a:spcBef>
                <a:spcPts val="100"/>
              </a:spcBef>
            </a:pPr>
            <a:r>
              <a:rPr sz="2400" b="1" spc="-5" dirty="0">
                <a:latin typeface="Times New Roman"/>
                <a:cs typeface="Times New Roman"/>
              </a:rPr>
              <a:t>Department</a:t>
            </a:r>
            <a:r>
              <a:rPr sz="2400" b="1" spc="5" dirty="0">
                <a:latin typeface="Times New Roman"/>
                <a:cs typeface="Times New Roman"/>
              </a:rPr>
              <a:t> </a:t>
            </a:r>
            <a:r>
              <a:rPr sz="2400" b="1" spc="-10" dirty="0">
                <a:latin typeface="Times New Roman"/>
                <a:cs typeface="Times New Roman"/>
              </a:rPr>
              <a:t>of</a:t>
            </a:r>
            <a:r>
              <a:rPr sz="2400" b="1" spc="10" dirty="0">
                <a:latin typeface="Times New Roman"/>
                <a:cs typeface="Times New Roman"/>
              </a:rPr>
              <a:t> </a:t>
            </a:r>
            <a:r>
              <a:rPr sz="2400" b="1" spc="-5" dirty="0">
                <a:latin typeface="Times New Roman"/>
                <a:cs typeface="Times New Roman"/>
              </a:rPr>
              <a:t>Electronics</a:t>
            </a:r>
            <a:r>
              <a:rPr sz="2400" b="1" spc="-10" dirty="0">
                <a:latin typeface="Times New Roman"/>
                <a:cs typeface="Times New Roman"/>
              </a:rPr>
              <a:t> </a:t>
            </a:r>
            <a:r>
              <a:rPr sz="2400" b="1" spc="-5" dirty="0">
                <a:latin typeface="Times New Roman"/>
                <a:cs typeface="Times New Roman"/>
              </a:rPr>
              <a:t>and</a:t>
            </a:r>
            <a:r>
              <a:rPr sz="2400" b="1" spc="10" dirty="0">
                <a:latin typeface="Times New Roman"/>
                <a:cs typeface="Times New Roman"/>
              </a:rPr>
              <a:t> </a:t>
            </a:r>
            <a:r>
              <a:rPr sz="2400" b="1" spc="-5" dirty="0">
                <a:latin typeface="Times New Roman"/>
                <a:cs typeface="Times New Roman"/>
              </a:rPr>
              <a:t>Communication</a:t>
            </a:r>
            <a:r>
              <a:rPr sz="2400" b="1" spc="10" dirty="0">
                <a:latin typeface="Times New Roman"/>
                <a:cs typeface="Times New Roman"/>
              </a:rPr>
              <a:t> </a:t>
            </a:r>
            <a:r>
              <a:rPr sz="2400" b="1" dirty="0">
                <a:latin typeface="Times New Roman"/>
                <a:cs typeface="Times New Roman"/>
              </a:rPr>
              <a:t>Engineering</a:t>
            </a:r>
            <a:endParaRPr sz="2400" dirty="0">
              <a:latin typeface="Times New Roman"/>
              <a:cs typeface="Times New Roman"/>
            </a:endParaRPr>
          </a:p>
          <a:p>
            <a:pPr marL="2142490" marR="3413760" indent="400685">
              <a:lnSpc>
                <a:spcPct val="136100"/>
              </a:lnSpc>
              <a:spcBef>
                <a:spcPts val="950"/>
              </a:spcBef>
            </a:pPr>
            <a:r>
              <a:rPr sz="1800" b="1" u="heavy" spc="-30" dirty="0">
                <a:uFill>
                  <a:solidFill>
                    <a:srgbClr val="000000"/>
                  </a:solidFill>
                </a:uFill>
                <a:latin typeface="Times New Roman"/>
                <a:cs typeface="Times New Roman"/>
              </a:rPr>
              <a:t>BATCH</a:t>
            </a:r>
            <a:r>
              <a:rPr sz="1800" b="1" u="heavy" spc="-15" dirty="0">
                <a:uFill>
                  <a:solidFill>
                    <a:srgbClr val="000000"/>
                  </a:solidFill>
                </a:uFill>
                <a:latin typeface="Times New Roman"/>
                <a:cs typeface="Times New Roman"/>
              </a:rPr>
              <a:t> </a:t>
            </a:r>
            <a:r>
              <a:rPr sz="1800" b="1" u="heavy" dirty="0" smtClean="0">
                <a:uFill>
                  <a:solidFill>
                    <a:srgbClr val="000000"/>
                  </a:solidFill>
                </a:uFill>
                <a:latin typeface="Times New Roman"/>
                <a:cs typeface="Times New Roman"/>
              </a:rPr>
              <a:t>NO:0</a:t>
            </a:r>
            <a:r>
              <a:rPr lang="en-US" sz="1800" b="1" u="heavy" dirty="0" smtClean="0">
                <a:uFill>
                  <a:solidFill>
                    <a:srgbClr val="000000"/>
                  </a:solidFill>
                </a:uFill>
                <a:latin typeface="Times New Roman"/>
                <a:cs typeface="Times New Roman"/>
              </a:rPr>
              <a:t>7</a:t>
            </a:r>
            <a:r>
              <a:rPr sz="1800" b="1" u="heavy" dirty="0" smtClean="0">
                <a:uFill>
                  <a:solidFill>
                    <a:srgbClr val="000000"/>
                  </a:solidFill>
                </a:uFill>
                <a:latin typeface="Times New Roman"/>
                <a:cs typeface="Times New Roman"/>
              </a:rPr>
              <a:t> </a:t>
            </a:r>
            <a:r>
              <a:rPr sz="1800" b="1" spc="5" dirty="0" smtClean="0">
                <a:latin typeface="Times New Roman"/>
                <a:cs typeface="Times New Roman"/>
              </a:rPr>
              <a:t> </a:t>
            </a:r>
            <a:r>
              <a:rPr sz="1800" b="1" u="heavy" dirty="0">
                <a:uFill>
                  <a:solidFill>
                    <a:srgbClr val="000000"/>
                  </a:solidFill>
                </a:uFill>
                <a:latin typeface="Times New Roman"/>
                <a:cs typeface="Times New Roman"/>
              </a:rPr>
              <a:t>PR</a:t>
            </a:r>
            <a:r>
              <a:rPr sz="1800" b="1" u="heavy" spc="5" dirty="0">
                <a:uFill>
                  <a:solidFill>
                    <a:srgbClr val="000000"/>
                  </a:solidFill>
                </a:uFill>
                <a:latin typeface="Times New Roman"/>
                <a:cs typeface="Times New Roman"/>
              </a:rPr>
              <a:t>O</a:t>
            </a:r>
            <a:r>
              <a:rPr sz="1800" b="1" u="heavy" dirty="0">
                <a:uFill>
                  <a:solidFill>
                    <a:srgbClr val="000000"/>
                  </a:solidFill>
                </a:uFill>
                <a:latin typeface="Times New Roman"/>
                <a:cs typeface="Times New Roman"/>
              </a:rPr>
              <a:t>JECT</a:t>
            </a:r>
            <a:r>
              <a:rPr sz="1800" b="1" u="heavy" spc="-35" dirty="0">
                <a:uFill>
                  <a:solidFill>
                    <a:srgbClr val="000000"/>
                  </a:solidFill>
                </a:uFill>
                <a:latin typeface="Times New Roman"/>
                <a:cs typeface="Times New Roman"/>
              </a:rPr>
              <a:t> </a:t>
            </a:r>
            <a:r>
              <a:rPr sz="1800" b="1" u="heavy" spc="5" dirty="0">
                <a:uFill>
                  <a:solidFill>
                    <a:srgbClr val="000000"/>
                  </a:solidFill>
                </a:uFill>
                <a:latin typeface="Times New Roman"/>
                <a:cs typeface="Times New Roman"/>
              </a:rPr>
              <a:t>M</a:t>
            </a:r>
            <a:r>
              <a:rPr sz="1800" b="1" u="heavy" dirty="0">
                <a:uFill>
                  <a:solidFill>
                    <a:srgbClr val="000000"/>
                  </a:solidFill>
                </a:uFill>
                <a:latin typeface="Times New Roman"/>
                <a:cs typeface="Times New Roman"/>
              </a:rPr>
              <a:t>E</a:t>
            </a:r>
            <a:r>
              <a:rPr sz="1800" b="1" u="heavy" spc="5" dirty="0">
                <a:uFill>
                  <a:solidFill>
                    <a:srgbClr val="000000"/>
                  </a:solidFill>
                </a:uFill>
                <a:latin typeface="Times New Roman"/>
                <a:cs typeface="Times New Roman"/>
              </a:rPr>
              <a:t>M</a:t>
            </a:r>
            <a:r>
              <a:rPr sz="1800" b="1" u="heavy" spc="-5" dirty="0">
                <a:uFill>
                  <a:solidFill>
                    <a:srgbClr val="000000"/>
                  </a:solidFill>
                </a:uFill>
                <a:latin typeface="Times New Roman"/>
                <a:cs typeface="Times New Roman"/>
              </a:rPr>
              <a:t>BERS</a:t>
            </a:r>
            <a:endParaRPr sz="1800" dirty="0">
              <a:latin typeface="Times New Roman"/>
              <a:cs typeface="Times New Roman"/>
            </a:endParaRPr>
          </a:p>
        </p:txBody>
      </p:sp>
      <p:graphicFrame>
        <p:nvGraphicFramePr>
          <p:cNvPr id="5" name="object 5"/>
          <p:cNvGraphicFramePr>
            <a:graphicFrameLocks noGrp="1"/>
          </p:cNvGraphicFramePr>
          <p:nvPr/>
        </p:nvGraphicFramePr>
        <p:xfrm>
          <a:off x="3759708" y="2916808"/>
          <a:ext cx="4178935" cy="1375200"/>
        </p:xfrm>
        <a:graphic>
          <a:graphicData uri="http://schemas.openxmlformats.org/drawingml/2006/table">
            <a:tbl>
              <a:tblPr firstRow="1" bandRow="1">
                <a:tableStyleId>{2D5ABB26-0587-4C30-8999-92F81FD0307C}</a:tableStyleId>
              </a:tblPr>
              <a:tblGrid>
                <a:gridCol w="2349500"/>
                <a:gridCol w="1829435"/>
              </a:tblGrid>
              <a:tr h="313132">
                <a:tc>
                  <a:txBody>
                    <a:bodyPr/>
                    <a:lstStyle/>
                    <a:p>
                      <a:pPr marL="31750">
                        <a:lnSpc>
                          <a:spcPts val="1964"/>
                        </a:lnSpc>
                      </a:pPr>
                      <a:r>
                        <a:rPr lang="en-US" sz="1800" b="1" spc="-5" dirty="0" err="1" smtClean="0">
                          <a:latin typeface="Times New Roman"/>
                          <a:cs typeface="Times New Roman"/>
                        </a:rPr>
                        <a:t>M.Abdul</a:t>
                      </a:r>
                      <a:r>
                        <a:rPr lang="en-US" sz="1800" b="1" spc="-5" baseline="0" dirty="0" smtClean="0">
                          <a:latin typeface="Times New Roman"/>
                          <a:cs typeface="Times New Roman"/>
                        </a:rPr>
                        <a:t> </a:t>
                      </a:r>
                      <a:r>
                        <a:rPr lang="en-US" sz="1800" b="1" spc="-5" baseline="0" dirty="0" err="1" smtClean="0">
                          <a:latin typeface="Times New Roman"/>
                          <a:cs typeface="Times New Roman"/>
                        </a:rPr>
                        <a:t>aziz</a:t>
                      </a:r>
                      <a:endParaRPr sz="1800" dirty="0">
                        <a:latin typeface="Times New Roman"/>
                        <a:cs typeface="Times New Roman"/>
                      </a:endParaRPr>
                    </a:p>
                  </a:txBody>
                  <a:tcPr marL="0" marR="0" marT="0" marB="0"/>
                </a:tc>
                <a:tc>
                  <a:txBody>
                    <a:bodyPr/>
                    <a:lstStyle/>
                    <a:p>
                      <a:pPr marR="24130" algn="r">
                        <a:lnSpc>
                          <a:spcPts val="1964"/>
                        </a:lnSpc>
                      </a:pPr>
                      <a:r>
                        <a:rPr sz="1800" b="1" dirty="0" smtClean="0">
                          <a:latin typeface="Times New Roman"/>
                          <a:cs typeface="Times New Roman"/>
                        </a:rPr>
                        <a:t>8124191060</a:t>
                      </a:r>
                      <a:r>
                        <a:rPr lang="en-US" sz="1800" b="1" dirty="0" smtClean="0">
                          <a:latin typeface="Times New Roman"/>
                          <a:cs typeface="Times New Roman"/>
                        </a:rPr>
                        <a:t>02</a:t>
                      </a:r>
                      <a:endParaRPr sz="1800" dirty="0">
                        <a:latin typeface="Times New Roman"/>
                        <a:cs typeface="Times New Roman"/>
                      </a:endParaRPr>
                    </a:p>
                  </a:txBody>
                  <a:tcPr marL="0" marR="0" marT="0" marB="0"/>
                </a:tc>
              </a:tr>
              <a:tr h="373739">
                <a:tc>
                  <a:txBody>
                    <a:bodyPr/>
                    <a:lstStyle/>
                    <a:p>
                      <a:pPr marL="31750">
                        <a:lnSpc>
                          <a:spcPct val="100000"/>
                        </a:lnSpc>
                        <a:spcBef>
                          <a:spcPts val="275"/>
                        </a:spcBef>
                      </a:pPr>
                      <a:r>
                        <a:rPr sz="1800" b="1" spc="-5" dirty="0" err="1" smtClean="0">
                          <a:latin typeface="Times New Roman"/>
                          <a:cs typeface="Times New Roman"/>
                        </a:rPr>
                        <a:t>S.</a:t>
                      </a:r>
                      <a:r>
                        <a:rPr lang="en-US" sz="1800" b="1" spc="-5" dirty="0" err="1" smtClean="0">
                          <a:latin typeface="Times New Roman"/>
                          <a:cs typeface="Times New Roman"/>
                        </a:rPr>
                        <a:t>Ayyanar</a:t>
                      </a:r>
                      <a:endParaRPr sz="1800" dirty="0">
                        <a:latin typeface="Times New Roman"/>
                        <a:cs typeface="Times New Roman"/>
                      </a:endParaRPr>
                    </a:p>
                  </a:txBody>
                  <a:tcPr marL="0" marR="0" marT="34925" marB="0"/>
                </a:tc>
                <a:tc>
                  <a:txBody>
                    <a:bodyPr/>
                    <a:lstStyle/>
                    <a:p>
                      <a:pPr marR="24130" algn="r">
                        <a:lnSpc>
                          <a:spcPct val="100000"/>
                        </a:lnSpc>
                        <a:spcBef>
                          <a:spcPts val="275"/>
                        </a:spcBef>
                      </a:pPr>
                      <a:r>
                        <a:rPr sz="1800" b="1" spc="-5" dirty="0" smtClean="0">
                          <a:latin typeface="Times New Roman"/>
                          <a:cs typeface="Times New Roman"/>
                        </a:rPr>
                        <a:t>8124191060</a:t>
                      </a:r>
                      <a:r>
                        <a:rPr lang="en-US" sz="1800" b="1" spc="-5" dirty="0" smtClean="0">
                          <a:latin typeface="Times New Roman"/>
                          <a:cs typeface="Times New Roman"/>
                        </a:rPr>
                        <a:t>10</a:t>
                      </a:r>
                      <a:endParaRPr sz="1800" dirty="0">
                        <a:latin typeface="Times New Roman"/>
                        <a:cs typeface="Times New Roman"/>
                      </a:endParaRPr>
                    </a:p>
                  </a:txBody>
                  <a:tcPr marL="0" marR="0" marT="34925" marB="0"/>
                </a:tc>
              </a:tr>
              <a:tr h="374299">
                <a:tc>
                  <a:txBody>
                    <a:bodyPr/>
                    <a:lstStyle/>
                    <a:p>
                      <a:pPr marL="31750">
                        <a:lnSpc>
                          <a:spcPct val="100000"/>
                        </a:lnSpc>
                        <a:spcBef>
                          <a:spcPts val="275"/>
                        </a:spcBef>
                      </a:pPr>
                      <a:r>
                        <a:rPr lang="en-US" sz="1800" b="1" spc="-5" dirty="0" err="1" smtClean="0">
                          <a:latin typeface="Times New Roman"/>
                          <a:cs typeface="Times New Roman"/>
                        </a:rPr>
                        <a:t>J.J</a:t>
                      </a:r>
                      <a:r>
                        <a:rPr lang="en-US" sz="1800" b="1" spc="-5" baseline="0" dirty="0" err="1" smtClean="0">
                          <a:latin typeface="Times New Roman"/>
                          <a:cs typeface="Times New Roman"/>
                        </a:rPr>
                        <a:t>egan</a:t>
                      </a:r>
                      <a:endParaRPr sz="1800" dirty="0">
                        <a:latin typeface="Times New Roman"/>
                        <a:cs typeface="Times New Roman"/>
                      </a:endParaRPr>
                    </a:p>
                  </a:txBody>
                  <a:tcPr marL="0" marR="0" marT="34925" marB="0"/>
                </a:tc>
                <a:tc>
                  <a:txBody>
                    <a:bodyPr/>
                    <a:lstStyle/>
                    <a:p>
                      <a:pPr marR="24130" algn="r">
                        <a:lnSpc>
                          <a:spcPct val="100000"/>
                        </a:lnSpc>
                        <a:spcBef>
                          <a:spcPts val="275"/>
                        </a:spcBef>
                      </a:pPr>
                      <a:r>
                        <a:rPr sz="1800" b="1" dirty="0" smtClean="0">
                          <a:latin typeface="Times New Roman"/>
                          <a:cs typeface="Times New Roman"/>
                        </a:rPr>
                        <a:t>8124191060</a:t>
                      </a:r>
                      <a:r>
                        <a:rPr lang="en-US" sz="1800" b="1" dirty="0" smtClean="0">
                          <a:latin typeface="Times New Roman"/>
                          <a:cs typeface="Times New Roman"/>
                        </a:rPr>
                        <a:t>2</a:t>
                      </a:r>
                      <a:r>
                        <a:rPr sz="1800" b="1" dirty="0" smtClean="0">
                          <a:latin typeface="Times New Roman"/>
                          <a:cs typeface="Times New Roman"/>
                        </a:rPr>
                        <a:t>1</a:t>
                      </a:r>
                      <a:endParaRPr sz="1800" dirty="0">
                        <a:latin typeface="Times New Roman"/>
                        <a:cs typeface="Times New Roman"/>
                      </a:endParaRPr>
                    </a:p>
                  </a:txBody>
                  <a:tcPr marL="0" marR="0" marT="34925" marB="0"/>
                </a:tc>
              </a:tr>
              <a:tr h="314030">
                <a:tc>
                  <a:txBody>
                    <a:bodyPr/>
                    <a:lstStyle/>
                    <a:p>
                      <a:pPr marL="31750">
                        <a:lnSpc>
                          <a:spcPts val="2090"/>
                        </a:lnSpc>
                        <a:spcBef>
                          <a:spcPts val="280"/>
                        </a:spcBef>
                      </a:pPr>
                      <a:r>
                        <a:rPr lang="en-US" sz="1800" b="1" spc="-20" dirty="0" err="1" smtClean="0">
                          <a:latin typeface="Times New Roman"/>
                          <a:cs typeface="Times New Roman"/>
                        </a:rPr>
                        <a:t>R.Karthick</a:t>
                      </a:r>
                      <a:r>
                        <a:rPr lang="en-US" sz="1800" b="1" spc="-20" baseline="0" dirty="0" smtClean="0">
                          <a:latin typeface="Times New Roman"/>
                          <a:cs typeface="Times New Roman"/>
                        </a:rPr>
                        <a:t> </a:t>
                      </a:r>
                      <a:r>
                        <a:rPr lang="en-US" sz="1800" b="1" spc="-20" baseline="0" dirty="0" err="1" smtClean="0">
                          <a:latin typeface="Times New Roman"/>
                          <a:cs typeface="Times New Roman"/>
                        </a:rPr>
                        <a:t>pandiyan</a:t>
                      </a:r>
                      <a:endParaRPr sz="1800" dirty="0">
                        <a:latin typeface="Times New Roman"/>
                        <a:cs typeface="Times New Roman"/>
                      </a:endParaRPr>
                    </a:p>
                  </a:txBody>
                  <a:tcPr marL="0" marR="0" marT="35560" marB="0"/>
                </a:tc>
                <a:tc>
                  <a:txBody>
                    <a:bodyPr/>
                    <a:lstStyle/>
                    <a:p>
                      <a:pPr marR="24130" algn="r">
                        <a:lnSpc>
                          <a:spcPts val="2090"/>
                        </a:lnSpc>
                        <a:spcBef>
                          <a:spcPts val="280"/>
                        </a:spcBef>
                      </a:pPr>
                      <a:r>
                        <a:rPr sz="1800" b="1" dirty="0" smtClean="0">
                          <a:latin typeface="Times New Roman"/>
                          <a:cs typeface="Times New Roman"/>
                        </a:rPr>
                        <a:t>8124191060</a:t>
                      </a:r>
                      <a:r>
                        <a:rPr lang="en-US" sz="1800" b="1" dirty="0" smtClean="0">
                          <a:latin typeface="Times New Roman"/>
                          <a:cs typeface="Times New Roman"/>
                        </a:rPr>
                        <a:t>23</a:t>
                      </a:r>
                      <a:endParaRPr sz="1800" dirty="0">
                        <a:latin typeface="Times New Roman"/>
                        <a:cs typeface="Times New Roman"/>
                      </a:endParaRPr>
                    </a:p>
                  </a:txBody>
                  <a:tcPr marL="0" marR="0" marT="35560" marB="0"/>
                </a:tc>
              </a:tr>
            </a:tbl>
          </a:graphicData>
        </a:graphic>
      </p:graphicFrame>
      <p:graphicFrame>
        <p:nvGraphicFramePr>
          <p:cNvPr id="6" name="object 6"/>
          <p:cNvGraphicFramePr>
            <a:graphicFrameLocks noGrp="1"/>
          </p:cNvGraphicFramePr>
          <p:nvPr/>
        </p:nvGraphicFramePr>
        <p:xfrm>
          <a:off x="1576832" y="4923281"/>
          <a:ext cx="9166225" cy="1159850"/>
        </p:xfrm>
        <a:graphic>
          <a:graphicData uri="http://schemas.openxmlformats.org/drawingml/2006/table">
            <a:tbl>
              <a:tblPr firstRow="1" bandRow="1">
                <a:tableStyleId>{2D5ABB26-0587-4C30-8999-92F81FD0307C}</a:tableStyleId>
              </a:tblPr>
              <a:tblGrid>
                <a:gridCol w="4048125"/>
                <a:gridCol w="5118100"/>
              </a:tblGrid>
              <a:tr h="306410">
                <a:tc>
                  <a:txBody>
                    <a:bodyPr/>
                    <a:lstStyle/>
                    <a:p>
                      <a:pPr marL="127000">
                        <a:lnSpc>
                          <a:spcPts val="1964"/>
                        </a:lnSpc>
                      </a:pPr>
                      <a:r>
                        <a:rPr sz="1800" b="1" u="heavy" spc="-5" dirty="0">
                          <a:uFill>
                            <a:solidFill>
                              <a:srgbClr val="000000"/>
                            </a:solidFill>
                          </a:uFill>
                          <a:latin typeface="Times New Roman"/>
                          <a:cs typeface="Times New Roman"/>
                        </a:rPr>
                        <a:t>PROJECT</a:t>
                      </a:r>
                      <a:r>
                        <a:rPr sz="1800" b="1" u="heavy" spc="-60" dirty="0">
                          <a:uFill>
                            <a:solidFill>
                              <a:srgbClr val="000000"/>
                            </a:solidFill>
                          </a:uFill>
                          <a:latin typeface="Times New Roman"/>
                          <a:cs typeface="Times New Roman"/>
                        </a:rPr>
                        <a:t> </a:t>
                      </a:r>
                      <a:r>
                        <a:rPr sz="1800" b="1" u="heavy" spc="-5" dirty="0">
                          <a:uFill>
                            <a:solidFill>
                              <a:srgbClr val="000000"/>
                            </a:solidFill>
                          </a:uFill>
                          <a:latin typeface="Times New Roman"/>
                          <a:cs typeface="Times New Roman"/>
                        </a:rPr>
                        <a:t>GUIDE</a:t>
                      </a:r>
                      <a:endParaRPr sz="1800" dirty="0">
                        <a:latin typeface="Times New Roman"/>
                        <a:cs typeface="Times New Roman"/>
                      </a:endParaRPr>
                    </a:p>
                  </a:txBody>
                  <a:tcPr marL="0" marR="0" marT="0" marB="0"/>
                </a:tc>
                <a:tc>
                  <a:txBody>
                    <a:bodyPr/>
                    <a:lstStyle/>
                    <a:p>
                      <a:pPr marL="2052320">
                        <a:lnSpc>
                          <a:spcPts val="1964"/>
                        </a:lnSpc>
                      </a:pPr>
                      <a:r>
                        <a:rPr sz="1800" b="1" u="heavy" spc="-5" dirty="0">
                          <a:uFill>
                            <a:solidFill>
                              <a:srgbClr val="000000"/>
                            </a:solidFill>
                          </a:uFill>
                          <a:latin typeface="Times New Roman"/>
                          <a:cs typeface="Times New Roman"/>
                        </a:rPr>
                        <a:t>PROJECT</a:t>
                      </a:r>
                      <a:r>
                        <a:rPr sz="1800" b="1" u="heavy" spc="-45" dirty="0">
                          <a:uFill>
                            <a:solidFill>
                              <a:srgbClr val="000000"/>
                            </a:solidFill>
                          </a:uFill>
                          <a:latin typeface="Times New Roman"/>
                          <a:cs typeface="Times New Roman"/>
                        </a:rPr>
                        <a:t> </a:t>
                      </a:r>
                      <a:r>
                        <a:rPr sz="1800" b="1" u="heavy" spc="-20" dirty="0">
                          <a:uFill>
                            <a:solidFill>
                              <a:srgbClr val="000000"/>
                            </a:solidFill>
                          </a:uFill>
                          <a:latin typeface="Times New Roman"/>
                          <a:cs typeface="Times New Roman"/>
                        </a:rPr>
                        <a:t>CO-ORDINATOR</a:t>
                      </a:r>
                      <a:endParaRPr sz="1800">
                        <a:latin typeface="Times New Roman"/>
                        <a:cs typeface="Times New Roman"/>
                      </a:endParaRPr>
                    </a:p>
                  </a:txBody>
                  <a:tcPr marL="0" marR="0" marT="0" marB="0"/>
                </a:tc>
              </a:tr>
              <a:tr h="312506">
                <a:tc>
                  <a:txBody>
                    <a:bodyPr/>
                    <a:lstStyle/>
                    <a:p>
                      <a:pPr marL="127000" marR="0" indent="0" defTabSz="914400" eaLnBrk="1" fontAlgn="auto" latinLnBrk="0" hangingPunct="1">
                        <a:lnSpc>
                          <a:spcPts val="2135"/>
                        </a:lnSpc>
                        <a:spcBef>
                          <a:spcPts val="220"/>
                        </a:spcBef>
                        <a:spcAft>
                          <a:spcPts val="0"/>
                        </a:spcAft>
                        <a:buClrTx/>
                        <a:buSzTx/>
                        <a:buFontTx/>
                        <a:buNone/>
                        <a:tabLst/>
                        <a:defRPr/>
                      </a:pPr>
                      <a:r>
                        <a:rPr lang="en-US" b="1" dirty="0" smtClean="0">
                          <a:latin typeface="Times New Roman"/>
                          <a:cs typeface="Times New Roman"/>
                        </a:rPr>
                        <a:t>Dr. </a:t>
                      </a:r>
                      <a:r>
                        <a:rPr lang="en-US" b="1" dirty="0" err="1" smtClean="0">
                          <a:latin typeface="Times New Roman"/>
                          <a:cs typeface="Times New Roman"/>
                        </a:rPr>
                        <a:t>Ayshathul</a:t>
                      </a:r>
                      <a:r>
                        <a:rPr lang="en-US" b="1" dirty="0" smtClean="0">
                          <a:latin typeface="Times New Roman"/>
                          <a:cs typeface="Times New Roman"/>
                        </a:rPr>
                        <a:t> </a:t>
                      </a:r>
                      <a:r>
                        <a:rPr lang="en-US" b="1" dirty="0" err="1" smtClean="0">
                          <a:latin typeface="Times New Roman"/>
                          <a:cs typeface="Times New Roman"/>
                        </a:rPr>
                        <a:t>Fouzia</a:t>
                      </a:r>
                      <a:r>
                        <a:rPr lang="en-US" b="1" dirty="0" smtClean="0">
                          <a:latin typeface="Times New Roman"/>
                          <a:cs typeface="Times New Roman"/>
                        </a:rPr>
                        <a:t> Abdul </a:t>
                      </a:r>
                      <a:r>
                        <a:rPr lang="en-US" b="1" dirty="0" err="1" smtClean="0">
                          <a:latin typeface="Times New Roman"/>
                          <a:cs typeface="Times New Roman"/>
                        </a:rPr>
                        <a:t>Gani</a:t>
                      </a:r>
                      <a:r>
                        <a:rPr lang="en-US" b="1" dirty="0" smtClean="0">
                          <a:latin typeface="Times New Roman"/>
                          <a:cs typeface="Times New Roman"/>
                        </a:rPr>
                        <a:t>, </a:t>
                      </a:r>
                      <a:r>
                        <a:rPr lang="en-US" b="1" dirty="0" smtClean="0"/>
                        <a:t>M.E., Ph.D.</a:t>
                      </a:r>
                      <a:endParaRPr lang="en-GB" b="1" dirty="0" smtClean="0"/>
                    </a:p>
                    <a:p>
                      <a:pPr marL="127000">
                        <a:lnSpc>
                          <a:spcPts val="2135"/>
                        </a:lnSpc>
                        <a:spcBef>
                          <a:spcPts val="220"/>
                        </a:spcBef>
                      </a:pPr>
                      <a:endParaRPr sz="1800" dirty="0">
                        <a:latin typeface="Times New Roman"/>
                        <a:cs typeface="Times New Roman"/>
                      </a:endParaRPr>
                    </a:p>
                  </a:txBody>
                  <a:tcPr marL="0" marR="0" marT="27940" marB="0"/>
                </a:tc>
                <a:tc>
                  <a:txBody>
                    <a:bodyPr/>
                    <a:lstStyle/>
                    <a:p>
                      <a:pPr marL="2052320">
                        <a:lnSpc>
                          <a:spcPts val="2090"/>
                        </a:lnSpc>
                        <a:spcBef>
                          <a:spcPts val="270"/>
                        </a:spcBef>
                      </a:pPr>
                      <a:r>
                        <a:rPr sz="1800" b="1" spc="-15" dirty="0">
                          <a:latin typeface="Times New Roman"/>
                          <a:cs typeface="Times New Roman"/>
                        </a:rPr>
                        <a:t>Dr.S.Archana,M.Tech.,Ph.D.</a:t>
                      </a:r>
                      <a:endParaRPr sz="1800" dirty="0">
                        <a:latin typeface="Times New Roman"/>
                        <a:cs typeface="Times New Roman"/>
                      </a:endParaRPr>
                    </a:p>
                  </a:txBody>
                  <a:tcPr marL="0" marR="0" marT="34290" marB="0"/>
                </a:tc>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304800"/>
            <a:ext cx="9220200" cy="762000"/>
          </a:xfrm>
        </p:spPr>
        <p:txBody>
          <a:bodyPr>
            <a:normAutofit fontScale="90000"/>
          </a:bodyPr>
          <a:lstStyle/>
          <a:p>
            <a:pPr marL="484632" lvl="1" algn="l" rtl="0">
              <a:spcBef>
                <a:spcPct val="0"/>
              </a:spcBef>
            </a:pPr>
            <a:r>
              <a:rPr lang="en-GB" sz="3500" b="1" dirty="0">
                <a:solidFill>
                  <a:schemeClr val="tx1"/>
                </a:solidFill>
                <a:latin typeface="Times New Roman" pitchFamily="18" charset="0"/>
                <a:cs typeface="Times New Roman" pitchFamily="18" charset="0"/>
              </a:rPr>
              <a:t>SOFTWARE </a:t>
            </a:r>
            <a:r>
              <a:rPr lang="en-GB" sz="3500" b="1" dirty="0" smtClean="0">
                <a:solidFill>
                  <a:schemeClr val="tx1"/>
                </a:solidFill>
                <a:latin typeface="Times New Roman" pitchFamily="18" charset="0"/>
                <a:cs typeface="Times New Roman" pitchFamily="18" charset="0"/>
              </a:rPr>
              <a:t>SPECIFICATION –</a:t>
            </a:r>
            <a:r>
              <a:rPr lang="en-GB" sz="3500" b="1" dirty="0" err="1" smtClean="0">
                <a:solidFill>
                  <a:schemeClr val="tx1"/>
                </a:solidFill>
                <a:latin typeface="Times New Roman" pitchFamily="18" charset="0"/>
                <a:cs typeface="Times New Roman" pitchFamily="18" charset="0"/>
              </a:rPr>
              <a:t>Arduino</a:t>
            </a:r>
            <a:r>
              <a:rPr lang="en-GB" sz="3500" b="1" dirty="0" smtClean="0">
                <a:solidFill>
                  <a:schemeClr val="tx1"/>
                </a:solidFill>
                <a:latin typeface="Times New Roman" pitchFamily="18" charset="0"/>
                <a:cs typeface="Times New Roman" pitchFamily="18" charset="0"/>
              </a:rPr>
              <a:t>  IDE</a:t>
            </a:r>
            <a:endParaRPr lang="en-GB" sz="3500" b="1" dirty="0">
              <a:solidFill>
                <a:schemeClr val="tx1"/>
              </a:solidFill>
              <a:latin typeface="Times New Roman" pitchFamily="18" charset="0"/>
              <a:cs typeface="Times New Roman" pitchFamily="18" charset="0"/>
            </a:endParaRPr>
          </a:p>
        </p:txBody>
      </p:sp>
      <p:sp>
        <p:nvSpPr>
          <p:cNvPr id="4" name="Content Placeholder 3"/>
          <p:cNvSpPr>
            <a:spLocks noGrp="1"/>
          </p:cNvSpPr>
          <p:nvPr>
            <p:ph idx="1"/>
          </p:nvPr>
        </p:nvSpPr>
        <p:spPr>
          <a:xfrm>
            <a:off x="335361" y="1124744"/>
            <a:ext cx="11415631" cy="5229200"/>
          </a:xfrm>
        </p:spPr>
        <p:txBody>
          <a:bodyPr>
            <a:noAutofit/>
          </a:bodyPr>
          <a:lstStyle/>
          <a:p>
            <a:pPr lvl="0" algn="just">
              <a:lnSpc>
                <a:spcPct val="150000"/>
              </a:lnSpc>
              <a:buFont typeface="Arial" pitchFamily="34" charset="0"/>
              <a:buChar char="•"/>
            </a:pPr>
            <a:r>
              <a:rPr lang="en-GB" sz="2400" dirty="0" smtClean="0">
                <a:latin typeface="Times New Roman" pitchFamily="18" charset="0"/>
                <a:cs typeface="Times New Roman" pitchFamily="18" charset="0"/>
              </a:rPr>
              <a:t> </a:t>
            </a:r>
            <a:r>
              <a:rPr lang="en-GB" sz="2400" dirty="0" err="1" smtClean="0">
                <a:latin typeface="Times New Roman" pitchFamily="18" charset="0"/>
                <a:cs typeface="Times New Roman" pitchFamily="18" charset="0"/>
              </a:rPr>
              <a:t>Arduino</a:t>
            </a:r>
            <a:r>
              <a:rPr lang="en-GB" sz="2400" dirty="0" smtClean="0">
                <a:latin typeface="Times New Roman" pitchFamily="18" charset="0"/>
                <a:cs typeface="Times New Roman" pitchFamily="18" charset="0"/>
              </a:rPr>
              <a:t> is an open-source electronics platform based on easy-to-use hardware and software.</a:t>
            </a:r>
            <a:endParaRPr lang="en-US" sz="2400" dirty="0" smtClean="0">
              <a:latin typeface="Times New Roman" pitchFamily="18" charset="0"/>
              <a:cs typeface="Times New Roman" pitchFamily="18" charset="0"/>
            </a:endParaRPr>
          </a:p>
          <a:p>
            <a:pPr algn="just">
              <a:lnSpc>
                <a:spcPct val="150000"/>
              </a:lnSpc>
              <a:buFont typeface="Arial" pitchFamily="34" charset="0"/>
              <a:buChar char="•"/>
            </a:pPr>
            <a:r>
              <a:rPr lang="en-US" sz="2400" dirty="0" smtClean="0">
                <a:latin typeface="Times New Roman" pitchFamily="18" charset="0"/>
                <a:cs typeface="Times New Roman" pitchFamily="18" charset="0"/>
              </a:rPr>
              <a:t> </a:t>
            </a:r>
            <a:r>
              <a:rPr lang="en-GB" sz="2400" dirty="0" smtClean="0">
                <a:latin typeface="Times New Roman" pitchFamily="18" charset="0"/>
                <a:cs typeface="Times New Roman" pitchFamily="18" charset="0"/>
              </a:rPr>
              <a:t>Arduino boards are able to read inputs- light on a sensor, a finger on a button, or a Twitter message – and turn it into an output – activating a motor, turning on an LED, publishing something online. </a:t>
            </a:r>
            <a:endParaRPr lang="en-US" sz="2400" dirty="0" smtClean="0">
              <a:latin typeface="Times New Roman" pitchFamily="18" charset="0"/>
              <a:cs typeface="Times New Roman" pitchFamily="18" charset="0"/>
            </a:endParaRPr>
          </a:p>
          <a:p>
            <a:pPr algn="just">
              <a:lnSpc>
                <a:spcPct val="150000"/>
              </a:lnSpc>
              <a:buFont typeface="Arial" pitchFamily="34" charset="0"/>
              <a:buChar char="•"/>
            </a:pPr>
            <a:r>
              <a:rPr lang="en-US" sz="2400" dirty="0" smtClean="0">
                <a:latin typeface="Times New Roman" pitchFamily="18" charset="0"/>
                <a:cs typeface="Times New Roman" pitchFamily="18" charset="0"/>
              </a:rPr>
              <a:t> The features of Arduino UNO are</a:t>
            </a:r>
            <a:endParaRPr lang="en-GB" sz="2400" dirty="0" smtClean="0">
              <a:latin typeface="Times New Roman" pitchFamily="18" charset="0"/>
              <a:cs typeface="Times New Roman" pitchFamily="18" charset="0"/>
            </a:endParaRPr>
          </a:p>
          <a:p>
            <a:pPr algn="just">
              <a:lnSpc>
                <a:spcPct val="150000"/>
              </a:lnSpc>
              <a:buNone/>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r>
              <a:rPr lang="en-GB" sz="2400" dirty="0" smtClean="0">
                <a:latin typeface="Times New Roman" pitchFamily="18" charset="0"/>
                <a:cs typeface="Times New Roman" pitchFamily="18" charset="0"/>
              </a:rPr>
              <a:t>Inexpensive</a:t>
            </a:r>
          </a:p>
          <a:p>
            <a:pPr algn="just">
              <a:lnSpc>
                <a:spcPct val="150000"/>
              </a:lnSpc>
              <a:buNone/>
            </a:pPr>
            <a:r>
              <a:rPr lang="en-GB" sz="2400" dirty="0" smtClean="0">
                <a:latin typeface="Times New Roman" pitchFamily="18" charset="0"/>
                <a:cs typeface="Times New Roman" pitchFamily="18" charset="0"/>
              </a:rPr>
              <a:t>		Cross-platform</a:t>
            </a:r>
          </a:p>
          <a:p>
            <a:pPr algn="just">
              <a:lnSpc>
                <a:spcPct val="150000"/>
              </a:lnSpc>
              <a:buNone/>
            </a:pPr>
            <a:r>
              <a:rPr lang="en-GB" sz="2400" dirty="0" smtClean="0">
                <a:latin typeface="Times New Roman" pitchFamily="18" charset="0"/>
                <a:cs typeface="Times New Roman" pitchFamily="18" charset="0"/>
              </a:rPr>
              <a:t>		Simple, clear programming environment</a:t>
            </a:r>
          </a:p>
          <a:p>
            <a:pPr algn="just">
              <a:lnSpc>
                <a:spcPct val="150000"/>
              </a:lnSpc>
              <a:buNone/>
            </a:pPr>
            <a:r>
              <a:rPr lang="en-GB" sz="2400" dirty="0" smtClean="0">
                <a:latin typeface="Times New Roman" pitchFamily="18" charset="0"/>
                <a:cs typeface="Times New Roman" pitchFamily="18" charset="0"/>
              </a:rPr>
              <a:t>		Open source and extensible software</a:t>
            </a:r>
          </a:p>
          <a:p>
            <a:pPr algn="just">
              <a:lnSpc>
                <a:spcPct val="150000"/>
              </a:lnSpc>
              <a:buFont typeface="Wingdings" pitchFamily="2" charset="2"/>
              <a:buChar char="Ø"/>
            </a:pPr>
            <a:endParaRPr lang="en-GB" sz="2000" dirty="0" smtClean="0">
              <a:latin typeface="Times New Roman" pitchFamily="18" charset="0"/>
              <a:cs typeface="Times New Roman" pitchFamily="18" charset="0"/>
            </a:endParaRPr>
          </a:p>
          <a:p>
            <a:pPr lvl="0" algn="just">
              <a:lnSpc>
                <a:spcPct val="150000"/>
              </a:lnSpc>
              <a:buFont typeface="Wingdings" pitchFamily="2" charset="2"/>
              <a:buChar char="Ø"/>
            </a:pPr>
            <a:endParaRPr lang="en-GB" sz="2000" dirty="0" smtClean="0">
              <a:latin typeface="Times New Roman" pitchFamily="18" charset="0"/>
              <a:cs typeface="Times New Roman" pitchFamily="18" charset="0"/>
            </a:endParaRPr>
          </a:p>
          <a:p>
            <a:pPr algn="just">
              <a:lnSpc>
                <a:spcPct val="150000"/>
              </a:lnSpc>
              <a:buNone/>
            </a:pPr>
            <a:endParaRPr lang="en-GB" sz="20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83499" y="1"/>
            <a:ext cx="9206204" cy="1173791"/>
          </a:xfrm>
        </p:spPr>
        <p:txBody>
          <a:bodyPr>
            <a:normAutofit/>
          </a:bodyPr>
          <a:lstStyle/>
          <a:p>
            <a:pPr algn="ctr"/>
            <a:r>
              <a:rPr lang="en-US" sz="4000" dirty="0" err="1" smtClean="0">
                <a:latin typeface="Times New Roman" pitchFamily="18" charset="0"/>
                <a:cs typeface="Times New Roman" pitchFamily="18" charset="0"/>
              </a:rPr>
              <a:t>Arduino</a:t>
            </a:r>
            <a:r>
              <a:rPr lang="en-US" sz="4000" dirty="0" smtClean="0">
                <a:latin typeface="Times New Roman" pitchFamily="18" charset="0"/>
                <a:cs typeface="Times New Roman" pitchFamily="18" charset="0"/>
              </a:rPr>
              <a:t> Code</a:t>
            </a:r>
            <a:endParaRPr lang="en-GB" sz="4000" dirty="0">
              <a:latin typeface="Times New Roman" pitchFamily="18" charset="0"/>
              <a:cs typeface="Times New Roman" pitchFamily="18" charset="0"/>
            </a:endParaRPr>
          </a:p>
        </p:txBody>
      </p:sp>
      <p:pic>
        <p:nvPicPr>
          <p:cNvPr id="5" name="Picture 4"/>
          <p:cNvPicPr/>
          <p:nvPr/>
        </p:nvPicPr>
        <p:blipFill>
          <a:blip r:embed="rId2" cstate="print"/>
          <a:srcRect/>
          <a:stretch>
            <a:fillRect/>
          </a:stretch>
        </p:blipFill>
        <p:spPr bwMode="auto">
          <a:xfrm>
            <a:off x="335361" y="1196752"/>
            <a:ext cx="11628671" cy="505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r="-146"/>
          <a:stretch>
            <a:fillRect/>
          </a:stretch>
        </p:blipFill>
        <p:spPr bwMode="auto">
          <a:xfrm>
            <a:off x="0" y="0"/>
            <a:ext cx="13030200" cy="7315200"/>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F152D02-53F2-4CE4-DF4E-E6FC0821B753}"/>
              </a:ext>
            </a:extLst>
          </p:cNvPr>
          <p:cNvSpPr>
            <a:spLocks noGrp="1"/>
          </p:cNvSpPr>
          <p:nvPr>
            <p:ph type="title"/>
          </p:nvPr>
        </p:nvSpPr>
        <p:spPr>
          <a:xfrm>
            <a:off x="1905000" y="381000"/>
            <a:ext cx="9296400" cy="1094232"/>
          </a:xfrm>
        </p:spPr>
        <p:txBody>
          <a:bodyPr>
            <a:normAutofit/>
          </a:bodyPr>
          <a:lstStyle/>
          <a:p>
            <a:r>
              <a:rPr lang="en-US" dirty="0" smtClean="0">
                <a:latin typeface="Times New Roman"/>
                <a:cs typeface="Times New Roman"/>
              </a:rPr>
              <a:t>FLYING  POSITIION  OF  PROTOTYPE</a:t>
            </a:r>
            <a:endParaRPr lang="en-US" dirty="0">
              <a:latin typeface="Times New Roman"/>
              <a:cs typeface="Times New Roman"/>
            </a:endParaRPr>
          </a:p>
        </p:txBody>
      </p:sp>
      <p:pic>
        <p:nvPicPr>
          <p:cNvPr id="4" name="Picture 3" descr="WhatsApp Image 2023-05-22 at 12.59.55.jpeg"/>
          <p:cNvPicPr>
            <a:picLocks noChangeAspect="1"/>
          </p:cNvPicPr>
          <p:nvPr/>
        </p:nvPicPr>
        <p:blipFill>
          <a:blip r:embed="rId2" cstate="print"/>
          <a:stretch>
            <a:fillRect/>
          </a:stretch>
        </p:blipFill>
        <p:spPr>
          <a:xfrm>
            <a:off x="1679509" y="1556792"/>
            <a:ext cx="9072331" cy="5093736"/>
          </a:xfrm>
          <a:prstGeom prst="rect">
            <a:avLst/>
          </a:prstGeom>
        </p:spPr>
      </p:pic>
    </p:spTree>
    <p:extLst>
      <p:ext uri="{BB962C8B-B14F-4D97-AF65-F5344CB8AC3E}">
        <p14:creationId xmlns:p14="http://schemas.microsoft.com/office/powerpoint/2010/main" xmlns="" val="6319749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F152D02-53F2-4CE4-DF4E-E6FC0821B753}"/>
              </a:ext>
            </a:extLst>
          </p:cNvPr>
          <p:cNvSpPr>
            <a:spLocks noGrp="1"/>
          </p:cNvSpPr>
          <p:nvPr>
            <p:ph type="title"/>
          </p:nvPr>
        </p:nvSpPr>
        <p:spPr>
          <a:xfrm>
            <a:off x="1524000" y="457200"/>
            <a:ext cx="9144000" cy="685800"/>
          </a:xfrm>
        </p:spPr>
        <p:txBody>
          <a:bodyPr>
            <a:normAutofit/>
          </a:bodyPr>
          <a:lstStyle/>
          <a:p>
            <a:r>
              <a:rPr lang="en-US" dirty="0" smtClean="0">
                <a:latin typeface="Times New Roman"/>
                <a:cs typeface="Times New Roman"/>
              </a:rPr>
              <a:t>RUNNING  POSITIION  OF  PROTOTYPE</a:t>
            </a:r>
            <a:endParaRPr lang="en-US" dirty="0">
              <a:latin typeface="Times New Roman"/>
              <a:cs typeface="Times New Roman"/>
            </a:endParaRPr>
          </a:p>
        </p:txBody>
      </p:sp>
      <p:pic>
        <p:nvPicPr>
          <p:cNvPr id="1026" name="Picture 2"/>
          <p:cNvPicPr>
            <a:picLocks noChangeAspect="1" noChangeArrowheads="1"/>
          </p:cNvPicPr>
          <p:nvPr/>
        </p:nvPicPr>
        <p:blipFill>
          <a:blip r:embed="rId2" cstate="print"/>
          <a:srcRect/>
          <a:stretch>
            <a:fillRect/>
          </a:stretch>
        </p:blipFill>
        <p:spPr bwMode="auto">
          <a:xfrm>
            <a:off x="1295467" y="1556792"/>
            <a:ext cx="9313035" cy="4881174"/>
          </a:xfrm>
          <a:prstGeom prst="rect">
            <a:avLst/>
          </a:prstGeom>
          <a:noFill/>
          <a:ln w="9525">
            <a:noFill/>
            <a:miter lim="800000"/>
            <a:headEnd/>
            <a:tailEnd/>
          </a:ln>
        </p:spPr>
      </p:pic>
    </p:spTree>
    <p:extLst>
      <p:ext uri="{BB962C8B-B14F-4D97-AF65-F5344CB8AC3E}">
        <p14:creationId xmlns:p14="http://schemas.microsoft.com/office/powerpoint/2010/main" xmlns="" val="63197499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EA183FF-5F9B-A2EF-80E5-8B606FC7FDD3}"/>
              </a:ext>
            </a:extLst>
          </p:cNvPr>
          <p:cNvSpPr>
            <a:spLocks noGrp="1"/>
          </p:cNvSpPr>
          <p:nvPr>
            <p:ph type="title"/>
          </p:nvPr>
        </p:nvSpPr>
        <p:spPr>
          <a:xfrm>
            <a:off x="3962400" y="457200"/>
            <a:ext cx="3886200" cy="914400"/>
          </a:xfrm>
        </p:spPr>
        <p:txBody>
          <a:bodyPr>
            <a:normAutofit/>
          </a:bodyPr>
          <a:lstStyle/>
          <a:p>
            <a:r>
              <a:rPr lang="en-US" sz="4000" dirty="0" smtClean="0">
                <a:latin typeface="Times New Roman"/>
                <a:cs typeface="Times New Roman"/>
              </a:rPr>
              <a:t>APPLICATION</a:t>
            </a:r>
            <a:endParaRPr lang="en-US" sz="4000" dirty="0">
              <a:latin typeface="Times New Roman"/>
              <a:cs typeface="Times New Roman"/>
            </a:endParaRPr>
          </a:p>
        </p:txBody>
      </p:sp>
      <p:sp>
        <p:nvSpPr>
          <p:cNvPr id="8" name="Content Placeholder 7">
            <a:extLst>
              <a:ext uri="{FF2B5EF4-FFF2-40B4-BE49-F238E27FC236}">
                <a16:creationId xmlns:a16="http://schemas.microsoft.com/office/drawing/2014/main" xmlns="" id="{47237469-728E-4774-DF76-8ACA52B296AF}"/>
              </a:ext>
            </a:extLst>
          </p:cNvPr>
          <p:cNvSpPr>
            <a:spLocks noGrp="1"/>
          </p:cNvSpPr>
          <p:nvPr>
            <p:ph idx="1"/>
          </p:nvPr>
        </p:nvSpPr>
        <p:spPr>
          <a:xfrm>
            <a:off x="4038600" y="2209800"/>
            <a:ext cx="2743200" cy="609600"/>
          </a:xfrm>
        </p:spPr>
        <p:txBody>
          <a:bodyPr vert="horz" lIns="0" tIns="45720" rIns="0" bIns="45720" rtlCol="0" anchor="t">
            <a:normAutofit fontScale="77500" lnSpcReduction="20000"/>
          </a:bodyPr>
          <a:lstStyle/>
          <a:p>
            <a:pPr>
              <a:lnSpc>
                <a:spcPct val="150000"/>
              </a:lnSpc>
            </a:pPr>
            <a:r>
              <a:rPr lang="en-US" sz="2800" dirty="0" smtClean="0">
                <a:latin typeface="Times New Roman" pitchFamily="18" charset="0"/>
                <a:ea typeface="+mn-lt"/>
                <a:cs typeface="Times New Roman" pitchFamily="18" charset="0"/>
              </a:rPr>
              <a:t>Hospital purpose only</a:t>
            </a:r>
            <a:r>
              <a:rPr lang="en-US" sz="2200" dirty="0" smtClean="0">
                <a:latin typeface="Times New Roman" pitchFamily="18" charset="0"/>
                <a:ea typeface="+mn-lt"/>
                <a:cs typeface="Times New Roman" pitchFamily="18" charset="0"/>
              </a:rPr>
              <a:t>.</a:t>
            </a:r>
          </a:p>
        </p:txBody>
      </p:sp>
    </p:spTree>
    <p:extLst>
      <p:ext uri="{BB962C8B-B14F-4D97-AF65-F5344CB8AC3E}">
        <p14:creationId xmlns:p14="http://schemas.microsoft.com/office/powerpoint/2010/main" xmlns="" val="346855712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D9E575B-E75C-7EC7-D532-32F94A5523DC}"/>
              </a:ext>
            </a:extLst>
          </p:cNvPr>
          <p:cNvSpPr>
            <a:spLocks noGrp="1"/>
          </p:cNvSpPr>
          <p:nvPr>
            <p:ph type="title"/>
          </p:nvPr>
        </p:nvSpPr>
        <p:spPr>
          <a:xfrm>
            <a:off x="4343400" y="304800"/>
            <a:ext cx="3657600" cy="838200"/>
          </a:xfrm>
        </p:spPr>
        <p:txBody>
          <a:bodyPr>
            <a:normAutofit/>
          </a:bodyPr>
          <a:lstStyle/>
          <a:p>
            <a:r>
              <a:rPr lang="en-US" sz="4000" dirty="0">
                <a:latin typeface="Times New Roman" pitchFamily="18" charset="0"/>
                <a:cs typeface="Times New Roman" pitchFamily="18" charset="0"/>
              </a:rPr>
              <a:t>ADVANTAGE</a:t>
            </a:r>
          </a:p>
        </p:txBody>
      </p:sp>
      <p:sp>
        <p:nvSpPr>
          <p:cNvPr id="8" name="Content Placeholder 7">
            <a:extLst>
              <a:ext uri="{FF2B5EF4-FFF2-40B4-BE49-F238E27FC236}">
                <a16:creationId xmlns:a16="http://schemas.microsoft.com/office/drawing/2014/main" xmlns="" id="{E341C63C-09AD-EED9-D2A1-E75DDAB09E20}"/>
              </a:ext>
            </a:extLst>
          </p:cNvPr>
          <p:cNvSpPr>
            <a:spLocks noGrp="1"/>
          </p:cNvSpPr>
          <p:nvPr>
            <p:ph idx="1"/>
          </p:nvPr>
        </p:nvSpPr>
        <p:spPr>
          <a:xfrm>
            <a:off x="2514600" y="1905000"/>
            <a:ext cx="5992311" cy="3032261"/>
          </a:xfrm>
        </p:spPr>
        <p:txBody>
          <a:bodyPr vert="horz" lIns="0" tIns="45720" rIns="0" bIns="45720" rtlCol="0" anchor="t">
            <a:noAutofit/>
          </a:bodyPr>
          <a:lstStyle/>
          <a:p>
            <a:pPr algn="just">
              <a:lnSpc>
                <a:spcPct val="150000"/>
              </a:lnSpc>
              <a:buFont typeface="Arial" pitchFamily="34" charset="0"/>
              <a:buChar char="•"/>
            </a:pPr>
            <a:r>
              <a:rPr lang="en-US" sz="2200" dirty="0" smtClean="0">
                <a:latin typeface="Times New Roman" pitchFamily="18" charset="0"/>
                <a:ea typeface="+mn-lt"/>
                <a:cs typeface="Times New Roman" pitchFamily="18" charset="0"/>
              </a:rPr>
              <a:t> This </a:t>
            </a:r>
            <a:r>
              <a:rPr lang="en-US" sz="2200" dirty="0">
                <a:latin typeface="Times New Roman" pitchFamily="18" charset="0"/>
                <a:ea typeface="+mn-lt"/>
                <a:cs typeface="Times New Roman" pitchFamily="18" charset="0"/>
              </a:rPr>
              <a:t>vehicle is unlike any other vehicle capable of moving on water and air</a:t>
            </a:r>
            <a:r>
              <a:rPr lang="en-US" sz="2200" dirty="0" smtClean="0">
                <a:latin typeface="Times New Roman" pitchFamily="18" charset="0"/>
                <a:ea typeface="+mn-lt"/>
                <a:cs typeface="Times New Roman" pitchFamily="18" charset="0"/>
              </a:rPr>
              <a:t>.</a:t>
            </a:r>
          </a:p>
          <a:p>
            <a:pPr algn="just">
              <a:lnSpc>
                <a:spcPct val="150000"/>
              </a:lnSpc>
              <a:buNone/>
            </a:pPr>
            <a:endParaRPr lang="en-US" sz="2200" dirty="0">
              <a:latin typeface="Times New Roman" pitchFamily="18" charset="0"/>
              <a:ea typeface="+mn-lt"/>
              <a:cs typeface="Times New Roman" pitchFamily="18" charset="0"/>
            </a:endParaRPr>
          </a:p>
          <a:p>
            <a:pPr algn="just">
              <a:lnSpc>
                <a:spcPct val="150000"/>
              </a:lnSpc>
              <a:buFont typeface="Arial" pitchFamily="34" charset="0"/>
              <a:buChar char="•"/>
            </a:pPr>
            <a:r>
              <a:rPr lang="en-US" sz="2200" dirty="0">
                <a:latin typeface="Times New Roman" pitchFamily="18" charset="0"/>
                <a:ea typeface="+mn-lt"/>
                <a:cs typeface="Times New Roman" pitchFamily="18" charset="0"/>
              </a:rPr>
              <a:t> </a:t>
            </a:r>
            <a:r>
              <a:rPr lang="en-US" sz="2200" dirty="0" smtClean="0">
                <a:latin typeface="Times New Roman" pitchFamily="18" charset="0"/>
                <a:ea typeface="+mn-lt"/>
                <a:cs typeface="Times New Roman" pitchFamily="18" charset="0"/>
              </a:rPr>
              <a:t>This </a:t>
            </a:r>
            <a:r>
              <a:rPr lang="en-US" sz="2200" dirty="0">
                <a:latin typeface="Times New Roman" pitchFamily="18" charset="0"/>
                <a:ea typeface="+mn-lt"/>
                <a:cs typeface="Times New Roman" pitchFamily="18" charset="0"/>
              </a:rPr>
              <a:t>can save many lives quickly.</a:t>
            </a:r>
            <a:endParaRPr lang="en-US" sz="2200" dirty="0">
              <a:latin typeface="Times New Roman" pitchFamily="18" charset="0"/>
              <a:cs typeface="Times New Roman" pitchFamily="18" charset="0"/>
            </a:endParaRPr>
          </a:p>
        </p:txBody>
      </p:sp>
    </p:spTree>
    <p:extLst>
      <p:ext uri="{BB962C8B-B14F-4D97-AF65-F5344CB8AC3E}">
        <p14:creationId xmlns:p14="http://schemas.microsoft.com/office/powerpoint/2010/main" xmlns="" val="10194639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EA183FF-5F9B-A2EF-80E5-8B606FC7FDD3}"/>
              </a:ext>
            </a:extLst>
          </p:cNvPr>
          <p:cNvSpPr>
            <a:spLocks noGrp="1"/>
          </p:cNvSpPr>
          <p:nvPr>
            <p:ph type="title"/>
          </p:nvPr>
        </p:nvSpPr>
        <p:spPr>
          <a:xfrm>
            <a:off x="3429000" y="533400"/>
            <a:ext cx="6624736" cy="1140780"/>
          </a:xfrm>
        </p:spPr>
        <p:txBody>
          <a:bodyPr>
            <a:normAutofit/>
          </a:bodyPr>
          <a:lstStyle/>
          <a:p>
            <a:r>
              <a:rPr lang="en-US" sz="4000" dirty="0">
                <a:latin typeface="Times New Roman"/>
                <a:cs typeface="Times New Roman"/>
              </a:rPr>
              <a:t>DISADVANTAGE</a:t>
            </a:r>
          </a:p>
        </p:txBody>
      </p:sp>
      <p:sp>
        <p:nvSpPr>
          <p:cNvPr id="8" name="Content Placeholder 7">
            <a:extLst>
              <a:ext uri="{FF2B5EF4-FFF2-40B4-BE49-F238E27FC236}">
                <a16:creationId xmlns:a16="http://schemas.microsoft.com/office/drawing/2014/main" xmlns="" id="{47237469-728E-4774-DF76-8ACA52B296AF}"/>
              </a:ext>
            </a:extLst>
          </p:cNvPr>
          <p:cNvSpPr>
            <a:spLocks noGrp="1"/>
          </p:cNvSpPr>
          <p:nvPr>
            <p:ph idx="1"/>
          </p:nvPr>
        </p:nvSpPr>
        <p:spPr>
          <a:xfrm>
            <a:off x="3429000" y="2362200"/>
            <a:ext cx="5924841" cy="2539601"/>
          </a:xfrm>
        </p:spPr>
        <p:txBody>
          <a:bodyPr vert="horz" lIns="0" tIns="45720" rIns="0" bIns="45720" rtlCol="0" anchor="t">
            <a:normAutofit/>
          </a:bodyPr>
          <a:lstStyle/>
          <a:p>
            <a:pPr>
              <a:lnSpc>
                <a:spcPct val="150000"/>
              </a:lnSpc>
              <a:buFont typeface="Wingdings" pitchFamily="2" charset="2"/>
              <a:buChar char="v"/>
            </a:pPr>
            <a:r>
              <a:rPr lang="en-US" sz="2200" dirty="0">
                <a:latin typeface="Times New Roman" pitchFamily="18" charset="0"/>
                <a:ea typeface="+mn-lt"/>
                <a:cs typeface="Times New Roman" pitchFamily="18" charset="0"/>
              </a:rPr>
              <a:t>This vehicle cannot fly very high</a:t>
            </a:r>
            <a:r>
              <a:rPr lang="en-US" sz="2200" dirty="0" smtClean="0">
                <a:latin typeface="Times New Roman" pitchFamily="18" charset="0"/>
                <a:ea typeface="+mn-lt"/>
                <a:cs typeface="Times New Roman" pitchFamily="18" charset="0"/>
              </a:rPr>
              <a:t>.</a:t>
            </a:r>
          </a:p>
          <a:p>
            <a:pPr>
              <a:lnSpc>
                <a:spcPct val="150000"/>
              </a:lnSpc>
              <a:buNone/>
            </a:pPr>
            <a:endParaRPr lang="en-US" sz="2200" dirty="0" smtClean="0">
              <a:latin typeface="Times New Roman" pitchFamily="18" charset="0"/>
              <a:ea typeface="+mn-lt"/>
              <a:cs typeface="Times New Roman" pitchFamily="18" charset="0"/>
            </a:endParaRPr>
          </a:p>
          <a:p>
            <a:pPr>
              <a:lnSpc>
                <a:spcPct val="150000"/>
              </a:lnSpc>
              <a:buFont typeface="Wingdings" pitchFamily="2" charset="2"/>
              <a:buChar char="v"/>
            </a:pPr>
            <a:r>
              <a:rPr lang="en-US" sz="2200" dirty="0" smtClean="0">
                <a:latin typeface="Times New Roman" pitchFamily="18" charset="0"/>
                <a:ea typeface="+mn-lt"/>
                <a:cs typeface="Times New Roman" pitchFamily="18" charset="0"/>
              </a:rPr>
              <a:t> Can not lift over weight.</a:t>
            </a:r>
            <a:endParaRPr lang="en-US" sz="2200" dirty="0">
              <a:latin typeface="Times New Roman" pitchFamily="18" charset="0"/>
              <a:cs typeface="Times New Roman" pitchFamily="18" charset="0"/>
            </a:endParaRPr>
          </a:p>
        </p:txBody>
      </p:sp>
    </p:spTree>
    <p:extLst>
      <p:ext uri="{BB962C8B-B14F-4D97-AF65-F5344CB8AC3E}">
        <p14:creationId xmlns:p14="http://schemas.microsoft.com/office/powerpoint/2010/main" xmlns="" val="346855712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990D0034-F768-41E7-85D4-F38C4DE8577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dirty="0"/>
          </a:p>
        </p:txBody>
      </p:sp>
      <p:sp>
        <p:nvSpPr>
          <p:cNvPr id="17" name="Title 1">
            <a:extLst>
              <a:ext uri="{FF2B5EF4-FFF2-40B4-BE49-F238E27FC236}">
                <a16:creationId xmlns:a16="http://schemas.microsoft.com/office/drawing/2014/main" xmlns="" id="{B8A37273-1F52-6567-EB1D-68FDDCE46124}"/>
              </a:ext>
            </a:extLst>
          </p:cNvPr>
          <p:cNvSpPr>
            <a:spLocks noGrp="1"/>
          </p:cNvSpPr>
          <p:nvPr>
            <p:ph type="title"/>
          </p:nvPr>
        </p:nvSpPr>
        <p:spPr>
          <a:xfrm>
            <a:off x="3657600" y="381000"/>
            <a:ext cx="4667296" cy="1053388"/>
          </a:xfrm>
        </p:spPr>
        <p:txBody>
          <a:bodyPr>
            <a:normAutofit/>
          </a:bodyPr>
          <a:lstStyle/>
          <a:p>
            <a:r>
              <a:rPr lang="en-US" sz="4000" dirty="0">
                <a:latin typeface="Times New Roman"/>
                <a:cs typeface="Times New Roman"/>
              </a:rPr>
              <a:t>CONCLUSION</a:t>
            </a:r>
          </a:p>
        </p:txBody>
      </p:sp>
      <p:sp>
        <p:nvSpPr>
          <p:cNvPr id="18" name="Content Placeholder 2">
            <a:extLst>
              <a:ext uri="{FF2B5EF4-FFF2-40B4-BE49-F238E27FC236}">
                <a16:creationId xmlns:a16="http://schemas.microsoft.com/office/drawing/2014/main" xmlns="" id="{4E0D7074-C85C-5AE7-4756-72088373C31A}"/>
              </a:ext>
            </a:extLst>
          </p:cNvPr>
          <p:cNvSpPr>
            <a:spLocks noGrp="1"/>
          </p:cNvSpPr>
          <p:nvPr>
            <p:ph idx="1"/>
          </p:nvPr>
        </p:nvSpPr>
        <p:spPr>
          <a:xfrm>
            <a:off x="1150773" y="1752600"/>
            <a:ext cx="11041227" cy="3276600"/>
          </a:xfrm>
        </p:spPr>
        <p:txBody>
          <a:bodyPr vert="horz" lIns="0" tIns="45720" rIns="0" bIns="45720" rtlCol="0">
            <a:normAutofit fontScale="92500" lnSpcReduction="10000"/>
          </a:bodyPr>
          <a:lstStyle/>
          <a:p>
            <a:pPr algn="just">
              <a:lnSpc>
                <a:spcPct val="150000"/>
              </a:lnSpc>
              <a:buFont typeface="Arial" pitchFamily="34" charset="0"/>
              <a:buChar char="•"/>
            </a:pPr>
            <a:r>
              <a:rPr lang="en-US" sz="2000" dirty="0" smtClean="0">
                <a:latin typeface="Times New Roman" pitchFamily="18" charset="0"/>
                <a:ea typeface="+mn-lt"/>
                <a:cs typeface="Times New Roman" pitchFamily="18" charset="0"/>
              </a:rPr>
              <a:t> </a:t>
            </a:r>
            <a:r>
              <a:rPr lang="en-US" dirty="0" smtClean="0">
                <a:latin typeface="Times New Roman" pitchFamily="18" charset="0"/>
                <a:ea typeface="+mn-lt"/>
                <a:cs typeface="Times New Roman" pitchFamily="18" charset="0"/>
              </a:rPr>
              <a:t>This </a:t>
            </a:r>
            <a:r>
              <a:rPr lang="en-US" dirty="0">
                <a:latin typeface="Times New Roman" pitchFamily="18" charset="0"/>
                <a:ea typeface="+mn-lt"/>
                <a:cs typeface="Times New Roman" pitchFamily="18" charset="0"/>
              </a:rPr>
              <a:t>project can save people's lives quickly. </a:t>
            </a:r>
            <a:endParaRPr lang="en-US" dirty="0" smtClean="0">
              <a:latin typeface="Times New Roman" pitchFamily="18" charset="0"/>
              <a:ea typeface="+mn-lt"/>
              <a:cs typeface="Times New Roman" pitchFamily="18" charset="0"/>
            </a:endParaRPr>
          </a:p>
          <a:p>
            <a:pPr algn="just">
              <a:lnSpc>
                <a:spcPct val="150000"/>
              </a:lnSpc>
              <a:buNone/>
            </a:pPr>
            <a:endParaRPr lang="en-US" dirty="0">
              <a:latin typeface="Times New Roman" pitchFamily="18" charset="0"/>
              <a:ea typeface="+mn-lt"/>
              <a:cs typeface="Times New Roman" pitchFamily="18" charset="0"/>
            </a:endParaRPr>
          </a:p>
          <a:p>
            <a:pPr algn="just">
              <a:lnSpc>
                <a:spcPct val="150000"/>
              </a:lnSpc>
              <a:buFont typeface="Arial" pitchFamily="34" charset="0"/>
              <a:buChar char="•"/>
            </a:pPr>
            <a:r>
              <a:rPr lang="en-US" dirty="0" smtClean="0">
                <a:latin typeface="Times New Roman" pitchFamily="18" charset="0"/>
                <a:ea typeface="+mn-lt"/>
                <a:cs typeface="Times New Roman" pitchFamily="18" charset="0"/>
              </a:rPr>
              <a:t> The </a:t>
            </a:r>
            <a:r>
              <a:rPr lang="en-US" dirty="0">
                <a:latin typeface="Times New Roman" pitchFamily="18" charset="0"/>
                <a:ea typeface="+mn-lt"/>
                <a:cs typeface="Times New Roman" pitchFamily="18" charset="0"/>
              </a:rPr>
              <a:t>drone can move in any direction with the help of helium </a:t>
            </a:r>
            <a:r>
              <a:rPr lang="en-US" dirty="0" smtClean="0">
                <a:latin typeface="Times New Roman" pitchFamily="18" charset="0"/>
                <a:ea typeface="+mn-lt"/>
                <a:cs typeface="Times New Roman" pitchFamily="18" charset="0"/>
              </a:rPr>
              <a:t>gas.</a:t>
            </a:r>
          </a:p>
          <a:p>
            <a:pPr algn="just">
              <a:lnSpc>
                <a:spcPct val="150000"/>
              </a:lnSpc>
              <a:buNone/>
            </a:pPr>
            <a:endParaRPr lang="en-US" dirty="0" smtClean="0">
              <a:latin typeface="Times New Roman" pitchFamily="18" charset="0"/>
              <a:ea typeface="+mn-lt"/>
              <a:cs typeface="Times New Roman" pitchFamily="18" charset="0"/>
            </a:endParaRPr>
          </a:p>
          <a:p>
            <a:pPr algn="just">
              <a:lnSpc>
                <a:spcPct val="150000"/>
              </a:lnSpc>
              <a:buFont typeface="Arial" pitchFamily="34" charset="0"/>
              <a:buChar char="•"/>
            </a:pPr>
            <a:r>
              <a:rPr lang="en-US" dirty="0">
                <a:latin typeface="Times New Roman" pitchFamily="18" charset="0"/>
                <a:ea typeface="+mn-lt"/>
                <a:cs typeface="Times New Roman" pitchFamily="18" charset="0"/>
              </a:rPr>
              <a:t> </a:t>
            </a:r>
            <a:r>
              <a:rPr lang="en-US" dirty="0" smtClean="0">
                <a:latin typeface="Times New Roman" pitchFamily="18" charset="0"/>
                <a:ea typeface="+mn-lt"/>
                <a:cs typeface="Times New Roman" pitchFamily="18" charset="0"/>
              </a:rPr>
              <a:t>The main objective of the vehicle is to reach the hospital faster than the existing ambulance. </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xmlns="" val="428010905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2582" y="354329"/>
            <a:ext cx="3633217" cy="574040"/>
          </a:xfrm>
        </p:spPr>
        <p:txBody>
          <a:bodyPr>
            <a:normAutofit fontScale="90000"/>
          </a:bodyPr>
          <a:lstStyle/>
          <a:p>
            <a:r>
              <a:rPr lang="en-US" sz="4000" dirty="0" smtClean="0">
                <a:latin typeface="Times New Roman" pitchFamily="18" charset="0"/>
                <a:cs typeface="Times New Roman" pitchFamily="18" charset="0"/>
              </a:rPr>
              <a:t>REFERENCES</a:t>
            </a:r>
            <a:endParaRPr lang="en-GB" sz="4000" dirty="0">
              <a:latin typeface="Times New Roman" pitchFamily="18" charset="0"/>
              <a:cs typeface="Times New Roman" pitchFamily="18" charset="0"/>
            </a:endParaRPr>
          </a:p>
        </p:txBody>
      </p:sp>
      <p:sp>
        <p:nvSpPr>
          <p:cNvPr id="3" name="Content Placeholder 2"/>
          <p:cNvSpPr>
            <a:spLocks noGrp="1"/>
          </p:cNvSpPr>
          <p:nvPr>
            <p:ph idx="1"/>
          </p:nvPr>
        </p:nvSpPr>
        <p:spPr>
          <a:xfrm>
            <a:off x="876655" y="1339951"/>
            <a:ext cx="10438688" cy="4679849"/>
          </a:xfrm>
        </p:spPr>
        <p:txBody>
          <a:bodyPr/>
          <a:lstStyle/>
          <a:p>
            <a:pPr algn="just">
              <a:buNone/>
            </a:pPr>
            <a:r>
              <a:rPr lang="en-IN" sz="2000" dirty="0">
                <a:latin typeface="Times New Roman" pitchFamily="18" charset="0"/>
                <a:cs typeface="Times New Roman" pitchFamily="18" charset="0"/>
              </a:rPr>
              <a:t>[</a:t>
            </a:r>
            <a:r>
              <a:rPr lang="en-IN" sz="2000" dirty="0" smtClean="0">
                <a:latin typeface="Times New Roman" pitchFamily="18" charset="0"/>
                <a:cs typeface="Times New Roman" pitchFamily="18" charset="0"/>
              </a:rPr>
              <a:t>1] </a:t>
            </a:r>
            <a:r>
              <a:rPr lang="en-US" sz="2000" dirty="0" smtClean="0">
                <a:latin typeface="Times New Roman" pitchFamily="18" charset="0"/>
                <a:cs typeface="Times New Roman" pitchFamily="18" charset="0"/>
              </a:rPr>
              <a:t>PAN</a:t>
            </a:r>
            <a:r>
              <a:rPr lang="en-US" sz="2000" dirty="0">
                <a:latin typeface="Times New Roman" pitchFamily="18" charset="0"/>
                <a:cs typeface="Times New Roman" pitchFamily="18" charset="0"/>
              </a:rPr>
              <a:t>, G., &amp; ALOUINI, M.-S. (2021). FLYING CAR TRANSPORTATION SYSTEM: ADVANCES, TECHNIQUES, AND CHALLENGES. IEEE ACCESS, 9, 24586– </a:t>
            </a:r>
            <a:r>
              <a:rPr lang="en-US" sz="2000" dirty="0" smtClean="0">
                <a:latin typeface="Times New Roman" pitchFamily="18" charset="0"/>
                <a:cs typeface="Times New Roman" pitchFamily="18" charset="0"/>
              </a:rPr>
              <a:t>24603</a:t>
            </a:r>
          </a:p>
          <a:p>
            <a:pPr algn="just">
              <a:buNone/>
            </a:pPr>
            <a:endParaRPr lang="en-US" sz="2000" dirty="0" smtClean="0">
              <a:latin typeface="Times New Roman" pitchFamily="18" charset="0"/>
              <a:cs typeface="Times New Roman" pitchFamily="18" charset="0"/>
            </a:endParaRPr>
          </a:p>
          <a:p>
            <a:pPr marL="83820" marR="95885" algn="just">
              <a:spcAft>
                <a:spcPts val="0"/>
              </a:spcAft>
              <a:buNone/>
            </a:pPr>
            <a:r>
              <a:rPr lang="en-US" sz="2000" b="0" kern="0" dirty="0" smtClean="0">
                <a:latin typeface="Times New Roman"/>
                <a:ea typeface="Times New Roman"/>
              </a:rPr>
              <a:t>[2] </a:t>
            </a:r>
            <a:r>
              <a:rPr lang="en-US" sz="2000" b="0" kern="0" dirty="0" err="1" smtClean="0">
                <a:latin typeface="Times New Roman"/>
                <a:ea typeface="Times New Roman"/>
              </a:rPr>
              <a:t>Bogdan</a:t>
            </a:r>
            <a:r>
              <a:rPr lang="en-US" sz="2000" b="0" kern="0" dirty="0" smtClean="0">
                <a:latin typeface="Times New Roman"/>
                <a:ea typeface="Times New Roman"/>
              </a:rPr>
              <a:t> </a:t>
            </a:r>
            <a:r>
              <a:rPr lang="en-US" sz="2000" b="0" kern="0" dirty="0" err="1" smtClean="0">
                <a:latin typeface="Times New Roman"/>
                <a:ea typeface="Times New Roman"/>
              </a:rPr>
              <a:t>Radu</a:t>
            </a:r>
            <a:r>
              <a:rPr lang="en-US" sz="2000" b="0" kern="0" dirty="0" smtClean="0">
                <a:latin typeface="Times New Roman"/>
                <a:ea typeface="Times New Roman"/>
              </a:rPr>
              <a:t>, Shelton, CT(2013), FLYING VEHICLE, US 8,827,200 B2</a:t>
            </a:r>
          </a:p>
          <a:p>
            <a:pPr marL="83820" marR="95885" algn="just">
              <a:spcAft>
                <a:spcPts val="0"/>
              </a:spcAft>
              <a:buNone/>
            </a:pPr>
            <a:endParaRPr lang="en-US" sz="2000" b="0" kern="0" dirty="0" smtClean="0">
              <a:latin typeface="Times New Roman"/>
              <a:ea typeface="Times New Roman"/>
            </a:endParaRPr>
          </a:p>
          <a:p>
            <a:pPr marL="83820" marR="95885" algn="just">
              <a:spcAft>
                <a:spcPts val="0"/>
              </a:spcAft>
              <a:buNone/>
            </a:pPr>
            <a:r>
              <a:rPr lang="en-US" sz="2000" kern="0" dirty="0" smtClean="0">
                <a:latin typeface="Times New Roman" pitchFamily="18" charset="0"/>
                <a:ea typeface="Times New Roman"/>
                <a:cs typeface="Times New Roman" pitchFamily="18" charset="0"/>
              </a:rPr>
              <a:t>[3]</a:t>
            </a:r>
            <a:r>
              <a:rPr lang="en-US" sz="2000" dirty="0" err="1" smtClean="0">
                <a:latin typeface="Times New Roman" pitchFamily="18" charset="0"/>
                <a:cs typeface="Times New Roman" pitchFamily="18" charset="0"/>
              </a:rPr>
              <a:t>Md</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Mohaimenuzzaman,1 S. M. </a:t>
            </a:r>
            <a:r>
              <a:rPr lang="en-US" sz="2000" dirty="0" err="1">
                <a:latin typeface="Times New Roman" pitchFamily="18" charset="0"/>
                <a:cs typeface="Times New Roman" pitchFamily="18" charset="0"/>
              </a:rPr>
              <a:t>Monzurur</a:t>
            </a:r>
            <a:r>
              <a:rPr lang="en-US" sz="2000" dirty="0">
                <a:latin typeface="Times New Roman" pitchFamily="18" charset="0"/>
                <a:cs typeface="Times New Roman" pitchFamily="18" charset="0"/>
              </a:rPr>
              <a:t> Rahman,1 </a:t>
            </a:r>
            <a:r>
              <a:rPr lang="en-US" sz="2000" dirty="0" err="1">
                <a:latin typeface="Times New Roman" pitchFamily="18" charset="0"/>
                <a:cs typeface="Times New Roman" pitchFamily="18" charset="0"/>
              </a:rPr>
              <a:t>Musaed</a:t>
            </a:r>
            <a:r>
              <a:rPr lang="en-US" sz="2000" dirty="0">
                <a:latin typeface="Times New Roman" pitchFamily="18" charset="0"/>
                <a:cs typeface="Times New Roman" pitchFamily="18" charset="0"/>
              </a:rPr>
              <a:t> Alhussein,2 </a:t>
            </a:r>
            <a:r>
              <a:rPr lang="en-US" sz="2000" dirty="0" err="1">
                <a:latin typeface="Times New Roman" pitchFamily="18" charset="0"/>
                <a:cs typeface="Times New Roman" pitchFamily="18" charset="0"/>
              </a:rPr>
              <a:t>Ghulam</a:t>
            </a:r>
            <a:r>
              <a:rPr lang="en-US" sz="2000" dirty="0">
                <a:latin typeface="Times New Roman" pitchFamily="18" charset="0"/>
                <a:cs typeface="Times New Roman" pitchFamily="18" charset="0"/>
              </a:rPr>
              <a:t> Muhammad,2 and </a:t>
            </a:r>
            <a:r>
              <a:rPr lang="en-US" sz="2000" dirty="0" err="1">
                <a:latin typeface="Times New Roman" pitchFamily="18" charset="0"/>
                <a:cs typeface="Times New Roman" pitchFamily="18" charset="0"/>
              </a:rPr>
              <a:t>Khondaker</a:t>
            </a:r>
            <a:r>
              <a:rPr lang="en-US" sz="2000" dirty="0">
                <a:latin typeface="Times New Roman" pitchFamily="18" charset="0"/>
                <a:cs typeface="Times New Roman" pitchFamily="18" charset="0"/>
              </a:rPr>
              <a:t> Abdullah Al Mamun1. (2016). ENHANCING SAFETY IN WATER TRANSPORT SYSTEM BASED ON INTERNET OF THINGS FOR DEVELOPING </a:t>
            </a:r>
            <a:r>
              <a:rPr lang="en-US" sz="2000" dirty="0" smtClean="0">
                <a:latin typeface="Times New Roman" pitchFamily="18" charset="0"/>
                <a:cs typeface="Times New Roman" pitchFamily="18" charset="0"/>
              </a:rPr>
              <a:t>COUNTRIES.2834616</a:t>
            </a:r>
          </a:p>
          <a:p>
            <a:pPr marL="83820" marR="95885" algn="just">
              <a:spcAft>
                <a:spcPts val="0"/>
              </a:spcAft>
              <a:buNone/>
            </a:pPr>
            <a:endParaRPr lang="en-US" sz="2000" dirty="0" smtClean="0">
              <a:latin typeface="Times New Roman" pitchFamily="18" charset="0"/>
              <a:cs typeface="Times New Roman" pitchFamily="18" charset="0"/>
            </a:endParaRPr>
          </a:p>
          <a:p>
            <a:pPr algn="just">
              <a:buNone/>
            </a:pPr>
            <a:r>
              <a:rPr lang="en-US" sz="2000" dirty="0" smtClean="0">
                <a:latin typeface="Times New Roman" pitchFamily="18" charset="0"/>
                <a:cs typeface="Times New Roman" pitchFamily="18" charset="0"/>
              </a:rPr>
              <a:t>[4]</a:t>
            </a:r>
            <a:r>
              <a:rPr lang="en-GB" sz="2000" dirty="0" smtClean="0">
                <a:latin typeface="Times New Roman" pitchFamily="18" charset="0"/>
                <a:cs typeface="Times New Roman" pitchFamily="18" charset="0"/>
              </a:rPr>
              <a:t> Brandon R. Sutherland(2019).FLYING CARS FOR GREEN TRANSPORTATION, Joule 3, 1180–1189, May 15, 2019 ª 2019</a:t>
            </a:r>
          </a:p>
          <a:p>
            <a:pPr algn="just">
              <a:buNone/>
            </a:pPr>
            <a:endParaRPr lang="en-US" sz="2000" dirty="0" smtClean="0">
              <a:latin typeface="Times New Roman" pitchFamily="18" charset="0"/>
              <a:cs typeface="Times New Roman" pitchFamily="18" charset="0"/>
            </a:endParaRPr>
          </a:p>
          <a:p>
            <a:pPr algn="just">
              <a:buNone/>
            </a:pPr>
            <a:r>
              <a:rPr lang="en-US" sz="2000" dirty="0" smtClean="0">
                <a:latin typeface="Times New Roman" pitchFamily="18" charset="0"/>
                <a:cs typeface="Times New Roman" pitchFamily="18" charset="0"/>
              </a:rPr>
              <a:t>[5] </a:t>
            </a:r>
            <a:r>
              <a:rPr lang="en-US" sz="2000" dirty="0" err="1" smtClean="0">
                <a:latin typeface="Times New Roman" pitchFamily="18" charset="0"/>
                <a:cs typeface="Times New Roman" pitchFamily="18" charset="0"/>
              </a:rPr>
              <a:t>Mernout</a:t>
            </a:r>
            <a:r>
              <a:rPr lang="en-US" sz="2000" dirty="0" smtClean="0">
                <a:latin typeface="Times New Roman" pitchFamily="18" charset="0"/>
                <a:cs typeface="Times New Roman" pitchFamily="18" charset="0"/>
              </a:rPr>
              <a:t> Burger, Bart De </a:t>
            </a:r>
            <a:r>
              <a:rPr lang="en-US" sz="2000" dirty="0" err="1" smtClean="0">
                <a:latin typeface="Times New Roman" pitchFamily="18" charset="0"/>
                <a:cs typeface="Times New Roman" pitchFamily="18" charset="0"/>
              </a:rPr>
              <a:t>Schutter</a:t>
            </a:r>
            <a:r>
              <a:rPr lang="en-US" sz="2000" dirty="0" smtClean="0">
                <a:latin typeface="Times New Roman" pitchFamily="18" charset="0"/>
                <a:cs typeface="Times New Roman" pitchFamily="18" charset="0"/>
              </a:rPr>
              <a:t>(2013).ENERGY-EFFICIENT TRANSPORTATION OVER FLOWING WATER, 978-1-4673-5200-0/13/$31.00 ©2013 IEEE</a:t>
            </a:r>
          </a:p>
          <a:p>
            <a:pPr algn="just"/>
            <a:endParaRPr lang="en-US" sz="2000" dirty="0" smtClean="0">
              <a:latin typeface="Times New Roman" pitchFamily="18" charset="0"/>
              <a:cs typeface="Times New Roman" pitchFamily="18" charset="0"/>
            </a:endParaRPr>
          </a:p>
          <a:p>
            <a:pPr algn="just">
              <a:buNone/>
            </a:pPr>
            <a:endParaRPr lang="en-GB" sz="2000" dirty="0" smtClean="0">
              <a:latin typeface="Times New Roman" pitchFamily="18" charset="0"/>
              <a:cs typeface="Times New Roman" pitchFamily="18" charset="0"/>
            </a:endParaRPr>
          </a:p>
          <a:p>
            <a:pPr algn="just">
              <a:buNone/>
            </a:pPr>
            <a:endParaRPr lang="en-US" sz="2000" dirty="0" smtClean="0">
              <a:latin typeface="Times New Roman" pitchFamily="18" charset="0"/>
              <a:cs typeface="Times New Roman" pitchFamily="18" charset="0"/>
            </a:endParaRPr>
          </a:p>
          <a:p>
            <a:pPr marL="83820" marR="95885" algn="just">
              <a:spcAft>
                <a:spcPts val="0"/>
              </a:spcAft>
              <a:buNone/>
            </a:pPr>
            <a:endParaRPr lang="en-US" sz="2000" dirty="0" smtClean="0">
              <a:latin typeface="Times New Roman" pitchFamily="18" charset="0"/>
              <a:cs typeface="Times New Roman" pitchFamily="18" charset="0"/>
            </a:endParaRPr>
          </a:p>
          <a:p>
            <a:pPr marL="83820" marR="95885" algn="just">
              <a:spcAft>
                <a:spcPts val="0"/>
              </a:spcAft>
              <a:buNone/>
            </a:pPr>
            <a:endParaRPr lang="en-GB" sz="2000" b="1" dirty="0">
              <a:latin typeface="Times New Roman" pitchFamily="18" charset="0"/>
              <a:cs typeface="Times New Roman" pitchFamily="18" charset="0"/>
            </a:endParaRPr>
          </a:p>
          <a:p>
            <a:endParaRPr lang="en-GB"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78502" y="588009"/>
            <a:ext cx="2540635" cy="574040"/>
          </a:xfrm>
          <a:prstGeom prst="rect">
            <a:avLst/>
          </a:prstGeom>
        </p:spPr>
        <p:txBody>
          <a:bodyPr vert="horz" wrap="square" lIns="0" tIns="12700" rIns="0" bIns="0" rtlCol="0">
            <a:spAutoFit/>
          </a:bodyPr>
          <a:lstStyle/>
          <a:p>
            <a:pPr marL="12700">
              <a:lnSpc>
                <a:spcPct val="100000"/>
              </a:lnSpc>
              <a:spcBef>
                <a:spcPts val="100"/>
              </a:spcBef>
            </a:pPr>
            <a:r>
              <a:rPr spc="-5" dirty="0"/>
              <a:t>CONTENTS</a:t>
            </a:r>
          </a:p>
        </p:txBody>
      </p:sp>
      <p:sp>
        <p:nvSpPr>
          <p:cNvPr id="3" name="object 3"/>
          <p:cNvSpPr txBox="1"/>
          <p:nvPr/>
        </p:nvSpPr>
        <p:spPr>
          <a:xfrm>
            <a:off x="2133600" y="1295401"/>
            <a:ext cx="6629400" cy="6243376"/>
          </a:xfrm>
          <a:prstGeom prst="rect">
            <a:avLst/>
          </a:prstGeom>
        </p:spPr>
        <p:txBody>
          <a:bodyPr vert="horz" wrap="square" lIns="0" tIns="13335" rIns="0" bIns="0" rtlCol="0">
            <a:spAutoFit/>
          </a:bodyPr>
          <a:lstStyle/>
          <a:p>
            <a:pPr lvl="0">
              <a:buFont typeface="Wingdings" pitchFamily="2" charset="2"/>
              <a:buChar char="§"/>
            </a:pPr>
            <a:r>
              <a:rPr lang="en-US" sz="2500" dirty="0" smtClean="0">
                <a:latin typeface="Times New Roman" pitchFamily="18" charset="0"/>
                <a:cs typeface="Times New Roman" pitchFamily="18" charset="0"/>
              </a:rPr>
              <a:t>OBJECTIVE</a:t>
            </a:r>
          </a:p>
          <a:p>
            <a:pPr lvl="0">
              <a:buFont typeface="Wingdings" pitchFamily="2" charset="2"/>
              <a:buChar char="§"/>
            </a:pPr>
            <a:r>
              <a:rPr lang="en-US" sz="2500" dirty="0" smtClean="0">
                <a:latin typeface="Times New Roman" pitchFamily="18" charset="0"/>
                <a:cs typeface="Times New Roman" pitchFamily="18" charset="0"/>
              </a:rPr>
              <a:t>INTRODUCTION</a:t>
            </a:r>
          </a:p>
          <a:p>
            <a:pPr>
              <a:buFont typeface="Wingdings" pitchFamily="2" charset="2"/>
              <a:buChar char="§"/>
            </a:pPr>
            <a:r>
              <a:rPr lang="en-US" sz="2500" dirty="0" smtClean="0">
                <a:latin typeface="Times New Roman" pitchFamily="18" charset="0"/>
                <a:cs typeface="Times New Roman" pitchFamily="18" charset="0"/>
              </a:rPr>
              <a:t>LITERATURE SURVEY</a:t>
            </a:r>
          </a:p>
          <a:p>
            <a:pPr>
              <a:buFont typeface="Wingdings" pitchFamily="2" charset="2"/>
              <a:buChar char="§"/>
            </a:pPr>
            <a:r>
              <a:rPr lang="en-US" sz="2500" dirty="0" smtClean="0">
                <a:latin typeface="Times New Roman" pitchFamily="18" charset="0"/>
                <a:cs typeface="Times New Roman" pitchFamily="18" charset="0"/>
              </a:rPr>
              <a:t>PROPOSED WORK</a:t>
            </a:r>
          </a:p>
          <a:p>
            <a:pPr>
              <a:buFont typeface="Wingdings" pitchFamily="2" charset="2"/>
              <a:buChar char="§"/>
            </a:pPr>
            <a:r>
              <a:rPr lang="en-US" sz="2500" dirty="0" smtClean="0">
                <a:latin typeface="Times New Roman" pitchFamily="18" charset="0"/>
                <a:cs typeface="Times New Roman" pitchFamily="18" charset="0"/>
              </a:rPr>
              <a:t>METHODOLOGY</a:t>
            </a:r>
          </a:p>
          <a:p>
            <a:pPr>
              <a:buFont typeface="Wingdings" pitchFamily="2" charset="2"/>
              <a:buChar char="§"/>
            </a:pPr>
            <a:r>
              <a:rPr lang="en-US" sz="2500" dirty="0" smtClean="0">
                <a:latin typeface="Times New Roman" pitchFamily="18" charset="0"/>
                <a:cs typeface="Times New Roman" pitchFamily="18" charset="0"/>
              </a:rPr>
              <a:t>ANGLE OF WHEEL POSITION</a:t>
            </a:r>
          </a:p>
          <a:p>
            <a:pPr>
              <a:buFont typeface="Wingdings" pitchFamily="2" charset="2"/>
              <a:buChar char="§"/>
            </a:pPr>
            <a:r>
              <a:rPr lang="en-US" sz="2500" dirty="0" smtClean="0">
                <a:latin typeface="Times New Roman" pitchFamily="18" charset="0"/>
                <a:cs typeface="Times New Roman" pitchFamily="18" charset="0"/>
              </a:rPr>
              <a:t>BLOCK DIAGRAM</a:t>
            </a:r>
          </a:p>
          <a:p>
            <a:pPr>
              <a:buFont typeface="Wingdings" pitchFamily="2" charset="2"/>
              <a:buChar char="§"/>
            </a:pPr>
            <a:r>
              <a:rPr lang="en-GB" sz="2500" dirty="0" smtClean="0">
                <a:solidFill>
                  <a:schemeClr val="tx1"/>
                </a:solidFill>
                <a:latin typeface="Times New Roman" pitchFamily="18" charset="0"/>
                <a:cs typeface="Times New Roman" pitchFamily="18" charset="0"/>
              </a:rPr>
              <a:t>SOFTWARE SPECIFICATION –</a:t>
            </a:r>
            <a:r>
              <a:rPr lang="en-GB" sz="2500" dirty="0" err="1" smtClean="0">
                <a:solidFill>
                  <a:schemeClr val="tx1"/>
                </a:solidFill>
                <a:latin typeface="Times New Roman" pitchFamily="18" charset="0"/>
                <a:cs typeface="Times New Roman" pitchFamily="18" charset="0"/>
              </a:rPr>
              <a:t>Arduino</a:t>
            </a:r>
            <a:r>
              <a:rPr lang="en-GB" sz="2500" dirty="0" smtClean="0">
                <a:solidFill>
                  <a:schemeClr val="tx1"/>
                </a:solidFill>
                <a:latin typeface="Times New Roman" pitchFamily="18" charset="0"/>
                <a:cs typeface="Times New Roman" pitchFamily="18" charset="0"/>
              </a:rPr>
              <a:t>  IDE</a:t>
            </a:r>
            <a:endParaRPr lang="en-US" sz="2500" dirty="0" smtClean="0">
              <a:latin typeface="Times New Roman" pitchFamily="18" charset="0"/>
              <a:cs typeface="Times New Roman" pitchFamily="18" charset="0"/>
            </a:endParaRPr>
          </a:p>
          <a:p>
            <a:pPr>
              <a:buFont typeface="Wingdings" pitchFamily="2" charset="2"/>
              <a:buChar char="§"/>
            </a:pPr>
            <a:r>
              <a:rPr lang="en-US" sz="2500" dirty="0" smtClean="0">
                <a:latin typeface="Times New Roman" pitchFamily="18" charset="0"/>
                <a:cs typeface="Times New Roman" pitchFamily="18" charset="0"/>
              </a:rPr>
              <a:t>ARDUINO CODE</a:t>
            </a:r>
          </a:p>
          <a:p>
            <a:pPr>
              <a:buFont typeface="Wingdings" pitchFamily="2" charset="2"/>
              <a:buChar char="§"/>
            </a:pPr>
            <a:r>
              <a:rPr lang="en-US" sz="2500" dirty="0" smtClean="0">
                <a:latin typeface="Times New Roman" pitchFamily="18" charset="0"/>
                <a:cs typeface="Times New Roman" pitchFamily="18" charset="0"/>
              </a:rPr>
              <a:t>POSITION OF PROTOTYPE</a:t>
            </a:r>
          </a:p>
          <a:p>
            <a:pPr>
              <a:buFont typeface="Wingdings" pitchFamily="2" charset="2"/>
              <a:buChar char="§"/>
            </a:pPr>
            <a:r>
              <a:rPr lang="en-US" sz="2500" dirty="0" smtClean="0">
                <a:latin typeface="Times New Roman" pitchFamily="18" charset="0"/>
                <a:cs typeface="Times New Roman" pitchFamily="18" charset="0"/>
              </a:rPr>
              <a:t>WORKING PRINICPLE</a:t>
            </a:r>
          </a:p>
          <a:p>
            <a:pPr>
              <a:buFont typeface="Wingdings" pitchFamily="2" charset="2"/>
              <a:buChar char="§"/>
            </a:pPr>
            <a:r>
              <a:rPr lang="en-US" sz="2500" dirty="0" smtClean="0">
                <a:latin typeface="Times New Roman" pitchFamily="18" charset="0"/>
                <a:cs typeface="Times New Roman" pitchFamily="18" charset="0"/>
              </a:rPr>
              <a:t>APPLICATION</a:t>
            </a:r>
          </a:p>
          <a:p>
            <a:pPr>
              <a:buFont typeface="Wingdings" pitchFamily="2" charset="2"/>
              <a:buChar char="§"/>
            </a:pPr>
            <a:r>
              <a:rPr lang="en-US" sz="2500" dirty="0" smtClean="0">
                <a:latin typeface="Times New Roman" pitchFamily="18" charset="0"/>
                <a:cs typeface="Times New Roman" pitchFamily="18" charset="0"/>
              </a:rPr>
              <a:t>ADVANTAGE AND DISADVANTAGE</a:t>
            </a:r>
          </a:p>
          <a:p>
            <a:pPr>
              <a:buFont typeface="Wingdings" pitchFamily="2" charset="2"/>
              <a:buChar char="§"/>
            </a:pPr>
            <a:r>
              <a:rPr lang="en-US" sz="2500" dirty="0" smtClean="0">
                <a:latin typeface="Times New Roman" pitchFamily="18" charset="0"/>
                <a:cs typeface="Times New Roman" pitchFamily="18" charset="0"/>
              </a:rPr>
              <a:t>CONCLUSION</a:t>
            </a:r>
          </a:p>
          <a:p>
            <a:pPr lvl="0"/>
            <a:endParaRPr lang="en-US" sz="2800" dirty="0" smtClean="0"/>
          </a:p>
          <a:p>
            <a:pPr marL="469900" indent="-457200">
              <a:lnSpc>
                <a:spcPct val="100000"/>
              </a:lnSpc>
              <a:spcBef>
                <a:spcPts val="105"/>
              </a:spcBef>
              <a:buFont typeface="Arial MT"/>
              <a:buChar char="•"/>
              <a:tabLst>
                <a:tab pos="469265" algn="l"/>
                <a:tab pos="469900" algn="l"/>
              </a:tabLst>
            </a:pPr>
            <a:endParaRPr sz="2600" dirty="0">
              <a:latin typeface="Times New Roman"/>
              <a:cs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27381" y="620688"/>
            <a:ext cx="11233248" cy="5904656"/>
          </a:xfrm>
        </p:spPr>
        <p:txBody>
          <a:bodyPr>
            <a:normAutofit/>
          </a:bodyPr>
          <a:lstStyle/>
          <a:p>
            <a:pPr algn="just">
              <a:buNone/>
            </a:pPr>
            <a:endParaRPr lang="en-US" sz="2000" dirty="0">
              <a:latin typeface="Times New Roman" pitchFamily="18" charset="0"/>
              <a:cs typeface="Times New Roman" pitchFamily="18" charset="0"/>
            </a:endParaRPr>
          </a:p>
          <a:p>
            <a:pPr algn="just">
              <a:buFont typeface="Arial" pitchFamily="34" charset="0"/>
              <a:buChar char="•"/>
            </a:pP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Kaushik</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Rajashekara</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Qingchun</a:t>
            </a:r>
            <a:r>
              <a:rPr lang="en-US" sz="2000" dirty="0" smtClean="0">
                <a:latin typeface="Times New Roman" pitchFamily="18" charset="0"/>
                <a:cs typeface="Times New Roman" pitchFamily="18" charset="0"/>
              </a:rPr>
              <a:t> Wang, and </a:t>
            </a:r>
            <a:r>
              <a:rPr lang="en-US" sz="2000" dirty="0" err="1" smtClean="0">
                <a:latin typeface="Times New Roman" pitchFamily="18" charset="0"/>
                <a:cs typeface="Times New Roman" pitchFamily="18" charset="0"/>
              </a:rPr>
              <a:t>Kouki</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Matsuse</a:t>
            </a:r>
            <a:r>
              <a:rPr lang="en-US" sz="2000" dirty="0" smtClean="0">
                <a:latin typeface="Times New Roman" pitchFamily="18" charset="0"/>
                <a:cs typeface="Times New Roman" pitchFamily="18" charset="0"/>
              </a:rPr>
              <a:t>(2016). FLYING CARS: CHALLENGES AND PROPULSION STRATEGIES, 2325-5987/16©2016IEEE</a:t>
            </a:r>
          </a:p>
          <a:p>
            <a:pPr algn="just"/>
            <a:endParaRPr lang="en-US" sz="2000" dirty="0">
              <a:latin typeface="Times New Roman" pitchFamily="18" charset="0"/>
              <a:cs typeface="Times New Roman" pitchFamily="18" charset="0"/>
            </a:endParaRPr>
          </a:p>
          <a:p>
            <a:pPr>
              <a:buFont typeface="Arial" pitchFamily="34" charset="0"/>
              <a:buChar char="•"/>
            </a:pPr>
            <a:r>
              <a:rPr lang="en-US" sz="2000" dirty="0" smtClean="0"/>
              <a:t> </a:t>
            </a:r>
            <a:r>
              <a:rPr lang="en-US" sz="2000" dirty="0" err="1" smtClean="0"/>
              <a:t>Adekunle</a:t>
            </a:r>
            <a:r>
              <a:rPr lang="en-US" sz="2000" dirty="0" smtClean="0"/>
              <a:t> </a:t>
            </a:r>
            <a:r>
              <a:rPr lang="en-US" sz="2000" dirty="0" err="1"/>
              <a:t>Mofolasayo</a:t>
            </a:r>
            <a:r>
              <a:rPr lang="en-US" sz="2000" dirty="0"/>
              <a:t>(2019),POTENTIAL POLICY ISSUES WITH FLYING CAR TECHNOLOGY</a:t>
            </a:r>
            <a:r>
              <a:rPr lang="en-US" sz="2000" b="1" dirty="0"/>
              <a:t>, </a:t>
            </a:r>
            <a:r>
              <a:rPr lang="en-US" sz="2000" dirty="0"/>
              <a:t>2352-1465 © 2020, </a:t>
            </a:r>
            <a:r>
              <a:rPr lang="en-US" sz="2000" dirty="0" smtClean="0"/>
              <a:t>10.1016/j.trpro.2020.08.002</a:t>
            </a:r>
          </a:p>
          <a:p>
            <a:pPr>
              <a:buNone/>
            </a:pPr>
            <a:endParaRPr lang="en-GB" sz="2000" b="1" dirty="0"/>
          </a:p>
          <a:p>
            <a:pPr>
              <a:buFont typeface="Arial" pitchFamily="34" charset="0"/>
              <a:buChar char="•"/>
            </a:pPr>
            <a:r>
              <a:rPr lang="en-US" sz="2000" dirty="0" smtClean="0"/>
              <a:t> Harsh </a:t>
            </a:r>
            <a:r>
              <a:rPr lang="en-US" sz="2000" dirty="0"/>
              <a:t>A. </a:t>
            </a:r>
            <a:r>
              <a:rPr lang="en-US" sz="2000" dirty="0" err="1"/>
              <a:t>Nakum</a:t>
            </a:r>
            <a:r>
              <a:rPr lang="en-US" sz="2000" dirty="0"/>
              <a:t>(2020), AIR CAR: A REVIEW ON THE INVENTION OF FLYING AUTOMOBILE</a:t>
            </a:r>
            <a:r>
              <a:rPr lang="en-US" sz="2000" b="1" dirty="0"/>
              <a:t>, </a:t>
            </a:r>
            <a:r>
              <a:rPr lang="en-US" sz="2000" dirty="0"/>
              <a:t>ISSN: </a:t>
            </a:r>
            <a:r>
              <a:rPr lang="en-US" sz="2000" dirty="0" smtClean="0"/>
              <a:t>2278-0181</a:t>
            </a:r>
          </a:p>
          <a:p>
            <a:pPr>
              <a:buFont typeface="Arial" pitchFamily="34" charset="0"/>
              <a:buChar char="•"/>
            </a:pPr>
            <a:endParaRPr lang="en-US" sz="2000" b="1" dirty="0" smtClean="0"/>
          </a:p>
          <a:p>
            <a:pPr algn="just">
              <a:buFont typeface="Arial" pitchFamily="34" charset="0"/>
              <a:buChar char="•"/>
            </a:pPr>
            <a:r>
              <a:rPr lang="en-US" sz="2000" dirty="0" smtClean="0"/>
              <a:t> </a:t>
            </a:r>
            <a:r>
              <a:rPr lang="en-US" sz="2000" dirty="0" err="1" smtClean="0"/>
              <a:t>Nasir</a:t>
            </a:r>
            <a:r>
              <a:rPr lang="en-US" sz="2000" dirty="0" smtClean="0"/>
              <a:t> </a:t>
            </a:r>
            <a:r>
              <a:rPr lang="en-US" sz="2000" dirty="0" err="1" smtClean="0"/>
              <a:t>Saeed</a:t>
            </a:r>
            <a:r>
              <a:rPr lang="en-US" sz="2000" dirty="0" smtClean="0"/>
              <a:t>, </a:t>
            </a:r>
            <a:r>
              <a:rPr lang="en-US" sz="2000" dirty="0" err="1" smtClean="0"/>
              <a:t>Tareq</a:t>
            </a:r>
            <a:r>
              <a:rPr lang="en-US" sz="2000" dirty="0" smtClean="0"/>
              <a:t> Y. Al-</a:t>
            </a:r>
            <a:r>
              <a:rPr lang="en-US" sz="2000" dirty="0" err="1" smtClean="0"/>
              <a:t>Naffouri</a:t>
            </a:r>
            <a:r>
              <a:rPr lang="en-US" sz="2000" dirty="0" smtClean="0"/>
              <a:t>, and Mohamed-Slim </a:t>
            </a:r>
            <a:r>
              <a:rPr lang="en-US" sz="2000" dirty="0" err="1" smtClean="0"/>
              <a:t>Alouini</a:t>
            </a:r>
            <a:r>
              <a:rPr lang="en-US" sz="2000" dirty="0" smtClean="0"/>
              <a:t>(2021)</a:t>
            </a:r>
            <a:r>
              <a:rPr lang="en-GB" sz="2000" b="1" dirty="0" smtClean="0"/>
              <a:t> </a:t>
            </a:r>
            <a:r>
              <a:rPr lang="en-US" sz="2000" dirty="0" smtClean="0"/>
              <a:t>WIRELESS COMMUNICATION FOR FLYING CARS, DOI: </a:t>
            </a:r>
            <a:r>
              <a:rPr lang="en-US" sz="2000" dirty="0" smtClean="0">
                <a:hlinkClick r:id="rId2"/>
              </a:rPr>
              <a:t>https://doi.org/10.21203/rs.3.rs-155561/v1</a:t>
            </a:r>
            <a:endParaRPr lang="en-US" sz="2000" dirty="0" smtClean="0"/>
          </a:p>
          <a:p>
            <a:pPr algn="just"/>
            <a:endParaRPr lang="en-US" sz="2000" b="1" dirty="0" smtClean="0"/>
          </a:p>
          <a:p>
            <a:pPr algn="just">
              <a:buFont typeface="Arial" pitchFamily="34" charset="0"/>
              <a:buChar char="•"/>
            </a:pPr>
            <a:r>
              <a:rPr lang="en-US" sz="2000" b="1" dirty="0" smtClean="0"/>
              <a:t> </a:t>
            </a:r>
            <a:r>
              <a:rPr lang="en-US" sz="2000" dirty="0" smtClean="0">
                <a:latin typeface="Times New Roman" pitchFamily="18" charset="0"/>
                <a:cs typeface="Times New Roman" pitchFamily="18" charset="0"/>
              </a:rPr>
              <a:t>Miss Reni Varghese , Miss. </a:t>
            </a:r>
            <a:r>
              <a:rPr lang="en-US" sz="2000" dirty="0" err="1" smtClean="0">
                <a:latin typeface="Times New Roman" pitchFamily="18" charset="0"/>
                <a:cs typeface="Times New Roman" pitchFamily="18" charset="0"/>
              </a:rPr>
              <a:t>Ayushi</a:t>
            </a:r>
            <a:r>
              <a:rPr lang="en-US" sz="2000" dirty="0" smtClean="0">
                <a:latin typeface="Times New Roman" pitchFamily="18" charset="0"/>
                <a:cs typeface="Times New Roman" pitchFamily="18" charset="0"/>
              </a:rPr>
              <a:t> Nair , Mr. </a:t>
            </a:r>
            <a:r>
              <a:rPr lang="en-US" sz="2000" dirty="0" err="1" smtClean="0">
                <a:latin typeface="Times New Roman" pitchFamily="18" charset="0"/>
                <a:cs typeface="Times New Roman" pitchFamily="18" charset="0"/>
              </a:rPr>
              <a:t>Libin</a:t>
            </a:r>
            <a:r>
              <a:rPr lang="en-US" sz="2000" dirty="0" smtClean="0">
                <a:latin typeface="Times New Roman" pitchFamily="18" charset="0"/>
                <a:cs typeface="Times New Roman" pitchFamily="18" charset="0"/>
              </a:rPr>
              <a:t> George Alexander Mr. </a:t>
            </a:r>
            <a:r>
              <a:rPr lang="en-US" sz="2000" dirty="0" err="1" smtClean="0">
                <a:latin typeface="Times New Roman" pitchFamily="18" charset="0"/>
                <a:cs typeface="Times New Roman" pitchFamily="18" charset="0"/>
              </a:rPr>
              <a:t>Sajilal</a:t>
            </a:r>
            <a:r>
              <a:rPr lang="en-US" sz="2000" dirty="0" smtClean="0">
                <a:latin typeface="Times New Roman" pitchFamily="18" charset="0"/>
                <a:cs typeface="Times New Roman" pitchFamily="18" charset="0"/>
              </a:rPr>
              <a:t> R Nair,  Mr. Mohamed </a:t>
            </a:r>
            <a:r>
              <a:rPr lang="en-US" sz="2000" dirty="0" err="1" smtClean="0">
                <a:latin typeface="Times New Roman" pitchFamily="18" charset="0"/>
                <a:cs typeface="Times New Roman" pitchFamily="18" charset="0"/>
              </a:rPr>
              <a:t>Moniskhaleel</a:t>
            </a:r>
            <a:r>
              <a:rPr lang="en-US" sz="2000" dirty="0" smtClean="0">
                <a:latin typeface="Times New Roman" pitchFamily="18" charset="0"/>
                <a:cs typeface="Times New Roman" pitchFamily="18" charset="0"/>
              </a:rPr>
              <a:t> (2015), COMPARISON OF FLYING CARS SINCE 2000 AND FACTORS CONSIDERED FOR ITS CONCEPTUAL DESIGN, ISSN: 2278-0181 Published by, www.ijert.org NCERAME - 2015 Conference Proceedings</a:t>
            </a:r>
            <a:endParaRPr lang="en-GB" sz="2000" dirty="0" smtClean="0">
              <a:latin typeface="Times New Roman" pitchFamily="18" charset="0"/>
              <a:cs typeface="Times New Roman" pitchFamily="18" charset="0"/>
            </a:endParaRPr>
          </a:p>
          <a:p>
            <a:pPr>
              <a:buFont typeface="Arial" pitchFamily="34" charset="0"/>
              <a:buChar char="•"/>
            </a:pPr>
            <a:endParaRPr lang="en-GB" sz="2000" b="1" dirty="0"/>
          </a:p>
          <a:p>
            <a:pPr algn="just"/>
            <a:endParaRPr lang="en-US" sz="2000" dirty="0" smtClean="0">
              <a:latin typeface="Times New Roman" pitchFamily="18" charset="0"/>
              <a:cs typeface="Times New Roman" pitchFamily="18" charset="0"/>
            </a:endParaRPr>
          </a:p>
          <a:p>
            <a:pPr algn="just">
              <a:buNone/>
            </a:pPr>
            <a:endParaRPr lang="en-GB"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68215" y="2945079"/>
            <a:ext cx="3792854" cy="697230"/>
          </a:xfrm>
          <a:prstGeom prst="rect">
            <a:avLst/>
          </a:prstGeom>
        </p:spPr>
        <p:txBody>
          <a:bodyPr vert="horz" wrap="square" lIns="0" tIns="13335" rIns="0" bIns="0" rtlCol="0">
            <a:spAutoFit/>
          </a:bodyPr>
          <a:lstStyle/>
          <a:p>
            <a:pPr marL="12700">
              <a:lnSpc>
                <a:spcPct val="100000"/>
              </a:lnSpc>
              <a:spcBef>
                <a:spcPts val="105"/>
              </a:spcBef>
            </a:pPr>
            <a:r>
              <a:rPr sz="4400" i="1" dirty="0">
                <a:latin typeface="Times New Roman"/>
                <a:cs typeface="Times New Roman"/>
              </a:rPr>
              <a:t>THANK</a:t>
            </a:r>
            <a:r>
              <a:rPr sz="4400" i="1" spc="-150" dirty="0">
                <a:latin typeface="Times New Roman"/>
                <a:cs typeface="Times New Roman"/>
              </a:rPr>
              <a:t> </a:t>
            </a:r>
            <a:r>
              <a:rPr sz="4400" i="1" dirty="0">
                <a:latin typeface="Times New Roman"/>
                <a:cs typeface="Times New Roman"/>
              </a:rPr>
              <a:t>YOU…</a:t>
            </a:r>
            <a:endParaRPr sz="4400">
              <a:latin typeface="Times New Roman"/>
              <a:cs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635246" y="590169"/>
            <a:ext cx="2922270" cy="574040"/>
          </a:xfrm>
          <a:prstGeom prst="rect">
            <a:avLst/>
          </a:prstGeom>
        </p:spPr>
        <p:txBody>
          <a:bodyPr vert="horz" wrap="square" lIns="0" tIns="12700" rIns="0" bIns="0" rtlCol="0">
            <a:spAutoFit/>
          </a:bodyPr>
          <a:lstStyle/>
          <a:p>
            <a:pPr marL="12700">
              <a:lnSpc>
                <a:spcPct val="100000"/>
              </a:lnSpc>
              <a:spcBef>
                <a:spcPts val="100"/>
              </a:spcBef>
            </a:pPr>
            <a:r>
              <a:rPr spc="-5" dirty="0"/>
              <a:t>OBJECTIVES</a:t>
            </a:r>
          </a:p>
        </p:txBody>
      </p:sp>
      <p:sp>
        <p:nvSpPr>
          <p:cNvPr id="3" name="object 3"/>
          <p:cNvSpPr txBox="1"/>
          <p:nvPr/>
        </p:nvSpPr>
        <p:spPr>
          <a:xfrm>
            <a:off x="1447800" y="1524000"/>
            <a:ext cx="9565640" cy="6106800"/>
          </a:xfrm>
          <a:prstGeom prst="rect">
            <a:avLst/>
          </a:prstGeom>
        </p:spPr>
        <p:txBody>
          <a:bodyPr vert="horz" wrap="square" lIns="0" tIns="12700" rIns="0" bIns="0" rtlCol="0">
            <a:spAutoFit/>
          </a:bodyPr>
          <a:lstStyle/>
          <a:p>
            <a:pPr marL="355600" marR="5080" indent="-342900">
              <a:lnSpc>
                <a:spcPct val="150000"/>
              </a:lnSpc>
              <a:buFont typeface="Arial MT"/>
              <a:buChar char="•"/>
              <a:tabLst>
                <a:tab pos="354965" algn="l"/>
                <a:tab pos="355600" algn="l"/>
              </a:tabLst>
            </a:pPr>
            <a:r>
              <a:rPr lang="en-US" sz="2600" dirty="0" smtClean="0">
                <a:latin typeface="Times New Roman" pitchFamily="18" charset="0"/>
                <a:ea typeface="+mn-lt"/>
                <a:cs typeface="Times New Roman" pitchFamily="18" charset="0"/>
              </a:rPr>
              <a:t>The purpose of this work is to explore the use of air ambulance services as a means of providing rapid medical assistance to critically ill or injured patients in remote or inaccessible areas.</a:t>
            </a:r>
          </a:p>
          <a:p>
            <a:pPr marL="355600" marR="5080" indent="-342900">
              <a:lnSpc>
                <a:spcPct val="150000"/>
              </a:lnSpc>
              <a:buFont typeface="Arial MT"/>
              <a:buChar char="•"/>
              <a:tabLst>
                <a:tab pos="354965" algn="l"/>
                <a:tab pos="355600" algn="l"/>
              </a:tabLst>
            </a:pPr>
            <a:r>
              <a:rPr lang="en-US" sz="2600" dirty="0" smtClean="0">
                <a:latin typeface="Times New Roman" pitchFamily="18" charset="0"/>
                <a:ea typeface="+mn-lt"/>
                <a:cs typeface="Times New Roman" pitchFamily="18" charset="0"/>
              </a:rPr>
              <a:t>Here, we explore the advantages of using air ambulances, such as faster transport times, improved medical comfort and the ability to transport patients over long distances.</a:t>
            </a:r>
          </a:p>
          <a:p>
            <a:pPr marL="355600" marR="5080" indent="-342900">
              <a:lnSpc>
                <a:spcPct val="150000"/>
              </a:lnSpc>
              <a:buFont typeface="Arial MT"/>
              <a:buChar char="•"/>
              <a:tabLst>
                <a:tab pos="354965" algn="l"/>
                <a:tab pos="355600" algn="l"/>
              </a:tabLst>
            </a:pPr>
            <a:r>
              <a:rPr lang="en-US" sz="2800" dirty="0" smtClean="0">
                <a:latin typeface="Times New Roman" pitchFamily="18" charset="0"/>
                <a:ea typeface="+mn-lt"/>
                <a:cs typeface="Times New Roman" pitchFamily="18" charset="0"/>
              </a:rPr>
              <a:t>The idea proposed in this work uses drones and helium gas balloons to facilitate transport on land, water and air.</a:t>
            </a:r>
            <a:endParaRPr lang="en-US" sz="2800" dirty="0" smtClean="0">
              <a:latin typeface="Times New Roman" pitchFamily="18" charset="0"/>
              <a:cs typeface="Times New Roman" pitchFamily="18" charset="0"/>
            </a:endParaRPr>
          </a:p>
          <a:p>
            <a:pPr marL="355600" marR="5080" indent="-342900">
              <a:lnSpc>
                <a:spcPct val="150000"/>
              </a:lnSpc>
              <a:buFont typeface="Arial MT"/>
              <a:buChar char="•"/>
              <a:tabLst>
                <a:tab pos="354965" algn="l"/>
                <a:tab pos="355600" algn="l"/>
              </a:tabLst>
            </a:pPr>
            <a:endParaRPr lang="en-US" sz="2600" dirty="0" smtClean="0">
              <a:latin typeface="Times New Roman" pitchFamily="18" charset="0"/>
              <a:ea typeface="+mn-lt"/>
              <a:cs typeface="Times New Roman" pitchFamily="18" charset="0"/>
            </a:endParaRPr>
          </a:p>
          <a:p>
            <a:pPr marL="355600" marR="5080" indent="-342900">
              <a:lnSpc>
                <a:spcPct val="150000"/>
              </a:lnSpc>
              <a:buFont typeface="Arial MT"/>
              <a:buChar char="•"/>
              <a:tabLst>
                <a:tab pos="354965" algn="l"/>
                <a:tab pos="355600" algn="l"/>
              </a:tabLst>
            </a:pPr>
            <a:endParaRPr lang="en-US" sz="2600" dirty="0" smtClean="0">
              <a:latin typeface="Times New Roman"/>
              <a:cs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52721" y="498728"/>
            <a:ext cx="3685540" cy="574040"/>
          </a:xfrm>
          <a:prstGeom prst="rect">
            <a:avLst/>
          </a:prstGeom>
        </p:spPr>
        <p:txBody>
          <a:bodyPr vert="horz" wrap="square" lIns="0" tIns="12700" rIns="0" bIns="0" rtlCol="0">
            <a:spAutoFit/>
          </a:bodyPr>
          <a:lstStyle/>
          <a:p>
            <a:pPr marL="12700">
              <a:lnSpc>
                <a:spcPct val="100000"/>
              </a:lnSpc>
              <a:spcBef>
                <a:spcPts val="100"/>
              </a:spcBef>
            </a:pPr>
            <a:r>
              <a:rPr spc="-5" dirty="0"/>
              <a:t>INT</a:t>
            </a:r>
            <a:r>
              <a:rPr dirty="0"/>
              <a:t>R</a:t>
            </a:r>
            <a:r>
              <a:rPr spc="-5" dirty="0"/>
              <a:t>ODUCT</a:t>
            </a:r>
            <a:r>
              <a:rPr dirty="0"/>
              <a:t>I</a:t>
            </a:r>
            <a:r>
              <a:rPr spc="-5" dirty="0"/>
              <a:t>ON</a:t>
            </a:r>
          </a:p>
        </p:txBody>
      </p:sp>
      <p:sp>
        <p:nvSpPr>
          <p:cNvPr id="3" name="object 3"/>
          <p:cNvSpPr txBox="1"/>
          <p:nvPr/>
        </p:nvSpPr>
        <p:spPr>
          <a:xfrm>
            <a:off x="1219200" y="1981200"/>
            <a:ext cx="9274175" cy="4252446"/>
          </a:xfrm>
          <a:prstGeom prst="rect">
            <a:avLst/>
          </a:prstGeom>
        </p:spPr>
        <p:txBody>
          <a:bodyPr vert="horz" wrap="square" lIns="0" tIns="12700" rIns="0" bIns="0" rtlCol="0">
            <a:spAutoFit/>
          </a:bodyPr>
          <a:lstStyle/>
          <a:p>
            <a:pPr marL="355600" marR="5715" indent="-343535" algn="just">
              <a:lnSpc>
                <a:spcPct val="150000"/>
              </a:lnSpc>
              <a:spcBef>
                <a:spcPts val="100"/>
              </a:spcBef>
              <a:buFont typeface="Arial MT"/>
              <a:buChar char="•"/>
              <a:tabLst>
                <a:tab pos="356235" algn="l"/>
              </a:tabLst>
            </a:pPr>
            <a:r>
              <a:rPr lang="en-US" sz="2600" dirty="0" smtClean="0">
                <a:solidFill>
                  <a:schemeClr val="tx1"/>
                </a:solidFill>
                <a:latin typeface="Times New Roman" pitchFamily="18" charset="0"/>
                <a:cs typeface="Times New Roman" pitchFamily="18" charset="0"/>
              </a:rPr>
              <a:t>The ever increasing traffic congestion on roads is creating a challenge for ambulance drivers in finding way to reach hospitals to save the lives of people in </a:t>
            </a:r>
            <a:r>
              <a:rPr lang="en-US" sz="2600" dirty="0" err="1" smtClean="0">
                <a:solidFill>
                  <a:schemeClr val="tx1"/>
                </a:solidFill>
                <a:latin typeface="Times New Roman" pitchFamily="18" charset="0"/>
                <a:cs typeface="Times New Roman" pitchFamily="18" charset="0"/>
              </a:rPr>
              <a:t>casuality</a:t>
            </a:r>
            <a:r>
              <a:rPr lang="en-US" sz="2600" dirty="0" smtClean="0">
                <a:solidFill>
                  <a:schemeClr val="tx1"/>
                </a:solidFill>
                <a:latin typeface="Times New Roman" pitchFamily="18" charset="0"/>
                <a:cs typeface="Times New Roman" pitchFamily="18" charset="0"/>
              </a:rPr>
              <a:t>.</a:t>
            </a:r>
          </a:p>
          <a:p>
            <a:pPr marL="355600" marR="5715" lvl="2" indent="-343535" algn="just">
              <a:lnSpc>
                <a:spcPct val="150000"/>
              </a:lnSpc>
              <a:spcBef>
                <a:spcPts val="100"/>
              </a:spcBef>
              <a:buFont typeface="Arial MT"/>
              <a:buChar char="•"/>
              <a:tabLst>
                <a:tab pos="356235" algn="l"/>
              </a:tabLst>
            </a:pPr>
            <a:r>
              <a:rPr lang="en-US" sz="2600" dirty="0" smtClean="0">
                <a:solidFill>
                  <a:schemeClr val="tx1"/>
                </a:solidFill>
                <a:latin typeface="Times New Roman" pitchFamily="18" charset="0"/>
                <a:cs typeface="Times New Roman" pitchFamily="18" charset="0"/>
              </a:rPr>
              <a:t>The objective of the proposed work is to circumvent the heavy traffic zones by introduced manned air-ambulance.</a:t>
            </a:r>
          </a:p>
          <a:p>
            <a:pPr marL="355600" marR="5715" indent="-343535" algn="just">
              <a:lnSpc>
                <a:spcPct val="150000"/>
              </a:lnSpc>
              <a:spcBef>
                <a:spcPts val="100"/>
              </a:spcBef>
              <a:buFont typeface="Arial MT"/>
              <a:buChar char="•"/>
              <a:tabLst>
                <a:tab pos="356235" algn="l"/>
              </a:tabLst>
            </a:pPr>
            <a:endParaRPr lang="en-US" sz="2600" dirty="0" smtClean="0">
              <a:latin typeface="Times New Roman"/>
              <a:cs typeface="Times New Roman"/>
            </a:endParaRPr>
          </a:p>
          <a:p>
            <a:pPr marL="355600" marR="5715" indent="-343535" algn="just">
              <a:lnSpc>
                <a:spcPct val="150000"/>
              </a:lnSpc>
              <a:spcBef>
                <a:spcPts val="100"/>
              </a:spcBef>
              <a:tabLst>
                <a:tab pos="356235" algn="l"/>
              </a:tabLst>
            </a:pPr>
            <a:endParaRPr sz="2600" dirty="0">
              <a:latin typeface="Times New Roman"/>
              <a:cs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67202" y="76327"/>
            <a:ext cx="4993005" cy="574040"/>
          </a:xfrm>
          <a:prstGeom prst="rect">
            <a:avLst/>
          </a:prstGeom>
        </p:spPr>
        <p:txBody>
          <a:bodyPr vert="horz" wrap="square" lIns="0" tIns="12700" rIns="0" bIns="0" rtlCol="0">
            <a:spAutoFit/>
          </a:bodyPr>
          <a:lstStyle/>
          <a:p>
            <a:pPr marL="12700">
              <a:lnSpc>
                <a:spcPct val="100000"/>
              </a:lnSpc>
              <a:spcBef>
                <a:spcPts val="100"/>
              </a:spcBef>
            </a:pPr>
            <a:r>
              <a:rPr spc="-30" dirty="0"/>
              <a:t>LITERATURE</a:t>
            </a:r>
            <a:r>
              <a:rPr spc="-60" dirty="0"/>
              <a:t> </a:t>
            </a:r>
            <a:r>
              <a:rPr spc="-25" dirty="0"/>
              <a:t>SURVEY</a:t>
            </a:r>
          </a:p>
        </p:txBody>
      </p:sp>
      <p:graphicFrame>
        <p:nvGraphicFramePr>
          <p:cNvPr id="4" name="Table 3"/>
          <p:cNvGraphicFramePr>
            <a:graphicFrameLocks noGrp="1"/>
          </p:cNvGraphicFramePr>
          <p:nvPr>
            <p:extLst>
              <p:ext uri="{D42A27DB-BD31-4B8C-83A1-F6EECF244321}">
                <p14:modId xmlns:p14="http://schemas.microsoft.com/office/powerpoint/2010/main" xmlns="" val="3756305023"/>
              </p:ext>
            </p:extLst>
          </p:nvPr>
        </p:nvGraphicFramePr>
        <p:xfrm>
          <a:off x="1828800" y="1295400"/>
          <a:ext cx="8534401" cy="4343401"/>
        </p:xfrm>
        <a:graphic>
          <a:graphicData uri="http://schemas.openxmlformats.org/drawingml/2006/table">
            <a:tbl>
              <a:tblPr firstRow="1" bandRow="1">
                <a:tableStyleId>{5C22544A-7EE6-4342-B048-85BDC9FD1C3A}</a:tableStyleId>
              </a:tblPr>
              <a:tblGrid>
                <a:gridCol w="2280298">
                  <a:extLst>
                    <a:ext uri="{9D8B030D-6E8A-4147-A177-3AD203B41FA5}">
                      <a16:colId xmlns:a16="http://schemas.microsoft.com/office/drawing/2014/main" xmlns="" val="20000"/>
                    </a:ext>
                  </a:extLst>
                </a:gridCol>
                <a:gridCol w="1743772">
                  <a:extLst>
                    <a:ext uri="{9D8B030D-6E8A-4147-A177-3AD203B41FA5}">
                      <a16:colId xmlns:a16="http://schemas.microsoft.com/office/drawing/2014/main" xmlns="" val="20001"/>
                    </a:ext>
                  </a:extLst>
                </a:gridCol>
                <a:gridCol w="2208919">
                  <a:extLst>
                    <a:ext uri="{9D8B030D-6E8A-4147-A177-3AD203B41FA5}">
                      <a16:colId xmlns:a16="http://schemas.microsoft.com/office/drawing/2014/main" xmlns="" val="20002"/>
                    </a:ext>
                  </a:extLst>
                </a:gridCol>
                <a:gridCol w="2301412">
                  <a:extLst>
                    <a:ext uri="{9D8B030D-6E8A-4147-A177-3AD203B41FA5}">
                      <a16:colId xmlns:a16="http://schemas.microsoft.com/office/drawing/2014/main" xmlns="" val="20003"/>
                    </a:ext>
                  </a:extLst>
                </a:gridCol>
              </a:tblGrid>
              <a:tr h="1431257">
                <a:tc>
                  <a:txBody>
                    <a:bodyPr/>
                    <a:lstStyle/>
                    <a:p>
                      <a:pPr algn="l"/>
                      <a:r>
                        <a:rPr lang="en-US" dirty="0">
                          <a:solidFill>
                            <a:schemeClr val="tx1"/>
                          </a:solidFill>
                        </a:rPr>
                        <a:t>Ref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dirty="0">
                          <a:solidFill>
                            <a:schemeClr val="tx1"/>
                          </a:solidFill>
                        </a:rPr>
                        <a:t>Title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dirty="0">
                          <a:solidFill>
                            <a:schemeClr val="tx1"/>
                          </a:solidFill>
                        </a:rPr>
                        <a:t>Parametr1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dirty="0">
                          <a:solidFill>
                            <a:schemeClr val="tx1"/>
                          </a:solidFill>
                        </a:rPr>
                        <a:t>Parameter2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0"/>
                  </a:ext>
                </a:extLst>
              </a:tr>
              <a:tr h="2912144">
                <a:tc>
                  <a:txBody>
                    <a:bodyPr/>
                    <a:lstStyle/>
                    <a:p>
                      <a:pPr algn="l"/>
                      <a:r>
                        <a:rPr lang="en-IN" sz="1800" b="1" dirty="0" smtClean="0">
                          <a:solidFill>
                            <a:schemeClr val="tx1"/>
                          </a:solidFill>
                        </a:rPr>
                        <a:t>[4]</a:t>
                      </a:r>
                      <a:r>
                        <a:rPr lang="en-IN" sz="1800" b="1" dirty="0" err="1" smtClean="0">
                          <a:solidFill>
                            <a:schemeClr val="tx1"/>
                          </a:solidFill>
                        </a:rPr>
                        <a:t>Altran</a:t>
                      </a:r>
                      <a:r>
                        <a:rPr lang="en-IN" sz="1800" b="1" baseline="0" dirty="0" smtClean="0">
                          <a:solidFill>
                            <a:schemeClr val="tx1"/>
                          </a:solidFill>
                        </a:rPr>
                        <a:t> </a:t>
                      </a:r>
                      <a:r>
                        <a:rPr lang="en-IN" sz="1800" b="0" baseline="0" dirty="0">
                          <a:solidFill>
                            <a:schemeClr val="tx1"/>
                          </a:solidFill>
                        </a:rPr>
                        <a:t>E</a:t>
                      </a:r>
                      <a:r>
                        <a:rPr lang="en-US" sz="1800" dirty="0"/>
                        <a:t>n-Route to Urban Air Mobility on the Fast Track to Viable and Safe on-Demand Air Services.(Mar.2020)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dirty="0"/>
                        <a:t>EN-ROUTE TO URBAN AIR MOBILITY</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dirty="0">
                          <a:solidFill>
                            <a:schemeClr val="tx1"/>
                          </a:solidFill>
                        </a:rPr>
                        <a:t>Roadways: 30</a:t>
                      </a:r>
                      <a:r>
                        <a:rPr lang="en-IN" baseline="0" dirty="0">
                          <a:solidFill>
                            <a:schemeClr val="tx1"/>
                          </a:solidFill>
                        </a:rPr>
                        <a:t> km/hr</a:t>
                      </a:r>
                    </a:p>
                    <a:p>
                      <a:pPr algn="l"/>
                      <a:endParaRPr lang="en-IN" baseline="0" dirty="0">
                        <a:solidFill>
                          <a:schemeClr val="tx1"/>
                        </a:solidFill>
                      </a:endParaRPr>
                    </a:p>
                    <a:p>
                      <a:pPr algn="l"/>
                      <a:r>
                        <a:rPr lang="en-IN" baseline="0" dirty="0">
                          <a:solidFill>
                            <a:schemeClr val="tx1"/>
                          </a:solidFill>
                        </a:rPr>
                        <a:t>Airways:  225 km/hr</a:t>
                      </a:r>
                      <a:r>
                        <a:rPr lang="en-IN" dirty="0">
                          <a:solidFill>
                            <a:schemeClr val="tx1"/>
                          </a:solidFill>
                        </a:rPr>
                        <a:t> </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dirty="0"/>
                        <a:t>Budget:</a:t>
                      </a:r>
                      <a:endParaRPr lang="en-US" dirty="0"/>
                    </a:p>
                    <a:p>
                      <a:pPr algn="l"/>
                      <a:r>
                        <a:rPr lang="en-US" dirty="0"/>
                        <a:t>MarketsandMarkets:</a:t>
                      </a:r>
                    </a:p>
                    <a:p>
                      <a:pPr algn="l"/>
                      <a:r>
                        <a:rPr lang="en-IN" dirty="0"/>
                        <a:t>$15 billion</a:t>
                      </a:r>
                    </a:p>
                    <a:p>
                      <a:pPr algn="l"/>
                      <a:r>
                        <a:rPr lang="en-US" dirty="0"/>
                        <a:t>Morgan Stanley:</a:t>
                      </a:r>
                    </a:p>
                    <a:p>
                      <a:pPr algn="l"/>
                      <a:r>
                        <a:rPr lang="en-IN" dirty="0"/>
                        <a:t>$322 billion</a:t>
                      </a:r>
                      <a:endParaRPr lang="en-US" dirty="0"/>
                    </a:p>
                    <a:p>
                      <a:pPr algn="l"/>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1"/>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1241" y="512826"/>
            <a:ext cx="4509135" cy="574040"/>
          </a:xfrm>
          <a:prstGeom prst="rect">
            <a:avLst/>
          </a:prstGeom>
        </p:spPr>
        <p:txBody>
          <a:bodyPr vert="horz" wrap="square" lIns="0" tIns="12700" rIns="0" bIns="0" rtlCol="0">
            <a:spAutoFit/>
          </a:bodyPr>
          <a:lstStyle/>
          <a:p>
            <a:pPr marL="12700">
              <a:lnSpc>
                <a:spcPct val="100000"/>
              </a:lnSpc>
              <a:spcBef>
                <a:spcPts val="100"/>
              </a:spcBef>
            </a:pPr>
            <a:r>
              <a:rPr spc="-5" dirty="0"/>
              <a:t>PROPOSED</a:t>
            </a:r>
            <a:r>
              <a:rPr spc="-45" dirty="0"/>
              <a:t> </a:t>
            </a:r>
            <a:r>
              <a:rPr lang="en-US" spc="-5" dirty="0" smtClean="0"/>
              <a:t> WORK</a:t>
            </a:r>
            <a:endParaRPr spc="-5" dirty="0"/>
          </a:p>
        </p:txBody>
      </p:sp>
      <p:sp>
        <p:nvSpPr>
          <p:cNvPr id="3" name="object 3"/>
          <p:cNvSpPr txBox="1"/>
          <p:nvPr/>
        </p:nvSpPr>
        <p:spPr>
          <a:xfrm>
            <a:off x="1164742" y="1285804"/>
            <a:ext cx="9494520" cy="5675400"/>
          </a:xfrm>
          <a:prstGeom prst="rect">
            <a:avLst/>
          </a:prstGeom>
        </p:spPr>
        <p:txBody>
          <a:bodyPr vert="horz" wrap="square" lIns="0" tIns="12700" rIns="0" bIns="0" rtlCol="0">
            <a:spAutoFit/>
          </a:bodyPr>
          <a:lstStyle/>
          <a:p>
            <a:pPr algn="just">
              <a:lnSpc>
                <a:spcPct val="160000"/>
              </a:lnSpc>
              <a:buFont typeface="Arial" pitchFamily="34" charset="0"/>
              <a:buChar char="•"/>
            </a:pPr>
            <a:r>
              <a:rPr lang="en-US" sz="2600" dirty="0" smtClean="0">
                <a:latin typeface="Times New Roman" pitchFamily="18" charset="0"/>
                <a:ea typeface="+mn-lt"/>
                <a:cs typeface="Times New Roman" pitchFamily="18" charset="0"/>
              </a:rPr>
              <a:t> We proposed  that  our work is based on the idea of flying vehicle using of Drone mechanism to lifted up while stuck in the traffic on the roadways.</a:t>
            </a:r>
            <a:endParaRPr lang="en-US" sz="2600" dirty="0" smtClean="0">
              <a:latin typeface="Times New Roman" pitchFamily="18" charset="0"/>
              <a:cs typeface="Times New Roman" pitchFamily="18" charset="0"/>
            </a:endParaRPr>
          </a:p>
          <a:p>
            <a:pPr algn="just">
              <a:lnSpc>
                <a:spcPct val="160000"/>
              </a:lnSpc>
              <a:buFont typeface="Arial" pitchFamily="34" charset="0"/>
              <a:buChar char="•"/>
            </a:pPr>
            <a:r>
              <a:rPr lang="en-US" sz="2600" dirty="0" smtClean="0">
                <a:latin typeface="Times New Roman" pitchFamily="18" charset="0"/>
                <a:ea typeface="+mn-lt"/>
                <a:cs typeface="Times New Roman" pitchFamily="18" charset="0"/>
              </a:rPr>
              <a:t> Also, there may be a Floating mechanism by using air balloons of an object floats when the weight force on the object is balanced by the upward push of the water on the object.</a:t>
            </a:r>
            <a:endParaRPr lang="en-US" sz="2600" dirty="0" smtClean="0">
              <a:latin typeface="Times New Roman" pitchFamily="18" charset="0"/>
              <a:cs typeface="Times New Roman" pitchFamily="18" charset="0"/>
            </a:endParaRPr>
          </a:p>
          <a:p>
            <a:pPr algn="just">
              <a:lnSpc>
                <a:spcPct val="160000"/>
              </a:lnSpc>
              <a:buFont typeface="Arial" pitchFamily="34" charset="0"/>
              <a:buChar char="•"/>
            </a:pPr>
            <a:r>
              <a:rPr lang="en-US" sz="2600" dirty="0" smtClean="0">
                <a:latin typeface="Times New Roman" pitchFamily="18" charset="0"/>
                <a:ea typeface="+mn-lt"/>
                <a:cs typeface="Times New Roman" pitchFamily="18" charset="0"/>
              </a:rPr>
              <a:t> These above two mechanisms are to be implemented in our project work to get completed successfully. </a:t>
            </a:r>
            <a:endParaRPr lang="en-US" sz="2600" dirty="0" smtClean="0">
              <a:latin typeface="Times New Roman" pitchFamily="18" charset="0"/>
              <a:cs typeface="Times New Roman" pitchFamily="18" charset="0"/>
            </a:endParaRPr>
          </a:p>
          <a:p>
            <a:pPr marL="354965" indent="-342900">
              <a:lnSpc>
                <a:spcPct val="100000"/>
              </a:lnSpc>
              <a:spcBef>
                <a:spcPts val="1145"/>
              </a:spcBef>
              <a:buFont typeface="Arial MT"/>
              <a:buChar char="•"/>
              <a:tabLst>
                <a:tab pos="354965" algn="l"/>
                <a:tab pos="355600" algn="l"/>
              </a:tabLst>
            </a:pPr>
            <a:endParaRPr sz="2600" dirty="0">
              <a:latin typeface="Times New Roman"/>
              <a:cs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191761" y="368630"/>
            <a:ext cx="3807460" cy="574675"/>
          </a:xfrm>
          <a:prstGeom prst="rect">
            <a:avLst/>
          </a:prstGeom>
        </p:spPr>
        <p:txBody>
          <a:bodyPr vert="horz" wrap="square" lIns="0" tIns="12700" rIns="0" bIns="0" rtlCol="0">
            <a:spAutoFit/>
          </a:bodyPr>
          <a:lstStyle/>
          <a:p>
            <a:pPr marL="12700">
              <a:lnSpc>
                <a:spcPct val="100000"/>
              </a:lnSpc>
              <a:spcBef>
                <a:spcPts val="100"/>
              </a:spcBef>
            </a:pPr>
            <a:r>
              <a:rPr dirty="0"/>
              <a:t>MET</a:t>
            </a:r>
            <a:r>
              <a:rPr spc="-20" dirty="0"/>
              <a:t>H</a:t>
            </a:r>
            <a:r>
              <a:rPr dirty="0"/>
              <a:t>ODO</a:t>
            </a:r>
            <a:r>
              <a:rPr spc="-15" dirty="0"/>
              <a:t>L</a:t>
            </a:r>
            <a:r>
              <a:rPr dirty="0"/>
              <a:t>O</a:t>
            </a:r>
            <a:r>
              <a:rPr spc="-15" dirty="0"/>
              <a:t>G</a:t>
            </a:r>
            <a:r>
              <a:rPr dirty="0"/>
              <a:t>Y</a:t>
            </a:r>
          </a:p>
        </p:txBody>
      </p:sp>
      <p:sp>
        <p:nvSpPr>
          <p:cNvPr id="3" name="object 3"/>
          <p:cNvSpPr txBox="1"/>
          <p:nvPr/>
        </p:nvSpPr>
        <p:spPr>
          <a:xfrm>
            <a:off x="990600" y="838200"/>
            <a:ext cx="9922510" cy="6601102"/>
          </a:xfrm>
          <a:prstGeom prst="rect">
            <a:avLst/>
          </a:prstGeom>
        </p:spPr>
        <p:txBody>
          <a:bodyPr vert="horz" wrap="square" lIns="0" tIns="12065" rIns="0" bIns="0" rtlCol="0">
            <a:spAutoFit/>
          </a:bodyPr>
          <a:lstStyle/>
          <a:p>
            <a:pPr algn="just">
              <a:lnSpc>
                <a:spcPct val="150000"/>
              </a:lnSpc>
              <a:buFont typeface="Arial" pitchFamily="34" charset="0"/>
              <a:buChar char="•"/>
            </a:pPr>
            <a:r>
              <a:rPr lang="en-US" sz="2600" dirty="0">
                <a:latin typeface="Times New Roman"/>
                <a:cs typeface="Times New Roman"/>
              </a:rPr>
              <a:t> </a:t>
            </a:r>
            <a:r>
              <a:rPr lang="en-US" sz="2600" dirty="0" smtClean="0">
                <a:latin typeface="Times New Roman"/>
                <a:cs typeface="Times New Roman"/>
              </a:rPr>
              <a:t>when the road is jammed, the rod installed in this vehicle in all four directions will lift the vehicle, and when it is lifted, the direction of the four wheels will change.</a:t>
            </a:r>
          </a:p>
          <a:p>
            <a:pPr algn="just">
              <a:lnSpc>
                <a:spcPct val="150000"/>
              </a:lnSpc>
              <a:buFont typeface="Arial" pitchFamily="34" charset="0"/>
              <a:buChar char="•"/>
            </a:pPr>
            <a:r>
              <a:rPr lang="en-US" sz="2600" dirty="0" smtClean="0">
                <a:latin typeface="Times New Roman"/>
                <a:cs typeface="Times New Roman"/>
              </a:rPr>
              <a:t> Helium gas installed on all sides of the vehicle reduces the weight of the vehicle.</a:t>
            </a:r>
          </a:p>
          <a:p>
            <a:pPr algn="just">
              <a:lnSpc>
                <a:spcPct val="150000"/>
              </a:lnSpc>
              <a:buFont typeface="Arial" pitchFamily="34" charset="0"/>
              <a:buChar char="•"/>
            </a:pPr>
            <a:r>
              <a:rPr lang="en-US" sz="2600" dirty="0" smtClean="0">
                <a:latin typeface="Times New Roman"/>
                <a:cs typeface="Times New Roman"/>
              </a:rPr>
              <a:t> A helium gas balloon attached to the bottom of the vehicle makes the vehicle buoyant when the vehicle is submerged for a certain distance.  </a:t>
            </a:r>
          </a:p>
          <a:p>
            <a:pPr algn="just">
              <a:lnSpc>
                <a:spcPct val="150000"/>
              </a:lnSpc>
              <a:buFont typeface="Arial" pitchFamily="34" charset="0"/>
              <a:buChar char="•"/>
            </a:pPr>
            <a:r>
              <a:rPr lang="en-US" sz="2600" dirty="0" smtClean="0">
                <a:latin typeface="Times New Roman"/>
                <a:cs typeface="Times New Roman"/>
              </a:rPr>
              <a:t> When the front wheel of the vehicle rises up to 20 degrees and the rear wheel rises up to 30 degrees, it reaches the destination easily with the help of a boat mounted on the wheel of the vehicle.</a:t>
            </a:r>
            <a:r>
              <a:rPr lang="en-US" sz="2800" dirty="0" smtClean="0">
                <a:latin typeface="Times New Roman"/>
                <a:cs typeface="Times New Roman"/>
              </a:rPr>
              <a:t>  </a:t>
            </a:r>
          </a:p>
          <a:p>
            <a:pPr marL="469900" marR="5080" indent="-457834">
              <a:lnSpc>
                <a:spcPct val="150000"/>
              </a:lnSpc>
              <a:spcBef>
                <a:spcPts val="95"/>
              </a:spcBef>
              <a:buFont typeface="Arial MT"/>
              <a:buChar char="•"/>
              <a:tabLst>
                <a:tab pos="469265" algn="l"/>
                <a:tab pos="470534" algn="l"/>
              </a:tabLst>
            </a:pPr>
            <a:endParaRPr sz="2600" dirty="0">
              <a:latin typeface="Times New Roman"/>
              <a:cs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81400" y="533401"/>
            <a:ext cx="5715000" cy="1219200"/>
          </a:xfrm>
        </p:spPr>
        <p:txBody>
          <a:bodyPr/>
          <a:lstStyle/>
          <a:p>
            <a:r>
              <a:rPr lang="en-US" dirty="0" smtClean="0"/>
              <a:t>Angle of Wheel Position</a:t>
            </a:r>
            <a:endParaRPr lang="en-GB" dirty="0"/>
          </a:p>
        </p:txBody>
      </p:sp>
      <p:sp>
        <p:nvSpPr>
          <p:cNvPr id="4" name="Content Placeholder 2">
            <a:extLst>
              <a:ext uri="{FF2B5EF4-FFF2-40B4-BE49-F238E27FC236}">
                <a16:creationId xmlns:a16="http://schemas.microsoft.com/office/drawing/2014/main" xmlns="" id="{500C1345-28A7-EA70-D63B-A060F935429A}"/>
              </a:ext>
            </a:extLst>
          </p:cNvPr>
          <p:cNvSpPr>
            <a:spLocks noGrp="1"/>
          </p:cNvSpPr>
          <p:nvPr>
            <p:ph idx="1"/>
          </p:nvPr>
        </p:nvSpPr>
        <p:spPr>
          <a:xfrm>
            <a:off x="762000" y="1905000"/>
            <a:ext cx="14630400" cy="4572000"/>
          </a:xfrm>
        </p:spPr>
        <p:txBody>
          <a:bodyPr vert="horz" lIns="0" tIns="45720" rIns="0" bIns="45720" rtlCol="0" anchor="t">
            <a:normAutofit/>
          </a:bodyPr>
          <a:lstStyle/>
          <a:p>
            <a:pPr>
              <a:buNone/>
            </a:pPr>
            <a:r>
              <a:rPr lang="en-US" sz="2400" dirty="0" smtClean="0"/>
              <a:t>	</a:t>
            </a:r>
            <a:r>
              <a:rPr lang="en-US" sz="2400" b="1" u="sng" dirty="0" smtClean="0">
                <a:latin typeface="Times New Roman" pitchFamily="18" charset="0"/>
                <a:cs typeface="Times New Roman" pitchFamily="18" charset="0"/>
              </a:rPr>
              <a:t>Rear </a:t>
            </a:r>
            <a:r>
              <a:rPr lang="en-US" sz="2400" b="1" u="sng" dirty="0">
                <a:latin typeface="Times New Roman" pitchFamily="18" charset="0"/>
                <a:cs typeface="Times New Roman" pitchFamily="18" charset="0"/>
              </a:rPr>
              <a:t>wheel Position</a:t>
            </a:r>
            <a:r>
              <a:rPr lang="en-US" sz="2400" b="1" dirty="0"/>
              <a:t>  </a:t>
            </a:r>
            <a:r>
              <a:rPr lang="en-US" sz="2400" dirty="0"/>
              <a:t>       </a:t>
            </a:r>
            <a:r>
              <a:rPr lang="en-US" sz="2400" dirty="0" smtClean="0"/>
              <a:t>	    </a:t>
            </a:r>
            <a:r>
              <a:rPr lang="en-US" sz="2400" dirty="0"/>
              <a:t>                 </a:t>
            </a:r>
            <a:r>
              <a:rPr lang="en-US" sz="2400" b="1" u="sng" dirty="0" smtClean="0">
                <a:latin typeface="Times New Roman" pitchFamily="18" charset="0"/>
                <a:cs typeface="Times New Roman" pitchFamily="18" charset="0"/>
              </a:rPr>
              <a:t>Front </a:t>
            </a:r>
            <a:r>
              <a:rPr lang="en-US" sz="2400" b="1" u="sng" dirty="0">
                <a:latin typeface="Times New Roman" pitchFamily="18" charset="0"/>
                <a:cs typeface="Times New Roman" pitchFamily="18" charset="0"/>
              </a:rPr>
              <a:t>wheel Position</a:t>
            </a:r>
            <a:r>
              <a:rPr lang="en-US" sz="2400" b="1" dirty="0"/>
              <a:t> </a:t>
            </a:r>
          </a:p>
          <a:p>
            <a:pPr>
              <a:buNone/>
            </a:pPr>
            <a:r>
              <a:rPr lang="en-US" sz="2400" b="1" dirty="0" smtClean="0"/>
              <a:t> </a:t>
            </a:r>
            <a:r>
              <a:rPr lang="en-US" sz="2400" b="1" dirty="0"/>
              <a:t>                                                                   </a:t>
            </a:r>
          </a:p>
        </p:txBody>
      </p:sp>
      <p:pic>
        <p:nvPicPr>
          <p:cNvPr id="5" name="Picture 2"/>
          <p:cNvPicPr>
            <a:picLocks noChangeAspect="1" noChangeArrowheads="1"/>
          </p:cNvPicPr>
          <p:nvPr/>
        </p:nvPicPr>
        <p:blipFill>
          <a:blip r:embed="rId2" cstate="print"/>
          <a:srcRect/>
          <a:stretch>
            <a:fillRect/>
          </a:stretch>
        </p:blipFill>
        <p:spPr bwMode="auto">
          <a:xfrm>
            <a:off x="1007435" y="3356993"/>
            <a:ext cx="3820837" cy="2270381"/>
          </a:xfrm>
          <a:prstGeom prst="rect">
            <a:avLst/>
          </a:prstGeom>
          <a:noFill/>
          <a:ln w="9525">
            <a:noFill/>
            <a:miter lim="800000"/>
            <a:headEnd/>
            <a:tailEnd/>
          </a:ln>
        </p:spPr>
      </p:pic>
      <p:pic>
        <p:nvPicPr>
          <p:cNvPr id="6" name="Picture 3"/>
          <p:cNvPicPr>
            <a:picLocks noChangeAspect="1" noChangeArrowheads="1"/>
          </p:cNvPicPr>
          <p:nvPr/>
        </p:nvPicPr>
        <p:blipFill>
          <a:blip r:embed="rId3" cstate="print"/>
          <a:srcRect/>
          <a:stretch>
            <a:fillRect/>
          </a:stretch>
        </p:blipFill>
        <p:spPr bwMode="auto">
          <a:xfrm>
            <a:off x="7536160" y="3353708"/>
            <a:ext cx="3803507" cy="223634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33800" y="533400"/>
            <a:ext cx="6464300" cy="574040"/>
          </a:xfrm>
          <a:prstGeom prst="rect">
            <a:avLst/>
          </a:prstGeom>
        </p:spPr>
        <p:txBody>
          <a:bodyPr vert="horz" wrap="square" lIns="0" tIns="12700" rIns="0" bIns="0" rtlCol="0">
            <a:spAutoFit/>
          </a:bodyPr>
          <a:lstStyle/>
          <a:p>
            <a:pPr marL="12700">
              <a:lnSpc>
                <a:spcPct val="100000"/>
              </a:lnSpc>
              <a:spcBef>
                <a:spcPts val="100"/>
              </a:spcBef>
            </a:pPr>
            <a:r>
              <a:rPr lang="en-US" spc="-55" dirty="0" smtClean="0"/>
              <a:t>BLOCK DIAGRAM</a:t>
            </a:r>
            <a:endParaRPr spc="-5" dirty="0"/>
          </a:p>
        </p:txBody>
      </p:sp>
      <p:pic>
        <p:nvPicPr>
          <p:cNvPr id="4" name="Picture 3"/>
          <p:cNvPicPr/>
          <p:nvPr/>
        </p:nvPicPr>
        <p:blipFill>
          <a:blip r:embed="rId2" cstate="print"/>
          <a:stretch>
            <a:fillRect/>
          </a:stretch>
        </p:blipFill>
        <p:spPr bwMode="auto">
          <a:xfrm>
            <a:off x="2286000" y="1676400"/>
            <a:ext cx="7784512" cy="4114800"/>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81</TotalTime>
  <Words>739</Words>
  <Application>Microsoft Office PowerPoint</Application>
  <PresentationFormat>Custom</PresentationFormat>
  <Paragraphs>119</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AIR AMBULANCE</vt:lpstr>
      <vt:lpstr>CONTENTS</vt:lpstr>
      <vt:lpstr>OBJECTIVES</vt:lpstr>
      <vt:lpstr>INTRODUCTION</vt:lpstr>
      <vt:lpstr>LITERATURE SURVEY</vt:lpstr>
      <vt:lpstr>PROPOSED  WORK</vt:lpstr>
      <vt:lpstr>METHODOLOGY</vt:lpstr>
      <vt:lpstr>Angle of Wheel Position</vt:lpstr>
      <vt:lpstr>BLOCK DIAGRAM</vt:lpstr>
      <vt:lpstr>SOFTWARE SPECIFICATION –Arduino  IDE</vt:lpstr>
      <vt:lpstr>Arduino Code</vt:lpstr>
      <vt:lpstr>Slide 12</vt:lpstr>
      <vt:lpstr>FLYING  POSITIION  OF  PROTOTYPE</vt:lpstr>
      <vt:lpstr>RUNNING  POSITIION  OF  PROTOTYPE</vt:lpstr>
      <vt:lpstr>APPLICATION</vt:lpstr>
      <vt:lpstr>ADVANTAGE</vt:lpstr>
      <vt:lpstr>DISADVANTAGE</vt:lpstr>
      <vt:lpstr>CONCLUSION</vt:lpstr>
      <vt:lpstr>REFERENCES</vt:lpstr>
      <vt:lpstr>Slide 20</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益Baby益 益KD</dc:creator>
  <cp:lastModifiedBy>Karthik Pandiyan</cp:lastModifiedBy>
  <cp:revision>2</cp:revision>
  <dcterms:created xsi:type="dcterms:W3CDTF">2023-05-22T15:06:08Z</dcterms:created>
  <dcterms:modified xsi:type="dcterms:W3CDTF">2023-05-22T16:44:27Z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2023-05-22T00:00:00Z</vt:filetime>
  </property>
  <property fmtid="{D5CDD505-2E9C-101B-9397-08002B2CF9AE}" pid="3" name="Creator">
    <vt:lpwstr>Microsoft® PowerPoint® 2019</vt:lpwstr>
  </property>
  <property fmtid="{D5CDD505-2E9C-101B-9397-08002B2CF9AE}" pid="4" name="LastSaved">
    <vt:filetime>2023-05-22T00:00:00Z</vt:filetime>
  </property>
</Properties>
</file>