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5"/>
  </p:notesMasterIdLst>
  <p:sldIdLst>
    <p:sldId id="256" r:id="rId2"/>
    <p:sldId id="351" r:id="rId3"/>
    <p:sldId id="350" r:id="rId4"/>
    <p:sldId id="301" r:id="rId5"/>
    <p:sldId id="337" r:id="rId6"/>
    <p:sldId id="363" r:id="rId7"/>
    <p:sldId id="303" r:id="rId8"/>
    <p:sldId id="364" r:id="rId9"/>
    <p:sldId id="365" r:id="rId10"/>
    <p:sldId id="366" r:id="rId11"/>
    <p:sldId id="367" r:id="rId12"/>
    <p:sldId id="300" r:id="rId13"/>
    <p:sldId id="288" r:id="rId14"/>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1pPr>
    <a:lvl2pPr marL="742950" indent="-285750" algn="l" defTabSz="449263"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2pPr>
    <a:lvl3pPr marL="1143000" indent="-228600" algn="l" defTabSz="449263"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3pPr>
    <a:lvl4pPr marL="1600200" indent="-228600" algn="l" defTabSz="449263"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4pPr>
    <a:lvl5pPr marL="2057400" indent="-228600" algn="l" defTabSz="449263"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5pPr>
    <a:lvl6pPr marL="2286000" algn="l" defTabSz="914400" rtl="0" eaLnBrk="1" latinLnBrk="0" hangingPunct="1">
      <a:defRPr kern="1200">
        <a:solidFill>
          <a:schemeClr val="bg1"/>
        </a:solidFill>
        <a:latin typeface="Calibri" panose="020F0502020204030204" pitchFamily="34" charset="0"/>
        <a:ea typeface="+mn-ea"/>
        <a:cs typeface="Droid Sans Fallback" charset="0"/>
      </a:defRPr>
    </a:lvl6pPr>
    <a:lvl7pPr marL="2743200" algn="l" defTabSz="914400" rtl="0" eaLnBrk="1" latinLnBrk="0" hangingPunct="1">
      <a:defRPr kern="1200">
        <a:solidFill>
          <a:schemeClr val="bg1"/>
        </a:solidFill>
        <a:latin typeface="Calibri" panose="020F0502020204030204" pitchFamily="34" charset="0"/>
        <a:ea typeface="+mn-ea"/>
        <a:cs typeface="Droid Sans Fallback" charset="0"/>
      </a:defRPr>
    </a:lvl7pPr>
    <a:lvl8pPr marL="3200400" algn="l" defTabSz="914400" rtl="0" eaLnBrk="1" latinLnBrk="0" hangingPunct="1">
      <a:defRPr kern="1200">
        <a:solidFill>
          <a:schemeClr val="bg1"/>
        </a:solidFill>
        <a:latin typeface="Calibri" panose="020F0502020204030204" pitchFamily="34" charset="0"/>
        <a:ea typeface="+mn-ea"/>
        <a:cs typeface="Droid Sans Fallback" charset="0"/>
      </a:defRPr>
    </a:lvl8pPr>
    <a:lvl9pPr marL="3657600" algn="l" defTabSz="914400" rtl="0" eaLnBrk="1" latinLnBrk="0" hangingPunct="1">
      <a:defRPr kern="1200">
        <a:solidFill>
          <a:schemeClr val="bg1"/>
        </a:solidFill>
        <a:latin typeface="Calibri" panose="020F0502020204030204" pitchFamily="34" charset="0"/>
        <a:ea typeface="+mn-ea"/>
        <a:cs typeface="Droid Sans Fallback"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D60093"/>
    <a:srgbClr val="0000FA"/>
    <a:srgbClr val="CCECFF"/>
    <a:srgbClr val="33956B"/>
    <a:srgbClr val="D5FFF5"/>
    <a:srgbClr val="FFCCFF"/>
    <a:srgbClr val="FF99CC"/>
    <a:srgbClr val="80008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91" autoAdjust="0"/>
  </p:normalViewPr>
  <p:slideViewPr>
    <p:cSldViewPr>
      <p:cViewPr varScale="1">
        <p:scale>
          <a:sx n="82" d="100"/>
          <a:sy n="82" d="100"/>
        </p:scale>
        <p:origin x="-942"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051" name="Text Box 2"/>
          <p:cNvSpPr txBox="1">
            <a:spLocks noChangeArrowheads="1"/>
          </p:cNvSpP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 name="Rectangle 3"/>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Arial" panose="020B0604020202020204" pitchFamily="34" charset="0"/>
              </a:defRPr>
            </a:lvl1pPr>
          </a:lstStyle>
          <a:p>
            <a:pPr>
              <a:defRPr/>
            </a:pPr>
            <a:endParaRPr lang="en-US"/>
          </a:p>
        </p:txBody>
      </p:sp>
      <p:sp>
        <p:nvSpPr>
          <p:cNvPr id="2053" name="Rectangle 4"/>
          <p:cNvSpPr>
            <a:spLocks noGrp="1" noRot="1" noChangeAspect="1" noChangeArrowheads="1"/>
          </p:cNvSpPr>
          <p:nvPr>
            <p:ph type="sldImg"/>
          </p:nvPr>
        </p:nvSpPr>
        <p:spPr bwMode="auto">
          <a:xfrm>
            <a:off x="1143000" y="685800"/>
            <a:ext cx="4570413" cy="3427413"/>
          </a:xfrm>
          <a:prstGeom prst="rect">
            <a:avLst/>
          </a:prstGeom>
          <a:noFill/>
          <a:ln w="12600" cap="sq">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p>
      <p:sp>
        <p:nvSpPr>
          <p:cNvPr id="3"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2055" name="Text Box 6"/>
          <p:cNvSpPr txBox="1">
            <a:spLocks noChangeArrowheads="1"/>
          </p:cNvSpPr>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Arial" panose="020B0604020202020204" pitchFamily="34" charset="0"/>
              </a:defRPr>
            </a:lvl1pPr>
          </a:lstStyle>
          <a:p>
            <a:pPr>
              <a:defRPr/>
            </a:pPr>
            <a:fld id="{B1ADA9E8-0444-4C73-8FD7-8A392214D140}" type="slidenum">
              <a:rPr lang="en-US"/>
              <a:pPr>
                <a:defRPr/>
              </a:pPr>
              <a:t>‹#›</a:t>
            </a:fld>
            <a:endParaRPr lang="en-US"/>
          </a:p>
        </p:txBody>
      </p:sp>
    </p:spTree>
    <p:extLst>
      <p:ext uri="{BB962C8B-B14F-4D97-AF65-F5344CB8AC3E}">
        <p14:creationId xmlns="" xmlns:p14="http://schemas.microsoft.com/office/powerpoint/2010/main" val="247266345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E5E0515-DE5D-468B-A4F2-6817CCCEAF06}" type="slidenum">
              <a:rPr lang="en-US" altLang="en-US" smtClean="0">
                <a:latin typeface="Calibri" panose="020F0502020204030204" pitchFamily="34" charset="0"/>
                <a:cs typeface="Droid Sans Fallback" charset="0"/>
              </a:rPr>
              <a:pPr>
                <a:spcBef>
                  <a:spcPct val="0"/>
                </a:spcBef>
                <a:buClrTx/>
                <a:buFontTx/>
                <a:buNone/>
              </a:pPr>
              <a:t>1</a:t>
            </a:fld>
            <a:endParaRPr lang="en-US" altLang="en-US" smtClean="0">
              <a:latin typeface="Calibri" panose="020F0502020204030204" pitchFamily="34" charset="0"/>
              <a:cs typeface="Droid Sans Fallback" charset="0"/>
            </a:endParaRPr>
          </a:p>
        </p:txBody>
      </p:sp>
      <p:sp>
        <p:nvSpPr>
          <p:cNvPr id="40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4100"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smtClean="0"/>
          </a:p>
        </p:txBody>
      </p:sp>
    </p:spTree>
    <p:extLst>
      <p:ext uri="{BB962C8B-B14F-4D97-AF65-F5344CB8AC3E}">
        <p14:creationId xmlns="" xmlns:p14="http://schemas.microsoft.com/office/powerpoint/2010/main" val="1698664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E91623F-88B1-4DA7-99F2-4C673F269E3C}" type="slidenum">
              <a:rPr lang="en-US" altLang="en-US" smtClean="0">
                <a:latin typeface="Calibri" panose="020F0502020204030204" pitchFamily="34" charset="0"/>
                <a:cs typeface="Droid Sans Fallback" charset="0"/>
              </a:rPr>
              <a:pPr>
                <a:spcBef>
                  <a:spcPct val="0"/>
                </a:spcBef>
                <a:buClrTx/>
                <a:buFontTx/>
                <a:buNone/>
              </a:pPr>
              <a:t>12</a:t>
            </a:fld>
            <a:endParaRPr lang="en-US" altLang="en-US" smtClean="0">
              <a:latin typeface="Calibri" panose="020F0502020204030204" pitchFamily="34" charset="0"/>
              <a:cs typeface="Droid Sans Fallback" charset="0"/>
            </a:endParaRPr>
          </a:p>
        </p:txBody>
      </p:sp>
      <p:sp>
        <p:nvSpPr>
          <p:cNvPr id="163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16388"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 xmlns:p14="http://schemas.microsoft.com/office/powerpoint/2010/main" val="3876130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34FE40C7-19F5-421C-9A96-3FCFFB273D4B}" type="slidenum">
              <a:rPr lang="en-US" altLang="en-US" smtClean="0">
                <a:latin typeface="Calibri" panose="020F0502020204030204" pitchFamily="34" charset="0"/>
                <a:cs typeface="Droid Sans Fallback" charset="0"/>
              </a:rPr>
              <a:pPr>
                <a:spcBef>
                  <a:spcPct val="0"/>
                </a:spcBef>
                <a:buClrTx/>
                <a:buFontTx/>
                <a:buNone/>
              </a:pPr>
              <a:t>13</a:t>
            </a:fld>
            <a:endParaRPr lang="en-US" altLang="en-US" smtClean="0">
              <a:latin typeface="Calibri" panose="020F0502020204030204" pitchFamily="34" charset="0"/>
              <a:cs typeface="Droid Sans Fallback" charset="0"/>
            </a:endParaRPr>
          </a:p>
        </p:txBody>
      </p:sp>
      <p:sp>
        <p:nvSpPr>
          <p:cNvPr id="4301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43012"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 xmlns:p14="http://schemas.microsoft.com/office/powerpoint/2010/main" val="3133849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940F292-982F-423C-A33E-49762EE9F286}" type="slidenum">
              <a:rPr lang="en-US" smtClean="0">
                <a:latin typeface="Calibri" panose="020F0502020204030204" pitchFamily="34" charset="0"/>
                <a:ea typeface="Droid Sans Fallback" charset="0"/>
                <a:cs typeface="Droid Sans Fallback" charset="0"/>
              </a:rPr>
              <a:pPr>
                <a:spcBef>
                  <a:spcPct val="0"/>
                </a:spcBef>
                <a:buClrTx/>
                <a:buFontTx/>
                <a:buNone/>
              </a:pPr>
              <a:t>2</a:t>
            </a:fld>
            <a:endParaRPr lang="en-US" smtClean="0">
              <a:latin typeface="Calibri" panose="020F0502020204030204" pitchFamily="34" charset="0"/>
              <a:ea typeface="Droid Sans Fallback" charset="0"/>
              <a:cs typeface="Droid Sans Fallback" charset="0"/>
            </a:endParaRPr>
          </a:p>
        </p:txBody>
      </p:sp>
      <p:sp>
        <p:nvSpPr>
          <p:cNvPr id="61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148"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 xmlns:p14="http://schemas.microsoft.com/office/powerpoint/2010/main" val="87412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940F292-982F-423C-A33E-49762EE9F286}" type="slidenum">
              <a:rPr lang="en-US" smtClean="0">
                <a:latin typeface="Calibri" panose="020F0502020204030204" pitchFamily="34" charset="0"/>
                <a:ea typeface="Droid Sans Fallback" charset="0"/>
                <a:cs typeface="Droid Sans Fallback" charset="0"/>
              </a:rPr>
              <a:pPr>
                <a:spcBef>
                  <a:spcPct val="0"/>
                </a:spcBef>
                <a:buClrTx/>
                <a:buFontTx/>
                <a:buNone/>
              </a:pPr>
              <a:t>3</a:t>
            </a:fld>
            <a:endParaRPr lang="en-US" smtClean="0">
              <a:latin typeface="Calibri" panose="020F0502020204030204" pitchFamily="34" charset="0"/>
              <a:ea typeface="Droid Sans Fallback" charset="0"/>
              <a:cs typeface="Droid Sans Fallback" charset="0"/>
            </a:endParaRPr>
          </a:p>
        </p:txBody>
      </p:sp>
      <p:sp>
        <p:nvSpPr>
          <p:cNvPr id="61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148"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p>
        </p:txBody>
      </p:sp>
    </p:spTree>
    <p:extLst>
      <p:ext uri="{BB962C8B-B14F-4D97-AF65-F5344CB8AC3E}">
        <p14:creationId xmlns="" xmlns:p14="http://schemas.microsoft.com/office/powerpoint/2010/main" val="371020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940F292-982F-423C-A33E-49762EE9F286}" type="slidenum">
              <a:rPr lang="en-US" smtClean="0">
                <a:latin typeface="Calibri" panose="020F0502020204030204" pitchFamily="34" charset="0"/>
                <a:ea typeface="Droid Sans Fallback" charset="0"/>
                <a:cs typeface="Droid Sans Fallback" charset="0"/>
              </a:rPr>
              <a:pPr>
                <a:spcBef>
                  <a:spcPct val="0"/>
                </a:spcBef>
                <a:buClrTx/>
                <a:buFontTx/>
                <a:buNone/>
              </a:pPr>
              <a:t>4</a:t>
            </a:fld>
            <a:endParaRPr lang="en-US" smtClean="0">
              <a:latin typeface="Calibri" panose="020F0502020204030204" pitchFamily="34" charset="0"/>
              <a:ea typeface="Droid Sans Fallback" charset="0"/>
              <a:cs typeface="Droid Sans Fallback" charset="0"/>
            </a:endParaRPr>
          </a:p>
        </p:txBody>
      </p:sp>
      <p:sp>
        <p:nvSpPr>
          <p:cNvPr id="61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148"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 xmlns:p14="http://schemas.microsoft.com/office/powerpoint/2010/main" val="31891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16FF9C2B-6B6A-452B-BC82-1FFCC5DE4146}" type="slidenum">
              <a:rPr lang="en-US" smtClean="0">
                <a:latin typeface="Calibri" panose="020F0502020204030204" pitchFamily="34" charset="0"/>
                <a:ea typeface="Droid Sans Fallback" charset="0"/>
                <a:cs typeface="Droid Sans Fallback" charset="0"/>
              </a:rPr>
              <a:pPr>
                <a:spcBef>
                  <a:spcPct val="0"/>
                </a:spcBef>
                <a:buClrTx/>
                <a:buFontTx/>
                <a:buNone/>
              </a:pPr>
              <a:t>5</a:t>
            </a:fld>
            <a:endParaRPr lang="en-US" smtClean="0">
              <a:latin typeface="Calibri" panose="020F0502020204030204" pitchFamily="34" charset="0"/>
              <a:ea typeface="Droid Sans Fallback" charset="0"/>
              <a:cs typeface="Droid Sans Fallback" charset="0"/>
            </a:endParaRPr>
          </a:p>
        </p:txBody>
      </p:sp>
      <p:sp>
        <p:nvSpPr>
          <p:cNvPr id="8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 xmlns:p14="http://schemas.microsoft.com/office/powerpoint/2010/main" val="67077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16FF9C2B-6B6A-452B-BC82-1FFCC5DE4146}" type="slidenum">
              <a:rPr lang="en-US" smtClean="0">
                <a:latin typeface="Calibri" panose="020F0502020204030204" pitchFamily="34" charset="0"/>
                <a:ea typeface="Droid Sans Fallback" charset="0"/>
                <a:cs typeface="Droid Sans Fallback" charset="0"/>
              </a:rPr>
              <a:pPr>
                <a:spcBef>
                  <a:spcPct val="0"/>
                </a:spcBef>
                <a:buClrTx/>
                <a:buFontTx/>
                <a:buNone/>
              </a:pPr>
              <a:t>6</a:t>
            </a:fld>
            <a:endParaRPr lang="en-US" smtClean="0">
              <a:latin typeface="Calibri" panose="020F0502020204030204" pitchFamily="34" charset="0"/>
              <a:ea typeface="Droid Sans Fallback" charset="0"/>
              <a:cs typeface="Droid Sans Fallback" charset="0"/>
            </a:endParaRPr>
          </a:p>
        </p:txBody>
      </p:sp>
      <p:sp>
        <p:nvSpPr>
          <p:cNvPr id="8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 xmlns:p14="http://schemas.microsoft.com/office/powerpoint/2010/main" val="670779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ECD4869-D8F4-4502-A2B5-B6F2D6C58746}" type="slidenum">
              <a:rPr lang="en-US" smtClean="0">
                <a:latin typeface="Calibri" panose="020F0502020204030204" pitchFamily="34" charset="0"/>
                <a:ea typeface="Droid Sans Fallback" charset="0"/>
                <a:cs typeface="Droid Sans Fallback" charset="0"/>
              </a:rPr>
              <a:pPr>
                <a:spcBef>
                  <a:spcPct val="0"/>
                </a:spcBef>
                <a:buClrTx/>
                <a:buFontTx/>
                <a:buNone/>
              </a:pPr>
              <a:t>7</a:t>
            </a:fld>
            <a:endParaRPr lang="en-US" smtClean="0">
              <a:latin typeface="Calibri" panose="020F0502020204030204" pitchFamily="34" charset="0"/>
              <a:ea typeface="Droid Sans Fallback" charset="0"/>
              <a:cs typeface="Droid Sans Fallback" charset="0"/>
            </a:endParaRPr>
          </a:p>
        </p:txBody>
      </p:sp>
      <p:sp>
        <p:nvSpPr>
          <p:cNvPr id="10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10244"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 xmlns:p14="http://schemas.microsoft.com/office/powerpoint/2010/main" val="574145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ECD4869-D8F4-4502-A2B5-B6F2D6C58746}" type="slidenum">
              <a:rPr lang="en-US" smtClean="0">
                <a:latin typeface="Calibri" panose="020F0502020204030204" pitchFamily="34" charset="0"/>
                <a:ea typeface="Droid Sans Fallback" charset="0"/>
                <a:cs typeface="Droid Sans Fallback" charset="0"/>
              </a:rPr>
              <a:pPr>
                <a:spcBef>
                  <a:spcPct val="0"/>
                </a:spcBef>
                <a:buClrTx/>
                <a:buFontTx/>
                <a:buNone/>
              </a:pPr>
              <a:t>8</a:t>
            </a:fld>
            <a:endParaRPr lang="en-US" smtClean="0">
              <a:latin typeface="Calibri" panose="020F0502020204030204" pitchFamily="34" charset="0"/>
              <a:ea typeface="Droid Sans Fallback" charset="0"/>
              <a:cs typeface="Droid Sans Fallback" charset="0"/>
            </a:endParaRPr>
          </a:p>
        </p:txBody>
      </p:sp>
      <p:sp>
        <p:nvSpPr>
          <p:cNvPr id="10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10244"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 xmlns:p14="http://schemas.microsoft.com/office/powerpoint/2010/main" val="574145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ECD4869-D8F4-4502-A2B5-B6F2D6C58746}" type="slidenum">
              <a:rPr lang="en-US" smtClean="0">
                <a:latin typeface="Calibri" panose="020F0502020204030204" pitchFamily="34" charset="0"/>
                <a:ea typeface="Droid Sans Fallback" charset="0"/>
                <a:cs typeface="Droid Sans Fallback" charset="0"/>
              </a:rPr>
              <a:pPr>
                <a:spcBef>
                  <a:spcPct val="0"/>
                </a:spcBef>
                <a:buClrTx/>
                <a:buFontTx/>
                <a:buNone/>
              </a:pPr>
              <a:t>9</a:t>
            </a:fld>
            <a:endParaRPr lang="en-US" smtClean="0">
              <a:latin typeface="Calibri" panose="020F0502020204030204" pitchFamily="34" charset="0"/>
              <a:ea typeface="Droid Sans Fallback" charset="0"/>
              <a:cs typeface="Droid Sans Fallback" charset="0"/>
            </a:endParaRPr>
          </a:p>
        </p:txBody>
      </p:sp>
      <p:sp>
        <p:nvSpPr>
          <p:cNvPr id="10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10244"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 xmlns:p14="http://schemas.microsoft.com/office/powerpoint/2010/main" val="57414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C5A6FFA0-F369-461F-8225-46B063E151A7}" type="slidenum">
              <a:rPr lang="en-US"/>
              <a:pPr>
                <a:defRPr/>
              </a:pPr>
              <a:t>‹#›</a:t>
            </a:fld>
            <a:endParaRPr lang="en-US"/>
          </a:p>
        </p:txBody>
      </p:sp>
    </p:spTree>
    <p:extLst>
      <p:ext uri="{BB962C8B-B14F-4D97-AF65-F5344CB8AC3E}">
        <p14:creationId xmlns="" xmlns:p14="http://schemas.microsoft.com/office/powerpoint/2010/main" val="2039522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DE1FA455-CEF5-451E-8C95-4D0FE6A8A111}" type="slidenum">
              <a:rPr lang="en-US"/>
              <a:pPr>
                <a:defRPr/>
              </a:pPr>
              <a:t>‹#›</a:t>
            </a:fld>
            <a:endParaRPr lang="en-US"/>
          </a:p>
        </p:txBody>
      </p:sp>
    </p:spTree>
    <p:extLst>
      <p:ext uri="{BB962C8B-B14F-4D97-AF65-F5344CB8AC3E}">
        <p14:creationId xmlns="" xmlns:p14="http://schemas.microsoft.com/office/powerpoint/2010/main" val="174577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FCC3D8D4-81C4-4FE1-B15D-9D94BF893E5A}" type="slidenum">
              <a:rPr lang="en-US"/>
              <a:pPr>
                <a:defRPr/>
              </a:pPr>
              <a:t>‹#›</a:t>
            </a:fld>
            <a:endParaRPr lang="en-US"/>
          </a:p>
        </p:txBody>
      </p:sp>
    </p:spTree>
    <p:extLst>
      <p:ext uri="{BB962C8B-B14F-4D97-AF65-F5344CB8AC3E}">
        <p14:creationId xmlns="" xmlns:p14="http://schemas.microsoft.com/office/powerpoint/2010/main" val="117893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77E4BD6D-CF1C-4143-BCAC-8C44D94826C5}" type="slidenum">
              <a:rPr lang="en-US"/>
              <a:pPr>
                <a:defRPr/>
              </a:pPr>
              <a:t>‹#›</a:t>
            </a:fld>
            <a:endParaRPr lang="en-US"/>
          </a:p>
        </p:txBody>
      </p:sp>
    </p:spTree>
    <p:extLst>
      <p:ext uri="{BB962C8B-B14F-4D97-AF65-F5344CB8AC3E}">
        <p14:creationId xmlns="" xmlns:p14="http://schemas.microsoft.com/office/powerpoint/2010/main" val="370418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B78B5337-E838-4CC6-B694-54838F12BCA8}" type="slidenum">
              <a:rPr lang="en-US"/>
              <a:pPr>
                <a:defRPr/>
              </a:pPr>
              <a:t>‹#›</a:t>
            </a:fld>
            <a:endParaRPr lang="en-US"/>
          </a:p>
        </p:txBody>
      </p:sp>
    </p:spTree>
    <p:extLst>
      <p:ext uri="{BB962C8B-B14F-4D97-AF65-F5344CB8AC3E}">
        <p14:creationId xmlns="" xmlns:p14="http://schemas.microsoft.com/office/powerpoint/2010/main" val="400802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5"/>
          <p:cNvSpPr>
            <a:spLocks noGrp="1" noChangeArrowheads="1"/>
          </p:cNvSpPr>
          <p:nvPr>
            <p:ph type="sldNum" idx="11"/>
          </p:nvPr>
        </p:nvSpPr>
        <p:spPr>
          <a:ln/>
        </p:spPr>
        <p:txBody>
          <a:bodyPr/>
          <a:lstStyle>
            <a:lvl1pPr>
              <a:defRPr/>
            </a:lvl1pPr>
          </a:lstStyle>
          <a:p>
            <a:pPr>
              <a:defRPr/>
            </a:pPr>
            <a:fld id="{8DD4971D-3C7E-481B-9ABF-A0AB65BA12AB}" type="slidenum">
              <a:rPr lang="en-US"/>
              <a:pPr>
                <a:defRPr/>
              </a:pPr>
              <a:t>‹#›</a:t>
            </a:fld>
            <a:endParaRPr lang="en-US"/>
          </a:p>
        </p:txBody>
      </p:sp>
    </p:spTree>
    <p:extLst>
      <p:ext uri="{BB962C8B-B14F-4D97-AF65-F5344CB8AC3E}">
        <p14:creationId xmlns="" xmlns:p14="http://schemas.microsoft.com/office/powerpoint/2010/main" val="187972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5"/>
          <p:cNvSpPr>
            <a:spLocks noGrp="1" noChangeArrowheads="1"/>
          </p:cNvSpPr>
          <p:nvPr>
            <p:ph type="sldNum" idx="11"/>
          </p:nvPr>
        </p:nvSpPr>
        <p:spPr>
          <a:ln/>
        </p:spPr>
        <p:txBody>
          <a:bodyPr/>
          <a:lstStyle>
            <a:lvl1pPr>
              <a:defRPr/>
            </a:lvl1pPr>
          </a:lstStyle>
          <a:p>
            <a:pPr>
              <a:defRPr/>
            </a:pPr>
            <a:fld id="{6335E9FA-D8A5-4C2A-9B3B-F36F58251EE9}" type="slidenum">
              <a:rPr lang="en-US"/>
              <a:pPr>
                <a:defRPr/>
              </a:pPr>
              <a:t>‹#›</a:t>
            </a:fld>
            <a:endParaRPr lang="en-US"/>
          </a:p>
        </p:txBody>
      </p:sp>
    </p:spTree>
    <p:extLst>
      <p:ext uri="{BB962C8B-B14F-4D97-AF65-F5344CB8AC3E}">
        <p14:creationId xmlns="" xmlns:p14="http://schemas.microsoft.com/office/powerpoint/2010/main" val="275486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5"/>
          <p:cNvSpPr>
            <a:spLocks noGrp="1" noChangeArrowheads="1"/>
          </p:cNvSpPr>
          <p:nvPr>
            <p:ph type="sldNum" idx="11"/>
          </p:nvPr>
        </p:nvSpPr>
        <p:spPr>
          <a:ln/>
        </p:spPr>
        <p:txBody>
          <a:bodyPr/>
          <a:lstStyle>
            <a:lvl1pPr>
              <a:defRPr/>
            </a:lvl1pPr>
          </a:lstStyle>
          <a:p>
            <a:pPr>
              <a:defRPr/>
            </a:pPr>
            <a:fld id="{BB03C368-4579-484E-AF89-CC0C8082E66E}" type="slidenum">
              <a:rPr lang="en-US"/>
              <a:pPr>
                <a:defRPr/>
              </a:pPr>
              <a:t>‹#›</a:t>
            </a:fld>
            <a:endParaRPr lang="en-US"/>
          </a:p>
        </p:txBody>
      </p:sp>
    </p:spTree>
    <p:extLst>
      <p:ext uri="{BB962C8B-B14F-4D97-AF65-F5344CB8AC3E}">
        <p14:creationId xmlns="" xmlns:p14="http://schemas.microsoft.com/office/powerpoint/2010/main" val="3777205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5"/>
          <p:cNvSpPr>
            <a:spLocks noGrp="1" noChangeArrowheads="1"/>
          </p:cNvSpPr>
          <p:nvPr>
            <p:ph type="sldNum" idx="11"/>
          </p:nvPr>
        </p:nvSpPr>
        <p:spPr>
          <a:ln/>
        </p:spPr>
        <p:txBody>
          <a:bodyPr/>
          <a:lstStyle>
            <a:lvl1pPr>
              <a:defRPr/>
            </a:lvl1pPr>
          </a:lstStyle>
          <a:p>
            <a:pPr>
              <a:defRPr/>
            </a:pPr>
            <a:fld id="{08282F27-254F-4D57-88F0-9A7CFD4AABB7}" type="slidenum">
              <a:rPr lang="en-US"/>
              <a:pPr>
                <a:defRPr/>
              </a:pPr>
              <a:t>‹#›</a:t>
            </a:fld>
            <a:endParaRPr lang="en-US"/>
          </a:p>
        </p:txBody>
      </p:sp>
    </p:spTree>
    <p:extLst>
      <p:ext uri="{BB962C8B-B14F-4D97-AF65-F5344CB8AC3E}">
        <p14:creationId xmlns="" xmlns:p14="http://schemas.microsoft.com/office/powerpoint/2010/main" val="132364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5"/>
          <p:cNvSpPr>
            <a:spLocks noGrp="1" noChangeArrowheads="1"/>
          </p:cNvSpPr>
          <p:nvPr>
            <p:ph type="sldNum" idx="11"/>
          </p:nvPr>
        </p:nvSpPr>
        <p:spPr>
          <a:ln/>
        </p:spPr>
        <p:txBody>
          <a:bodyPr/>
          <a:lstStyle>
            <a:lvl1pPr>
              <a:defRPr/>
            </a:lvl1pPr>
          </a:lstStyle>
          <a:p>
            <a:pPr>
              <a:defRPr/>
            </a:pPr>
            <a:fld id="{40C2DD9C-E419-49B6-9800-0CE88C757C35}" type="slidenum">
              <a:rPr lang="en-US"/>
              <a:pPr>
                <a:defRPr/>
              </a:pPr>
              <a:t>‹#›</a:t>
            </a:fld>
            <a:endParaRPr lang="en-US"/>
          </a:p>
        </p:txBody>
      </p:sp>
    </p:spTree>
    <p:extLst>
      <p:ext uri="{BB962C8B-B14F-4D97-AF65-F5344CB8AC3E}">
        <p14:creationId xmlns="" xmlns:p14="http://schemas.microsoft.com/office/powerpoint/2010/main" val="330411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5"/>
          <p:cNvSpPr>
            <a:spLocks noGrp="1" noChangeArrowheads="1"/>
          </p:cNvSpPr>
          <p:nvPr>
            <p:ph type="sldNum" idx="11"/>
          </p:nvPr>
        </p:nvSpPr>
        <p:spPr>
          <a:ln/>
        </p:spPr>
        <p:txBody>
          <a:bodyPr/>
          <a:lstStyle>
            <a:lvl1pPr>
              <a:defRPr/>
            </a:lvl1pPr>
          </a:lstStyle>
          <a:p>
            <a:pPr>
              <a:defRPr/>
            </a:pPr>
            <a:fld id="{50B3C6D9-2E77-4B36-BF43-201C8A4CD0F5}" type="slidenum">
              <a:rPr lang="en-US"/>
              <a:pPr>
                <a:defRPr/>
              </a:pPr>
              <a:t>‹#›</a:t>
            </a:fld>
            <a:endParaRPr lang="en-US"/>
          </a:p>
        </p:txBody>
      </p:sp>
    </p:spTree>
    <p:extLst>
      <p:ext uri="{BB962C8B-B14F-4D97-AF65-F5344CB8AC3E}">
        <p14:creationId xmlns="" xmlns:p14="http://schemas.microsoft.com/office/powerpoint/2010/main" val="169459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2" name="Rectangle 3"/>
          <p:cNvSpPr>
            <a:spLocks noGrp="1" noChangeArrowheads="1"/>
          </p:cNvSpPr>
          <p:nvPr>
            <p:ph type="dt"/>
          </p:nvPr>
        </p:nvSpPr>
        <p:spPr bwMode="auto">
          <a:xfrm>
            <a:off x="457200" y="6356350"/>
            <a:ext cx="2132013" cy="363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mn-ea"/>
                <a:cs typeface="Arial" panose="020B0604020202020204" pitchFamily="34" charset="0"/>
              </a:defRPr>
            </a:lvl1pPr>
          </a:lstStyle>
          <a:p>
            <a:pPr>
              <a:defRPr/>
            </a:pPr>
            <a:endParaRPr lang="en-US"/>
          </a:p>
        </p:txBody>
      </p:sp>
      <p:sp>
        <p:nvSpPr>
          <p:cNvPr id="1029"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mn-ea"/>
                <a:cs typeface="Arial" panose="020B0604020202020204" pitchFamily="34" charset="0"/>
              </a:defRPr>
            </a:lvl1pPr>
          </a:lstStyle>
          <a:p>
            <a:pPr>
              <a:defRPr/>
            </a:pPr>
            <a:fld id="{F4FA9B82-8B6F-48EA-B434-134606C5488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0" y="4953000"/>
            <a:ext cx="9144000" cy="1600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ts val="500"/>
              </a:spcBef>
              <a:buClrTx/>
              <a:buFontTx/>
              <a:buNone/>
            </a:pPr>
            <a:endParaRPr lang="en-US" altLang="en-US" sz="2000" b="1">
              <a:solidFill>
                <a:srgbClr val="681417"/>
              </a:solidFill>
              <a:latin typeface="Book Antiqua" panose="02040602050305030304" pitchFamily="18" charset="0"/>
            </a:endParaRPr>
          </a:p>
          <a:p>
            <a:pPr algn="r" eaLnBrk="1" hangingPunct="1">
              <a:spcBef>
                <a:spcPts val="500"/>
              </a:spcBef>
              <a:buClrTx/>
              <a:buFontTx/>
              <a:buNone/>
            </a:pPr>
            <a:endParaRPr lang="en-US" altLang="en-US" sz="2000" b="1">
              <a:solidFill>
                <a:srgbClr val="681417"/>
              </a:solidFill>
              <a:latin typeface="Book Antiqua" panose="02040602050305030304" pitchFamily="18" charset="0"/>
            </a:endParaRPr>
          </a:p>
        </p:txBody>
      </p:sp>
      <p:sp>
        <p:nvSpPr>
          <p:cNvPr id="3075" name="Text Box 2"/>
          <p:cNvSpPr txBox="1">
            <a:spLocks noChangeArrowheads="1"/>
          </p:cNvSpPr>
          <p:nvPr/>
        </p:nvSpPr>
        <p:spPr bwMode="auto">
          <a:xfrm>
            <a:off x="0" y="6553200"/>
            <a:ext cx="9144000" cy="294569"/>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eaLnBrk="1" hangingPunct="1">
              <a:spcBef>
                <a:spcPct val="0"/>
              </a:spcBef>
              <a:buClrTx/>
            </a:pPr>
            <a:endParaRPr lang="en-US" altLang="en-US" sz="1300" b="1" dirty="0">
              <a:solidFill>
                <a:srgbClr val="FFFFFF"/>
              </a:solidFill>
              <a:latin typeface="Arial" panose="020B0604020202020204" pitchFamily="34" charset="0"/>
            </a:endParaRPr>
          </a:p>
        </p:txBody>
      </p:sp>
      <p:sp>
        <p:nvSpPr>
          <p:cNvPr id="3076" name="Text Box 3"/>
          <p:cNvSpPr txBox="1">
            <a:spLocks noChangeArrowheads="1"/>
          </p:cNvSpPr>
          <p:nvPr/>
        </p:nvSpPr>
        <p:spPr bwMode="auto">
          <a:xfrm>
            <a:off x="-28303" y="4191000"/>
            <a:ext cx="9144000" cy="1889877"/>
          </a:xfrm>
          <a:prstGeom prst="rect">
            <a:avLst/>
          </a:prstGeom>
          <a:solidFill>
            <a:srgbClr val="FCBB06"/>
          </a:solidFill>
          <a:ln w="9525">
            <a:solidFill>
              <a:srgbClr val="3465A4"/>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ts val="500"/>
              </a:spcBef>
              <a:buClrTx/>
              <a:buFontTx/>
              <a:buNone/>
            </a:pPr>
            <a:r>
              <a:rPr lang="en-US" altLang="en-US" sz="2000" b="1" dirty="0" smtClean="0">
                <a:solidFill>
                  <a:srgbClr val="681417"/>
                </a:solidFill>
                <a:latin typeface="Book Antiqua" panose="02040602050305030304" pitchFamily="18" charset="0"/>
              </a:rPr>
              <a:t>Presented by : </a:t>
            </a:r>
            <a:r>
              <a:rPr lang="en-US" altLang="en-US" sz="2000" b="1" dirty="0" err="1" smtClean="0">
                <a:solidFill>
                  <a:srgbClr val="681417"/>
                </a:solidFill>
                <a:latin typeface="Book Antiqua" panose="02040602050305030304" pitchFamily="18" charset="0"/>
              </a:rPr>
              <a:t>Karthick</a:t>
            </a:r>
            <a:r>
              <a:rPr lang="en-US" altLang="en-US" sz="2000" b="1" dirty="0" smtClean="0">
                <a:solidFill>
                  <a:srgbClr val="681417"/>
                </a:solidFill>
                <a:latin typeface="Book Antiqua" panose="02040602050305030304" pitchFamily="18" charset="0"/>
              </a:rPr>
              <a:t> </a:t>
            </a:r>
            <a:r>
              <a:rPr lang="en-US" altLang="en-US" sz="2000" b="1" dirty="0" err="1" smtClean="0">
                <a:solidFill>
                  <a:srgbClr val="681417"/>
                </a:solidFill>
                <a:latin typeface="Book Antiqua" panose="02040602050305030304" pitchFamily="18" charset="0"/>
              </a:rPr>
              <a:t>Pandiyan</a:t>
            </a:r>
            <a:r>
              <a:rPr lang="en-US" altLang="en-US" sz="2000" b="1" dirty="0" smtClean="0">
                <a:solidFill>
                  <a:srgbClr val="681417"/>
                </a:solidFill>
                <a:latin typeface="Book Antiqua" panose="02040602050305030304" pitchFamily="18" charset="0"/>
              </a:rPr>
              <a:t> R</a:t>
            </a:r>
          </a:p>
          <a:p>
            <a:pPr algn="ctr" eaLnBrk="1" hangingPunct="1">
              <a:spcBef>
                <a:spcPts val="500"/>
              </a:spcBef>
              <a:buClrTx/>
              <a:buFontTx/>
              <a:buNone/>
            </a:pPr>
            <a:r>
              <a:rPr lang="en-US" altLang="en-US" sz="2000" b="1" dirty="0" smtClean="0">
                <a:solidFill>
                  <a:srgbClr val="681417"/>
                </a:solidFill>
                <a:latin typeface="Book Antiqua" panose="02040602050305030304" pitchFamily="18" charset="0"/>
              </a:rPr>
              <a:t>       </a:t>
            </a:r>
            <a:r>
              <a:rPr lang="en-US" altLang="en-US" sz="2000" b="1" dirty="0" err="1" smtClean="0">
                <a:solidFill>
                  <a:srgbClr val="681417"/>
                </a:solidFill>
                <a:latin typeface="Book Antiqua" panose="02040602050305030304" pitchFamily="18" charset="0"/>
              </a:rPr>
              <a:t>Ayyanar.S</a:t>
            </a:r>
            <a:endParaRPr lang="en-US" altLang="en-US" sz="2000" b="1" dirty="0" smtClean="0">
              <a:solidFill>
                <a:srgbClr val="681417"/>
              </a:solidFill>
              <a:latin typeface="Book Antiqua" panose="02040602050305030304" pitchFamily="18" charset="0"/>
            </a:endParaRPr>
          </a:p>
          <a:p>
            <a:pPr algn="ctr" eaLnBrk="1" hangingPunct="1">
              <a:spcBef>
                <a:spcPts val="500"/>
              </a:spcBef>
              <a:buClrTx/>
              <a:buFontTx/>
              <a:buNone/>
            </a:pPr>
            <a:r>
              <a:rPr lang="en-US" altLang="en-US" sz="2000" b="1" dirty="0" smtClean="0">
                <a:solidFill>
                  <a:srgbClr val="681417"/>
                </a:solidFill>
                <a:latin typeface="Book Antiqua" panose="02040602050305030304" pitchFamily="18" charset="0"/>
              </a:rPr>
              <a:t>              Abdul Aziz M</a:t>
            </a:r>
          </a:p>
          <a:p>
            <a:pPr algn="ctr" eaLnBrk="1" hangingPunct="1">
              <a:spcBef>
                <a:spcPts val="500"/>
              </a:spcBef>
              <a:buClrTx/>
              <a:buFontTx/>
              <a:buNone/>
            </a:pPr>
            <a:r>
              <a:rPr lang="en-US" altLang="en-US" sz="2000" b="1" dirty="0" smtClean="0">
                <a:solidFill>
                  <a:srgbClr val="681417"/>
                </a:solidFill>
                <a:latin typeface="Book Antiqua" panose="02040602050305030304" pitchFamily="18" charset="0"/>
              </a:rPr>
              <a:t>  </a:t>
            </a:r>
            <a:r>
              <a:rPr lang="en-US" altLang="en-US" sz="2000" b="1" dirty="0" err="1" smtClean="0">
                <a:solidFill>
                  <a:srgbClr val="681417"/>
                </a:solidFill>
                <a:latin typeface="Book Antiqua" panose="02040602050305030304" pitchFamily="18" charset="0"/>
              </a:rPr>
              <a:t>Jegan.J</a:t>
            </a:r>
            <a:endParaRPr lang="en-US" altLang="en-US" sz="2000" b="1" dirty="0" smtClean="0">
              <a:solidFill>
                <a:srgbClr val="681417"/>
              </a:solidFill>
              <a:latin typeface="Book Antiqua" panose="02040602050305030304" pitchFamily="18" charset="0"/>
            </a:endParaRPr>
          </a:p>
          <a:p>
            <a:pPr algn="ctr" eaLnBrk="1" hangingPunct="1">
              <a:spcBef>
                <a:spcPts val="500"/>
              </a:spcBef>
              <a:buClrTx/>
              <a:buFontTx/>
              <a:buNone/>
            </a:pPr>
            <a:r>
              <a:rPr lang="en-US" altLang="en-US" sz="2000" b="1" dirty="0" smtClean="0">
                <a:solidFill>
                  <a:srgbClr val="681417"/>
                </a:solidFill>
                <a:latin typeface="Book Antiqua" panose="02040602050305030304" pitchFamily="18" charset="0"/>
              </a:rPr>
              <a:t>                                    Guide : Dr. </a:t>
            </a:r>
            <a:r>
              <a:rPr lang="en-US" altLang="en-US" sz="2000" b="1" dirty="0" err="1" smtClean="0">
                <a:solidFill>
                  <a:srgbClr val="681417"/>
                </a:solidFill>
                <a:latin typeface="Book Antiqua" panose="02040602050305030304" pitchFamily="18" charset="0"/>
              </a:rPr>
              <a:t>Ayshathul</a:t>
            </a:r>
            <a:r>
              <a:rPr lang="en-US" altLang="en-US" sz="2000" b="1" dirty="0" smtClean="0">
                <a:solidFill>
                  <a:srgbClr val="681417"/>
                </a:solidFill>
                <a:latin typeface="Book Antiqua" panose="02040602050305030304" pitchFamily="18" charset="0"/>
              </a:rPr>
              <a:t> </a:t>
            </a:r>
            <a:r>
              <a:rPr lang="en-US" altLang="en-US" sz="2000" b="1" dirty="0" err="1" smtClean="0">
                <a:solidFill>
                  <a:srgbClr val="681417"/>
                </a:solidFill>
                <a:latin typeface="Book Antiqua" panose="02040602050305030304" pitchFamily="18" charset="0"/>
              </a:rPr>
              <a:t>Fouzia</a:t>
            </a:r>
            <a:r>
              <a:rPr lang="en-US" altLang="en-US" sz="2000" b="1" dirty="0" smtClean="0">
                <a:solidFill>
                  <a:srgbClr val="681417"/>
                </a:solidFill>
                <a:latin typeface="Book Antiqua" panose="02040602050305030304" pitchFamily="18" charset="0"/>
              </a:rPr>
              <a:t> Abdul </a:t>
            </a:r>
            <a:r>
              <a:rPr lang="en-US" altLang="en-US" sz="2000" b="1" dirty="0" err="1" smtClean="0">
                <a:solidFill>
                  <a:srgbClr val="681417"/>
                </a:solidFill>
                <a:latin typeface="Book Antiqua" panose="02040602050305030304" pitchFamily="18" charset="0"/>
              </a:rPr>
              <a:t>Gani</a:t>
            </a:r>
            <a:endParaRPr lang="en-US" altLang="en-US" sz="2000" b="1" dirty="0">
              <a:solidFill>
                <a:srgbClr val="681417"/>
              </a:solidFill>
              <a:latin typeface="Book Antiqua" panose="02040602050305030304" pitchFamily="18" charset="0"/>
            </a:endParaRPr>
          </a:p>
        </p:txBody>
      </p:sp>
      <p:sp>
        <p:nvSpPr>
          <p:cNvPr id="3077" name="AutoShape 4"/>
          <p:cNvSpPr>
            <a:spLocks noChangeArrowheads="1"/>
          </p:cNvSpPr>
          <p:nvPr/>
        </p:nvSpPr>
        <p:spPr bwMode="auto">
          <a:xfrm>
            <a:off x="457200" y="2087111"/>
            <a:ext cx="8458200" cy="1752600"/>
          </a:xfrm>
          <a:prstGeom prst="roundRect">
            <a:avLst>
              <a:gd name="adj" fmla="val 16667"/>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078" name="Text Box 5"/>
          <p:cNvSpPr txBox="1">
            <a:spLocks noChangeArrowheads="1"/>
          </p:cNvSpPr>
          <p:nvPr/>
        </p:nvSpPr>
        <p:spPr bwMode="auto">
          <a:xfrm>
            <a:off x="914400" y="2556274"/>
            <a:ext cx="7772400" cy="14700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a:r>
              <a:rPr lang="en-US" sz="2600" dirty="0" smtClean="0">
                <a:solidFill>
                  <a:schemeClr val="bg1"/>
                </a:solidFill>
              </a:rPr>
              <a:t>AIR AMBULANCE </a:t>
            </a:r>
            <a:r>
              <a:rPr lang="en-US" sz="2600" dirty="0">
                <a:solidFill>
                  <a:schemeClr val="bg1"/>
                </a:solidFill>
              </a:rPr>
              <a:t> </a:t>
            </a:r>
          </a:p>
        </p:txBody>
      </p:sp>
      <p:sp>
        <p:nvSpPr>
          <p:cNvPr id="3079" name="Rectangle 6"/>
          <p:cNvSpPr>
            <a:spLocks noChangeArrowheads="1"/>
          </p:cNvSpPr>
          <p:nvPr/>
        </p:nvSpPr>
        <p:spPr bwMode="auto">
          <a:xfrm>
            <a:off x="0" y="0"/>
            <a:ext cx="9144000" cy="1363211"/>
          </a:xfrm>
          <a:prstGeom prst="rect">
            <a:avLst/>
          </a:prstGeom>
          <a:solidFill>
            <a:srgbClr val="FDCF51"/>
          </a:solidFill>
          <a:ln w="25560" cap="sq">
            <a:solidFill>
              <a:srgbClr val="FFC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1" name="TextBox 10"/>
          <p:cNvSpPr txBox="1"/>
          <p:nvPr/>
        </p:nvSpPr>
        <p:spPr>
          <a:xfrm>
            <a:off x="690282" y="345254"/>
            <a:ext cx="7659569" cy="615553"/>
          </a:xfrm>
          <a:prstGeom prst="rect">
            <a:avLst/>
          </a:prstGeom>
          <a:noFill/>
        </p:spPr>
        <p:txBody>
          <a:bodyPr wrap="square" rtlCol="0">
            <a:spAutoFit/>
          </a:bodyPr>
          <a:lstStyle/>
          <a:p>
            <a:pPr algn="ctr"/>
            <a:r>
              <a:rPr lang="en-US" sz="1600" b="1" dirty="0" smtClean="0">
                <a:solidFill>
                  <a:schemeClr val="tx1"/>
                </a:solidFill>
                <a:latin typeface="Garamond" panose="02020404030301010803" pitchFamily="18" charset="0"/>
              </a:rPr>
              <a:t>Department of Electronics and Communication Engineering</a:t>
            </a:r>
          </a:p>
          <a:p>
            <a:pPr algn="ctr"/>
            <a:r>
              <a:rPr lang="en-US" b="1" dirty="0" smtClean="0">
                <a:solidFill>
                  <a:schemeClr val="tx1"/>
                </a:solidFill>
                <a:latin typeface="Garamond" panose="02020404030301010803" pitchFamily="18" charset="0"/>
              </a:rPr>
              <a:t>M.I.E.T. ENGINEERING COLLEGE</a:t>
            </a:r>
            <a:endParaRPr lang="en-US" b="1" dirty="0">
              <a:solidFill>
                <a:schemeClr val="tx1"/>
              </a:solidFill>
              <a:latin typeface="Garamond" panose="02020404030301010803" pitchFamily="18" charset="0"/>
            </a:endParaRPr>
          </a:p>
        </p:txBody>
      </p:sp>
      <p:sp>
        <p:nvSpPr>
          <p:cNvPr id="10" name="Text Box 6"/>
          <p:cNvSpPr txBox="1">
            <a:spLocks noChangeArrowheads="1"/>
          </p:cNvSpPr>
          <p:nvPr/>
        </p:nvSpPr>
        <p:spPr bwMode="auto">
          <a:xfrm>
            <a:off x="120104" y="6530117"/>
            <a:ext cx="114035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27-03-2023</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14"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EPTC 2019</a:t>
            </a:r>
            <a:endParaRPr lang="en-US" sz="16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3"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en-US" b="1" dirty="0" smtClean="0">
                <a:solidFill>
                  <a:srgbClr val="9D1E23"/>
                </a:solidFill>
                <a:latin typeface="Times New Roman" panose="02020603050405020304" pitchFamily="18" charset="0"/>
                <a:cs typeface="Times New Roman" panose="02020603050405020304" pitchFamily="18" charset="0"/>
              </a:rPr>
              <a:t>Work  done</a:t>
            </a:r>
            <a:endParaRPr lang="en-US" b="1" dirty="0">
              <a:solidFill>
                <a:srgbClr val="9D1E23"/>
              </a:solidFill>
              <a:latin typeface="Times New Roman" panose="02020603050405020304" pitchFamily="18" charset="0"/>
              <a:cs typeface="Times New Roman" panose="02020603050405020304" pitchFamily="18" charset="0"/>
            </a:endParaRPr>
          </a:p>
        </p:txBody>
      </p:sp>
      <p:sp>
        <p:nvSpPr>
          <p:cNvPr id="4"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 y="1066800"/>
            <a:ext cx="1600200" cy="685799"/>
          </a:xfrm>
          <a:prstGeom prst="rect">
            <a:avLst/>
          </a:prstGeom>
          <a:noFill/>
          <a:ln w="9525">
            <a:noFill/>
            <a:miter lim="800000"/>
            <a:headEnd/>
            <a:tailEnd/>
          </a:ln>
        </p:spPr>
      </p:pic>
      <p:cxnSp>
        <p:nvCxnSpPr>
          <p:cNvPr id="7" name="Straight Arrow Connector 6"/>
          <p:cNvCxnSpPr/>
          <p:nvPr/>
        </p:nvCxnSpPr>
        <p:spPr bwMode="auto">
          <a:xfrm>
            <a:off x="1752600" y="1371600"/>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Rectangle 8"/>
          <p:cNvSpPr/>
          <p:nvPr/>
        </p:nvSpPr>
        <p:spPr>
          <a:xfrm>
            <a:off x="2112876" y="1219200"/>
            <a:ext cx="1943801" cy="369332"/>
          </a:xfrm>
          <a:prstGeom prst="rect">
            <a:avLst/>
          </a:prstGeom>
        </p:spPr>
        <p:txBody>
          <a:bodyPr wrap="none">
            <a:spAutoFit/>
          </a:bodyPr>
          <a:lstStyle/>
          <a:p>
            <a:pPr algn="ctr" eaLnBrk="1" hangingPunct="1"/>
            <a:r>
              <a:rPr lang="en-US" b="1" dirty="0" smtClean="0">
                <a:solidFill>
                  <a:schemeClr val="tx1"/>
                </a:solidFill>
                <a:latin typeface="Times New Roman" panose="02020603050405020304" pitchFamily="18" charset="0"/>
                <a:cs typeface="Times New Roman" panose="02020603050405020304" pitchFamily="18" charset="0"/>
              </a:rPr>
              <a:t>Flight Control     </a:t>
            </a:r>
            <a:endParaRPr lang="en-US" b="1" dirty="0">
              <a:solidFill>
                <a:schemeClr val="tx1"/>
              </a:solidFill>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bwMode="auto">
          <a:xfrm>
            <a:off x="3810000" y="1371600"/>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3" name="Rectangle 12"/>
          <p:cNvSpPr/>
          <p:nvPr/>
        </p:nvSpPr>
        <p:spPr>
          <a:xfrm>
            <a:off x="4267200" y="1219200"/>
            <a:ext cx="4572000" cy="2308324"/>
          </a:xfrm>
          <a:prstGeom prst="rect">
            <a:avLst/>
          </a:prstGeom>
        </p:spPr>
        <p:txBody>
          <a:bodyPr>
            <a:spAutoFit/>
          </a:bodyPr>
          <a:lstStyle/>
          <a:p>
            <a:pPr algn="just"/>
            <a:r>
              <a:rPr lang="en-US" dirty="0" smtClean="0">
                <a:solidFill>
                  <a:schemeClr val="tx1"/>
                </a:solidFill>
              </a:rPr>
              <a:t>The flight controller is the brain of the drone, which controls the motors and ESCs in the drone. It is an electronics board in which sensors, processors, communication protocols, and transmitter pins are installed. A flight controller controls every aspect of the drone. It moves the drone by changing the motors' RPM.</a:t>
            </a:r>
            <a:endParaRPr lang="en-US" dirty="0">
              <a:solidFill>
                <a:schemeClr val="tx1"/>
              </a:solidFill>
            </a:endParaRPr>
          </a:p>
        </p:txBody>
      </p:sp>
      <p:pic>
        <p:nvPicPr>
          <p:cNvPr id="1027" name="Picture 3"/>
          <p:cNvPicPr>
            <a:picLocks noChangeAspect="1" noChangeArrowheads="1"/>
          </p:cNvPicPr>
          <p:nvPr/>
        </p:nvPicPr>
        <p:blipFill>
          <a:blip r:embed="rId3" cstate="print"/>
          <a:srcRect/>
          <a:stretch>
            <a:fillRect/>
          </a:stretch>
        </p:blipFill>
        <p:spPr bwMode="auto">
          <a:xfrm>
            <a:off x="0" y="3429000"/>
            <a:ext cx="1524000" cy="838200"/>
          </a:xfrm>
          <a:prstGeom prst="rect">
            <a:avLst/>
          </a:prstGeom>
          <a:noFill/>
          <a:ln w="9525">
            <a:noFill/>
            <a:miter lim="800000"/>
            <a:headEnd/>
            <a:tailEnd/>
          </a:ln>
        </p:spPr>
      </p:pic>
      <p:cxnSp>
        <p:nvCxnSpPr>
          <p:cNvPr id="16" name="Straight Arrow Connector 15"/>
          <p:cNvCxnSpPr/>
          <p:nvPr/>
        </p:nvCxnSpPr>
        <p:spPr bwMode="auto">
          <a:xfrm>
            <a:off x="1524000" y="3810000"/>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Rectangle 16"/>
          <p:cNvSpPr/>
          <p:nvPr/>
        </p:nvSpPr>
        <p:spPr>
          <a:xfrm>
            <a:off x="2133600" y="3581400"/>
            <a:ext cx="1752600" cy="369332"/>
          </a:xfrm>
          <a:prstGeom prst="rect">
            <a:avLst/>
          </a:prstGeom>
        </p:spPr>
        <p:txBody>
          <a:bodyPr wrap="square">
            <a:spAutoFit/>
          </a:bodyPr>
          <a:lstStyle/>
          <a:p>
            <a:pPr algn="ctr" eaLnBrk="1" hangingPunct="1"/>
            <a:r>
              <a:rPr lang="en-US" b="1" dirty="0" err="1" smtClean="0">
                <a:solidFill>
                  <a:schemeClr val="tx1"/>
                </a:solidFill>
                <a:latin typeface="Times New Roman" panose="02020603050405020304" pitchFamily="18" charset="0"/>
                <a:cs typeface="Times New Roman" panose="02020603050405020304" pitchFamily="18" charset="0"/>
              </a:rPr>
              <a:t>Ardiuno</a:t>
            </a:r>
            <a:r>
              <a:rPr lang="en-US" b="1" dirty="0" smtClean="0">
                <a:solidFill>
                  <a:schemeClr val="tx1"/>
                </a:solidFill>
                <a:latin typeface="Times New Roman" panose="02020603050405020304" pitchFamily="18" charset="0"/>
                <a:cs typeface="Times New Roman" panose="02020603050405020304" pitchFamily="18" charset="0"/>
              </a:rPr>
              <a:t> Uno   </a:t>
            </a:r>
            <a:endParaRPr lang="en-US" b="1" dirty="0">
              <a:solidFill>
                <a:schemeClr val="tx1"/>
              </a:solidFill>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bwMode="auto">
          <a:xfrm>
            <a:off x="3810000" y="3810000"/>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0" name="Rectangle 19"/>
          <p:cNvSpPr/>
          <p:nvPr/>
        </p:nvSpPr>
        <p:spPr>
          <a:xfrm>
            <a:off x="4114800" y="3581400"/>
            <a:ext cx="4572000" cy="2308324"/>
          </a:xfrm>
          <a:prstGeom prst="rect">
            <a:avLst/>
          </a:prstGeom>
        </p:spPr>
        <p:txBody>
          <a:bodyPr>
            <a:spAutoFit/>
          </a:bodyPr>
          <a:lstStyle/>
          <a:p>
            <a:pPr algn="just"/>
            <a:r>
              <a:rPr lang="en-US" dirty="0" err="1" smtClean="0">
                <a:solidFill>
                  <a:schemeClr val="tx1"/>
                </a:solidFill>
              </a:rPr>
              <a:t>Arduino</a:t>
            </a:r>
            <a:r>
              <a:rPr lang="en-US" dirty="0" smtClean="0">
                <a:solidFill>
                  <a:schemeClr val="tx1"/>
                </a:solidFill>
              </a:rPr>
              <a:t> UNO is a low-cost, flexible, and easy-to-use programmable open-source microcontroller board that can be integrated into a variety of electronic projects. This board can be interfaced with other </a:t>
            </a:r>
            <a:r>
              <a:rPr lang="en-US" dirty="0" err="1" smtClean="0">
                <a:solidFill>
                  <a:schemeClr val="tx1"/>
                </a:solidFill>
              </a:rPr>
              <a:t>Arduino</a:t>
            </a:r>
            <a:r>
              <a:rPr lang="en-US" dirty="0" smtClean="0">
                <a:solidFill>
                  <a:schemeClr val="tx1"/>
                </a:solidFill>
              </a:rPr>
              <a:t> boards, </a:t>
            </a:r>
            <a:r>
              <a:rPr lang="en-US" dirty="0" err="1" smtClean="0">
                <a:solidFill>
                  <a:schemeClr val="tx1"/>
                </a:solidFill>
              </a:rPr>
              <a:t>Arduino</a:t>
            </a:r>
            <a:r>
              <a:rPr lang="en-US" dirty="0" smtClean="0">
                <a:solidFill>
                  <a:schemeClr val="tx1"/>
                </a:solidFill>
              </a:rPr>
              <a:t> shields, Raspberry Pi boards and can control relays, LEDs, servos, and motors as an output.</a:t>
            </a:r>
            <a:endParaRPr lang="en-US" dirty="0">
              <a:solidFill>
                <a:schemeClr val="tx1"/>
              </a:solidFill>
            </a:endParaRPr>
          </a:p>
        </p:txBody>
      </p:sp>
      <p:sp>
        <p:nvSpPr>
          <p:cNvPr id="15" name="Text Box 6"/>
          <p:cNvSpPr txBox="1">
            <a:spLocks noChangeArrowheads="1"/>
          </p:cNvSpPr>
          <p:nvPr/>
        </p:nvSpPr>
        <p:spPr bwMode="auto">
          <a:xfrm>
            <a:off x="14288" y="6553200"/>
            <a:ext cx="649835"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10/13</a:t>
            </a:r>
            <a:endParaRPr lang="en-US" sz="16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en-US" b="1" dirty="0" smtClean="0">
                <a:solidFill>
                  <a:srgbClr val="9D1E23"/>
                </a:solidFill>
                <a:latin typeface="Times New Roman" panose="02020603050405020304" pitchFamily="18" charset="0"/>
                <a:cs typeface="Times New Roman" panose="02020603050405020304" pitchFamily="18" charset="0"/>
              </a:rPr>
              <a:t>Work  done</a:t>
            </a:r>
            <a:endParaRPr lang="en-US" b="1" dirty="0">
              <a:solidFill>
                <a:srgbClr val="9D1E23"/>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4"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 y="990601"/>
            <a:ext cx="2209800" cy="838199"/>
          </a:xfrm>
          <a:prstGeom prst="rect">
            <a:avLst/>
          </a:prstGeom>
          <a:noFill/>
          <a:ln w="9525">
            <a:noFill/>
            <a:miter lim="800000"/>
            <a:headEnd/>
            <a:tailEnd/>
          </a:ln>
        </p:spPr>
      </p:pic>
      <p:cxnSp>
        <p:nvCxnSpPr>
          <p:cNvPr id="7" name="Straight Arrow Connector 6"/>
          <p:cNvCxnSpPr/>
          <p:nvPr/>
        </p:nvCxnSpPr>
        <p:spPr bwMode="auto">
          <a:xfrm>
            <a:off x="2286000" y="1524000"/>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Rectangle 7"/>
          <p:cNvSpPr/>
          <p:nvPr/>
        </p:nvSpPr>
        <p:spPr>
          <a:xfrm>
            <a:off x="2667000" y="1371600"/>
            <a:ext cx="1205523" cy="369332"/>
          </a:xfrm>
          <a:prstGeom prst="rect">
            <a:avLst/>
          </a:prstGeom>
        </p:spPr>
        <p:txBody>
          <a:bodyPr wrap="none">
            <a:spAutoFit/>
          </a:bodyPr>
          <a:lstStyle/>
          <a:p>
            <a:r>
              <a:rPr lang="en-US" b="1" dirty="0" smtClean="0">
                <a:solidFill>
                  <a:schemeClr val="tx1"/>
                </a:solidFill>
              </a:rPr>
              <a:t>Ultra sonic</a:t>
            </a:r>
            <a:endParaRPr lang="en-US" b="1" dirty="0">
              <a:solidFill>
                <a:schemeClr val="tx1"/>
              </a:solidFill>
            </a:endParaRPr>
          </a:p>
        </p:txBody>
      </p:sp>
      <p:cxnSp>
        <p:nvCxnSpPr>
          <p:cNvPr id="10" name="Straight Arrow Connector 9"/>
          <p:cNvCxnSpPr/>
          <p:nvPr/>
        </p:nvCxnSpPr>
        <p:spPr bwMode="auto">
          <a:xfrm>
            <a:off x="3886200" y="1600200"/>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3" name="Rectangle 12"/>
          <p:cNvSpPr/>
          <p:nvPr/>
        </p:nvSpPr>
        <p:spPr>
          <a:xfrm>
            <a:off x="4267200" y="1219200"/>
            <a:ext cx="4572000" cy="1754326"/>
          </a:xfrm>
          <a:prstGeom prst="rect">
            <a:avLst/>
          </a:prstGeom>
        </p:spPr>
        <p:txBody>
          <a:bodyPr>
            <a:spAutoFit/>
          </a:bodyPr>
          <a:lstStyle/>
          <a:p>
            <a:pPr algn="just"/>
            <a:r>
              <a:rPr lang="en-US" dirty="0" smtClean="0">
                <a:solidFill>
                  <a:schemeClr val="tx1"/>
                </a:solidFill>
              </a:rPr>
              <a:t>Ultrasonic sensors are used primarily as proximity sensors. They can be found in automobile self-parking technology and anti-collision safety systems. Ultrasonic sensors are also used in robotic obstacle detection systems, as well as manufacturing technology</a:t>
            </a:r>
            <a:endParaRPr lang="en-US" dirty="0">
              <a:solidFill>
                <a:schemeClr val="tx1"/>
              </a:solidFill>
            </a:endParaRPr>
          </a:p>
        </p:txBody>
      </p:sp>
      <p:sp>
        <p:nvSpPr>
          <p:cNvPr id="14" name="Text Box 6"/>
          <p:cNvSpPr txBox="1">
            <a:spLocks noChangeArrowheads="1"/>
          </p:cNvSpPr>
          <p:nvPr/>
        </p:nvSpPr>
        <p:spPr bwMode="auto">
          <a:xfrm>
            <a:off x="14288" y="6553200"/>
            <a:ext cx="638486"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11/13</a:t>
            </a:r>
            <a:endParaRPr lang="en-US" sz="16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b="1"/>
          </a:p>
        </p:txBody>
      </p:sp>
      <p:sp>
        <p:nvSpPr>
          <p:cNvPr id="15363"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b="1"/>
          </a:p>
        </p:txBody>
      </p:sp>
      <p:sp>
        <p:nvSpPr>
          <p:cNvPr id="15364"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pPr>
            <a:endParaRPr lang="en-US" altLang="en-US" sz="1300" b="1" dirty="0">
              <a:solidFill>
                <a:srgbClr val="FFFFFF"/>
              </a:solidFill>
              <a:latin typeface="Arial" panose="020B0604020202020204" pitchFamily="34" charset="0"/>
            </a:endParaRPr>
          </a:p>
        </p:txBody>
      </p:sp>
      <p:sp>
        <p:nvSpPr>
          <p:cNvPr id="15365" name="Text Box 5"/>
          <p:cNvSpPr txBox="1">
            <a:spLocks noChangeArrowheads="1"/>
          </p:cNvSpPr>
          <p:nvPr/>
        </p:nvSpPr>
        <p:spPr bwMode="auto">
          <a:xfrm>
            <a:off x="14288" y="248605"/>
            <a:ext cx="4862513" cy="4330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pPr>
            <a:r>
              <a:rPr lang="en-US" altLang="en-US" sz="2200" b="1" smtClean="0">
                <a:solidFill>
                  <a:srgbClr val="C00000"/>
                </a:solidFill>
                <a:latin typeface="Times New Roman" panose="02020603050405020304" pitchFamily="18" charset="0"/>
                <a:cs typeface="Times New Roman" panose="02020603050405020304" pitchFamily="18" charset="0"/>
              </a:rPr>
              <a:t>References</a:t>
            </a:r>
            <a:endParaRPr lang="en-US" altLang="en-US" sz="2200" b="1">
              <a:solidFill>
                <a:srgbClr val="C00000"/>
              </a:solidFill>
              <a:latin typeface="Times New Roman" panose="02020603050405020304" pitchFamily="18" charset="0"/>
              <a:cs typeface="Times New Roman" panose="02020603050405020304" pitchFamily="18" charset="0"/>
            </a:endParaRPr>
          </a:p>
        </p:txBody>
      </p:sp>
      <p:sp>
        <p:nvSpPr>
          <p:cNvPr id="15366" name="Text Box 6"/>
          <p:cNvSpPr txBox="1">
            <a:spLocks noChangeArrowheads="1"/>
          </p:cNvSpPr>
          <p:nvPr/>
        </p:nvSpPr>
        <p:spPr bwMode="auto">
          <a:xfrm>
            <a:off x="14288" y="6553200"/>
            <a:ext cx="649835"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eaLnBrk="1" hangingPunct="1">
              <a:spcBef>
                <a:spcPct val="0"/>
              </a:spcBef>
              <a:buClrTx/>
              <a:buFontTx/>
              <a:buNone/>
            </a:pPr>
            <a:r>
              <a:rPr lang="en-US" altLang="en-US" sz="1600" b="1" dirty="0" smtClean="0">
                <a:solidFill>
                  <a:srgbClr val="FFFFFF"/>
                </a:solidFill>
                <a:latin typeface="Times New Roman" panose="02020603050405020304" pitchFamily="18" charset="0"/>
                <a:cs typeface="Times New Roman" panose="02020603050405020304" pitchFamily="18" charset="0"/>
              </a:rPr>
              <a:t>12/13</a:t>
            </a:r>
            <a:endParaRPr lang="en-US" altLang="en-US" sz="1600" b="1" dirty="0">
              <a:solidFill>
                <a:srgbClr val="FFFFFF"/>
              </a:solidFill>
              <a:latin typeface="Times New Roman" panose="02020603050405020304" pitchFamily="18" charset="0"/>
              <a:cs typeface="Times New Roman" panose="02020603050405020304" pitchFamily="18" charset="0"/>
            </a:endParaRPr>
          </a:p>
        </p:txBody>
      </p:sp>
      <p:sp>
        <p:nvSpPr>
          <p:cNvPr id="10"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EPTC 2019</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14" name="Rectangle 4"/>
          <p:cNvSpPr>
            <a:spLocks noChangeArrowheads="1"/>
          </p:cNvSpPr>
          <p:nvPr/>
        </p:nvSpPr>
        <p:spPr bwMode="auto">
          <a:xfrm>
            <a:off x="4795838" y="60578"/>
            <a:ext cx="4348162" cy="83317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pPr>
            <a:r>
              <a:rPr lang="en-US" sz="1600" b="1" dirty="0">
                <a:solidFill>
                  <a:srgbClr val="7F7F7F"/>
                </a:solidFill>
                <a:latin typeface="Times New Roman" panose="02020603050405020304" pitchFamily="18" charset="0"/>
                <a:cs typeface="Times New Roman" panose="02020603050405020304" pitchFamily="18" charset="0"/>
              </a:rPr>
              <a:t>Introduction    </a:t>
            </a:r>
            <a:r>
              <a:rPr lang="en-US" sz="1600" b="1" dirty="0">
                <a:solidFill>
                  <a:srgbClr val="04064C"/>
                </a:solidFill>
                <a:latin typeface="Times New Roman" panose="02020603050405020304" pitchFamily="18" charset="0"/>
                <a:cs typeface="Times New Roman" panose="02020603050405020304" pitchFamily="18" charset="0"/>
              </a:rPr>
              <a:t>    	       </a:t>
            </a:r>
            <a:r>
              <a:rPr lang="en-US" sz="1600" b="1" dirty="0">
                <a:solidFill>
                  <a:srgbClr val="7F7F7F"/>
                </a:solidFill>
                <a:latin typeface="Times New Roman" panose="02020603050405020304" pitchFamily="18" charset="0"/>
                <a:cs typeface="Times New Roman" panose="02020603050405020304" pitchFamily="18" charset="0"/>
              </a:rPr>
              <a:t>Aperture coupled AiP</a:t>
            </a:r>
          </a:p>
          <a:p>
            <a:pPr eaLnBrk="1" hangingPunct="1">
              <a:spcBef>
                <a:spcPct val="0"/>
              </a:spcBef>
              <a:buClrTx/>
            </a:pPr>
            <a:r>
              <a:rPr lang="en-US" sz="1600" b="1" dirty="0" smtClean="0">
                <a:solidFill>
                  <a:srgbClr val="7F7F7F"/>
                </a:solidFill>
                <a:latin typeface="Times New Roman" panose="02020603050405020304" pitchFamily="18" charset="0"/>
                <a:cs typeface="Times New Roman" panose="02020603050405020304" pitchFamily="18" charset="0"/>
              </a:rPr>
              <a:t>Class-E PA               AoC            AiP</a:t>
            </a:r>
            <a:endParaRPr lang="en-US" sz="1600" b="1" dirty="0">
              <a:solidFill>
                <a:srgbClr val="7F7F7F"/>
              </a:solidFill>
              <a:latin typeface="Times New Roman" panose="02020603050405020304" pitchFamily="18" charset="0"/>
              <a:cs typeface="Times New Roman" panose="02020603050405020304" pitchFamily="18" charset="0"/>
            </a:endParaRPr>
          </a:p>
          <a:p>
            <a:pPr eaLnBrk="1" hangingPunct="1">
              <a:spcBef>
                <a:spcPct val="0"/>
              </a:spcBef>
              <a:buClrTx/>
            </a:pPr>
            <a:r>
              <a:rPr lang="en-US" sz="1600" b="1" dirty="0" smtClean="0">
                <a:solidFill>
                  <a:srgbClr val="7F7F7F"/>
                </a:solidFill>
                <a:latin typeface="Times New Roman" panose="02020603050405020304" pitchFamily="18" charset="0"/>
                <a:cs typeface="Times New Roman" panose="02020603050405020304" pitchFamily="18" charset="0"/>
              </a:rPr>
              <a:t>Simulations       Comparison      </a:t>
            </a:r>
            <a:r>
              <a:rPr lang="en-US" sz="1600" b="1" dirty="0">
                <a:solidFill>
                  <a:srgbClr val="04064C"/>
                </a:solidFill>
                <a:latin typeface="Times New Roman" panose="02020603050405020304" pitchFamily="18" charset="0"/>
                <a:cs typeface="Times New Roman" panose="02020603050405020304" pitchFamily="18" charset="0"/>
              </a:rPr>
              <a:t>References</a:t>
            </a:r>
          </a:p>
        </p:txBody>
      </p:sp>
      <p:sp>
        <p:nvSpPr>
          <p:cNvPr id="12" name="Rectangle 11"/>
          <p:cNvSpPr/>
          <p:nvPr/>
        </p:nvSpPr>
        <p:spPr>
          <a:xfrm>
            <a:off x="304800" y="1524000"/>
            <a:ext cx="8610600" cy="3693319"/>
          </a:xfrm>
          <a:prstGeom prst="rect">
            <a:avLst/>
          </a:prstGeom>
        </p:spPr>
        <p:txBody>
          <a:bodyPr wrap="square">
            <a:spAutoFit/>
          </a:bodyPr>
          <a:lstStyle/>
          <a:p>
            <a:pPr marL="342900" indent="-342900">
              <a:buFont typeface="+mj-lt"/>
              <a:buAutoNum type="arabicPeriod"/>
            </a:pPr>
            <a:r>
              <a:rPr lang="en-US" dirty="0" smtClean="0">
                <a:solidFill>
                  <a:schemeClr val="tx1"/>
                </a:solidFill>
                <a:latin typeface="Times New Roman" pitchFamily="18" charset="0"/>
                <a:cs typeface="Times New Roman" pitchFamily="18" charset="0"/>
              </a:rPr>
              <a:t>Flying</a:t>
            </a:r>
            <a:r>
              <a:rPr lang="en-US" dirty="0" smtClean="0">
                <a:solidFill>
                  <a:schemeClr val="tx1"/>
                </a:solidFill>
              </a:rPr>
              <a:t> Car Transportation System: Advances, Techniques, and Challenges</a:t>
            </a:r>
            <a:r>
              <a:rPr lang="en-US" dirty="0" smtClean="0"/>
              <a:t> </a:t>
            </a:r>
          </a:p>
          <a:p>
            <a:pPr marL="342900" indent="-342900"/>
            <a:r>
              <a:rPr lang="en-US" dirty="0" smtClean="0">
                <a:solidFill>
                  <a:schemeClr val="tx1"/>
                </a:solidFill>
              </a:rPr>
              <a:t>      Received December 28, 2020, accepted January 31, 2021, date of publication February 3, 2021, date of current version February 11, 2021. </a:t>
            </a:r>
          </a:p>
          <a:p>
            <a:pPr marL="342900" indent="-342900"/>
            <a:endParaRPr lang="en-US" dirty="0" smtClean="0">
              <a:solidFill>
                <a:schemeClr val="tx1"/>
              </a:solidFill>
            </a:endParaRPr>
          </a:p>
          <a:p>
            <a:pPr marL="342900" indent="-342900">
              <a:buAutoNum type="arabicPeriod" startAt="2"/>
            </a:pPr>
            <a:r>
              <a:rPr lang="en-US" dirty="0" smtClean="0">
                <a:solidFill>
                  <a:schemeClr val="tx1"/>
                </a:solidFill>
              </a:rPr>
              <a:t>Flying cars for green Transportation</a:t>
            </a:r>
            <a:r>
              <a:rPr lang="en-US" dirty="0" smtClean="0"/>
              <a:t> </a:t>
            </a:r>
          </a:p>
          <a:p>
            <a:pPr marL="342900" indent="-342900"/>
            <a:r>
              <a:rPr lang="en-US" dirty="0" smtClean="0">
                <a:solidFill>
                  <a:schemeClr val="tx1"/>
                </a:solidFill>
              </a:rPr>
              <a:t>       Joule 3, 1180–1189, May 15, 2019 -2019 Published by Elsevier Inc.</a:t>
            </a:r>
          </a:p>
          <a:p>
            <a:pPr marL="342900" indent="-342900"/>
            <a:endParaRPr lang="en-US" dirty="0" smtClean="0">
              <a:solidFill>
                <a:schemeClr val="tx1"/>
              </a:solidFill>
            </a:endParaRPr>
          </a:p>
          <a:p>
            <a:pPr marL="342900" indent="-342900">
              <a:buAutoNum type="arabicPeriod" startAt="3"/>
            </a:pPr>
            <a:r>
              <a:rPr lang="en-US" dirty="0" smtClean="0">
                <a:solidFill>
                  <a:schemeClr val="tx1"/>
                </a:solidFill>
              </a:rPr>
              <a:t>Flying car  Challenges and propulsion strategies.</a:t>
            </a:r>
          </a:p>
          <a:p>
            <a:pPr marL="342900" indent="-342900"/>
            <a:r>
              <a:rPr lang="en-US" dirty="0" smtClean="0">
                <a:solidFill>
                  <a:schemeClr val="tx1"/>
                </a:solidFill>
              </a:rPr>
              <a:t>       Digital Object Identifier 10.1109/MELE.2015.2509901 Date of publication: 1 March 2016</a:t>
            </a:r>
            <a:r>
              <a:rPr lang="en-US" dirty="0" smtClean="0">
                <a:solidFill>
                  <a:schemeClr val="tx1"/>
                </a:solidFill>
              </a:rPr>
              <a:t>.</a:t>
            </a:r>
          </a:p>
          <a:p>
            <a:pPr marL="342900" indent="-342900"/>
            <a:endParaRPr lang="en-US" dirty="0" smtClean="0">
              <a:solidFill>
                <a:schemeClr val="tx1"/>
              </a:solidFill>
            </a:endParaRPr>
          </a:p>
          <a:p>
            <a:pPr marL="342900" indent="-342900"/>
            <a:endParaRPr lang="en-US" dirty="0" smtClean="0">
              <a:solidFill>
                <a:schemeClr val="tx1"/>
              </a:solidFill>
            </a:endParaRPr>
          </a:p>
          <a:p>
            <a:pPr marL="342900" indent="-342900"/>
            <a:endParaRPr lang="en-US" dirty="0">
              <a:solidFill>
                <a:schemeClr val="tx1"/>
              </a:solidFill>
            </a:endParaRPr>
          </a:p>
        </p:txBody>
      </p:sp>
      <p:sp>
        <p:nvSpPr>
          <p:cNvPr id="11" name="Rectangle 10"/>
          <p:cNvSpPr/>
          <p:nvPr/>
        </p:nvSpPr>
        <p:spPr>
          <a:xfrm>
            <a:off x="228600" y="4495800"/>
            <a:ext cx="7848600" cy="646331"/>
          </a:xfrm>
          <a:prstGeom prst="rect">
            <a:avLst/>
          </a:prstGeom>
        </p:spPr>
        <p:txBody>
          <a:bodyPr wrap="square">
            <a:spAutoFit/>
          </a:bodyPr>
          <a:lstStyle/>
          <a:p>
            <a:pPr marL="342900" indent="-342900">
              <a:buAutoNum type="arabicPeriod" startAt="4"/>
            </a:pPr>
            <a:r>
              <a:rPr lang="en-GB" dirty="0" smtClean="0">
                <a:solidFill>
                  <a:schemeClr val="tx1"/>
                </a:solidFill>
              </a:rPr>
              <a:t>EN-ROUTE TO URBAN AIR MOBILITY .</a:t>
            </a:r>
          </a:p>
          <a:p>
            <a:pPr marL="342900" indent="-342900"/>
            <a:r>
              <a:rPr lang="en-GB" dirty="0" smtClean="0">
                <a:solidFill>
                  <a:schemeClr val="tx1"/>
                </a:solidFill>
              </a:rPr>
              <a:t>	Date of publication: 7 March 2022 and published by </a:t>
            </a:r>
            <a:r>
              <a:rPr lang="en-GB" dirty="0" err="1" smtClean="0">
                <a:solidFill>
                  <a:schemeClr val="tx1"/>
                </a:solidFill>
              </a:rPr>
              <a:t>Altran</a:t>
            </a:r>
            <a:r>
              <a:rPr lang="en-GB" dirty="0" smtClean="0">
                <a:solidFill>
                  <a:schemeClr val="tx1"/>
                </a:solidFill>
              </a:rPr>
              <a:t>.</a:t>
            </a:r>
            <a:r>
              <a:rPr lang="en-US" dirty="0" smtClean="0">
                <a:solidFill>
                  <a:schemeClr val="tx1"/>
                </a:solidFill>
              </a:rPr>
              <a:t>	</a:t>
            </a:r>
          </a:p>
        </p:txBody>
      </p:sp>
    </p:spTree>
    <p:extLst>
      <p:ext uri="{BB962C8B-B14F-4D97-AF65-F5344CB8AC3E}">
        <p14:creationId xmlns="" xmlns:p14="http://schemas.microsoft.com/office/powerpoint/2010/main" val="241605445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ChangeArrowheads="1"/>
          </p:cNvSpPr>
          <p:nvPr/>
        </p:nvSpPr>
        <p:spPr bwMode="auto">
          <a:xfrm>
            <a:off x="4800600" y="0"/>
            <a:ext cx="4343400" cy="1570038"/>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987" name="Rectangle 2"/>
          <p:cNvSpPr>
            <a:spLocks noChangeArrowheads="1"/>
          </p:cNvSpPr>
          <p:nvPr/>
        </p:nvSpPr>
        <p:spPr bwMode="auto">
          <a:xfrm>
            <a:off x="0" y="0"/>
            <a:ext cx="4795838" cy="1570038"/>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988" name="Text Box 3"/>
          <p:cNvSpPr txBox="1">
            <a:spLocks noChangeArrowheads="1"/>
          </p:cNvSpPr>
          <p:nvPr/>
        </p:nvSpPr>
        <p:spPr bwMode="auto">
          <a:xfrm>
            <a:off x="0" y="3100388"/>
            <a:ext cx="9144000" cy="862012"/>
          </a:xfrm>
          <a:prstGeom prst="rect">
            <a:avLst/>
          </a:prstGeom>
          <a:solidFill>
            <a:srgbClr val="FFFFC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991" name="Text Box 6"/>
          <p:cNvSpPr txBox="1">
            <a:spLocks noChangeArrowheads="1"/>
          </p:cNvSpPr>
          <p:nvPr/>
        </p:nvSpPr>
        <p:spPr bwMode="auto">
          <a:xfrm>
            <a:off x="0" y="6553200"/>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pPr>
            <a:endParaRPr lang="en-US" altLang="en-US" sz="1300" b="1" dirty="0">
              <a:solidFill>
                <a:srgbClr val="FFFFFF"/>
              </a:solidFill>
              <a:latin typeface="Arial" panose="020B0604020202020204" pitchFamily="34" charset="0"/>
            </a:endParaRPr>
          </a:p>
        </p:txBody>
      </p:sp>
      <p:sp>
        <p:nvSpPr>
          <p:cNvPr id="10" name="Rectangle 9"/>
          <p:cNvSpPr/>
          <p:nvPr/>
        </p:nvSpPr>
        <p:spPr>
          <a:xfrm>
            <a:off x="2756631" y="3039070"/>
            <a:ext cx="3630738" cy="923330"/>
          </a:xfrm>
          <a:prstGeom prst="rect">
            <a:avLst/>
          </a:prstGeom>
          <a:noFill/>
        </p:spPr>
        <p:txBody>
          <a:bodyPr wrap="none">
            <a:spAutoFit/>
          </a:bodyPr>
          <a:lstStyle/>
          <a:p>
            <a:pPr algn="ctr">
              <a:defRPr/>
            </a:pPr>
            <a:r>
              <a:rPr lang="en-US" sz="5400" b="1">
                <a:ln w="22225">
                  <a:solidFill>
                    <a:schemeClr val="accent2"/>
                  </a:solidFill>
                  <a:prstDash val="solid"/>
                </a:ln>
                <a:solidFill>
                  <a:schemeClr val="accent2">
                    <a:lumMod val="60000"/>
                    <a:lumOff val="40000"/>
                  </a:schemeClr>
                </a:solidFill>
              </a:rPr>
              <a:t>THANK YOU</a:t>
            </a:r>
          </a:p>
        </p:txBody>
      </p:sp>
      <p:sp>
        <p:nvSpPr>
          <p:cNvPr id="7" name="Text Box 6"/>
          <p:cNvSpPr txBox="1">
            <a:spLocks noChangeArrowheads="1"/>
          </p:cNvSpPr>
          <p:nvPr/>
        </p:nvSpPr>
        <p:spPr bwMode="auto">
          <a:xfrm>
            <a:off x="14288" y="6553200"/>
            <a:ext cx="649835"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eaLnBrk="1" hangingPunct="1">
              <a:spcBef>
                <a:spcPct val="0"/>
              </a:spcBef>
              <a:buClrTx/>
              <a:buFontTx/>
              <a:buNone/>
            </a:pPr>
            <a:r>
              <a:rPr lang="en-US" altLang="en-US" sz="1600" b="1" dirty="0" smtClean="0">
                <a:solidFill>
                  <a:srgbClr val="FFFFFF"/>
                </a:solidFill>
                <a:latin typeface="Times New Roman" panose="02020603050405020304" pitchFamily="18" charset="0"/>
                <a:cs typeface="Times New Roman" panose="02020603050405020304" pitchFamily="18" charset="0"/>
              </a:rPr>
              <a:t>13/13</a:t>
            </a:r>
            <a:endParaRPr lang="en-US" altLang="en-US" sz="1600" b="1" dirty="0">
              <a:solidFill>
                <a:srgbClr val="FFFFFF"/>
              </a:solidFill>
              <a:latin typeface="Times New Roman" panose="02020603050405020304" pitchFamily="18" charset="0"/>
              <a:cs typeface="Times New Roman" panose="02020603050405020304" pitchFamily="18" charset="0"/>
            </a:endParaRPr>
          </a:p>
        </p:txBody>
      </p:sp>
      <p:sp>
        <p:nvSpPr>
          <p:cNvPr id="9"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EPTC 2019</a:t>
            </a:r>
            <a:endParaRPr lang="en-US" sz="1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306987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3" name="Rectangle 2"/>
          <p:cNvSpPr>
            <a:spLocks noChangeArrowheads="1"/>
          </p:cNvSpPr>
          <p:nvPr/>
        </p:nvSpPr>
        <p:spPr bwMode="auto">
          <a:xfrm>
            <a:off x="0" y="0"/>
            <a:ext cx="9144000"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4"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5126" name="Text Box 5"/>
          <p:cNvSpPr txBox="1">
            <a:spLocks noChangeArrowheads="1"/>
          </p:cNvSpPr>
          <p:nvPr/>
        </p:nvSpPr>
        <p:spPr bwMode="auto">
          <a:xfrm>
            <a:off x="762000" y="200055"/>
            <a:ext cx="6248400" cy="46384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2200" b="1" smtClean="0">
                <a:solidFill>
                  <a:srgbClr val="9D1E23"/>
                </a:solidFill>
                <a:latin typeface="Times New Roman" panose="02020603050405020304" pitchFamily="18" charset="0"/>
                <a:cs typeface="Times New Roman" panose="02020603050405020304" pitchFamily="18" charset="0"/>
              </a:rPr>
              <a:t>			</a:t>
            </a:r>
            <a:r>
              <a:rPr lang="en-US" sz="2400" b="1" smtClean="0">
                <a:solidFill>
                  <a:srgbClr val="9D1E23"/>
                </a:solidFill>
                <a:latin typeface="Times New Roman" panose="02020603050405020304" pitchFamily="18" charset="0"/>
                <a:cs typeface="Times New Roman" panose="02020603050405020304" pitchFamily="18" charset="0"/>
              </a:rPr>
              <a:t>Outline of Presentation</a:t>
            </a:r>
            <a:endParaRPr lang="en-US" sz="2400" b="1">
              <a:solidFill>
                <a:srgbClr val="9D1E23"/>
              </a:solidFill>
              <a:latin typeface="Times New Roman" panose="02020603050405020304" pitchFamily="18" charset="0"/>
              <a:cs typeface="Times New Roman" panose="02020603050405020304" pitchFamily="18" charset="0"/>
            </a:endParaRPr>
          </a:p>
        </p:txBody>
      </p:sp>
      <p:sp>
        <p:nvSpPr>
          <p:cNvPr id="5127"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2/13</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5073" y="1227666"/>
            <a:ext cx="9093853" cy="4893647"/>
          </a:xfrm>
          <a:prstGeom prst="rect">
            <a:avLst/>
          </a:prstGeom>
        </p:spPr>
        <p:txBody>
          <a:bodyPr wrap="square">
            <a:spAutoFit/>
          </a:bodyPr>
          <a:lstStyle/>
          <a:p>
            <a:pPr marL="285750" indent="-285750">
              <a:buClr>
                <a:srgbClr val="C00000"/>
              </a:buClr>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Objective of the project</a:t>
            </a:r>
            <a:endParaRPr lang="en-US" sz="2400" b="1" dirty="0">
              <a:solidFill>
                <a:schemeClr val="tx1"/>
              </a:solidFill>
              <a:latin typeface="Times New Roman" panose="02020603050405020304" pitchFamily="18" charset="0"/>
              <a:cs typeface="Times New Roman" panose="02020603050405020304" pitchFamily="18" charset="0"/>
            </a:endParaRPr>
          </a:p>
          <a:p>
            <a:pPr lvl="2">
              <a:buClr>
                <a:srgbClr val="C00000"/>
              </a:buClr>
              <a:buFont typeface="Wingdings" panose="05000000000000000000" pitchFamily="2" charset="2"/>
              <a:buChar char="Ø"/>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Introduction to proposed methodology</a:t>
            </a:r>
          </a:p>
          <a:p>
            <a:pPr marL="285750" indent="-285750">
              <a:buClr>
                <a:srgbClr val="C00000"/>
              </a:buClr>
              <a:buFont typeface="Wingdings" panose="05000000000000000000" pitchFamily="2" charset="2"/>
              <a:buChar char="Ø"/>
            </a:pPr>
            <a:endParaRPr lang="en-US" sz="2400" b="1" dirty="0" smtClean="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Existing methodologies in literature</a:t>
            </a: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endParaRPr lang="en-US" sz="2400" b="1" dirty="0" smtClean="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Proposed methodology</a:t>
            </a: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endParaRPr lang="en-US" sz="2400" b="1" dirty="0" smtClean="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Introduction to simulation tools used</a:t>
            </a: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endParaRPr lang="en-US" sz="2400" b="1" dirty="0" smtClean="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Work done /Results</a:t>
            </a:r>
          </a:p>
          <a:p>
            <a:pPr marL="285750" indent="-285750">
              <a:buClr>
                <a:srgbClr val="C00000"/>
              </a:buClr>
              <a:buFont typeface="Wingdings" panose="05000000000000000000" pitchFamily="2" charset="2"/>
              <a:buChar char="Ø"/>
            </a:pPr>
            <a:endParaRPr lang="en-US" sz="2400" b="1" dirty="0" smtClean="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References</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8" name="Text Box 6"/>
          <p:cNvSpPr txBox="1">
            <a:spLocks noChangeArrowheads="1"/>
          </p:cNvSpPr>
          <p:nvPr/>
        </p:nvSpPr>
        <p:spPr bwMode="auto">
          <a:xfrm>
            <a:off x="7955556" y="651726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EPTC 2019</a:t>
            </a:r>
            <a:endParaRPr lang="en-US" sz="1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627073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3"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4"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5126" name="Text Box 5"/>
          <p:cNvSpPr txBox="1">
            <a:spLocks noChangeArrowheads="1"/>
          </p:cNvSpPr>
          <p:nvPr/>
        </p:nvSpPr>
        <p:spPr bwMode="auto">
          <a:xfrm>
            <a:off x="357783" y="287162"/>
            <a:ext cx="2590800" cy="4330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2200" b="1" dirty="0" smtClean="0">
                <a:solidFill>
                  <a:srgbClr val="9D1E23"/>
                </a:solidFill>
                <a:latin typeface="Times New Roman" panose="02020603050405020304" pitchFamily="18" charset="0"/>
                <a:cs typeface="Times New Roman" panose="02020603050405020304" pitchFamily="18" charset="0"/>
              </a:rPr>
              <a:t>Motivation</a:t>
            </a:r>
            <a:endParaRPr lang="en-US" sz="2200" b="1" dirty="0">
              <a:solidFill>
                <a:srgbClr val="9D1E23"/>
              </a:solidFill>
              <a:latin typeface="Times New Roman" panose="02020603050405020304" pitchFamily="18" charset="0"/>
              <a:cs typeface="Times New Roman" panose="02020603050405020304" pitchFamily="18" charset="0"/>
            </a:endParaRPr>
          </a:p>
        </p:txBody>
      </p:sp>
      <p:sp>
        <p:nvSpPr>
          <p:cNvPr id="5127" name="Text Box 6"/>
          <p:cNvSpPr txBox="1">
            <a:spLocks noChangeArrowheads="1"/>
          </p:cNvSpPr>
          <p:nvPr/>
        </p:nvSpPr>
        <p:spPr bwMode="auto">
          <a:xfrm>
            <a:off x="26614" y="6534047"/>
            <a:ext cx="547242"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3/13</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0" y="990601"/>
            <a:ext cx="6553200" cy="2062103"/>
          </a:xfrm>
          <a:prstGeom prst="rect">
            <a:avLst/>
          </a:prstGeom>
          <a:solidFill>
            <a:schemeClr val="bg1"/>
          </a:solidFill>
        </p:spPr>
        <p:txBody>
          <a:bodyPr wrap="square">
            <a:spAutoFit/>
          </a:bodyPr>
          <a:lstStyle/>
          <a:p>
            <a:pPr marL="285750" indent="-285750">
              <a:buClr>
                <a:srgbClr val="C00000"/>
              </a:buClr>
              <a:buFont typeface="Wingdings" panose="05000000000000000000" pitchFamily="2" charset="2"/>
              <a:buChar char="Ø"/>
            </a:pPr>
            <a:r>
              <a:rPr lang="en-US" b="1" dirty="0" smtClean="0">
                <a:solidFill>
                  <a:srgbClr val="0000FA"/>
                </a:solidFill>
                <a:latin typeface="Times New Roman" panose="02020603050405020304" pitchFamily="18" charset="0"/>
                <a:cs typeface="Times New Roman" panose="02020603050405020304" pitchFamily="18" charset="0"/>
              </a:rPr>
              <a:t>Motivation</a:t>
            </a:r>
          </a:p>
          <a:p>
            <a:pPr marL="285750" indent="-285750">
              <a:buClr>
                <a:srgbClr val="C00000"/>
              </a:buClr>
              <a:buFont typeface="Wingdings" panose="05000000000000000000" pitchFamily="2" charset="2"/>
              <a:buChar char="Ø"/>
            </a:pPr>
            <a:endParaRPr lang="en-US" sz="500" b="1" dirty="0">
              <a:solidFill>
                <a:schemeClr val="tx1"/>
              </a:solidFill>
              <a:latin typeface="Times New Roman" panose="02020603050405020304" pitchFamily="18" charset="0"/>
              <a:cs typeface="Times New Roman" panose="02020603050405020304" pitchFamily="18" charset="0"/>
            </a:endParaRPr>
          </a:p>
          <a:p>
            <a:pPr lvl="1">
              <a:buClr>
                <a:srgbClr val="C00000"/>
              </a:buClr>
              <a:buFont typeface="Wingdings" panose="05000000000000000000" pitchFamily="2" charset="2"/>
              <a:buChar char="Ø"/>
            </a:pPr>
            <a:endParaRPr lang="en-US" sz="500" b="1" dirty="0" smtClean="0">
              <a:solidFill>
                <a:schemeClr val="tx1"/>
              </a:solidFill>
              <a:latin typeface="Times New Roman" panose="02020603050405020304" pitchFamily="18" charset="0"/>
              <a:cs typeface="Times New Roman" panose="02020603050405020304" pitchFamily="18" charset="0"/>
            </a:endParaRPr>
          </a:p>
          <a:p>
            <a:pPr lvl="2">
              <a:buClr>
                <a:srgbClr val="C00000"/>
              </a:buClr>
              <a:buFont typeface="Wingdings" panose="05000000000000000000" pitchFamily="2" charset="2"/>
              <a:buChar char="Ø"/>
            </a:pPr>
            <a:r>
              <a:rPr lang="en-US" dirty="0" smtClean="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Although various methods are employed to decongest our country's road traffic, they are ineffective in the long run</a:t>
            </a:r>
            <a:r>
              <a:rPr lang="en-US" sz="800" b="1" dirty="0" smtClean="0">
                <a:solidFill>
                  <a:schemeClr val="tx1"/>
                </a:solidFill>
              </a:rPr>
              <a:t>.</a:t>
            </a:r>
            <a:endParaRPr lang="en-US" sz="500" b="1" dirty="0">
              <a:solidFill>
                <a:schemeClr val="tx1"/>
              </a:solidFill>
              <a:latin typeface="Times New Roman" panose="02020603050405020304" pitchFamily="18" charset="0"/>
              <a:cs typeface="Times New Roman" panose="02020603050405020304" pitchFamily="18" charset="0"/>
            </a:endParaRPr>
          </a:p>
          <a:p>
            <a:pPr lvl="2">
              <a:buClr>
                <a:srgbClr val="C00000"/>
              </a:buClr>
              <a:buFont typeface="Wingdings" panose="05000000000000000000" pitchFamily="2" charset="2"/>
              <a:buChar char="Ø"/>
            </a:pPr>
            <a:r>
              <a:rPr lang="en-US" b="1" dirty="0" smtClean="0">
                <a:solidFill>
                  <a:schemeClr val="tx1"/>
                </a:solidFill>
                <a:latin typeface="Times New Roman" pitchFamily="18" charset="0"/>
                <a:cs typeface="Times New Roman" pitchFamily="18" charset="0"/>
              </a:rPr>
              <a:t>Many casualties are increasing due to this traffic jam.</a:t>
            </a:r>
          </a:p>
          <a:p>
            <a:pPr marL="1200150" lvl="2" indent="-285750">
              <a:buClr>
                <a:srgbClr val="C00000"/>
              </a:buClr>
              <a:buFont typeface="Wingdings" pitchFamily="2" charset="2"/>
              <a:buChar char="Ø"/>
            </a:pPr>
            <a:endParaRPr lang="en-US" sz="500" b="1" dirty="0" smtClean="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26614" y="2816688"/>
            <a:ext cx="6365081" cy="3816429"/>
          </a:xfrm>
          <a:prstGeom prst="rect">
            <a:avLst/>
          </a:prstGeom>
        </p:spPr>
        <p:txBody>
          <a:bodyPr wrap="square">
            <a:spAutoFit/>
          </a:bodyPr>
          <a:lstStyle/>
          <a:p>
            <a:pPr marL="285750" indent="-285750">
              <a:buClr>
                <a:srgbClr val="C00000"/>
              </a:buClr>
              <a:buFont typeface="Wingdings" panose="05000000000000000000" pitchFamily="2" charset="2"/>
              <a:buChar char="Ø"/>
            </a:pPr>
            <a:r>
              <a:rPr lang="en-US" b="1" dirty="0" smtClean="0">
                <a:solidFill>
                  <a:srgbClr val="0000FA"/>
                </a:solidFill>
                <a:latin typeface="Times New Roman" panose="02020603050405020304" pitchFamily="18" charset="0"/>
                <a:cs typeface="Times New Roman" panose="02020603050405020304" pitchFamily="18" charset="0"/>
              </a:rPr>
              <a:t>Application</a:t>
            </a:r>
            <a:endParaRPr lang="en-US" sz="500" b="1" dirty="0">
              <a:solidFill>
                <a:schemeClr val="tx1"/>
              </a:solidFill>
              <a:latin typeface="Times New Roman" panose="02020603050405020304" pitchFamily="18" charset="0"/>
              <a:cs typeface="Times New Roman" panose="02020603050405020304" pitchFamily="18" charset="0"/>
            </a:endParaRPr>
          </a:p>
          <a:p>
            <a:pPr marL="969866" indent="-285750">
              <a:buClr>
                <a:srgbClr val="C00000"/>
              </a:buClr>
              <a:buFont typeface="Wingdings" panose="05000000000000000000" pitchFamily="2" charset="2"/>
              <a:buChar char="Ø"/>
            </a:pPr>
            <a:r>
              <a:rPr lang="en-US" b="1" dirty="0" smtClean="0">
                <a:solidFill>
                  <a:schemeClr val="tx1"/>
                </a:solidFill>
                <a:latin typeface="Times New Roman" panose="02020603050405020304" pitchFamily="18" charset="0"/>
                <a:cs typeface="Times New Roman" panose="02020603050405020304" pitchFamily="18" charset="0"/>
              </a:rPr>
              <a:t>Thus time does not increase.</a:t>
            </a:r>
          </a:p>
          <a:p>
            <a:pPr marL="969866" indent="-285750">
              <a:buClr>
                <a:srgbClr val="C00000"/>
              </a:buClr>
              <a:buFont typeface="Wingdings" panose="05000000000000000000" pitchFamily="2" charset="2"/>
              <a:buChar char="Ø"/>
            </a:pPr>
            <a:endParaRPr lang="en-US" sz="800" b="1" dirty="0" smtClean="0">
              <a:solidFill>
                <a:schemeClr val="tx1"/>
              </a:solidFill>
              <a:latin typeface="Times New Roman" panose="02020603050405020304" pitchFamily="18" charset="0"/>
              <a:cs typeface="Times New Roman" panose="02020603050405020304" pitchFamily="18" charset="0"/>
            </a:endParaRPr>
          </a:p>
          <a:p>
            <a:pPr marL="969866" indent="-285750">
              <a:buClr>
                <a:srgbClr val="C00000"/>
              </a:buClr>
              <a:buFont typeface="Wingdings" panose="05000000000000000000" pitchFamily="2" charset="2"/>
              <a:buChar char="Ø"/>
            </a:pPr>
            <a:r>
              <a:rPr lang="en-US" b="1" dirty="0" smtClean="0">
                <a:solidFill>
                  <a:schemeClr val="tx1"/>
                </a:solidFill>
                <a:latin typeface="Times New Roman" panose="02020603050405020304" pitchFamily="18" charset="0"/>
                <a:cs typeface="Times New Roman" panose="02020603050405020304" pitchFamily="18" charset="0"/>
              </a:rPr>
              <a:t>Control the accident.</a:t>
            </a: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b="1" dirty="0" smtClean="0">
                <a:solidFill>
                  <a:srgbClr val="0000FA"/>
                </a:solidFill>
                <a:latin typeface="Times New Roman" panose="02020603050405020304" pitchFamily="18" charset="0"/>
                <a:cs typeface="Times New Roman" panose="02020603050405020304" pitchFamily="18" charset="0"/>
              </a:rPr>
              <a:t>Tools used</a:t>
            </a:r>
            <a:endParaRPr lang="en-US" b="1" dirty="0" smtClean="0">
              <a:solidFill>
                <a:schemeClr val="tx1"/>
              </a:solidFill>
              <a:latin typeface="Times New Roman" panose="02020603050405020304" pitchFamily="18" charset="0"/>
              <a:cs typeface="Times New Roman" panose="02020603050405020304" pitchFamily="18" charset="0"/>
            </a:endParaRPr>
          </a:p>
          <a:p>
            <a:pPr marL="969866" indent="-285750">
              <a:buClr>
                <a:srgbClr val="C00000"/>
              </a:buClr>
              <a:buFont typeface="Wingdings" panose="05000000000000000000" pitchFamily="2" charset="2"/>
              <a:buChar char="Ø"/>
            </a:pPr>
            <a:r>
              <a:rPr lang="en-US" b="1" dirty="0" err="1" smtClean="0">
                <a:solidFill>
                  <a:schemeClr val="tx1"/>
                </a:solidFill>
                <a:latin typeface="Times New Roman" panose="02020603050405020304" pitchFamily="18" charset="0"/>
                <a:cs typeface="Times New Roman" panose="02020603050405020304" pitchFamily="18" charset="0"/>
              </a:rPr>
              <a:t>Ardiuno</a:t>
            </a:r>
            <a:endParaRPr lang="en-US" b="1" dirty="0" smtClean="0">
              <a:solidFill>
                <a:schemeClr val="tx1"/>
              </a:solidFill>
              <a:latin typeface="Times New Roman" panose="02020603050405020304" pitchFamily="18" charset="0"/>
              <a:cs typeface="Times New Roman" panose="02020603050405020304" pitchFamily="18" charset="0"/>
            </a:endParaRPr>
          </a:p>
          <a:p>
            <a:pPr marL="969866" indent="-285750">
              <a:buClr>
                <a:srgbClr val="C00000"/>
              </a:buClr>
              <a:buFont typeface="Wingdings" panose="05000000000000000000" pitchFamily="2" charset="2"/>
              <a:buChar char="Ø"/>
            </a:pPr>
            <a:r>
              <a:rPr lang="en-US" b="1" dirty="0" smtClean="0">
                <a:solidFill>
                  <a:schemeClr val="tx1"/>
                </a:solidFill>
                <a:latin typeface="Times New Roman" panose="02020603050405020304" pitchFamily="18" charset="0"/>
                <a:cs typeface="Times New Roman" panose="02020603050405020304" pitchFamily="18" charset="0"/>
              </a:rPr>
              <a:t>Drone</a:t>
            </a:r>
          </a:p>
          <a:p>
            <a:pPr marL="969866" indent="-285750">
              <a:buClr>
                <a:srgbClr val="C00000"/>
              </a:buClr>
              <a:buFont typeface="Wingdings" panose="05000000000000000000" pitchFamily="2" charset="2"/>
              <a:buChar char="Ø"/>
            </a:pPr>
            <a:r>
              <a:rPr lang="en-US" b="1" dirty="0" err="1" smtClean="0">
                <a:solidFill>
                  <a:schemeClr val="tx1"/>
                </a:solidFill>
                <a:latin typeface="Times New Roman" panose="02020603050405020304" pitchFamily="18" charset="0"/>
                <a:cs typeface="Times New Roman" panose="02020603050405020304" pitchFamily="18" charset="0"/>
              </a:rPr>
              <a:t>Thermacol</a:t>
            </a:r>
            <a:r>
              <a:rPr lang="en-US" b="1" dirty="0" smtClean="0">
                <a:solidFill>
                  <a:schemeClr val="tx1"/>
                </a:solidFill>
                <a:latin typeface="Times New Roman" panose="02020603050405020304" pitchFamily="18" charset="0"/>
                <a:cs typeface="Times New Roman" panose="02020603050405020304" pitchFamily="18" charset="0"/>
              </a:rPr>
              <a:t> Sheet</a:t>
            </a:r>
          </a:p>
          <a:p>
            <a:pPr marL="969866" indent="-285750">
              <a:buClr>
                <a:srgbClr val="C00000"/>
              </a:buClr>
              <a:buFont typeface="Wingdings" panose="05000000000000000000" pitchFamily="2" charset="2"/>
              <a:buChar char="Ø"/>
            </a:pPr>
            <a:r>
              <a:rPr lang="en-US" b="1" dirty="0" smtClean="0">
                <a:solidFill>
                  <a:schemeClr val="tx1"/>
                </a:solidFill>
                <a:latin typeface="Times New Roman" panose="02020603050405020304" pitchFamily="18" charset="0"/>
                <a:cs typeface="Times New Roman" panose="02020603050405020304" pitchFamily="18" charset="0"/>
              </a:rPr>
              <a:t>Air Bags</a:t>
            </a:r>
          </a:p>
          <a:p>
            <a:pPr marL="969866" indent="-285750">
              <a:buClr>
                <a:srgbClr val="C00000"/>
              </a:buClr>
              <a:buFont typeface="Wingdings" panose="05000000000000000000" pitchFamily="2" charset="2"/>
              <a:buChar char="Ø"/>
            </a:pPr>
            <a:r>
              <a:rPr lang="en-US" b="1" dirty="0" err="1" smtClean="0">
                <a:solidFill>
                  <a:schemeClr val="tx1"/>
                </a:solidFill>
                <a:latin typeface="Times New Roman" panose="02020603050405020304" pitchFamily="18" charset="0"/>
                <a:cs typeface="Times New Roman" panose="02020603050405020304" pitchFamily="18" charset="0"/>
              </a:rPr>
              <a:t>Aluminium</a:t>
            </a:r>
            <a:r>
              <a:rPr lang="en-US" b="1" dirty="0" smtClean="0">
                <a:solidFill>
                  <a:schemeClr val="tx1"/>
                </a:solidFill>
                <a:latin typeface="Times New Roman" panose="02020603050405020304" pitchFamily="18" charset="0"/>
                <a:cs typeface="Times New Roman" panose="02020603050405020304" pitchFamily="18" charset="0"/>
              </a:rPr>
              <a:t> Sheet</a:t>
            </a:r>
          </a:p>
          <a:p>
            <a:pPr marL="969866" indent="-285750">
              <a:buClr>
                <a:srgbClr val="C00000"/>
              </a:buClr>
              <a:buFont typeface="Wingdings" panose="05000000000000000000" pitchFamily="2" charset="2"/>
              <a:buChar char="Ø"/>
            </a:pPr>
            <a:r>
              <a:rPr lang="en-US" b="1" dirty="0" smtClean="0">
                <a:solidFill>
                  <a:schemeClr val="tx1"/>
                </a:solidFill>
                <a:latin typeface="Times New Roman" panose="02020603050405020304" pitchFamily="18" charset="0"/>
                <a:cs typeface="Times New Roman" panose="02020603050405020304" pitchFamily="18" charset="0"/>
              </a:rPr>
              <a:t>Helium Gas</a:t>
            </a:r>
          </a:p>
          <a:p>
            <a:pPr marL="969866" indent="-285750">
              <a:buClr>
                <a:srgbClr val="C00000"/>
              </a:buClr>
              <a:buFont typeface="Wingdings" panose="05000000000000000000" pitchFamily="2" charset="2"/>
              <a:buChar char="Ø"/>
            </a:pPr>
            <a:r>
              <a:rPr lang="en-US" b="1" dirty="0" smtClean="0">
                <a:solidFill>
                  <a:schemeClr val="tx1"/>
                </a:solidFill>
                <a:latin typeface="Times New Roman" panose="02020603050405020304" pitchFamily="18" charset="0"/>
                <a:cs typeface="Times New Roman" panose="02020603050405020304" pitchFamily="18" charset="0"/>
              </a:rPr>
              <a:t>Wheels</a:t>
            </a:r>
          </a:p>
          <a:p>
            <a:pPr marL="969866" indent="-285750">
              <a:buClr>
                <a:srgbClr val="C00000"/>
              </a:buClr>
              <a:buFont typeface="Wingdings" panose="05000000000000000000" pitchFamily="2" charset="2"/>
              <a:buChar char="Ø"/>
            </a:pPr>
            <a:r>
              <a:rPr lang="en-US" b="1" dirty="0" smtClean="0">
                <a:solidFill>
                  <a:schemeClr val="tx1"/>
                </a:solidFill>
                <a:latin typeface="Times New Roman" panose="02020603050405020304" pitchFamily="18" charset="0"/>
                <a:cs typeface="Times New Roman" panose="02020603050405020304" pitchFamily="18" charset="0"/>
              </a:rPr>
              <a:t>Flight Control</a:t>
            </a:r>
          </a:p>
          <a:p>
            <a:pPr marL="969866" indent="-285750">
              <a:buClr>
                <a:srgbClr val="C00000"/>
              </a:buClr>
              <a:buFont typeface="Wingdings" panose="05000000000000000000" pitchFamily="2" charset="2"/>
              <a:buChar char="Ø"/>
            </a:pPr>
            <a:endParaRPr lang="en-US" b="1" dirty="0" smtClean="0">
              <a:solidFill>
                <a:schemeClr val="tx1"/>
              </a:solidFill>
              <a:latin typeface="Times New Roman" panose="02020603050405020304" pitchFamily="18" charset="0"/>
              <a:cs typeface="Times New Roman" panose="02020603050405020304" pitchFamily="18" charset="0"/>
            </a:endParaRPr>
          </a:p>
        </p:txBody>
      </p:sp>
      <p:sp>
        <p:nvSpPr>
          <p:cNvPr id="12" name="TextBox 2"/>
          <p:cNvSpPr txBox="1">
            <a:spLocks noChangeArrowheads="1"/>
          </p:cNvSpPr>
          <p:nvPr/>
        </p:nvSpPr>
        <p:spPr bwMode="auto">
          <a:xfrm>
            <a:off x="6391695" y="6060531"/>
            <a:ext cx="2510397"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sz="1300" b="1" dirty="0" smtClean="0">
                <a:solidFill>
                  <a:srgbClr val="D60093"/>
                </a:solidFill>
                <a:latin typeface="Times New Roman" panose="02020603050405020304" pitchFamily="18" charset="0"/>
                <a:cs typeface="Times New Roman" panose="02020603050405020304" pitchFamily="18" charset="0"/>
              </a:rPr>
              <a:t>Fig. 1– Biomedical applications</a:t>
            </a:r>
            <a:endParaRPr lang="en-IN" sz="1300" b="1" dirty="0">
              <a:solidFill>
                <a:srgbClr val="D60093"/>
              </a:solidFill>
              <a:latin typeface="Times New Roman" panose="02020603050405020304" pitchFamily="18" charset="0"/>
              <a:cs typeface="Times New Roman" panose="02020603050405020304" pitchFamily="18" charset="0"/>
            </a:endParaRPr>
          </a:p>
        </p:txBody>
      </p:sp>
      <p:sp>
        <p:nvSpPr>
          <p:cNvPr id="13"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EPTC 2019</a:t>
            </a:r>
            <a:endParaRPr lang="en-US" sz="1600" b="1" dirty="0">
              <a:solidFill>
                <a:srgbClr val="FFFFFF"/>
              </a:solidFill>
              <a:latin typeface="Times New Roman" panose="02020603050405020304" pitchFamily="18" charset="0"/>
              <a:cs typeface="Times New Roman" panose="02020603050405020304" pitchFamily="18" charset="0"/>
            </a:endParaRPr>
          </a:p>
        </p:txBody>
      </p:sp>
      <p:pic>
        <p:nvPicPr>
          <p:cNvPr id="20484" name="Picture 4" descr="CATIA V5 R21 Flying car design - YouTube"/>
          <p:cNvPicPr>
            <a:picLocks noChangeAspect="1" noChangeArrowheads="1"/>
          </p:cNvPicPr>
          <p:nvPr/>
        </p:nvPicPr>
        <p:blipFill>
          <a:blip r:embed="rId3" cstate="print"/>
          <a:srcRect/>
          <a:stretch>
            <a:fillRect/>
          </a:stretch>
        </p:blipFill>
        <p:spPr bwMode="auto">
          <a:xfrm>
            <a:off x="5029200" y="3124200"/>
            <a:ext cx="3886200" cy="3276601"/>
          </a:xfrm>
          <a:prstGeom prst="rect">
            <a:avLst/>
          </a:prstGeom>
          <a:noFill/>
        </p:spPr>
      </p:pic>
    </p:spTree>
    <p:extLst>
      <p:ext uri="{BB962C8B-B14F-4D97-AF65-F5344CB8AC3E}">
        <p14:creationId xmlns="" xmlns:p14="http://schemas.microsoft.com/office/powerpoint/2010/main" val="3372368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3"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4" name="Text Box 3"/>
          <p:cNvSpPr txBox="1">
            <a:spLocks noChangeArrowheads="1"/>
          </p:cNvSpPr>
          <p:nvPr/>
        </p:nvSpPr>
        <p:spPr bwMode="auto">
          <a:xfrm>
            <a:off x="0" y="6550025"/>
            <a:ext cx="9144000" cy="294569"/>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pPr>
            <a:endParaRPr lang="en-US" sz="1300" b="1" dirty="0">
              <a:solidFill>
                <a:srgbClr val="FFFFFF"/>
              </a:solidFill>
              <a:latin typeface="Arial" panose="020B0604020202020204" pitchFamily="34" charset="0"/>
            </a:endParaRPr>
          </a:p>
        </p:txBody>
      </p:sp>
      <p:sp>
        <p:nvSpPr>
          <p:cNvPr id="5127"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4/13</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4103" name="Text Box 7"/>
          <p:cNvSpPr txBox="1">
            <a:spLocks noChangeArrowheads="1"/>
          </p:cNvSpPr>
          <p:nvPr/>
        </p:nvSpPr>
        <p:spPr bwMode="auto">
          <a:xfrm>
            <a:off x="1" y="1056534"/>
            <a:ext cx="6553199" cy="495738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9pPr>
          </a:lstStyle>
          <a:p>
            <a:pPr marL="342900" indent="-342900" eaLnBrk="1" hangingPunct="1">
              <a:buClr>
                <a:srgbClr val="C00000"/>
              </a:buClr>
              <a:buSzPct val="100000"/>
              <a:buFont typeface="Wingdings" panose="05000000000000000000" pitchFamily="2" charset="2"/>
              <a:buChar char="Ø"/>
              <a:defRPr/>
            </a:pPr>
            <a:r>
              <a:rPr lang="en-US" b="1" dirty="0" smtClean="0">
                <a:solidFill>
                  <a:schemeClr val="tx1"/>
                </a:solidFill>
                <a:latin typeface="Times New Roman" panose="02020603050405020304" pitchFamily="18" charset="0"/>
                <a:cs typeface="Times New Roman" panose="02020603050405020304" pitchFamily="18" charset="0"/>
              </a:rPr>
              <a:t>This machine is designed to save people's lives quickly</a:t>
            </a:r>
          </a:p>
          <a:p>
            <a:pPr marL="342900" indent="-342900" eaLnBrk="1" hangingPunct="1">
              <a:buClr>
                <a:srgbClr val="C00000"/>
              </a:buClr>
              <a:buSzPct val="100000"/>
              <a:defRPr/>
            </a:pPr>
            <a:endParaRPr lang="en-US" b="1" dirty="0" smtClean="0">
              <a:solidFill>
                <a:schemeClr val="tx1"/>
              </a:solidFill>
              <a:latin typeface="Times New Roman" panose="02020603050405020304" pitchFamily="18" charset="0"/>
              <a:cs typeface="Times New Roman" panose="02020603050405020304" pitchFamily="18" charset="0"/>
            </a:endParaRPr>
          </a:p>
          <a:p>
            <a:pPr marL="1085850" lvl="1" indent="-185738" eaLnBrk="1" hangingPunct="1">
              <a:buClr>
                <a:srgbClr val="C00000"/>
              </a:buClr>
              <a:buSzPct val="100000"/>
              <a:buFont typeface="Wingdings" panose="05000000000000000000" pitchFamily="2" charset="2"/>
              <a:buChar char="Ø"/>
              <a:defRPr/>
            </a:pPr>
            <a:r>
              <a:rPr lang="en-US" b="1" dirty="0" smtClean="0">
                <a:solidFill>
                  <a:schemeClr val="tx1"/>
                </a:solidFill>
                <a:latin typeface="Times New Roman" panose="02020603050405020304" pitchFamily="18" charset="0"/>
                <a:cs typeface="Times New Roman" panose="02020603050405020304" pitchFamily="18" charset="0"/>
              </a:rPr>
              <a:t>  Health care</a:t>
            </a:r>
          </a:p>
          <a:p>
            <a:pPr marL="1085850" lvl="1" indent="-342900" eaLnBrk="1" hangingPunct="1">
              <a:buClr>
                <a:srgbClr val="C00000"/>
              </a:buClr>
              <a:buSzPct val="100000"/>
              <a:buFont typeface="Wingdings" panose="05000000000000000000" pitchFamily="2" charset="2"/>
              <a:buChar char="Ø"/>
              <a:defRPr/>
            </a:pPr>
            <a:endParaRPr lang="en-US" b="1" dirty="0" smtClean="0">
              <a:solidFill>
                <a:schemeClr val="tx1"/>
              </a:solidFill>
              <a:latin typeface="Times New Roman" panose="02020603050405020304" pitchFamily="18" charset="0"/>
              <a:cs typeface="Times New Roman" panose="02020603050405020304" pitchFamily="18" charset="0"/>
            </a:endParaRPr>
          </a:p>
          <a:p>
            <a:pPr marL="342900" lvl="1" indent="-342900" eaLnBrk="1" hangingPunct="1">
              <a:buClr>
                <a:srgbClr val="C00000"/>
              </a:buClr>
              <a:buSzPct val="100000"/>
              <a:buFont typeface="Wingdings" panose="05000000000000000000" pitchFamily="2" charset="2"/>
              <a:buChar char="Ø"/>
              <a:defRPr/>
            </a:pPr>
            <a:r>
              <a:rPr lang="en-US" b="1" dirty="0" smtClean="0">
                <a:solidFill>
                  <a:schemeClr val="tx1"/>
                </a:solidFill>
                <a:latin typeface="Times New Roman" panose="02020603050405020304" pitchFamily="18" charset="0"/>
                <a:cs typeface="Times New Roman" panose="02020603050405020304" pitchFamily="18" charset="0"/>
              </a:rPr>
              <a:t>  Technology scaling – high levels of integration in  vehicle design.</a:t>
            </a:r>
          </a:p>
          <a:p>
            <a:pPr marL="1200150" lvl="3" indent="-342900" eaLnBrk="1" hangingPunct="1">
              <a:buClr>
                <a:srgbClr val="C00000"/>
              </a:buClr>
              <a:buSzPct val="100000"/>
              <a:buFont typeface="Wingdings" panose="05000000000000000000" pitchFamily="2" charset="2"/>
              <a:buChar char="Ø"/>
              <a:defRPr/>
            </a:pPr>
            <a:endParaRPr lang="en-US" b="1" dirty="0" smtClean="0">
              <a:solidFill>
                <a:schemeClr val="tx1"/>
              </a:solidFill>
              <a:latin typeface="Times New Roman" panose="02020603050405020304" pitchFamily="18" charset="0"/>
              <a:cs typeface="Times New Roman" panose="02020603050405020304" pitchFamily="18" charset="0"/>
            </a:endParaRPr>
          </a:p>
          <a:p>
            <a:pPr marL="1254125" lvl="3" indent="-354013" eaLnBrk="1" hangingPunct="1">
              <a:buClr>
                <a:srgbClr val="C00000"/>
              </a:buClr>
              <a:buSzPct val="100000"/>
              <a:buFont typeface="Wingdings" panose="05000000000000000000" pitchFamily="2" charset="2"/>
              <a:buChar char="Ø"/>
              <a:defRPr/>
            </a:pPr>
            <a:r>
              <a:rPr lang="en-US" b="1" dirty="0" smtClean="0">
                <a:latin typeface="Times New Roman" pitchFamily="18" charset="0"/>
                <a:cs typeface="Times New Roman" pitchFamily="18" charset="0"/>
              </a:rPr>
              <a:t>A common process in mechanics is that single and multiple drones are accompanied by a helium gas that helps them move in three directions on water, land, and air. </a:t>
            </a:r>
            <a:endParaRPr lang="en-US" b="1" dirty="0" smtClean="0">
              <a:solidFill>
                <a:schemeClr val="tx1"/>
              </a:solidFill>
              <a:latin typeface="Times New Roman" pitchFamily="18" charset="0"/>
              <a:cs typeface="Times New Roman" pitchFamily="18" charset="0"/>
            </a:endParaRPr>
          </a:p>
          <a:p>
            <a:pPr marL="1200150" lvl="3" indent="-342900" eaLnBrk="1" hangingPunct="1">
              <a:buClr>
                <a:srgbClr val="C00000"/>
              </a:buClr>
              <a:buSzPct val="100000"/>
              <a:buFont typeface="Wingdings" panose="05000000000000000000" pitchFamily="2" charset="2"/>
              <a:buChar char="Ø"/>
              <a:defRPr/>
            </a:pPr>
            <a:r>
              <a:rPr lang="en-US" b="1" dirty="0" smtClean="0">
                <a:solidFill>
                  <a:schemeClr val="tx1"/>
                </a:solidFill>
                <a:latin typeface="Times New Roman" pitchFamily="18" charset="0"/>
                <a:cs typeface="Times New Roman" pitchFamily="18" charset="0"/>
              </a:rPr>
              <a:t>Mainly used for Drone and helium gas</a:t>
            </a:r>
          </a:p>
          <a:p>
            <a:pPr marL="804863" lvl="3" indent="177800" eaLnBrk="1" hangingPunct="1">
              <a:buClr>
                <a:srgbClr val="C00000"/>
              </a:buClr>
              <a:buSzPct val="100000"/>
              <a:defRPr/>
            </a:pPr>
            <a:r>
              <a:rPr lang="en-US" b="1" dirty="0" smtClean="0">
                <a:solidFill>
                  <a:schemeClr val="tx1"/>
                </a:solidFill>
                <a:latin typeface="Times New Roman" pitchFamily="18" charset="0"/>
                <a:cs typeface="Times New Roman" pitchFamily="18" charset="0"/>
              </a:rPr>
              <a:t> </a:t>
            </a:r>
          </a:p>
          <a:p>
            <a:pPr marL="342900" lvl="1" indent="-342900" eaLnBrk="1" hangingPunct="1">
              <a:buClr>
                <a:srgbClr val="C00000"/>
              </a:buClr>
              <a:buSzPct val="100000"/>
              <a:buFont typeface="Wingdings" panose="05000000000000000000" pitchFamily="2" charset="2"/>
              <a:buChar char="Ø"/>
              <a:defRPr/>
            </a:pPr>
            <a:r>
              <a:rPr lang="en-US" b="1" dirty="0" smtClean="0">
                <a:solidFill>
                  <a:schemeClr val="tx1"/>
                </a:solidFill>
                <a:latin typeface="Times New Roman" pitchFamily="18" charset="0"/>
                <a:cs typeface="Times New Roman" pitchFamily="18" charset="0"/>
              </a:rPr>
              <a:t> </a:t>
            </a:r>
            <a:r>
              <a:rPr lang="en-US" b="1" dirty="0" smtClean="0">
                <a:latin typeface="Times New Roman" pitchFamily="18" charset="0"/>
                <a:cs typeface="Times New Roman" pitchFamily="18" charset="0"/>
              </a:rPr>
              <a:t>The main objective of the project is to create accurate and reliable output through IOT technology and embedded system and save lives using a mobile vehicle with all the good and auxiliary features to save lives.</a:t>
            </a:r>
          </a:p>
          <a:p>
            <a:pPr marL="342900" lvl="1" indent="-342900" eaLnBrk="1" hangingPunct="1">
              <a:buClr>
                <a:srgbClr val="C00000"/>
              </a:buClr>
              <a:buSzPct val="100000"/>
              <a:buFont typeface="Wingdings" panose="05000000000000000000" pitchFamily="2" charset="2"/>
              <a:buChar char="Ø"/>
              <a:defRPr/>
            </a:pPr>
            <a:endParaRPr lang="en-US" sz="1000" b="1" dirty="0" smtClean="0">
              <a:solidFill>
                <a:schemeClr val="tx1"/>
              </a:solidFill>
              <a:latin typeface="Times New Roman" panose="02020603050405020304" pitchFamily="18" charset="0"/>
              <a:cs typeface="Times New Roman" panose="02020603050405020304" pitchFamily="18" charset="0"/>
            </a:endParaRPr>
          </a:p>
        </p:txBody>
      </p:sp>
      <p:sp>
        <p:nvSpPr>
          <p:cNvPr id="15"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EPTC 2019</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17" name="Text Box 5"/>
          <p:cNvSpPr txBox="1">
            <a:spLocks noChangeArrowheads="1"/>
          </p:cNvSpPr>
          <p:nvPr/>
        </p:nvSpPr>
        <p:spPr bwMode="auto">
          <a:xfrm>
            <a:off x="51328" y="278766"/>
            <a:ext cx="5357217" cy="4330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2200" b="1" dirty="0" smtClean="0">
                <a:solidFill>
                  <a:srgbClr val="9D1E23"/>
                </a:solidFill>
                <a:latin typeface="Times New Roman" panose="02020603050405020304" pitchFamily="18" charset="0"/>
                <a:cs typeface="Times New Roman" panose="02020603050405020304" pitchFamily="18" charset="0"/>
              </a:rPr>
              <a:t>Introduction to proposed methodology</a:t>
            </a:r>
            <a:endParaRPr lang="en-US" sz="2200" b="1" dirty="0">
              <a:solidFill>
                <a:srgbClr val="9D1E23"/>
              </a:solidFill>
              <a:latin typeface="Times New Roman" panose="02020603050405020304" pitchFamily="18" charset="0"/>
              <a:cs typeface="Times New Roman" panose="02020603050405020304" pitchFamily="18" charset="0"/>
            </a:endParaRPr>
          </a:p>
        </p:txBody>
      </p:sp>
      <p:pic>
        <p:nvPicPr>
          <p:cNvPr id="18437" name="Picture 5"/>
          <p:cNvPicPr>
            <a:picLocks noChangeAspect="1" noChangeArrowheads="1"/>
          </p:cNvPicPr>
          <p:nvPr/>
        </p:nvPicPr>
        <p:blipFill>
          <a:blip r:embed="rId3" cstate="print"/>
          <a:srcRect/>
          <a:stretch>
            <a:fillRect/>
          </a:stretch>
        </p:blipFill>
        <p:spPr bwMode="auto">
          <a:xfrm>
            <a:off x="6324600" y="1066800"/>
            <a:ext cx="2819400" cy="3609975"/>
          </a:xfrm>
          <a:prstGeom prst="rect">
            <a:avLst/>
          </a:prstGeom>
          <a:noFill/>
          <a:ln w="9525">
            <a:noFill/>
            <a:miter lim="800000"/>
            <a:headEnd/>
            <a:tailEnd/>
          </a:ln>
        </p:spPr>
      </p:pic>
    </p:spTree>
    <p:extLst>
      <p:ext uri="{BB962C8B-B14F-4D97-AF65-F5344CB8AC3E}">
        <p14:creationId xmlns="" xmlns:p14="http://schemas.microsoft.com/office/powerpoint/2010/main" val="29239639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7171"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7172"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7175"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5/13</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90" name="Rectangle 89"/>
          <p:cNvSpPr/>
          <p:nvPr/>
        </p:nvSpPr>
        <p:spPr>
          <a:xfrm>
            <a:off x="1584067" y="1152257"/>
            <a:ext cx="1975657" cy="2099556"/>
          </a:xfrm>
          <a:prstGeom prst="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sz="800">
              <a:solidFill>
                <a:schemeClr val="tx1"/>
              </a:solidFill>
            </a:endParaRPr>
          </a:p>
        </p:txBody>
      </p:sp>
      <p:sp>
        <p:nvSpPr>
          <p:cNvPr id="101" name="Text Box 5"/>
          <p:cNvSpPr txBox="1">
            <a:spLocks noChangeArrowheads="1"/>
          </p:cNvSpPr>
          <p:nvPr/>
        </p:nvSpPr>
        <p:spPr bwMode="auto">
          <a:xfrm>
            <a:off x="176029" y="373453"/>
            <a:ext cx="4874473" cy="4330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sz="2200" b="1" dirty="0" smtClean="0">
                <a:solidFill>
                  <a:srgbClr val="9D1E23"/>
                </a:solidFill>
                <a:latin typeface="Times New Roman" panose="02020603050405020304" pitchFamily="18" charset="0"/>
                <a:cs typeface="Times New Roman" panose="02020603050405020304" pitchFamily="18" charset="0"/>
              </a:rPr>
              <a:t>Existing methodologies in literature </a:t>
            </a:r>
            <a:endParaRPr lang="en-US" sz="2200" b="1" dirty="0">
              <a:solidFill>
                <a:srgbClr val="9D1E23"/>
              </a:solidFill>
              <a:latin typeface="Times New Roman" panose="02020603050405020304" pitchFamily="18" charset="0"/>
              <a:cs typeface="Times New Roman" panose="02020603050405020304" pitchFamily="18" charset="0"/>
            </a:endParaRPr>
          </a:p>
        </p:txBody>
      </p:sp>
      <p:sp>
        <p:nvSpPr>
          <p:cNvPr id="44"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EPTC 2019</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9" name="Rectangle 8"/>
          <p:cNvSpPr/>
          <p:nvPr/>
        </p:nvSpPr>
        <p:spPr>
          <a:xfrm>
            <a:off x="475740" y="1447800"/>
            <a:ext cx="8363460" cy="3416320"/>
          </a:xfrm>
          <a:prstGeom prst="rect">
            <a:avLst/>
          </a:prstGeom>
        </p:spPr>
        <p:txBody>
          <a:bodyPr wrap="square">
            <a:spAutoFit/>
          </a:bodyPr>
          <a:lstStyle/>
          <a:p>
            <a:pPr marL="285750" indent="-285750">
              <a:buClr>
                <a:srgbClr val="C00000"/>
              </a:buClr>
              <a:buFont typeface="Wingdings" pitchFamily="2" charset="2"/>
              <a:buChar char="Ø"/>
            </a:pPr>
            <a:r>
              <a:rPr lang="en-GB" dirty="0" smtClean="0">
                <a:solidFill>
                  <a:schemeClr val="tx1"/>
                </a:solidFill>
              </a:rPr>
              <a:t>Altran </a:t>
            </a:r>
            <a:r>
              <a:rPr lang="en-US" dirty="0" smtClean="0">
                <a:solidFill>
                  <a:schemeClr val="tx1"/>
                </a:solidFill>
                <a:latin typeface="Times New Roman" pitchFamily="18" charset="0"/>
                <a:cs typeface="Times New Roman" pitchFamily="18" charset="0"/>
              </a:rPr>
              <a:t>has proposed an </a:t>
            </a:r>
            <a:r>
              <a:rPr lang="en-GB" dirty="0" smtClean="0">
                <a:solidFill>
                  <a:schemeClr val="tx1"/>
                </a:solidFill>
              </a:rPr>
              <a:t>EN-ROUTE TO URBAN AIR MOBILITY </a:t>
            </a:r>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marL="346075">
              <a:buFont typeface="Arial" pitchFamily="34" charset="0"/>
              <a:buChar char="•"/>
            </a:pPr>
            <a:r>
              <a:rPr lang="en-US" dirty="0" smtClean="0">
                <a:solidFill>
                  <a:schemeClr val="tx1"/>
                </a:solidFill>
                <a:latin typeface="Times New Roman" pitchFamily="18" charset="0"/>
                <a:cs typeface="Times New Roman" pitchFamily="18" charset="0"/>
              </a:rPr>
              <a:t>  T</a:t>
            </a:r>
            <a:r>
              <a:rPr lang="en-GB" dirty="0" smtClean="0">
                <a:solidFill>
                  <a:schemeClr val="tx1"/>
                </a:solidFill>
              </a:rPr>
              <a:t>he search is on for better, more sustainable transportation technologies and models to improve commute times and accelerate the transport of goods across town [15</a:t>
            </a:r>
            <a:r>
              <a:rPr lang="en-US" dirty="0" smtClean="0">
                <a:solidFill>
                  <a:schemeClr val="tx1"/>
                </a:solidFill>
                <a:latin typeface="Times New Roman" pitchFamily="18" charset="0"/>
                <a:cs typeface="Times New Roman" pitchFamily="18" charset="0"/>
              </a:rPr>
              <a:t>].</a:t>
            </a:r>
          </a:p>
          <a:p>
            <a:pPr marL="346075"/>
            <a:endParaRPr lang="en-US" dirty="0" smtClean="0">
              <a:solidFill>
                <a:schemeClr val="tx1"/>
              </a:solidFill>
              <a:latin typeface="Times New Roman" pitchFamily="18" charset="0"/>
              <a:cs typeface="Times New Roman" pitchFamily="18" charset="0"/>
            </a:endParaRPr>
          </a:p>
          <a:p>
            <a:pPr marL="346075"/>
            <a:endParaRPr lang="en-US" dirty="0" smtClean="0">
              <a:solidFill>
                <a:schemeClr val="tx1"/>
              </a:solidFill>
              <a:latin typeface="Times New Roman" pitchFamily="18" charset="0"/>
              <a:cs typeface="Times New Roman" pitchFamily="18" charset="0"/>
            </a:endParaRPr>
          </a:p>
          <a:p>
            <a:pPr marL="346075"/>
            <a:endParaRPr lang="en-US" dirty="0">
              <a:solidFill>
                <a:schemeClr val="tx1"/>
              </a:solidFill>
              <a:latin typeface="Times New Roman" pitchFamily="18" charset="0"/>
              <a:cs typeface="Times New Roman" pitchFamily="18" charset="0"/>
            </a:endParaRPr>
          </a:p>
          <a:p>
            <a:pPr marL="285750" indent="-285750">
              <a:buClr>
                <a:srgbClr val="C00000"/>
              </a:buClr>
              <a:buFont typeface="Wingdings" pitchFamily="2" charset="2"/>
              <a:buChar char="Ø"/>
            </a:pPr>
            <a:r>
              <a:rPr lang="en-GB" dirty="0" smtClean="0">
                <a:solidFill>
                  <a:schemeClr val="tx1"/>
                </a:solidFill>
              </a:rPr>
              <a:t>FLYING VEHICLE:</a:t>
            </a:r>
          </a:p>
          <a:p>
            <a:pPr marL="285750" indent="-285750">
              <a:buClr>
                <a:srgbClr val="C00000"/>
              </a:buClr>
            </a:pPr>
            <a:endParaRPr lang="el-GR" dirty="0">
              <a:solidFill>
                <a:schemeClr val="tx1"/>
              </a:solidFill>
              <a:latin typeface="Times New Roman" pitchFamily="18" charset="0"/>
              <a:cs typeface="Times New Roman" pitchFamily="18" charset="0"/>
            </a:endParaRPr>
          </a:p>
          <a:p>
            <a:pPr marL="395288">
              <a:buFont typeface="Arial" pitchFamily="34" charset="0"/>
              <a:buChar char="•"/>
            </a:pPr>
            <a:r>
              <a:rPr lang="en-US" dirty="0" smtClean="0">
                <a:solidFill>
                  <a:schemeClr val="tx1"/>
                </a:solidFill>
                <a:latin typeface="Times New Roman" pitchFamily="18" charset="0"/>
                <a:cs typeface="Times New Roman" pitchFamily="18" charset="0"/>
              </a:rPr>
              <a:t> T</a:t>
            </a:r>
            <a:r>
              <a:rPr lang="en-GB" dirty="0" smtClean="0">
                <a:solidFill>
                  <a:schemeClr val="tx1"/>
                </a:solidFill>
              </a:rPr>
              <a:t>he flying vehicle of claim is proposed by Bogdan Radu, further comprising an emergency parachute which may be deployed for emergency landing[6]</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82298863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7171"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7172"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7175"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6/13</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90" name="Rectangle 89"/>
          <p:cNvSpPr/>
          <p:nvPr/>
        </p:nvSpPr>
        <p:spPr>
          <a:xfrm>
            <a:off x="1584067" y="1152257"/>
            <a:ext cx="1975657" cy="2099556"/>
          </a:xfrm>
          <a:prstGeom prst="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sz="800">
              <a:solidFill>
                <a:schemeClr val="tx1"/>
              </a:solidFill>
            </a:endParaRPr>
          </a:p>
        </p:txBody>
      </p:sp>
      <p:sp>
        <p:nvSpPr>
          <p:cNvPr id="101" name="Text Box 5"/>
          <p:cNvSpPr txBox="1">
            <a:spLocks noChangeArrowheads="1"/>
          </p:cNvSpPr>
          <p:nvPr/>
        </p:nvSpPr>
        <p:spPr bwMode="auto">
          <a:xfrm>
            <a:off x="134658" y="373453"/>
            <a:ext cx="4874473" cy="4330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sz="2200" b="1" dirty="0" smtClean="0">
                <a:solidFill>
                  <a:srgbClr val="9D1E23"/>
                </a:solidFill>
                <a:latin typeface="Times New Roman" panose="02020603050405020304" pitchFamily="18" charset="0"/>
                <a:cs typeface="Times New Roman" panose="02020603050405020304" pitchFamily="18" charset="0"/>
              </a:rPr>
              <a:t>Existing methodologies in literature </a:t>
            </a:r>
            <a:endParaRPr lang="en-US" sz="2200" b="1" dirty="0">
              <a:solidFill>
                <a:srgbClr val="9D1E23"/>
              </a:solidFill>
              <a:latin typeface="Times New Roman" panose="02020603050405020304" pitchFamily="18" charset="0"/>
              <a:cs typeface="Times New Roman" panose="02020603050405020304" pitchFamily="18" charset="0"/>
            </a:endParaRPr>
          </a:p>
        </p:txBody>
      </p:sp>
      <p:sp>
        <p:nvSpPr>
          <p:cNvPr id="44"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EPTC 2019</a:t>
            </a:r>
            <a:endParaRPr lang="en-US" sz="1600" b="1" dirty="0">
              <a:solidFill>
                <a:srgbClr val="FFFFFF"/>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756305023"/>
              </p:ext>
            </p:extLst>
          </p:nvPr>
        </p:nvGraphicFramePr>
        <p:xfrm>
          <a:off x="381000" y="1981199"/>
          <a:ext cx="8382000" cy="4054275"/>
        </p:xfrm>
        <a:graphic>
          <a:graphicData uri="http://schemas.openxmlformats.org/drawingml/2006/table">
            <a:tbl>
              <a:tblPr firstRow="1" bandRow="1">
                <a:tableStyleId>{5C22544A-7EE6-4342-B048-85BDC9FD1C3A}</a:tableStyleId>
              </a:tblPr>
              <a:tblGrid>
                <a:gridCol w="2239578"/>
                <a:gridCol w="1712633"/>
                <a:gridCol w="2169474"/>
                <a:gridCol w="2260315"/>
              </a:tblGrid>
              <a:tr h="853875">
                <a:tc>
                  <a:txBody>
                    <a:bodyPr/>
                    <a:lstStyle/>
                    <a:p>
                      <a:pPr algn="l"/>
                      <a:r>
                        <a:rPr lang="en-US" dirty="0" smtClean="0">
                          <a:solidFill>
                            <a:schemeClr val="tx1"/>
                          </a:solidFill>
                        </a:rPr>
                        <a:t>Ref</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smtClean="0">
                          <a:solidFill>
                            <a:schemeClr val="tx1"/>
                          </a:solidFill>
                        </a:rPr>
                        <a:t>Title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solidFill>
                            <a:schemeClr val="tx1"/>
                          </a:solidFill>
                        </a:rPr>
                        <a:t>Parametr1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solidFill>
                            <a:schemeClr val="tx1"/>
                          </a:solidFill>
                        </a:rPr>
                        <a:t>Parameter2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8853">
                <a:tc>
                  <a:txBody>
                    <a:bodyPr/>
                    <a:lstStyle/>
                    <a:p>
                      <a:pPr algn="l"/>
                      <a:r>
                        <a:rPr lang="en-IN" sz="1800" b="1" dirty="0" smtClean="0">
                          <a:solidFill>
                            <a:schemeClr val="tx1"/>
                          </a:solidFill>
                        </a:rPr>
                        <a:t>[7]Altran</a:t>
                      </a:r>
                      <a:r>
                        <a:rPr lang="en-IN" sz="1800" b="1" baseline="0" dirty="0" smtClean="0">
                          <a:solidFill>
                            <a:schemeClr val="tx1"/>
                          </a:solidFill>
                        </a:rPr>
                        <a:t> </a:t>
                      </a:r>
                      <a:r>
                        <a:rPr lang="en-IN" sz="1800" b="0" baseline="0" dirty="0" smtClean="0">
                          <a:solidFill>
                            <a:schemeClr val="tx1"/>
                          </a:solidFill>
                        </a:rPr>
                        <a:t>E</a:t>
                      </a:r>
                      <a:r>
                        <a:rPr lang="en-US" sz="1800" dirty="0" smtClean="0"/>
                        <a:t>n-Route to Urban Air Mobility on the Fast Track to Viable and Safe on-Demand Air Services.(Mar.2020)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EN-ROUTE TO URBAN AIR MOBILITY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smtClean="0">
                          <a:solidFill>
                            <a:schemeClr val="tx1"/>
                          </a:solidFill>
                        </a:rPr>
                        <a:t>Roadways: 30</a:t>
                      </a:r>
                      <a:r>
                        <a:rPr lang="en-IN" baseline="0" dirty="0" smtClean="0">
                          <a:solidFill>
                            <a:schemeClr val="tx1"/>
                          </a:solidFill>
                        </a:rPr>
                        <a:t> km/hr</a:t>
                      </a:r>
                    </a:p>
                    <a:p>
                      <a:pPr algn="l"/>
                      <a:endParaRPr lang="en-IN" baseline="0" dirty="0" smtClean="0">
                        <a:solidFill>
                          <a:schemeClr val="tx1"/>
                        </a:solidFill>
                      </a:endParaRPr>
                    </a:p>
                    <a:p>
                      <a:pPr algn="l"/>
                      <a:r>
                        <a:rPr lang="en-IN" baseline="0" dirty="0" smtClean="0">
                          <a:solidFill>
                            <a:schemeClr val="tx1"/>
                          </a:solidFill>
                        </a:rPr>
                        <a:t>Airways:  225 km/hr</a:t>
                      </a:r>
                      <a:r>
                        <a:rPr lang="en-IN" dirty="0" smtClean="0">
                          <a:solidFill>
                            <a:schemeClr val="tx1"/>
                          </a:solidFill>
                        </a:rPr>
                        <a:t>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smtClean="0"/>
                        <a:t>Budget:</a:t>
                      </a:r>
                      <a:endParaRPr lang="en-US" dirty="0" smtClean="0"/>
                    </a:p>
                    <a:p>
                      <a:pPr algn="l"/>
                      <a:r>
                        <a:rPr lang="en-US" dirty="0" smtClean="0"/>
                        <a:t>MarketsandMarkets:</a:t>
                      </a:r>
                    </a:p>
                    <a:p>
                      <a:pPr algn="l"/>
                      <a:r>
                        <a:rPr lang="en-IN" dirty="0" smtClean="0"/>
                        <a:t>$15 billion</a:t>
                      </a:r>
                    </a:p>
                    <a:p>
                      <a:pPr algn="l"/>
                      <a:r>
                        <a:rPr lang="en-US" dirty="0" smtClean="0"/>
                        <a:t>Morgan Stanley:</a:t>
                      </a:r>
                    </a:p>
                    <a:p>
                      <a:pPr algn="l"/>
                      <a:r>
                        <a:rPr lang="en-IN" dirty="0" smtClean="0"/>
                        <a:t>$322 billion</a:t>
                      </a:r>
                      <a:endParaRPr lang="en-US" dirty="0" smtClean="0"/>
                    </a:p>
                    <a:p>
                      <a:pPr algn="l"/>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8853">
                <a:tc>
                  <a:txBody>
                    <a:bodyPr/>
                    <a:lstStyle/>
                    <a:p>
                      <a:pPr algn="l"/>
                      <a:r>
                        <a:rPr lang="en-US" sz="1800" b="1" dirty="0" smtClean="0"/>
                        <a:t>[1]</a:t>
                      </a:r>
                      <a:r>
                        <a:rPr lang="en-US" sz="1800" dirty="0" smtClean="0"/>
                        <a:t>Encyclopaedia Britannica, Inc(Dec 22)</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Helium- Britannica Online Encyclopedia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melting point:</a:t>
                      </a:r>
                      <a:r>
                        <a:rPr lang="en-US" baseline="0" dirty="0" smtClean="0"/>
                        <a:t> </a:t>
                      </a:r>
                      <a:r>
                        <a:rPr lang="en-US" dirty="0" smtClean="0"/>
                        <a:t>none</a:t>
                      </a:r>
                    </a:p>
                    <a:p>
                      <a:pPr algn="l"/>
                      <a:endParaRPr lang="en-IN" dirty="0" smtClean="0">
                        <a:solidFill>
                          <a:schemeClr val="tx1"/>
                        </a:solidFill>
                      </a:endParaRPr>
                    </a:p>
                    <a:p>
                      <a:r>
                        <a:rPr lang="en-IN" sz="1800" kern="1200" dirty="0" smtClean="0">
                          <a:solidFill>
                            <a:schemeClr val="dk1"/>
                          </a:solidFill>
                          <a:latin typeface="+mn-lt"/>
                          <a:ea typeface="+mn-ea"/>
                          <a:cs typeface="+mn-cs"/>
                        </a:rPr>
                        <a:t>Boiling</a:t>
                      </a:r>
                      <a:r>
                        <a:rPr lang="en-IN" sz="1800" kern="1200" baseline="0" dirty="0" smtClean="0">
                          <a:solidFill>
                            <a:schemeClr val="dk1"/>
                          </a:solidFill>
                          <a:latin typeface="+mn-lt"/>
                          <a:ea typeface="+mn-ea"/>
                          <a:cs typeface="+mn-cs"/>
                        </a:rPr>
                        <a:t> point: -268.9° C</a:t>
                      </a:r>
                      <a:endParaRPr lang="en-US" sz="18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Density (1 atm, 0 °C) :0.1785 gram/</a:t>
                      </a:r>
                      <a:r>
                        <a:rPr lang="en-US" dirty="0" err="1" smtClean="0"/>
                        <a:t>litre</a:t>
                      </a:r>
                      <a:r>
                        <a:rPr lang="en-US" dirty="0" smtClean="0"/>
                        <a:t>.</a:t>
                      </a:r>
                      <a:endParaRPr lang="en-US" sz="1800" kern="1200" dirty="0" smtClean="0">
                        <a:solidFill>
                          <a:schemeClr val="dk1"/>
                        </a:solidFill>
                        <a:latin typeface="+mn-lt"/>
                        <a:ea typeface="+mn-ea"/>
                        <a:cs typeface="+mn-cs"/>
                      </a:endParaRPr>
                    </a:p>
                    <a:p>
                      <a:pPr algn="l"/>
                      <a:endParaRPr lang="en-IN" sz="1800" kern="1200" dirty="0" smtClean="0">
                        <a:solidFill>
                          <a:schemeClr val="dk1"/>
                        </a:solidFill>
                        <a:latin typeface="+mn-lt"/>
                        <a:ea typeface="+mn-ea"/>
                        <a:cs typeface="+mn-cs"/>
                      </a:endParaRPr>
                    </a:p>
                    <a:p>
                      <a:pPr algn="l"/>
                      <a:r>
                        <a:rPr lang="en-IN" sz="1800" kern="1200" dirty="0" smtClean="0">
                          <a:solidFill>
                            <a:schemeClr val="dk1"/>
                          </a:solidFill>
                          <a:latin typeface="+mn-lt"/>
                          <a:ea typeface="+mn-ea"/>
                          <a:cs typeface="+mn-cs"/>
                        </a:rPr>
                        <a:t>Atomic</a:t>
                      </a:r>
                      <a:r>
                        <a:rPr lang="en-IN" sz="1800" kern="1200" baseline="0" dirty="0" smtClean="0">
                          <a:solidFill>
                            <a:schemeClr val="dk1"/>
                          </a:solidFill>
                          <a:latin typeface="+mn-lt"/>
                          <a:ea typeface="+mn-ea"/>
                          <a:cs typeface="+mn-cs"/>
                        </a:rPr>
                        <a:t> Weight: 4.002602</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TextBox 10"/>
          <p:cNvSpPr txBox="1"/>
          <p:nvPr/>
        </p:nvSpPr>
        <p:spPr>
          <a:xfrm>
            <a:off x="1371600" y="1093468"/>
            <a:ext cx="6047117" cy="369332"/>
          </a:xfrm>
          <a:prstGeom prst="rect">
            <a:avLst/>
          </a:prstGeom>
          <a:noFill/>
        </p:spPr>
        <p:txBody>
          <a:bodyPr wrap="square" rtlCol="0">
            <a:spAutoFit/>
          </a:bodyPr>
          <a:lstStyle/>
          <a:p>
            <a:r>
              <a:rPr lang="en-US" b="1" dirty="0" smtClean="0">
                <a:solidFill>
                  <a:srgbClr val="C00000"/>
                </a:solidFill>
                <a:latin typeface="Times New Roman" panose="02020603050405020304" pitchFamily="18" charset="0"/>
                <a:cs typeface="Times New Roman" panose="02020603050405020304" pitchFamily="18" charset="0"/>
              </a:rPr>
              <a:t>  TABLE 2 : Performance comparison of proposed AiP</a:t>
            </a:r>
            <a:endParaRPr lang="en-US"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0668462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9219"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9220"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9222" name="Text Box 5"/>
          <p:cNvSpPr txBox="1">
            <a:spLocks noChangeArrowheads="1"/>
          </p:cNvSpPr>
          <p:nvPr/>
        </p:nvSpPr>
        <p:spPr bwMode="auto">
          <a:xfrm>
            <a:off x="190892" y="278766"/>
            <a:ext cx="4396348" cy="4330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sz="2200" b="1" dirty="0" smtClean="0">
                <a:solidFill>
                  <a:srgbClr val="9D1E23"/>
                </a:solidFill>
                <a:latin typeface="Times New Roman" panose="02020603050405020304" pitchFamily="18" charset="0"/>
                <a:cs typeface="Times New Roman" panose="02020603050405020304" pitchFamily="18" charset="0"/>
              </a:rPr>
              <a:t>Proposed Methodology</a:t>
            </a:r>
            <a:endParaRPr lang="en-US" sz="2200" b="1" dirty="0">
              <a:solidFill>
                <a:srgbClr val="9D1E23"/>
              </a:solidFill>
              <a:latin typeface="Times New Roman" panose="02020603050405020304" pitchFamily="18" charset="0"/>
              <a:cs typeface="Times New Roman" panose="02020603050405020304" pitchFamily="18" charset="0"/>
            </a:endParaRPr>
          </a:p>
        </p:txBody>
      </p:sp>
      <p:sp>
        <p:nvSpPr>
          <p:cNvPr id="9223"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7/13</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18"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EPTC 2019</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8" name="Rectangle 7"/>
          <p:cNvSpPr/>
          <p:nvPr/>
        </p:nvSpPr>
        <p:spPr>
          <a:xfrm>
            <a:off x="0" y="990600"/>
            <a:ext cx="9144000" cy="5078313"/>
          </a:xfrm>
          <a:prstGeom prst="rect">
            <a:avLst/>
          </a:prstGeom>
        </p:spPr>
        <p:txBody>
          <a:bodyPr wrap="square">
            <a:spAutoFit/>
          </a:bodyPr>
          <a:lstStyle/>
          <a:p>
            <a:pPr>
              <a:buFont typeface="Wingdings" pitchFamily="2" charset="2"/>
              <a:buChar char="Ø"/>
            </a:pPr>
            <a:r>
              <a:rPr lang="en-US" dirty="0" smtClean="0">
                <a:solidFill>
                  <a:schemeClr val="tx1"/>
                </a:solidFill>
                <a:latin typeface="Times New Roman" pitchFamily="18" charset="0"/>
                <a:cs typeface="Times New Roman" pitchFamily="18" charset="0"/>
              </a:rPr>
              <a:t>     As new and advanced ideas are applied in biomedical applications, this project can be well     	used in biomedical field. </a:t>
            </a:r>
          </a:p>
          <a:p>
            <a:endParaRPr lang="en-US" dirty="0" smtClean="0">
              <a:solidFill>
                <a:schemeClr val="tx1"/>
              </a:solidFill>
              <a:latin typeface="Times New Roman" pitchFamily="18" charset="0"/>
              <a:cs typeface="Times New Roman" pitchFamily="18" charset="0"/>
            </a:endParaRPr>
          </a:p>
          <a:p>
            <a:pPr>
              <a:buFont typeface="Wingdings" pitchFamily="2" charset="2"/>
              <a:buChar char="Ø"/>
            </a:pPr>
            <a:r>
              <a:rPr lang="en-US" dirty="0" smtClean="0">
                <a:solidFill>
                  <a:schemeClr val="tx1"/>
                </a:solidFill>
                <a:latin typeface="Times New Roman" pitchFamily="18" charset="0"/>
                <a:cs typeface="Times New Roman" pitchFamily="18" charset="0"/>
              </a:rPr>
              <a:t>     Due to the old age of the people in our country we are prone to many diseases and it is based 	on our great help to our people.</a:t>
            </a:r>
          </a:p>
          <a:p>
            <a:endParaRPr lang="en-US" dirty="0" smtClean="0">
              <a:solidFill>
                <a:schemeClr val="tx1"/>
              </a:solidFill>
              <a:latin typeface="Times New Roman" pitchFamily="18" charset="0"/>
              <a:cs typeface="Times New Roman" pitchFamily="18" charset="0"/>
            </a:endParaRPr>
          </a:p>
          <a:p>
            <a:pPr>
              <a:buFont typeface="Wingdings" pitchFamily="2" charset="2"/>
              <a:buChar char="Ø"/>
            </a:pPr>
            <a:r>
              <a:rPr lang="en-US" dirty="0" smtClean="0">
                <a:solidFill>
                  <a:schemeClr val="tx1"/>
                </a:solidFill>
              </a:rPr>
              <a:t>     Due to the increasing number of vehicles on the road and poor road maintenance, timely 	access to hospital is a major challenge in our country.</a:t>
            </a:r>
          </a:p>
          <a:p>
            <a:pPr>
              <a:buFont typeface="Wingdings" pitchFamily="2" charset="2"/>
              <a:buChar char="Ø"/>
            </a:pPr>
            <a:endParaRPr lang="en-US" dirty="0" smtClean="0">
              <a:solidFill>
                <a:schemeClr val="tx1"/>
              </a:solidFill>
            </a:endParaRPr>
          </a:p>
          <a:p>
            <a:pPr>
              <a:buFont typeface="Wingdings" pitchFamily="2" charset="2"/>
              <a:buChar char="Ø"/>
            </a:pPr>
            <a:r>
              <a:rPr lang="en-US" dirty="0" smtClean="0">
                <a:solidFill>
                  <a:schemeClr val="tx1"/>
                </a:solidFill>
              </a:rPr>
              <a:t>     	By using </a:t>
            </a:r>
            <a:r>
              <a:rPr lang="en-US" dirty="0" err="1" smtClean="0">
                <a:solidFill>
                  <a:schemeClr val="tx1"/>
                </a:solidFill>
              </a:rPr>
              <a:t>loT</a:t>
            </a:r>
            <a:r>
              <a:rPr lang="en-US" dirty="0" smtClean="0">
                <a:solidFill>
                  <a:schemeClr val="tx1"/>
                </a:solidFill>
              </a:rPr>
              <a:t> technology as a solution to such situations, we can reach the hospital quickly 	and help the patient, and our country can progress beyond the current development, both 	mentally and physically.</a:t>
            </a:r>
          </a:p>
          <a:p>
            <a:pPr>
              <a:buFont typeface="Wingdings" pitchFamily="2" charset="2"/>
              <a:buChar char="Ø"/>
            </a:pPr>
            <a:endParaRPr lang="en-US" dirty="0" smtClean="0">
              <a:solidFill>
                <a:schemeClr val="tx1"/>
              </a:solidFill>
              <a:latin typeface="Times New Roman" pitchFamily="18" charset="0"/>
              <a:cs typeface="Times New Roman" pitchFamily="18" charset="0"/>
            </a:endParaRPr>
          </a:p>
          <a:p>
            <a:pPr>
              <a:buFont typeface="Wingdings" pitchFamily="2" charset="2"/>
              <a:buChar char="Ø"/>
            </a:pPr>
            <a:r>
              <a:rPr lang="en-US" dirty="0" smtClean="0">
                <a:solidFill>
                  <a:schemeClr val="tx1"/>
                </a:solidFill>
                <a:latin typeface="Times New Roman" pitchFamily="18" charset="0"/>
                <a:cs typeface="Times New Roman" pitchFamily="18" charset="0"/>
              </a:rPr>
              <a:t>     </a:t>
            </a:r>
            <a:r>
              <a:rPr lang="en-US" dirty="0" smtClean="0">
                <a:solidFill>
                  <a:schemeClr val="tx1"/>
                </a:solidFill>
              </a:rPr>
              <a:t>A helium gas buoyancy balloon is added to the bottom of this vehicle, so this vehicle is able 	to float in water and can easily go to its destination even in water.</a:t>
            </a:r>
          </a:p>
          <a:p>
            <a:pPr>
              <a:buFont typeface="Wingdings" pitchFamily="2" charset="2"/>
              <a:buChar char="Ø"/>
            </a:pPr>
            <a:endParaRPr lang="en-US" dirty="0" smtClean="0">
              <a:solidFill>
                <a:schemeClr val="tx1"/>
              </a:solidFill>
            </a:endParaRPr>
          </a:p>
          <a:p>
            <a:pPr>
              <a:buFont typeface="Wingdings" pitchFamily="2" charset="2"/>
              <a:buChar char="Ø"/>
            </a:pPr>
            <a:r>
              <a:rPr lang="en-US" dirty="0" smtClean="0">
                <a:solidFill>
                  <a:schemeClr val="tx1"/>
                </a:solidFill>
              </a:rPr>
              <a:t>     Promotes a good and satisfactory use of the domain and general public health care and 	society.</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59861621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9219"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9220"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9222" name="Text Box 5"/>
          <p:cNvSpPr txBox="1">
            <a:spLocks noChangeArrowheads="1"/>
          </p:cNvSpPr>
          <p:nvPr/>
        </p:nvSpPr>
        <p:spPr bwMode="auto">
          <a:xfrm>
            <a:off x="14288" y="278766"/>
            <a:ext cx="4914508" cy="4330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sz="2200" b="1" dirty="0" smtClean="0">
                <a:solidFill>
                  <a:srgbClr val="9D1E23"/>
                </a:solidFill>
                <a:latin typeface="Times New Roman" panose="02020603050405020304" pitchFamily="18" charset="0"/>
                <a:cs typeface="Times New Roman" panose="02020603050405020304" pitchFamily="18" charset="0"/>
              </a:rPr>
              <a:t>Introduction to simulation tools used</a:t>
            </a:r>
            <a:endParaRPr lang="en-US" sz="2200" b="1" dirty="0">
              <a:solidFill>
                <a:srgbClr val="9D1E23"/>
              </a:solidFill>
              <a:latin typeface="Times New Roman" panose="02020603050405020304" pitchFamily="18" charset="0"/>
              <a:cs typeface="Times New Roman" panose="02020603050405020304" pitchFamily="18" charset="0"/>
            </a:endParaRPr>
          </a:p>
        </p:txBody>
      </p:sp>
      <p:sp>
        <p:nvSpPr>
          <p:cNvPr id="9223"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8/13</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18"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EPTC 2019</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8" name="Rectangle 7"/>
          <p:cNvSpPr/>
          <p:nvPr/>
        </p:nvSpPr>
        <p:spPr>
          <a:xfrm>
            <a:off x="1219200" y="3048000"/>
            <a:ext cx="6019799" cy="2862322"/>
          </a:xfrm>
          <a:prstGeom prst="rect">
            <a:avLst/>
          </a:prstGeom>
        </p:spPr>
        <p:txBody>
          <a:bodyPr wrap="square">
            <a:spAutoFit/>
          </a:bodyPr>
          <a:lstStyle/>
          <a:p>
            <a:pPr>
              <a:buFont typeface="Wingdings" pitchFamily="2" charset="2"/>
              <a:buChar char="Ø"/>
            </a:pPr>
            <a:r>
              <a:rPr lang="en-GB" dirty="0" err="1" smtClean="0">
                <a:solidFill>
                  <a:schemeClr val="tx1"/>
                </a:solidFill>
                <a:latin typeface="Times New Roman" pitchFamily="18" charset="0"/>
                <a:cs typeface="Times New Roman" pitchFamily="18" charset="0"/>
              </a:rPr>
              <a:t>Tinkercad</a:t>
            </a:r>
            <a:r>
              <a:rPr lang="en-GB" dirty="0" smtClean="0">
                <a:solidFill>
                  <a:schemeClr val="tx1"/>
                </a:solidFill>
                <a:latin typeface="Times New Roman" pitchFamily="18" charset="0"/>
                <a:cs typeface="Times New Roman" pitchFamily="18" charset="0"/>
              </a:rPr>
              <a:t> .–this is used for simulate and create a code for </a:t>
            </a:r>
            <a:r>
              <a:rPr lang="en-GB" dirty="0" err="1" smtClean="0">
                <a:solidFill>
                  <a:schemeClr val="tx1"/>
                </a:solidFill>
                <a:latin typeface="Times New Roman" pitchFamily="18" charset="0"/>
                <a:cs typeface="Times New Roman" pitchFamily="18" charset="0"/>
              </a:rPr>
              <a:t>arduino</a:t>
            </a:r>
            <a:r>
              <a:rPr lang="en-GB" dirty="0" smtClean="0">
                <a:solidFill>
                  <a:schemeClr val="tx1"/>
                </a:solidFill>
                <a:latin typeface="Times New Roman" pitchFamily="18" charset="0"/>
                <a:cs typeface="Times New Roman" pitchFamily="18" charset="0"/>
              </a:rPr>
              <a:t>  sensors. </a:t>
            </a:r>
          </a:p>
          <a:p>
            <a:pPr>
              <a:buFont typeface="Wingdings" pitchFamily="2" charset="2"/>
              <a:buChar char="Ø"/>
            </a:pPr>
            <a:endParaRPr lang="en-GB" dirty="0" smtClean="0">
              <a:solidFill>
                <a:schemeClr val="tx1"/>
              </a:solidFill>
              <a:latin typeface="Times New Roman" pitchFamily="18" charset="0"/>
              <a:cs typeface="Times New Roman" pitchFamily="18" charset="0"/>
            </a:endParaRPr>
          </a:p>
          <a:p>
            <a:pPr>
              <a:buFont typeface="Wingdings" pitchFamily="2" charset="2"/>
              <a:buChar char="Ø"/>
            </a:pPr>
            <a:endParaRPr lang="en-GB" dirty="0" smtClean="0">
              <a:solidFill>
                <a:schemeClr val="tx1"/>
              </a:solidFill>
              <a:latin typeface="Times New Roman" pitchFamily="18" charset="0"/>
              <a:cs typeface="Times New Roman" pitchFamily="18" charset="0"/>
            </a:endParaRPr>
          </a:p>
          <a:p>
            <a:pPr>
              <a:buFont typeface="Wingdings" pitchFamily="2" charset="2"/>
              <a:buChar char="Ø"/>
            </a:pPr>
            <a:endParaRPr lang="en-GB" dirty="0" smtClean="0">
              <a:solidFill>
                <a:schemeClr val="tx1"/>
              </a:solidFill>
              <a:latin typeface="Times New Roman" pitchFamily="18" charset="0"/>
              <a:cs typeface="Times New Roman" pitchFamily="18" charset="0"/>
            </a:endParaRPr>
          </a:p>
          <a:p>
            <a:pPr>
              <a:buFont typeface="Wingdings" pitchFamily="2" charset="2"/>
              <a:buChar char="Ø"/>
            </a:pPr>
            <a:endParaRPr lang="en-GB" dirty="0" smtClean="0">
              <a:solidFill>
                <a:schemeClr val="tx1"/>
              </a:solidFill>
              <a:latin typeface="Times New Roman" pitchFamily="18" charset="0"/>
              <a:cs typeface="Times New Roman" pitchFamily="18" charset="0"/>
            </a:endParaRPr>
          </a:p>
          <a:p>
            <a:pPr>
              <a:buFont typeface="Wingdings" pitchFamily="2" charset="2"/>
              <a:buChar char="Ø"/>
            </a:pPr>
            <a:endParaRPr lang="en-GB" dirty="0" smtClean="0">
              <a:solidFill>
                <a:schemeClr val="tx1"/>
              </a:solidFill>
              <a:latin typeface="Times New Roman" pitchFamily="18" charset="0"/>
              <a:cs typeface="Times New Roman" pitchFamily="18" charset="0"/>
            </a:endParaRPr>
          </a:p>
          <a:p>
            <a:pPr>
              <a:buFont typeface="Wingdings" pitchFamily="2" charset="2"/>
              <a:buChar char="Ø"/>
            </a:pPr>
            <a:endParaRPr lang="en-GB" dirty="0" smtClean="0">
              <a:solidFill>
                <a:schemeClr val="tx1"/>
              </a:solidFill>
              <a:latin typeface="Times New Roman" pitchFamily="18" charset="0"/>
              <a:cs typeface="Times New Roman" pitchFamily="18" charset="0"/>
            </a:endParaRPr>
          </a:p>
          <a:p>
            <a:pPr>
              <a:buFont typeface="Wingdings" pitchFamily="2" charset="2"/>
              <a:buChar char="Ø"/>
            </a:pPr>
            <a:r>
              <a:rPr lang="en-GB" dirty="0" smtClean="0">
                <a:solidFill>
                  <a:schemeClr val="tx1"/>
                </a:solidFill>
                <a:latin typeface="Times New Roman" pitchFamily="18" charset="0"/>
                <a:cs typeface="Times New Roman" pitchFamily="18" charset="0"/>
              </a:rPr>
              <a:t>The major of project will be used for hardware.</a:t>
            </a:r>
          </a:p>
          <a:p>
            <a:pPr>
              <a:buFont typeface="Wingdings" pitchFamily="2" charset="2"/>
              <a:buChar char="Ø"/>
            </a:pPr>
            <a:endParaRPr lang="en-US" dirty="0"/>
          </a:p>
        </p:txBody>
      </p:sp>
      <p:pic>
        <p:nvPicPr>
          <p:cNvPr id="9" name="Picture 5"/>
          <p:cNvPicPr>
            <a:picLocks noChangeAspect="1" noChangeArrowheads="1"/>
          </p:cNvPicPr>
          <p:nvPr/>
        </p:nvPicPr>
        <p:blipFill>
          <a:blip r:embed="rId3" cstate="print"/>
          <a:srcRect/>
          <a:stretch>
            <a:fillRect/>
          </a:stretch>
        </p:blipFill>
        <p:spPr bwMode="auto">
          <a:xfrm>
            <a:off x="2819400" y="1066800"/>
            <a:ext cx="3048000" cy="1676400"/>
          </a:xfrm>
          <a:prstGeom prst="rect">
            <a:avLst/>
          </a:prstGeom>
          <a:noFill/>
          <a:ln w="9525">
            <a:noFill/>
            <a:miter lim="800000"/>
            <a:headEnd/>
            <a:tailEnd/>
          </a:ln>
        </p:spPr>
      </p:pic>
      <p:pic>
        <p:nvPicPr>
          <p:cNvPr id="10" name="Picture 9"/>
          <p:cNvPicPr/>
          <p:nvPr/>
        </p:nvPicPr>
        <p:blipFill>
          <a:blip r:embed="rId4" cstate="print"/>
          <a:srcRect/>
          <a:stretch>
            <a:fillRect/>
          </a:stretch>
        </p:blipFill>
        <p:spPr bwMode="auto">
          <a:xfrm>
            <a:off x="1981200" y="3733800"/>
            <a:ext cx="4933315" cy="1400175"/>
          </a:xfrm>
          <a:prstGeom prst="rect">
            <a:avLst/>
          </a:prstGeom>
          <a:noFill/>
          <a:ln w="9525">
            <a:noFill/>
            <a:miter lim="800000"/>
            <a:headEnd/>
            <a:tailEnd/>
          </a:ln>
        </p:spPr>
      </p:pic>
    </p:spTree>
    <p:extLst>
      <p:ext uri="{BB962C8B-B14F-4D97-AF65-F5344CB8AC3E}">
        <p14:creationId xmlns="" xmlns:p14="http://schemas.microsoft.com/office/powerpoint/2010/main" val="208286320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9219"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9220"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9222" name="Text Box 5"/>
          <p:cNvSpPr txBox="1">
            <a:spLocks noChangeArrowheads="1"/>
          </p:cNvSpPr>
          <p:nvPr/>
        </p:nvSpPr>
        <p:spPr bwMode="auto">
          <a:xfrm>
            <a:off x="14288" y="278766"/>
            <a:ext cx="4914508" cy="4330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sz="2200" b="1" dirty="0" smtClean="0">
                <a:solidFill>
                  <a:srgbClr val="9D1E23"/>
                </a:solidFill>
                <a:latin typeface="Times New Roman" panose="02020603050405020304" pitchFamily="18" charset="0"/>
                <a:cs typeface="Times New Roman" panose="02020603050405020304" pitchFamily="18" charset="0"/>
              </a:rPr>
              <a:t>Work done</a:t>
            </a:r>
            <a:endParaRPr lang="en-US" sz="2200" b="1" dirty="0">
              <a:solidFill>
                <a:srgbClr val="9D1E23"/>
              </a:solidFill>
              <a:latin typeface="Times New Roman" panose="02020603050405020304" pitchFamily="18" charset="0"/>
              <a:cs typeface="Times New Roman" panose="02020603050405020304" pitchFamily="18" charset="0"/>
            </a:endParaRPr>
          </a:p>
        </p:txBody>
      </p:sp>
      <p:sp>
        <p:nvSpPr>
          <p:cNvPr id="9223"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6/17</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18"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EPTC 2019</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8" name="Rectangle 7"/>
          <p:cNvSpPr/>
          <p:nvPr/>
        </p:nvSpPr>
        <p:spPr>
          <a:xfrm>
            <a:off x="0" y="990601"/>
            <a:ext cx="9144000" cy="7817525"/>
          </a:xfrm>
          <a:prstGeom prst="rect">
            <a:avLst/>
          </a:prstGeom>
        </p:spPr>
        <p:txBody>
          <a:bodyPr wrap="square">
            <a:spAutoFit/>
          </a:bodyPr>
          <a:lstStyle/>
          <a:p>
            <a:endParaRPr lang="en-US" dirty="0" smtClean="0">
              <a:solidFill>
                <a:schemeClr val="tx1"/>
              </a:solidFill>
            </a:endParaRPr>
          </a:p>
          <a:p>
            <a:r>
              <a:rPr lang="en-US" dirty="0" smtClean="0">
                <a:solidFill>
                  <a:schemeClr val="tx1"/>
                </a:solidFill>
              </a:rPr>
              <a:t>                                            </a:t>
            </a:r>
            <a:r>
              <a:rPr lang="en-US" b="1" dirty="0" smtClean="0">
                <a:solidFill>
                  <a:schemeClr val="tx1"/>
                </a:solidFill>
              </a:rPr>
              <a:t>Aluminum           </a:t>
            </a:r>
            <a:r>
              <a:rPr lang="en-US" sz="1600" dirty="0" err="1" smtClean="0">
                <a:solidFill>
                  <a:schemeClr val="tx1"/>
                </a:solidFill>
                <a:latin typeface="Times New Roman" pitchFamily="18" charset="0"/>
                <a:cs typeface="Times New Roman" pitchFamily="18" charset="0"/>
              </a:rPr>
              <a:t>Aluminum</a:t>
            </a:r>
            <a:r>
              <a:rPr lang="en-US" sz="1600" dirty="0" smtClean="0">
                <a:solidFill>
                  <a:schemeClr val="tx1"/>
                </a:solidFill>
                <a:latin typeface="Times New Roman" pitchFamily="18" charset="0"/>
                <a:cs typeface="Times New Roman" pitchFamily="18" charset="0"/>
              </a:rPr>
              <a:t> is the second most common metal in the world. </a:t>
            </a:r>
          </a:p>
          <a:p>
            <a:r>
              <a:rPr lang="en-US" dirty="0" smtClean="0">
                <a:solidFill>
                  <a:schemeClr val="tx1"/>
                </a:solidFill>
              </a:rPr>
              <a:t>                                                             </a:t>
            </a:r>
          </a:p>
          <a:p>
            <a:r>
              <a:rPr lang="en-US" dirty="0" smtClean="0">
                <a:solidFill>
                  <a:schemeClr val="tx1"/>
                </a:solidFill>
              </a:rPr>
              <a:t>                                            </a:t>
            </a:r>
            <a:r>
              <a:rPr lang="en-US" b="1" dirty="0" err="1" smtClean="0">
                <a:solidFill>
                  <a:schemeClr val="tx1"/>
                </a:solidFill>
              </a:rPr>
              <a:t>Thermacol</a:t>
            </a:r>
            <a:r>
              <a:rPr lang="en-US" b="1" dirty="0" smtClean="0">
                <a:solidFill>
                  <a:schemeClr val="tx1"/>
                </a:solidFill>
              </a:rPr>
              <a:t>         </a:t>
            </a:r>
            <a:r>
              <a:rPr lang="en-US" dirty="0" smtClean="0">
                <a:solidFill>
                  <a:schemeClr val="tx1"/>
                </a:solidFill>
                <a:latin typeface="Times New Roman" pitchFamily="18" charset="0"/>
                <a:cs typeface="Times New Roman" pitchFamily="18" charset="0"/>
              </a:rPr>
              <a:t>As t</a:t>
            </a:r>
            <a:r>
              <a:rPr lang="en-US" sz="1600" dirty="0" smtClean="0">
                <a:solidFill>
                  <a:schemeClr val="tx1"/>
                </a:solidFill>
                <a:latin typeface="Times New Roman" pitchFamily="18" charset="0"/>
                <a:cs typeface="Times New Roman" pitchFamily="18" charset="0"/>
              </a:rPr>
              <a:t>his vehicle rises, it is more likely to heat up due to solar 								    heat.  It also helps the vehicle to rise up.</a:t>
            </a:r>
          </a:p>
          <a:p>
            <a:r>
              <a:rPr lang="en-US" b="1" dirty="0" smtClean="0">
                <a:solidFill>
                  <a:schemeClr val="tx1"/>
                </a:solidFill>
              </a:rPr>
              <a:t>Helium                </a:t>
            </a:r>
          </a:p>
          <a:p>
            <a:r>
              <a:rPr lang="en-US" dirty="0" smtClean="0">
                <a:solidFill>
                  <a:schemeClr val="tx1"/>
                </a:solidFill>
              </a:rPr>
              <a:t>                                             </a:t>
            </a:r>
            <a:r>
              <a:rPr lang="en-US" b="1" dirty="0" smtClean="0">
                <a:solidFill>
                  <a:schemeClr val="tx1"/>
                </a:solidFill>
              </a:rPr>
              <a:t>Helium               </a:t>
            </a:r>
            <a:r>
              <a:rPr lang="en-US" dirty="0" err="1" smtClean="0">
                <a:solidFill>
                  <a:schemeClr val="tx1"/>
                </a:solidFill>
                <a:latin typeface="Times New Roman" pitchFamily="18" charset="0"/>
                <a:cs typeface="Times New Roman" pitchFamily="18" charset="0"/>
              </a:rPr>
              <a:t>Helium</a:t>
            </a:r>
            <a:r>
              <a:rPr lang="en-US" dirty="0" smtClean="0">
                <a:solidFill>
                  <a:schemeClr val="tx1"/>
                </a:solidFill>
                <a:latin typeface="Times New Roman" pitchFamily="18" charset="0"/>
                <a:cs typeface="Times New Roman" pitchFamily="18" charset="0"/>
              </a:rPr>
              <a:t> gas is also used to float an object in air.</a:t>
            </a:r>
            <a:r>
              <a:rPr lang="en-US" dirty="0" smtClean="0"/>
              <a:t> </a:t>
            </a:r>
            <a:r>
              <a:rPr lang="en-US" dirty="0" smtClean="0">
                <a:solidFill>
                  <a:schemeClr val="tx1"/>
                </a:solidFill>
              </a:rPr>
              <a:t>By 									    injecting this helium gas, objects of any size can be 								    reduced from 100% to 30%.</a:t>
            </a:r>
            <a:endParaRPr lang="en-US" b="1"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								</a:t>
            </a:r>
          </a:p>
          <a:p>
            <a:r>
              <a:rPr lang="en-US" dirty="0" smtClean="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Air Bags</a:t>
            </a:r>
            <a:r>
              <a:rPr lang="en-US" dirty="0" smtClean="0">
                <a:solidFill>
                  <a:schemeClr val="tx1"/>
                </a:solidFill>
                <a:latin typeface="Times New Roman" pitchFamily="18" charset="0"/>
                <a:cs typeface="Times New Roman" pitchFamily="18" charset="0"/>
              </a:rPr>
              <a:t>	   This is very helpful for lifting the vehicle.</a:t>
            </a:r>
            <a:r>
              <a:rPr lang="en-US" dirty="0" smtClean="0"/>
              <a:t> </a:t>
            </a:r>
            <a:r>
              <a:rPr lang="en-US" dirty="0" smtClean="0">
                <a:solidFill>
                  <a:schemeClr val="tx1"/>
                </a:solidFill>
              </a:rPr>
              <a:t>The inflated 								    helium gas of this air bag is very helpful for flying       							            and floating.</a:t>
            </a:r>
          </a:p>
          <a:p>
            <a:pPr algn="just"/>
            <a:r>
              <a:rPr lang="en-US" dirty="0" smtClean="0">
                <a:solidFill>
                  <a:schemeClr val="tx1"/>
                </a:solidFill>
              </a:rPr>
              <a:t>                                            </a:t>
            </a:r>
            <a:r>
              <a:rPr lang="en-US" b="1" dirty="0" smtClean="0">
                <a:solidFill>
                  <a:schemeClr val="tx1"/>
                </a:solidFill>
                <a:latin typeface="Times New Roman" pitchFamily="18" charset="0"/>
                <a:cs typeface="Times New Roman" pitchFamily="18" charset="0"/>
              </a:rPr>
              <a:t>Drone              </a:t>
            </a:r>
            <a:r>
              <a:rPr lang="en-US" dirty="0" smtClean="0">
                <a:solidFill>
                  <a:schemeClr val="tx1"/>
                </a:solidFill>
              </a:rPr>
              <a:t>A helium gas balloon attached to the bottom of the 							            ambulance keeps the ambulance buoyant when 								            submerged in water. The rear wheel mounted on the                      							            ambulance is raised by 30° and the ambulance is 								            driven backwards.</a:t>
            </a:r>
            <a:r>
              <a:rPr lang="en-US" dirty="0" smtClean="0"/>
              <a:t> </a:t>
            </a:r>
            <a:r>
              <a:rPr lang="en-US" dirty="0" smtClean="0">
                <a:solidFill>
                  <a:schemeClr val="tx1"/>
                </a:solidFill>
              </a:rPr>
              <a:t>Ambulance has a 20 degree bank 							            on the front wheel.</a:t>
            </a:r>
            <a:r>
              <a:rPr lang="en-US" dirty="0" smtClean="0"/>
              <a:t> </a:t>
            </a:r>
            <a:r>
              <a:rPr lang="en-US" dirty="0" smtClean="0">
                <a:solidFill>
                  <a:schemeClr val="tx1"/>
                </a:solidFill>
              </a:rPr>
              <a:t>Thus changing the position leads to     								    the destination and reaches the destination	</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a:t>
            </a:r>
            <a:endParaRPr lang="en-US" dirty="0">
              <a:solidFill>
                <a:schemeClr val="tx1"/>
              </a:solidFill>
            </a:endParaRPr>
          </a:p>
        </p:txBody>
      </p:sp>
      <p:sp>
        <p:nvSpPr>
          <p:cNvPr id="8194" name="AutoShape 2" descr="Silver Plain Aluminium Sheet, Material Grade: 8011, 0. 45 Mm To 200 Mm at  Rs 270/kg in Coimbato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5" name="Picture 3"/>
          <p:cNvPicPr>
            <a:picLocks noChangeAspect="1" noChangeArrowheads="1"/>
          </p:cNvPicPr>
          <p:nvPr/>
        </p:nvPicPr>
        <p:blipFill>
          <a:blip r:embed="rId3" cstate="print"/>
          <a:srcRect/>
          <a:stretch>
            <a:fillRect/>
          </a:stretch>
        </p:blipFill>
        <p:spPr bwMode="auto">
          <a:xfrm>
            <a:off x="1" y="1143000"/>
            <a:ext cx="1676400" cy="457200"/>
          </a:xfrm>
          <a:prstGeom prst="rect">
            <a:avLst/>
          </a:prstGeom>
          <a:noFill/>
          <a:ln w="9525">
            <a:noFill/>
            <a:miter lim="800000"/>
            <a:headEnd/>
            <a:tailEnd/>
          </a:ln>
        </p:spPr>
      </p:pic>
      <p:cxnSp>
        <p:nvCxnSpPr>
          <p:cNvPr id="15" name="Straight Arrow Connector 14"/>
          <p:cNvCxnSpPr/>
          <p:nvPr/>
        </p:nvCxnSpPr>
        <p:spPr bwMode="auto">
          <a:xfrm>
            <a:off x="1905000" y="1447800"/>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a:off x="3581400" y="1447800"/>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pic>
        <p:nvPicPr>
          <p:cNvPr id="8196" name="Picture 4"/>
          <p:cNvPicPr>
            <a:picLocks noChangeAspect="1" noChangeArrowheads="1"/>
          </p:cNvPicPr>
          <p:nvPr/>
        </p:nvPicPr>
        <p:blipFill>
          <a:blip r:embed="rId4" cstate="print"/>
          <a:srcRect/>
          <a:stretch>
            <a:fillRect/>
          </a:stretch>
        </p:blipFill>
        <p:spPr bwMode="auto">
          <a:xfrm>
            <a:off x="0" y="1752600"/>
            <a:ext cx="1676400" cy="533400"/>
          </a:xfrm>
          <a:prstGeom prst="rect">
            <a:avLst/>
          </a:prstGeom>
          <a:noFill/>
          <a:ln w="9525">
            <a:noFill/>
            <a:miter lim="800000"/>
            <a:headEnd/>
            <a:tailEnd/>
          </a:ln>
        </p:spPr>
      </p:pic>
      <p:cxnSp>
        <p:nvCxnSpPr>
          <p:cNvPr id="20" name="Straight Arrow Connector 19"/>
          <p:cNvCxnSpPr/>
          <p:nvPr/>
        </p:nvCxnSpPr>
        <p:spPr bwMode="auto">
          <a:xfrm>
            <a:off x="1905000" y="1981200"/>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a:off x="3581400" y="1981200"/>
            <a:ext cx="2286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pic>
        <p:nvPicPr>
          <p:cNvPr id="8198" name="Picture 6"/>
          <p:cNvPicPr>
            <a:picLocks noChangeAspect="1" noChangeArrowheads="1"/>
          </p:cNvPicPr>
          <p:nvPr/>
        </p:nvPicPr>
        <p:blipFill>
          <a:blip r:embed="rId5" cstate="print"/>
          <a:srcRect/>
          <a:stretch>
            <a:fillRect/>
          </a:stretch>
        </p:blipFill>
        <p:spPr bwMode="auto">
          <a:xfrm>
            <a:off x="1" y="2362200"/>
            <a:ext cx="1676400" cy="781050"/>
          </a:xfrm>
          <a:prstGeom prst="rect">
            <a:avLst/>
          </a:prstGeom>
          <a:noFill/>
          <a:ln w="9525">
            <a:noFill/>
            <a:miter lim="800000"/>
            <a:headEnd/>
            <a:tailEnd/>
          </a:ln>
        </p:spPr>
      </p:pic>
      <p:cxnSp>
        <p:nvCxnSpPr>
          <p:cNvPr id="27" name="Straight Arrow Connector 26"/>
          <p:cNvCxnSpPr/>
          <p:nvPr/>
        </p:nvCxnSpPr>
        <p:spPr bwMode="auto">
          <a:xfrm>
            <a:off x="1828800" y="2743200"/>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a:off x="3505200" y="2819400"/>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pic>
        <p:nvPicPr>
          <p:cNvPr id="8199" name="Picture 7"/>
          <p:cNvPicPr>
            <a:picLocks noChangeAspect="1" noChangeArrowheads="1"/>
          </p:cNvPicPr>
          <p:nvPr/>
        </p:nvPicPr>
        <p:blipFill>
          <a:blip r:embed="rId6" cstate="print"/>
          <a:srcRect/>
          <a:stretch>
            <a:fillRect/>
          </a:stretch>
        </p:blipFill>
        <p:spPr bwMode="auto">
          <a:xfrm>
            <a:off x="0" y="3581400"/>
            <a:ext cx="1676400" cy="761999"/>
          </a:xfrm>
          <a:prstGeom prst="rect">
            <a:avLst/>
          </a:prstGeom>
          <a:noFill/>
          <a:ln w="9525">
            <a:noFill/>
            <a:miter lim="800000"/>
            <a:headEnd/>
            <a:tailEnd/>
          </a:ln>
        </p:spPr>
      </p:pic>
      <p:cxnSp>
        <p:nvCxnSpPr>
          <p:cNvPr id="43" name="Straight Arrow Connector 42"/>
          <p:cNvCxnSpPr/>
          <p:nvPr/>
        </p:nvCxnSpPr>
        <p:spPr bwMode="auto">
          <a:xfrm>
            <a:off x="1752600" y="3962400"/>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 name="Straight Arrow Connector 44"/>
          <p:cNvCxnSpPr/>
          <p:nvPr/>
        </p:nvCxnSpPr>
        <p:spPr bwMode="auto">
          <a:xfrm>
            <a:off x="3352800" y="3886200"/>
            <a:ext cx="4572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pic>
        <p:nvPicPr>
          <p:cNvPr id="8200" name="Picture 8"/>
          <p:cNvPicPr>
            <a:picLocks noChangeAspect="1" noChangeArrowheads="1"/>
          </p:cNvPicPr>
          <p:nvPr/>
        </p:nvPicPr>
        <p:blipFill>
          <a:blip r:embed="rId7" cstate="print"/>
          <a:srcRect/>
          <a:stretch>
            <a:fillRect/>
          </a:stretch>
        </p:blipFill>
        <p:spPr bwMode="auto">
          <a:xfrm>
            <a:off x="0" y="4495800"/>
            <a:ext cx="1600200" cy="723900"/>
          </a:xfrm>
          <a:prstGeom prst="rect">
            <a:avLst/>
          </a:prstGeom>
          <a:noFill/>
          <a:ln w="9525">
            <a:noFill/>
            <a:miter lim="800000"/>
            <a:headEnd/>
            <a:tailEnd/>
          </a:ln>
        </p:spPr>
      </p:pic>
      <p:cxnSp>
        <p:nvCxnSpPr>
          <p:cNvPr id="48" name="Straight Arrow Connector 47"/>
          <p:cNvCxnSpPr/>
          <p:nvPr/>
        </p:nvCxnSpPr>
        <p:spPr bwMode="auto">
          <a:xfrm>
            <a:off x="1752600" y="4800600"/>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0" name="Straight Arrow Connector 49"/>
          <p:cNvCxnSpPr/>
          <p:nvPr/>
        </p:nvCxnSpPr>
        <p:spPr bwMode="auto">
          <a:xfrm>
            <a:off x="3276600" y="4724400"/>
            <a:ext cx="4572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 xmlns:p14="http://schemas.microsoft.com/office/powerpoint/2010/main" val="89561888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Calibri" panose="020F050202020403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Calibri" panose="020F0502020204030204" pitchFamily="34" charset="0"/>
            <a:cs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7263</TotalTime>
  <Words>577</Words>
  <Application>Microsoft Office PowerPoint</Application>
  <PresentationFormat>On-screen Show (4:3)</PresentationFormat>
  <Paragraphs>185</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Karthik Pandiyan</cp:lastModifiedBy>
  <cp:revision>605</cp:revision>
  <cp:lastPrinted>1601-01-01T00:00:00Z</cp:lastPrinted>
  <dcterms:created xsi:type="dcterms:W3CDTF">2013-05-08T19:42:37Z</dcterms:created>
  <dcterms:modified xsi:type="dcterms:W3CDTF">2023-03-24T05:24:30Z</dcterms:modified>
</cp:coreProperties>
</file>