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sldIdLst>
    <p:sldId id="256" r:id="rId2"/>
    <p:sldId id="351" r:id="rId3"/>
    <p:sldId id="350" r:id="rId4"/>
    <p:sldId id="301" r:id="rId5"/>
    <p:sldId id="337" r:id="rId6"/>
    <p:sldId id="363" r:id="rId7"/>
    <p:sldId id="303" r:id="rId8"/>
    <p:sldId id="364" r:id="rId9"/>
    <p:sldId id="365" r:id="rId10"/>
    <p:sldId id="288" r:id="rId11"/>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5pPr>
    <a:lvl6pPr marL="2286000" algn="l" defTabSz="914400" rtl="0" eaLnBrk="1" latinLnBrk="0" hangingPunct="1">
      <a:defRPr kern="1200">
        <a:solidFill>
          <a:schemeClr val="bg1"/>
        </a:solidFill>
        <a:latin typeface="Calibri" panose="020F0502020204030204" pitchFamily="34" charset="0"/>
        <a:ea typeface="+mn-ea"/>
        <a:cs typeface="Droid Sans Fallback" charset="0"/>
      </a:defRPr>
    </a:lvl6pPr>
    <a:lvl7pPr marL="2743200" algn="l" defTabSz="914400" rtl="0" eaLnBrk="1" latinLnBrk="0" hangingPunct="1">
      <a:defRPr kern="1200">
        <a:solidFill>
          <a:schemeClr val="bg1"/>
        </a:solidFill>
        <a:latin typeface="Calibri" panose="020F0502020204030204" pitchFamily="34" charset="0"/>
        <a:ea typeface="+mn-ea"/>
        <a:cs typeface="Droid Sans Fallback" charset="0"/>
      </a:defRPr>
    </a:lvl7pPr>
    <a:lvl8pPr marL="3200400" algn="l" defTabSz="914400" rtl="0" eaLnBrk="1" latinLnBrk="0" hangingPunct="1">
      <a:defRPr kern="1200">
        <a:solidFill>
          <a:schemeClr val="bg1"/>
        </a:solidFill>
        <a:latin typeface="Calibri" panose="020F0502020204030204" pitchFamily="34" charset="0"/>
        <a:ea typeface="+mn-ea"/>
        <a:cs typeface="Droid Sans Fallback" charset="0"/>
      </a:defRPr>
    </a:lvl8pPr>
    <a:lvl9pPr marL="3657600" algn="l" defTabSz="914400" rtl="0" eaLnBrk="1" latinLnBrk="0" hangingPunct="1">
      <a:defRPr kern="1200">
        <a:solidFill>
          <a:schemeClr val="bg1"/>
        </a:solidFill>
        <a:latin typeface="Calibri" panose="020F0502020204030204" pitchFamily="34" charset="0"/>
        <a:ea typeface="+mn-ea"/>
        <a:cs typeface="Droid Sans Fallback"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ha" initials="a" lastIdx="2" clrIdx="0">
    <p:extLst>
      <p:ext uri="{19B8F6BF-5375-455C-9EA6-DF929625EA0E}">
        <p15:presenceInfo xmlns="" xmlns:p15="http://schemas.microsoft.com/office/powerpoint/2012/main" userId="ays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D60093"/>
    <a:srgbClr val="0000FA"/>
    <a:srgbClr val="CCECFF"/>
    <a:srgbClr val="33956B"/>
    <a:srgbClr val="D5FFF5"/>
    <a:srgbClr val="FFCCFF"/>
    <a:srgbClr val="FF99CC"/>
    <a:srgbClr val="8000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1" autoAdjust="0"/>
  </p:normalViewPr>
  <p:slideViewPr>
    <p:cSldViewPr>
      <p:cViewPr varScale="1">
        <p:scale>
          <a:sx n="82" d="100"/>
          <a:sy n="82" d="100"/>
        </p:scale>
        <p:origin x="-942"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1"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Arial" panose="020B0604020202020204" pitchFamily="34" charset="0"/>
              </a:defRPr>
            </a:lvl1pPr>
          </a:lstStyle>
          <a:p>
            <a:pPr>
              <a:defRPr/>
            </a:pPr>
            <a:endParaRPr lang="en-US"/>
          </a:p>
        </p:txBody>
      </p:sp>
      <p:sp>
        <p:nvSpPr>
          <p:cNvPr id="2053" name="Rectangle 4"/>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a:p>
        </p:txBody>
      </p:sp>
      <p:sp>
        <p:nvSpPr>
          <p:cNvPr id="2055"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Arial" panose="020B0604020202020204" pitchFamily="34" charset="0"/>
              </a:defRPr>
            </a:lvl1pPr>
          </a:lstStyle>
          <a:p>
            <a:pPr>
              <a:defRPr/>
            </a:pPr>
            <a:fld id="{B1ADA9E8-0444-4C73-8FD7-8A392214D140}" type="slidenum">
              <a:rPr lang="en-US"/>
              <a:pPr>
                <a:defRPr/>
              </a:pPr>
              <a:t>‹#›</a:t>
            </a:fld>
            <a:endParaRPr lang="en-US"/>
          </a:p>
        </p:txBody>
      </p:sp>
    </p:spTree>
    <p:extLst>
      <p:ext uri="{BB962C8B-B14F-4D97-AF65-F5344CB8AC3E}">
        <p14:creationId xmlns="" xmlns:p14="http://schemas.microsoft.com/office/powerpoint/2010/main" val="247266345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5E0515-DE5D-468B-A4F2-6817CCCEAF06}" type="slidenum">
              <a:rPr lang="en-US" altLang="en-US" smtClean="0">
                <a:latin typeface="Calibri" panose="020F0502020204030204" pitchFamily="34" charset="0"/>
                <a:cs typeface="Droid Sans Fallback" charset="0"/>
              </a:rPr>
              <a:pPr>
                <a:spcBef>
                  <a:spcPct val="0"/>
                </a:spcBef>
                <a:buClrTx/>
                <a:buFontTx/>
                <a:buNone/>
              </a:pPr>
              <a:t>1</a:t>
            </a:fld>
            <a:endParaRPr lang="en-US" altLang="en-US">
              <a:latin typeface="Calibri" panose="020F0502020204030204" pitchFamily="34" charset="0"/>
              <a:cs typeface="Droid Sans Fallback" charset="0"/>
            </a:endParaRPr>
          </a:p>
        </p:txBody>
      </p:sp>
      <p:sp>
        <p:nvSpPr>
          <p:cNvPr id="4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 xmlns:p14="http://schemas.microsoft.com/office/powerpoint/2010/main" val="169866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2</a:t>
            </a:fld>
            <a:endParaRPr lang="en-US">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 xmlns:p14="http://schemas.microsoft.com/office/powerpoint/2010/main" val="87412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3</a:t>
            </a:fld>
            <a:endParaRPr lang="en-US">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371020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4</a:t>
            </a:fld>
            <a:endParaRPr lang="en-US">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 xmlns:p14="http://schemas.microsoft.com/office/powerpoint/2010/main" val="31891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FF9C2B-6B6A-452B-BC82-1FFCC5DE4146}" type="slidenum">
              <a:rPr lang="en-US" smtClean="0">
                <a:latin typeface="Calibri" panose="020F0502020204030204" pitchFamily="34" charset="0"/>
                <a:ea typeface="Droid Sans Fallback" charset="0"/>
                <a:cs typeface="Droid Sans Fallback" charset="0"/>
              </a:rPr>
              <a:pPr>
                <a:spcBef>
                  <a:spcPct val="0"/>
                </a:spcBef>
                <a:buClrTx/>
                <a:buFontTx/>
                <a:buNone/>
              </a:pPr>
              <a:t>5</a:t>
            </a:fld>
            <a:endParaRPr lang="en-US">
              <a:latin typeface="Calibri" panose="020F0502020204030204" pitchFamily="34" charset="0"/>
              <a:ea typeface="Droid Sans Fallback" charset="0"/>
              <a:cs typeface="Droid Sans Fallback" charset="0"/>
            </a:endParaRPr>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 xmlns:p14="http://schemas.microsoft.com/office/powerpoint/2010/main" val="67077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FF9C2B-6B6A-452B-BC82-1FFCC5DE4146}" type="slidenum">
              <a:rPr lang="en-US" smtClean="0">
                <a:latin typeface="Calibri" panose="020F0502020204030204" pitchFamily="34" charset="0"/>
                <a:ea typeface="Droid Sans Fallback" charset="0"/>
                <a:cs typeface="Droid Sans Fallback" charset="0"/>
              </a:rPr>
              <a:pPr>
                <a:spcBef>
                  <a:spcPct val="0"/>
                </a:spcBef>
                <a:buClrTx/>
                <a:buFontTx/>
                <a:buNone/>
              </a:pPr>
              <a:t>6</a:t>
            </a:fld>
            <a:endParaRPr lang="en-US">
              <a:latin typeface="Calibri" panose="020F0502020204030204" pitchFamily="34" charset="0"/>
              <a:ea typeface="Droid Sans Fallback" charset="0"/>
              <a:cs typeface="Droid Sans Fallback" charset="0"/>
            </a:endParaRPr>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 xmlns:p14="http://schemas.microsoft.com/office/powerpoint/2010/main" val="67077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CD4869-D8F4-4502-A2B5-B6F2D6C58746}" type="slidenum">
              <a:rPr lang="en-US" smtClean="0">
                <a:latin typeface="Calibri" panose="020F0502020204030204" pitchFamily="34" charset="0"/>
                <a:ea typeface="Droid Sans Fallback" charset="0"/>
                <a:cs typeface="Droid Sans Fallback" charset="0"/>
              </a:rPr>
              <a:pPr>
                <a:spcBef>
                  <a:spcPct val="0"/>
                </a:spcBef>
                <a:buClrTx/>
                <a:buFontTx/>
                <a:buNone/>
              </a:pPr>
              <a:t>7</a:t>
            </a:fld>
            <a:endParaRPr lang="en-US">
              <a:latin typeface="Calibri" panose="020F0502020204030204" pitchFamily="34" charset="0"/>
              <a:ea typeface="Droid Sans Fallback" charset="0"/>
              <a:cs typeface="Droid Sans Fallback" charset="0"/>
            </a:endParaRP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 xmlns:p14="http://schemas.microsoft.com/office/powerpoint/2010/main" val="57414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CD4869-D8F4-4502-A2B5-B6F2D6C58746}" type="slidenum">
              <a:rPr lang="en-US" smtClean="0">
                <a:latin typeface="Calibri" panose="020F0502020204030204" pitchFamily="34" charset="0"/>
                <a:ea typeface="Droid Sans Fallback" charset="0"/>
                <a:cs typeface="Droid Sans Fallback" charset="0"/>
              </a:rPr>
              <a:pPr>
                <a:spcBef>
                  <a:spcPct val="0"/>
                </a:spcBef>
                <a:buClrTx/>
                <a:buFontTx/>
                <a:buNone/>
              </a:pPr>
              <a:t>8</a:t>
            </a:fld>
            <a:endParaRPr lang="en-US">
              <a:latin typeface="Calibri" panose="020F0502020204030204" pitchFamily="34" charset="0"/>
              <a:ea typeface="Droid Sans Fallback" charset="0"/>
              <a:cs typeface="Droid Sans Fallback" charset="0"/>
            </a:endParaRP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 xmlns:p14="http://schemas.microsoft.com/office/powerpoint/2010/main" val="57414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4FE40C7-19F5-421C-9A96-3FCFFB273D4B}" type="slidenum">
              <a:rPr lang="en-US" altLang="en-US" smtClean="0">
                <a:latin typeface="Calibri" panose="020F0502020204030204" pitchFamily="34" charset="0"/>
                <a:cs typeface="Droid Sans Fallback" charset="0"/>
              </a:rPr>
              <a:pPr>
                <a:spcBef>
                  <a:spcPct val="0"/>
                </a:spcBef>
                <a:buClrTx/>
                <a:buFontTx/>
                <a:buNone/>
              </a:pPr>
              <a:t>10</a:t>
            </a:fld>
            <a:endParaRPr lang="en-US" altLang="en-US">
              <a:latin typeface="Calibri" panose="020F0502020204030204" pitchFamily="34" charset="0"/>
              <a:cs typeface="Droid Sans Fallback" charset="0"/>
            </a:endParaRPr>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5800" y="4343400"/>
            <a:ext cx="5486400" cy="4114800"/>
          </a:xfrm>
          <a:noFill/>
          <a:extLst>
            <a:ext uri="{91240B29-F687-4F45-9708-019B960494DF}">
              <a14:hiddenLine xmlns="" xmlns:a14="http://schemas.microsoft.com/office/drawing/2010/main" w="9525">
                <a:solidFill>
                  <a:srgbClr val="3465A4"/>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 xmlns:p14="http://schemas.microsoft.com/office/powerpoint/2010/main" val="313384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C5A6FFA0-F369-461F-8225-46B063E151A7}" type="slidenum">
              <a:rPr lang="en-US"/>
              <a:pPr>
                <a:defRPr/>
              </a:pPr>
              <a:t>‹#›</a:t>
            </a:fld>
            <a:endParaRPr lang="en-US"/>
          </a:p>
        </p:txBody>
      </p:sp>
    </p:spTree>
    <p:extLst>
      <p:ext uri="{BB962C8B-B14F-4D97-AF65-F5344CB8AC3E}">
        <p14:creationId xmlns="" xmlns:p14="http://schemas.microsoft.com/office/powerpoint/2010/main" val="203952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DE1FA455-CEF5-451E-8C95-4D0FE6A8A111}" type="slidenum">
              <a:rPr lang="en-US"/>
              <a:pPr>
                <a:defRPr/>
              </a:pPr>
              <a:t>‹#›</a:t>
            </a:fld>
            <a:endParaRPr lang="en-US"/>
          </a:p>
        </p:txBody>
      </p:sp>
    </p:spTree>
    <p:extLst>
      <p:ext uri="{BB962C8B-B14F-4D97-AF65-F5344CB8AC3E}">
        <p14:creationId xmlns="" xmlns:p14="http://schemas.microsoft.com/office/powerpoint/2010/main" val="174577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FCC3D8D4-81C4-4FE1-B15D-9D94BF893E5A}" type="slidenum">
              <a:rPr lang="en-US"/>
              <a:pPr>
                <a:defRPr/>
              </a:pPr>
              <a:t>‹#›</a:t>
            </a:fld>
            <a:endParaRPr lang="en-US"/>
          </a:p>
        </p:txBody>
      </p:sp>
    </p:spTree>
    <p:extLst>
      <p:ext uri="{BB962C8B-B14F-4D97-AF65-F5344CB8AC3E}">
        <p14:creationId xmlns="" xmlns:p14="http://schemas.microsoft.com/office/powerpoint/2010/main" val="117893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77E4BD6D-CF1C-4143-BCAC-8C44D94826C5}" type="slidenum">
              <a:rPr lang="en-US"/>
              <a:pPr>
                <a:defRPr/>
              </a:pPr>
              <a:t>‹#›</a:t>
            </a:fld>
            <a:endParaRPr lang="en-US"/>
          </a:p>
        </p:txBody>
      </p:sp>
    </p:spTree>
    <p:extLst>
      <p:ext uri="{BB962C8B-B14F-4D97-AF65-F5344CB8AC3E}">
        <p14:creationId xmlns="" xmlns:p14="http://schemas.microsoft.com/office/powerpoint/2010/main" val="370418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B78B5337-E838-4CC6-B694-54838F12BCA8}" type="slidenum">
              <a:rPr lang="en-US"/>
              <a:pPr>
                <a:defRPr/>
              </a:pPr>
              <a:t>‹#›</a:t>
            </a:fld>
            <a:endParaRPr lang="en-US"/>
          </a:p>
        </p:txBody>
      </p:sp>
    </p:spTree>
    <p:extLst>
      <p:ext uri="{BB962C8B-B14F-4D97-AF65-F5344CB8AC3E}">
        <p14:creationId xmlns="" xmlns:p14="http://schemas.microsoft.com/office/powerpoint/2010/main" val="400802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8DD4971D-3C7E-481B-9ABF-A0AB65BA12AB}" type="slidenum">
              <a:rPr lang="en-US"/>
              <a:pPr>
                <a:defRPr/>
              </a:pPr>
              <a:t>‹#›</a:t>
            </a:fld>
            <a:endParaRPr lang="en-US"/>
          </a:p>
        </p:txBody>
      </p:sp>
    </p:spTree>
    <p:extLst>
      <p:ext uri="{BB962C8B-B14F-4D97-AF65-F5344CB8AC3E}">
        <p14:creationId xmlns="" xmlns:p14="http://schemas.microsoft.com/office/powerpoint/2010/main" val="187972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5"/>
          <p:cNvSpPr>
            <a:spLocks noGrp="1" noChangeArrowheads="1"/>
          </p:cNvSpPr>
          <p:nvPr>
            <p:ph type="sldNum" idx="11"/>
          </p:nvPr>
        </p:nvSpPr>
        <p:spPr>
          <a:ln/>
        </p:spPr>
        <p:txBody>
          <a:bodyPr/>
          <a:lstStyle>
            <a:lvl1pPr>
              <a:defRPr/>
            </a:lvl1pPr>
          </a:lstStyle>
          <a:p>
            <a:pPr>
              <a:defRPr/>
            </a:pPr>
            <a:fld id="{6335E9FA-D8A5-4C2A-9B3B-F36F58251EE9}" type="slidenum">
              <a:rPr lang="en-US"/>
              <a:pPr>
                <a:defRPr/>
              </a:pPr>
              <a:t>‹#›</a:t>
            </a:fld>
            <a:endParaRPr lang="en-US"/>
          </a:p>
        </p:txBody>
      </p:sp>
    </p:spTree>
    <p:extLst>
      <p:ext uri="{BB962C8B-B14F-4D97-AF65-F5344CB8AC3E}">
        <p14:creationId xmlns="" xmlns:p14="http://schemas.microsoft.com/office/powerpoint/2010/main" val="275486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5"/>
          <p:cNvSpPr>
            <a:spLocks noGrp="1" noChangeArrowheads="1"/>
          </p:cNvSpPr>
          <p:nvPr>
            <p:ph type="sldNum" idx="11"/>
          </p:nvPr>
        </p:nvSpPr>
        <p:spPr>
          <a:ln/>
        </p:spPr>
        <p:txBody>
          <a:bodyPr/>
          <a:lstStyle>
            <a:lvl1pPr>
              <a:defRPr/>
            </a:lvl1pPr>
          </a:lstStyle>
          <a:p>
            <a:pPr>
              <a:defRPr/>
            </a:pPr>
            <a:fld id="{BB03C368-4579-484E-AF89-CC0C8082E66E}" type="slidenum">
              <a:rPr lang="en-US"/>
              <a:pPr>
                <a:defRPr/>
              </a:pPr>
              <a:t>‹#›</a:t>
            </a:fld>
            <a:endParaRPr lang="en-US"/>
          </a:p>
        </p:txBody>
      </p:sp>
    </p:spTree>
    <p:extLst>
      <p:ext uri="{BB962C8B-B14F-4D97-AF65-F5344CB8AC3E}">
        <p14:creationId xmlns="" xmlns:p14="http://schemas.microsoft.com/office/powerpoint/2010/main" val="377720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5"/>
          <p:cNvSpPr>
            <a:spLocks noGrp="1" noChangeArrowheads="1"/>
          </p:cNvSpPr>
          <p:nvPr>
            <p:ph type="sldNum" idx="11"/>
          </p:nvPr>
        </p:nvSpPr>
        <p:spPr>
          <a:ln/>
        </p:spPr>
        <p:txBody>
          <a:bodyPr/>
          <a:lstStyle>
            <a:lvl1pPr>
              <a:defRPr/>
            </a:lvl1pPr>
          </a:lstStyle>
          <a:p>
            <a:pPr>
              <a:defRPr/>
            </a:pPr>
            <a:fld id="{08282F27-254F-4D57-88F0-9A7CFD4AABB7}" type="slidenum">
              <a:rPr lang="en-US"/>
              <a:pPr>
                <a:defRPr/>
              </a:pPr>
              <a:t>‹#›</a:t>
            </a:fld>
            <a:endParaRPr lang="en-US"/>
          </a:p>
        </p:txBody>
      </p:sp>
    </p:spTree>
    <p:extLst>
      <p:ext uri="{BB962C8B-B14F-4D97-AF65-F5344CB8AC3E}">
        <p14:creationId xmlns="" xmlns:p14="http://schemas.microsoft.com/office/powerpoint/2010/main" val="132364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40C2DD9C-E419-49B6-9800-0CE88C757C35}" type="slidenum">
              <a:rPr lang="en-US"/>
              <a:pPr>
                <a:defRPr/>
              </a:pPr>
              <a:t>‹#›</a:t>
            </a:fld>
            <a:endParaRPr lang="en-US"/>
          </a:p>
        </p:txBody>
      </p:sp>
    </p:spTree>
    <p:extLst>
      <p:ext uri="{BB962C8B-B14F-4D97-AF65-F5344CB8AC3E}">
        <p14:creationId xmlns="" xmlns:p14="http://schemas.microsoft.com/office/powerpoint/2010/main" val="330411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50B3C6D9-2E77-4B36-BF43-201C8A4CD0F5}" type="slidenum">
              <a:rPr lang="en-US"/>
              <a:pPr>
                <a:defRPr/>
              </a:pPr>
              <a:t>‹#›</a:t>
            </a:fld>
            <a:endParaRPr lang="en-US"/>
          </a:p>
        </p:txBody>
      </p:sp>
    </p:spTree>
    <p:extLst>
      <p:ext uri="{BB962C8B-B14F-4D97-AF65-F5344CB8AC3E}">
        <p14:creationId xmlns="" xmlns:p14="http://schemas.microsoft.com/office/powerpoint/2010/main" val="169459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Arial" panose="020B0604020202020204" pitchFamily="34" charset="0"/>
              </a:defRPr>
            </a:lvl1pPr>
          </a:lstStyle>
          <a:p>
            <a:pPr>
              <a:defRPr/>
            </a:pPr>
            <a:endParaRPr lang="en-US"/>
          </a:p>
        </p:txBody>
      </p:sp>
      <p:sp>
        <p:nvSpPr>
          <p:cNvPr id="1029"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Arial" panose="020B0604020202020204" pitchFamily="34" charset="0"/>
              </a:defRPr>
            </a:lvl1pPr>
          </a:lstStyle>
          <a:p>
            <a:pPr>
              <a:defRPr/>
            </a:pPr>
            <a:fld id="{F4FA9B82-8B6F-48EA-B434-134606C548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0" y="4953000"/>
            <a:ext cx="9144000" cy="1600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ts val="500"/>
              </a:spcBef>
              <a:buClrTx/>
              <a:buFontTx/>
              <a:buNone/>
            </a:pPr>
            <a:endParaRPr lang="en-US" altLang="en-US" sz="2000" b="1">
              <a:solidFill>
                <a:srgbClr val="681417"/>
              </a:solidFill>
              <a:latin typeface="Book Antiqua" panose="02040602050305030304" pitchFamily="18" charset="0"/>
            </a:endParaRPr>
          </a:p>
          <a:p>
            <a:pPr algn="r" eaLnBrk="1" hangingPunct="1">
              <a:spcBef>
                <a:spcPts val="500"/>
              </a:spcBef>
              <a:buClrTx/>
              <a:buFontTx/>
              <a:buNone/>
            </a:pPr>
            <a:endParaRPr lang="en-US" altLang="en-US" sz="2000" b="1">
              <a:solidFill>
                <a:srgbClr val="681417"/>
              </a:solidFill>
              <a:latin typeface="Book Antiqua" panose="02040602050305030304" pitchFamily="18" charset="0"/>
            </a:endParaRPr>
          </a:p>
        </p:txBody>
      </p:sp>
      <p:sp>
        <p:nvSpPr>
          <p:cNvPr id="3075" name="Text Box 2"/>
          <p:cNvSpPr txBox="1">
            <a:spLocks noChangeArrowheads="1"/>
          </p:cNvSpPr>
          <p:nvPr/>
        </p:nvSpPr>
        <p:spPr bwMode="auto">
          <a:xfrm>
            <a:off x="0" y="6553200"/>
            <a:ext cx="9144000" cy="294569"/>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pPr>
            <a:endParaRPr lang="en-US" altLang="en-US" sz="1300" b="1" dirty="0">
              <a:solidFill>
                <a:srgbClr val="FFFFFF"/>
              </a:solidFill>
              <a:latin typeface="Arial" panose="020B0604020202020204" pitchFamily="34" charset="0"/>
            </a:endParaRPr>
          </a:p>
        </p:txBody>
      </p:sp>
      <p:sp>
        <p:nvSpPr>
          <p:cNvPr id="3076" name="Text Box 3"/>
          <p:cNvSpPr txBox="1">
            <a:spLocks noChangeArrowheads="1"/>
          </p:cNvSpPr>
          <p:nvPr/>
        </p:nvSpPr>
        <p:spPr bwMode="auto">
          <a:xfrm>
            <a:off x="-28303" y="4191000"/>
            <a:ext cx="9144000" cy="1889877"/>
          </a:xfrm>
          <a:prstGeom prst="rect">
            <a:avLst/>
          </a:prstGeom>
          <a:solidFill>
            <a:srgbClr val="FCBB06"/>
          </a:solidFill>
          <a:ln w="9525">
            <a:solidFill>
              <a:srgbClr val="3465A4"/>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ts val="500"/>
              </a:spcBef>
              <a:buClrTx/>
              <a:buFontTx/>
              <a:buNone/>
            </a:pPr>
            <a:r>
              <a:rPr lang="en-US" altLang="en-US" sz="2000" b="1" dirty="0">
                <a:solidFill>
                  <a:srgbClr val="681417"/>
                </a:solidFill>
                <a:latin typeface="Book Antiqua" panose="02040602050305030304" pitchFamily="18" charset="0"/>
              </a:rPr>
              <a:t>Presented by : </a:t>
            </a:r>
            <a:r>
              <a:rPr lang="en-US" altLang="en-US" sz="2000" b="1" dirty="0" err="1">
                <a:solidFill>
                  <a:srgbClr val="681417"/>
                </a:solidFill>
                <a:latin typeface="Book Antiqua" panose="02040602050305030304" pitchFamily="18" charset="0"/>
              </a:rPr>
              <a:t>Karthick</a:t>
            </a: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Pandiyan</a:t>
            </a:r>
            <a:r>
              <a:rPr lang="en-US" altLang="en-US" sz="2000" b="1" dirty="0">
                <a:solidFill>
                  <a:srgbClr val="681417"/>
                </a:solidFill>
                <a:latin typeface="Book Antiqua" panose="02040602050305030304" pitchFamily="18" charset="0"/>
              </a:rPr>
              <a:t> R</a:t>
            </a: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Ayyanar.S</a:t>
            </a:r>
            <a:endParaRPr lang="en-US" altLang="en-US" sz="2000" b="1" dirty="0">
              <a:solidFill>
                <a:srgbClr val="681417"/>
              </a:solidFill>
              <a:latin typeface="Book Antiqua" panose="02040602050305030304" pitchFamily="18" charset="0"/>
            </a:endParaRP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Abdul Aziz M</a:t>
            </a: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Jegan.J</a:t>
            </a:r>
            <a:endParaRPr lang="en-US" altLang="en-US" sz="2000" b="1" dirty="0">
              <a:solidFill>
                <a:srgbClr val="681417"/>
              </a:solidFill>
              <a:latin typeface="Book Antiqua" panose="02040602050305030304" pitchFamily="18" charset="0"/>
            </a:endParaRP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Guide : Dr. </a:t>
            </a:r>
            <a:r>
              <a:rPr lang="en-US" altLang="en-US" sz="2000" b="1" dirty="0" err="1">
                <a:solidFill>
                  <a:srgbClr val="681417"/>
                </a:solidFill>
                <a:latin typeface="Book Antiqua" panose="02040602050305030304" pitchFamily="18" charset="0"/>
              </a:rPr>
              <a:t>Ayshathul</a:t>
            </a: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Fouzia</a:t>
            </a:r>
            <a:r>
              <a:rPr lang="en-US" altLang="en-US" sz="2000" b="1" dirty="0">
                <a:solidFill>
                  <a:srgbClr val="681417"/>
                </a:solidFill>
                <a:latin typeface="Book Antiqua" panose="02040602050305030304" pitchFamily="18" charset="0"/>
              </a:rPr>
              <a:t> Abdul </a:t>
            </a:r>
            <a:r>
              <a:rPr lang="en-US" altLang="en-US" sz="2000" b="1" dirty="0" err="1">
                <a:solidFill>
                  <a:srgbClr val="681417"/>
                </a:solidFill>
                <a:latin typeface="Book Antiqua" panose="02040602050305030304" pitchFamily="18" charset="0"/>
              </a:rPr>
              <a:t>Gani</a:t>
            </a:r>
            <a:endParaRPr lang="en-US" altLang="en-US" sz="2000" b="1" dirty="0">
              <a:solidFill>
                <a:srgbClr val="681417"/>
              </a:solidFill>
              <a:latin typeface="Book Antiqua" panose="02040602050305030304" pitchFamily="18" charset="0"/>
            </a:endParaRPr>
          </a:p>
        </p:txBody>
      </p:sp>
      <p:sp>
        <p:nvSpPr>
          <p:cNvPr id="3077" name="AutoShape 4"/>
          <p:cNvSpPr>
            <a:spLocks noChangeArrowheads="1"/>
          </p:cNvSpPr>
          <p:nvPr/>
        </p:nvSpPr>
        <p:spPr bwMode="auto">
          <a:xfrm>
            <a:off x="457200" y="2087111"/>
            <a:ext cx="8458200" cy="1752600"/>
          </a:xfrm>
          <a:prstGeom prst="roundRect">
            <a:avLst>
              <a:gd name="adj" fmla="val 16667"/>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8" name="Text Box 5"/>
          <p:cNvSpPr txBox="1">
            <a:spLocks noChangeArrowheads="1"/>
          </p:cNvSpPr>
          <p:nvPr/>
        </p:nvSpPr>
        <p:spPr bwMode="auto">
          <a:xfrm>
            <a:off x="914400" y="2556274"/>
            <a:ext cx="77724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a:r>
              <a:rPr lang="en-US" sz="2600" dirty="0">
                <a:solidFill>
                  <a:schemeClr val="bg1"/>
                </a:solidFill>
              </a:rPr>
              <a:t>AIR AMBULANCE  </a:t>
            </a:r>
          </a:p>
        </p:txBody>
      </p:sp>
      <p:sp>
        <p:nvSpPr>
          <p:cNvPr id="3079" name="Rectangle 6"/>
          <p:cNvSpPr>
            <a:spLocks noChangeArrowheads="1"/>
          </p:cNvSpPr>
          <p:nvPr/>
        </p:nvSpPr>
        <p:spPr bwMode="auto">
          <a:xfrm>
            <a:off x="0" y="0"/>
            <a:ext cx="9144000" cy="1363211"/>
          </a:xfrm>
          <a:prstGeom prst="rect">
            <a:avLst/>
          </a:prstGeom>
          <a:solidFill>
            <a:srgbClr val="FDCF51"/>
          </a:solidFill>
          <a:ln w="25560" cap="sq">
            <a:solidFill>
              <a:srgbClr val="FFC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1" name="TextBox 10"/>
          <p:cNvSpPr txBox="1"/>
          <p:nvPr/>
        </p:nvSpPr>
        <p:spPr>
          <a:xfrm>
            <a:off x="690282" y="345254"/>
            <a:ext cx="7659569" cy="615553"/>
          </a:xfrm>
          <a:prstGeom prst="rect">
            <a:avLst/>
          </a:prstGeom>
          <a:noFill/>
        </p:spPr>
        <p:txBody>
          <a:bodyPr wrap="square" rtlCol="0">
            <a:spAutoFit/>
          </a:bodyPr>
          <a:lstStyle/>
          <a:p>
            <a:pPr algn="ctr"/>
            <a:r>
              <a:rPr lang="en-US" sz="1600" b="1" dirty="0">
                <a:solidFill>
                  <a:schemeClr val="tx1"/>
                </a:solidFill>
                <a:latin typeface="Garamond" panose="02020404030301010803" pitchFamily="18" charset="0"/>
              </a:rPr>
              <a:t>Department of Electronics and Communication Engineering</a:t>
            </a:r>
          </a:p>
          <a:p>
            <a:pPr algn="ctr"/>
            <a:r>
              <a:rPr lang="en-US" b="1" dirty="0">
                <a:solidFill>
                  <a:schemeClr val="tx1"/>
                </a:solidFill>
                <a:latin typeface="Garamond" panose="02020404030301010803" pitchFamily="18" charset="0"/>
              </a:rPr>
              <a:t>M.I.E.T. ENGINEERING COLLEGE</a:t>
            </a:r>
          </a:p>
        </p:txBody>
      </p:sp>
      <p:sp>
        <p:nvSpPr>
          <p:cNvPr id="10" name="Text Box 6"/>
          <p:cNvSpPr txBox="1">
            <a:spLocks noChangeArrowheads="1"/>
          </p:cNvSpPr>
          <p:nvPr/>
        </p:nvSpPr>
        <p:spPr bwMode="auto">
          <a:xfrm>
            <a:off x="120104" y="6530117"/>
            <a:ext cx="114035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27-03-2023</a:t>
            </a:r>
          </a:p>
        </p:txBody>
      </p:sp>
      <p:sp>
        <p:nvSpPr>
          <p:cNvPr id="14"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4800600" y="0"/>
            <a:ext cx="4343400" cy="1570038"/>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87" name="Rectangle 2"/>
          <p:cNvSpPr>
            <a:spLocks noChangeArrowheads="1"/>
          </p:cNvSpPr>
          <p:nvPr/>
        </p:nvSpPr>
        <p:spPr bwMode="auto">
          <a:xfrm>
            <a:off x="0" y="0"/>
            <a:ext cx="4795838" cy="1570038"/>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88" name="Text Box 3"/>
          <p:cNvSpPr txBox="1">
            <a:spLocks noChangeArrowheads="1"/>
          </p:cNvSpPr>
          <p:nvPr/>
        </p:nvSpPr>
        <p:spPr bwMode="auto">
          <a:xfrm>
            <a:off x="0" y="3100388"/>
            <a:ext cx="9144000" cy="862012"/>
          </a:xfrm>
          <a:prstGeom prst="rect">
            <a:avLst/>
          </a:prstGeom>
          <a:solidFill>
            <a:srgbClr val="FFFFC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91" name="Text Box 6"/>
          <p:cNvSpPr txBox="1">
            <a:spLocks noChangeArrowheads="1"/>
          </p:cNvSpPr>
          <p:nvPr/>
        </p:nvSpPr>
        <p:spPr bwMode="auto">
          <a:xfrm>
            <a:off x="0" y="6553200"/>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pPr>
            <a:endParaRPr lang="en-US" altLang="en-US" sz="1300" b="1" dirty="0">
              <a:solidFill>
                <a:srgbClr val="FFFFFF"/>
              </a:solidFill>
              <a:latin typeface="Arial" panose="020B0604020202020204" pitchFamily="34" charset="0"/>
            </a:endParaRPr>
          </a:p>
        </p:txBody>
      </p:sp>
      <p:sp>
        <p:nvSpPr>
          <p:cNvPr id="10" name="Rectangle 9"/>
          <p:cNvSpPr/>
          <p:nvPr/>
        </p:nvSpPr>
        <p:spPr>
          <a:xfrm>
            <a:off x="2756631" y="3039070"/>
            <a:ext cx="3630738" cy="923330"/>
          </a:xfrm>
          <a:prstGeom prst="rect">
            <a:avLst/>
          </a:prstGeom>
          <a:noFill/>
        </p:spPr>
        <p:txBody>
          <a:bodyPr wrap="none">
            <a:spAutoFit/>
          </a:bodyPr>
          <a:lstStyle/>
          <a:p>
            <a:pPr algn="ctr">
              <a:defRPr/>
            </a:pPr>
            <a:r>
              <a:rPr lang="en-US" sz="5400" b="1">
                <a:ln w="22225">
                  <a:solidFill>
                    <a:schemeClr val="accent2"/>
                  </a:solidFill>
                  <a:prstDash val="solid"/>
                </a:ln>
                <a:solidFill>
                  <a:schemeClr val="accent2">
                    <a:lumMod val="60000"/>
                    <a:lumOff val="40000"/>
                  </a:schemeClr>
                </a:solidFill>
              </a:rPr>
              <a:t>THANK YOU</a:t>
            </a:r>
          </a:p>
        </p:txBody>
      </p:sp>
      <p:sp>
        <p:nvSpPr>
          <p:cNvPr id="7" name="Text Box 6"/>
          <p:cNvSpPr txBox="1">
            <a:spLocks noChangeArrowheads="1"/>
          </p:cNvSpPr>
          <p:nvPr/>
        </p:nvSpPr>
        <p:spPr bwMode="auto">
          <a:xfrm>
            <a:off x="14288" y="6553200"/>
            <a:ext cx="649835"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600" b="1" dirty="0">
                <a:solidFill>
                  <a:srgbClr val="FFFFFF"/>
                </a:solidFill>
                <a:latin typeface="Times New Roman" panose="02020603050405020304" pitchFamily="18" charset="0"/>
                <a:cs typeface="Times New Roman" panose="02020603050405020304" pitchFamily="18" charset="0"/>
              </a:rPr>
              <a:t>13/13</a:t>
            </a:r>
          </a:p>
        </p:txBody>
      </p:sp>
      <p:sp>
        <p:nvSpPr>
          <p:cNvPr id="9"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spTree>
    <p:extLst>
      <p:ext uri="{BB962C8B-B14F-4D97-AF65-F5344CB8AC3E}">
        <p14:creationId xmlns="" xmlns:p14="http://schemas.microsoft.com/office/powerpoint/2010/main" val="11306987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9144000"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126" name="Text Box 5"/>
          <p:cNvSpPr txBox="1">
            <a:spLocks noChangeArrowheads="1"/>
          </p:cNvSpPr>
          <p:nvPr/>
        </p:nvSpPr>
        <p:spPr bwMode="auto">
          <a:xfrm>
            <a:off x="762000" y="200055"/>
            <a:ext cx="6248400" cy="4638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a:solidFill>
                  <a:srgbClr val="9D1E23"/>
                </a:solidFill>
                <a:latin typeface="Times New Roman" panose="02020603050405020304" pitchFamily="18" charset="0"/>
                <a:cs typeface="Times New Roman" panose="02020603050405020304" pitchFamily="18" charset="0"/>
              </a:rPr>
              <a:t>			</a:t>
            </a:r>
            <a:r>
              <a:rPr lang="en-US" sz="2400" b="1">
                <a:solidFill>
                  <a:srgbClr val="9D1E23"/>
                </a:solidFill>
                <a:latin typeface="Times New Roman" panose="02020603050405020304" pitchFamily="18" charset="0"/>
                <a:cs typeface="Times New Roman" panose="02020603050405020304" pitchFamily="18" charset="0"/>
              </a:rPr>
              <a:t>Outline of Presentation</a:t>
            </a:r>
          </a:p>
        </p:txBody>
      </p:sp>
      <p:sp>
        <p:nvSpPr>
          <p:cNvPr id="5127"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2/13</a:t>
            </a:r>
          </a:p>
        </p:txBody>
      </p:sp>
      <p:sp>
        <p:nvSpPr>
          <p:cNvPr id="11" name="Rectangle 10"/>
          <p:cNvSpPr/>
          <p:nvPr/>
        </p:nvSpPr>
        <p:spPr>
          <a:xfrm>
            <a:off x="25073" y="1227666"/>
            <a:ext cx="9093853" cy="4893647"/>
          </a:xfrm>
          <a:prstGeom prst="rect">
            <a:avLst/>
          </a:prstGeom>
        </p:spPr>
        <p:txBody>
          <a:bodyPr wrap="square">
            <a:spAutoFit/>
          </a:bodyPr>
          <a:lstStyle/>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Objective of the project</a:t>
            </a:r>
          </a:p>
          <a:p>
            <a:pPr lvl="2">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Introduction to proposed methodology</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Existing methodologies in literature</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Proposed methodology</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Introduction to simulation tools used</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Work done /Results</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References</a:t>
            </a:r>
          </a:p>
        </p:txBody>
      </p:sp>
      <p:sp>
        <p:nvSpPr>
          <p:cNvPr id="8" name="Text Box 6"/>
          <p:cNvSpPr txBox="1">
            <a:spLocks noChangeArrowheads="1"/>
          </p:cNvSpPr>
          <p:nvPr/>
        </p:nvSpPr>
        <p:spPr bwMode="auto">
          <a:xfrm>
            <a:off x="7955556" y="651726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spTree>
    <p:extLst>
      <p:ext uri="{BB962C8B-B14F-4D97-AF65-F5344CB8AC3E}">
        <p14:creationId xmlns="" xmlns:p14="http://schemas.microsoft.com/office/powerpoint/2010/main" val="2562707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126" name="Text Box 5"/>
          <p:cNvSpPr txBox="1">
            <a:spLocks noChangeArrowheads="1"/>
          </p:cNvSpPr>
          <p:nvPr/>
        </p:nvSpPr>
        <p:spPr bwMode="auto">
          <a:xfrm>
            <a:off x="357783" y="287162"/>
            <a:ext cx="2590800"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Motivation</a:t>
            </a:r>
          </a:p>
        </p:txBody>
      </p:sp>
      <p:sp>
        <p:nvSpPr>
          <p:cNvPr id="5127" name="Text Box 6"/>
          <p:cNvSpPr txBox="1">
            <a:spLocks noChangeArrowheads="1"/>
          </p:cNvSpPr>
          <p:nvPr/>
        </p:nvSpPr>
        <p:spPr bwMode="auto">
          <a:xfrm>
            <a:off x="26614" y="6534047"/>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3/13</a:t>
            </a:r>
          </a:p>
        </p:txBody>
      </p:sp>
      <p:sp>
        <p:nvSpPr>
          <p:cNvPr id="11" name="Rectangle 10"/>
          <p:cNvSpPr/>
          <p:nvPr/>
        </p:nvSpPr>
        <p:spPr>
          <a:xfrm>
            <a:off x="0" y="990600"/>
            <a:ext cx="5715000" cy="3370153"/>
          </a:xfrm>
          <a:prstGeom prst="rect">
            <a:avLst/>
          </a:prstGeom>
          <a:solidFill>
            <a:schemeClr val="bg1"/>
          </a:solidFill>
        </p:spPr>
        <p:txBody>
          <a:bodyPr wrap="square">
            <a:spAutoFit/>
          </a:bodyPr>
          <a:lstStyle/>
          <a:p>
            <a:pPr marL="285750" indent="-285750">
              <a:buClr>
                <a:srgbClr val="C00000"/>
              </a:buClr>
              <a:buFont typeface="Wingdings" panose="05000000000000000000" pitchFamily="2" charset="2"/>
              <a:buChar char="Ø"/>
            </a:pPr>
            <a:r>
              <a:rPr lang="en-US" b="1" dirty="0">
                <a:solidFill>
                  <a:srgbClr val="0000FA"/>
                </a:solidFill>
                <a:latin typeface="Times New Roman" panose="02020603050405020304" pitchFamily="18" charset="0"/>
                <a:cs typeface="Times New Roman" panose="02020603050405020304" pitchFamily="18" charset="0"/>
              </a:rPr>
              <a:t>Motivation</a:t>
            </a:r>
          </a:p>
          <a:p>
            <a:pPr marL="285750" indent="-285750">
              <a:buClr>
                <a:srgbClr val="C00000"/>
              </a:buClr>
              <a:buFont typeface="Wingdings" panose="05000000000000000000" pitchFamily="2" charset="2"/>
              <a:buChar char="Ø"/>
            </a:pPr>
            <a:endParaRPr lang="en-US" sz="500" b="1" dirty="0">
              <a:solidFill>
                <a:schemeClr val="tx1"/>
              </a:solidFill>
              <a:latin typeface="Times New Roman" panose="02020603050405020304" pitchFamily="18" charset="0"/>
              <a:cs typeface="Times New Roman" panose="02020603050405020304" pitchFamily="18" charset="0"/>
            </a:endParaRPr>
          </a:p>
          <a:p>
            <a:pPr lvl="1" algn="just">
              <a:buClr>
                <a:srgbClr val="C00000"/>
              </a:buClr>
              <a:buFont typeface="Wingdings" panose="05000000000000000000" pitchFamily="2" charset="2"/>
              <a:buChar char="Ø"/>
            </a:pPr>
            <a:endParaRPr lang="en-US" sz="500" b="1" dirty="0">
              <a:solidFill>
                <a:schemeClr val="tx1"/>
              </a:solidFill>
              <a:latin typeface="Times New Roman" panose="02020603050405020304" pitchFamily="18" charset="0"/>
              <a:cs typeface="Times New Roman" panose="02020603050405020304" pitchFamily="18" charset="0"/>
            </a:endParaRPr>
          </a:p>
          <a:p>
            <a:pPr lvl="2" algn="just">
              <a:buClr>
                <a:srgbClr val="C00000"/>
              </a:buClr>
              <a:buFont typeface="Wingdings" panose="05000000000000000000" pitchFamily="2" charset="2"/>
              <a:buChar char="Ø"/>
            </a:pPr>
            <a:r>
              <a:rPr lang="en-US" dirty="0">
                <a:solidFill>
                  <a:schemeClr val="tx1"/>
                </a:solidFill>
                <a:latin typeface="Times New Roman" pitchFamily="18" charset="0"/>
                <a:cs typeface="Times New Roman" pitchFamily="18" charset="0"/>
              </a:rPr>
              <a:t> The ever increasing traffic congestion on roads is creating a challenge for ambulance drivers in finding way to reach hospitals to save the lives of people in causality.</a:t>
            </a:r>
          </a:p>
          <a:p>
            <a:pPr lvl="2" algn="just">
              <a:buClr>
                <a:srgbClr val="C00000"/>
              </a:buClr>
              <a:buFont typeface="Wingdings" panose="05000000000000000000" pitchFamily="2" charset="2"/>
              <a:buChar char="Ø"/>
            </a:pPr>
            <a:endParaRPr lang="en-US" dirty="0">
              <a:solidFill>
                <a:schemeClr val="tx1"/>
              </a:solidFill>
              <a:latin typeface="Times New Roman" pitchFamily="18" charset="0"/>
              <a:cs typeface="Times New Roman" pitchFamily="18" charset="0"/>
            </a:endParaRPr>
          </a:p>
          <a:p>
            <a:pPr marL="914400" lvl="2" indent="0" algn="just">
              <a:buClr>
                <a:srgbClr val="C00000"/>
              </a:buClr>
            </a:pPr>
            <a:endParaRPr lang="en-US" dirty="0">
              <a:solidFill>
                <a:schemeClr val="tx1"/>
              </a:solidFill>
              <a:latin typeface="Times New Roman" pitchFamily="18" charset="0"/>
              <a:cs typeface="Times New Roman" pitchFamily="18" charset="0"/>
            </a:endParaRPr>
          </a:p>
          <a:p>
            <a:pPr lvl="2" algn="just">
              <a:buClr>
                <a:srgbClr val="C00000"/>
              </a:buClr>
              <a:buFont typeface="Wingdings" panose="05000000000000000000" pitchFamily="2" charset="2"/>
              <a:buChar char="Ø"/>
            </a:pPr>
            <a:r>
              <a:rPr lang="en-US" dirty="0">
                <a:solidFill>
                  <a:schemeClr val="tx1"/>
                </a:solidFill>
                <a:latin typeface="Times New Roman" pitchFamily="18" charset="0"/>
                <a:cs typeface="Times New Roman" pitchFamily="18" charset="0"/>
              </a:rPr>
              <a:t>The objective of the proposed work is to circumvent the heavy traffic zones by introduced manned air-ambulance.</a:t>
            </a:r>
          </a:p>
          <a:p>
            <a:pPr lvl="2">
              <a:buClr>
                <a:srgbClr val="C00000"/>
              </a:buClr>
              <a:buFont typeface="Wingdings" panose="05000000000000000000" pitchFamily="2" charset="2"/>
              <a:buChar char="Ø"/>
            </a:pPr>
            <a:endParaRPr lang="en-US" dirty="0">
              <a:solidFill>
                <a:schemeClr val="tx1"/>
              </a:solidFill>
              <a:latin typeface="Times New Roman" pitchFamily="18" charset="0"/>
              <a:cs typeface="Times New Roman" pitchFamily="18" charset="0"/>
            </a:endParaRPr>
          </a:p>
          <a:p>
            <a:pPr marL="1200150" lvl="2" indent="-285750">
              <a:buClr>
                <a:srgbClr val="C00000"/>
              </a:buClr>
              <a:buFont typeface="Wingdings" pitchFamily="2" charset="2"/>
              <a:buChar char="Ø"/>
            </a:pPr>
            <a:endParaRPr lang="en-US" sz="500" b="1" dirty="0">
              <a:solidFill>
                <a:schemeClr val="tx1"/>
              </a:solidFill>
              <a:latin typeface="Times New Roman" panose="02020603050405020304" pitchFamily="18" charset="0"/>
              <a:cs typeface="Times New Roman" panose="02020603050405020304" pitchFamily="18" charset="0"/>
            </a:endParaRPr>
          </a:p>
        </p:txBody>
      </p:sp>
      <p:sp>
        <p:nvSpPr>
          <p:cNvPr id="12" name="TextBox 2"/>
          <p:cNvSpPr txBox="1">
            <a:spLocks noChangeArrowheads="1"/>
          </p:cNvSpPr>
          <p:nvPr/>
        </p:nvSpPr>
        <p:spPr bwMode="auto">
          <a:xfrm>
            <a:off x="6391695" y="6060531"/>
            <a:ext cx="2510397"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300" b="1" dirty="0">
                <a:solidFill>
                  <a:srgbClr val="D60093"/>
                </a:solidFill>
                <a:latin typeface="Times New Roman" panose="02020603050405020304" pitchFamily="18" charset="0"/>
                <a:cs typeface="Times New Roman" panose="02020603050405020304" pitchFamily="18" charset="0"/>
              </a:rPr>
              <a:t>Fig. 1– Biomedical applications</a:t>
            </a:r>
            <a:endParaRPr lang="en-IN" sz="1300" b="1" dirty="0">
              <a:solidFill>
                <a:srgbClr val="D60093"/>
              </a:solidFill>
              <a:latin typeface="Times New Roman" panose="02020603050405020304" pitchFamily="18" charset="0"/>
              <a:cs typeface="Times New Roman" panose="02020603050405020304" pitchFamily="18" charset="0"/>
            </a:endParaRPr>
          </a:p>
        </p:txBody>
      </p:sp>
      <p:sp>
        <p:nvSpPr>
          <p:cNvPr id="13"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pic>
        <p:nvPicPr>
          <p:cNvPr id="2" name="Picture 1">
            <a:extLst>
              <a:ext uri="{FF2B5EF4-FFF2-40B4-BE49-F238E27FC236}">
                <a16:creationId xmlns="" xmlns:a16="http://schemas.microsoft.com/office/drawing/2014/main" id="{E95DA90A-97F2-9C4C-F24D-3B88A24210BA}"/>
              </a:ext>
            </a:extLst>
          </p:cNvPr>
          <p:cNvPicPr>
            <a:picLocks noChangeAspect="1"/>
          </p:cNvPicPr>
          <p:nvPr/>
        </p:nvPicPr>
        <p:blipFill>
          <a:blip r:embed="rId3" cstate="print"/>
          <a:stretch>
            <a:fillRect/>
          </a:stretch>
        </p:blipFill>
        <p:spPr>
          <a:xfrm>
            <a:off x="6541993" y="4199653"/>
            <a:ext cx="2209800" cy="2209800"/>
          </a:xfrm>
          <a:prstGeom prst="rect">
            <a:avLst/>
          </a:prstGeom>
        </p:spPr>
      </p:pic>
    </p:spTree>
    <p:extLst>
      <p:ext uri="{BB962C8B-B14F-4D97-AF65-F5344CB8AC3E}">
        <p14:creationId xmlns="" xmlns:p14="http://schemas.microsoft.com/office/powerpoint/2010/main" val="3372368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4569"/>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pPr>
            <a:endParaRPr lang="en-US" sz="1300" b="1" dirty="0">
              <a:solidFill>
                <a:srgbClr val="FFFFFF"/>
              </a:solidFill>
              <a:latin typeface="Arial" panose="020B0604020202020204" pitchFamily="34" charset="0"/>
            </a:endParaRPr>
          </a:p>
        </p:txBody>
      </p:sp>
      <p:sp>
        <p:nvSpPr>
          <p:cNvPr id="5127"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4/13</a:t>
            </a:r>
          </a:p>
        </p:txBody>
      </p:sp>
      <p:sp>
        <p:nvSpPr>
          <p:cNvPr id="4103" name="Text Box 7"/>
          <p:cNvSpPr txBox="1">
            <a:spLocks noChangeArrowheads="1"/>
          </p:cNvSpPr>
          <p:nvPr/>
        </p:nvSpPr>
        <p:spPr bwMode="auto">
          <a:xfrm>
            <a:off x="1" y="1056534"/>
            <a:ext cx="9143999" cy="30183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9pPr>
          </a:lstStyle>
          <a:p>
            <a:pPr marL="1085850" lvl="1" indent="-342900" eaLnBrk="1" hangingPunct="1">
              <a:buClr>
                <a:srgbClr val="C00000"/>
              </a:buClr>
              <a:buSzPct val="100000"/>
              <a:buFont typeface="Wingdings" panose="05000000000000000000" pitchFamily="2" charset="2"/>
              <a:buChar char="Ø"/>
              <a:defRPr/>
            </a:pPr>
            <a:endParaRPr lang="en-US" b="1" dirty="0">
              <a:solidFill>
                <a:schemeClr val="tx1"/>
              </a:solidFill>
              <a:latin typeface="Times New Roman" panose="02020603050405020304" pitchFamily="18" charset="0"/>
              <a:cs typeface="Times New Roman" panose="02020603050405020304" pitchFamily="18" charset="0"/>
            </a:endParaRPr>
          </a:p>
          <a:p>
            <a:pPr marL="342900" lvl="1" indent="-342900" eaLnBrk="1" hangingPunct="1">
              <a:buClr>
                <a:srgbClr val="C00000"/>
              </a:buClr>
              <a:buSzPct val="100000"/>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  Technology scaling – high levels of integration in  vehicle design.</a:t>
            </a:r>
          </a:p>
          <a:p>
            <a:pPr marL="1200150" lvl="3" indent="-342900" eaLnBrk="1" hangingPunct="1">
              <a:buClr>
                <a:srgbClr val="C00000"/>
              </a:buClr>
              <a:buSzPct val="100000"/>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1254125" lvl="3" indent="-354013" algn="just" eaLnBrk="1" hangingPunct="1">
              <a:buClr>
                <a:srgbClr val="C00000"/>
              </a:buClr>
              <a:buSzPct val="100000"/>
              <a:buFont typeface="Wingdings" panose="05000000000000000000" pitchFamily="2" charset="2"/>
              <a:buChar char="Ø"/>
              <a:defRPr/>
            </a:pPr>
            <a:r>
              <a:rPr lang="en-US" dirty="0">
                <a:latin typeface="Times New Roman" pitchFamily="18" charset="0"/>
                <a:cs typeface="Times New Roman" pitchFamily="18" charset="0"/>
              </a:rPr>
              <a:t>The proposed vehicle is designed using manned drones and helium gas balloons that helps them move in three different means of communication namely, water, land, and air. </a:t>
            </a:r>
            <a:endParaRPr lang="en-US" dirty="0">
              <a:solidFill>
                <a:schemeClr val="tx1"/>
              </a:solidFill>
              <a:latin typeface="Times New Roman" pitchFamily="18" charset="0"/>
              <a:cs typeface="Times New Roman" pitchFamily="18" charset="0"/>
            </a:endParaRPr>
          </a:p>
          <a:p>
            <a:pPr marL="804863" lvl="3" indent="177800" eaLnBrk="1" hangingPunct="1">
              <a:buClr>
                <a:srgbClr val="C00000"/>
              </a:buClr>
              <a:buSzPct val="100000"/>
              <a:defRPr/>
            </a:pPr>
            <a:r>
              <a:rPr lang="en-US" dirty="0">
                <a:solidFill>
                  <a:schemeClr val="tx1"/>
                </a:solidFill>
                <a:latin typeface="Times New Roman" pitchFamily="18" charset="0"/>
                <a:cs typeface="Times New Roman" pitchFamily="18" charset="0"/>
              </a:rPr>
              <a:t> </a:t>
            </a:r>
          </a:p>
          <a:p>
            <a:pPr marL="804863" lvl="3" indent="177800" eaLnBrk="1" hangingPunct="1">
              <a:buClr>
                <a:srgbClr val="C00000"/>
              </a:buClr>
              <a:buSzPct val="100000"/>
              <a:defRPr/>
            </a:pPr>
            <a:endParaRPr lang="en-US" dirty="0">
              <a:solidFill>
                <a:schemeClr val="tx1"/>
              </a:solidFill>
              <a:latin typeface="Times New Roman" pitchFamily="18" charset="0"/>
              <a:cs typeface="Times New Roman" pitchFamily="18" charset="0"/>
            </a:endParaRPr>
          </a:p>
          <a:p>
            <a:pPr marL="342900" lvl="1" indent="-342900" eaLnBrk="1" hangingPunct="1">
              <a:buClr>
                <a:srgbClr val="C00000"/>
              </a:buClr>
              <a:buSzPct val="100000"/>
              <a:buFont typeface="Wingdings" panose="05000000000000000000" pitchFamily="2" charset="2"/>
              <a:buChar char="Ø"/>
              <a:defRPr/>
            </a:pPr>
            <a:r>
              <a:rPr lang="en-US" dirty="0">
                <a:solidFill>
                  <a:schemeClr val="tx1"/>
                </a:solidFill>
                <a:latin typeface="Times New Roman" pitchFamily="18" charset="0"/>
                <a:cs typeface="Times New Roman" pitchFamily="18" charset="0"/>
              </a:rPr>
              <a:t> </a:t>
            </a:r>
            <a:r>
              <a:rPr lang="en-US" dirty="0">
                <a:latin typeface="Times New Roman" pitchFamily="18" charset="0"/>
                <a:cs typeface="Times New Roman" pitchFamily="18" charset="0"/>
              </a:rPr>
              <a:t>The main objective of the project is to create accurate and reliable output through IOT technology and embedded system to save lives</a:t>
            </a:r>
          </a:p>
          <a:p>
            <a:pPr marL="342900" lvl="1" indent="-342900" eaLnBrk="1" hangingPunct="1">
              <a:buClr>
                <a:srgbClr val="C00000"/>
              </a:buClr>
              <a:buSzPct val="100000"/>
              <a:buFont typeface="Wingdings" panose="05000000000000000000" pitchFamily="2" charset="2"/>
              <a:buChar char="Ø"/>
              <a:defRPr/>
            </a:pP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15"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sp>
        <p:nvSpPr>
          <p:cNvPr id="17" name="Text Box 5"/>
          <p:cNvSpPr txBox="1">
            <a:spLocks noChangeArrowheads="1"/>
          </p:cNvSpPr>
          <p:nvPr/>
        </p:nvSpPr>
        <p:spPr bwMode="auto">
          <a:xfrm>
            <a:off x="51328" y="278766"/>
            <a:ext cx="5357217"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Introduction to proposed methodology</a:t>
            </a:r>
          </a:p>
        </p:txBody>
      </p:sp>
    </p:spTree>
    <p:extLst>
      <p:ext uri="{BB962C8B-B14F-4D97-AF65-F5344CB8AC3E}">
        <p14:creationId xmlns="" xmlns:p14="http://schemas.microsoft.com/office/powerpoint/2010/main" val="2923963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1"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2"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7175"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5/13</a:t>
            </a:r>
          </a:p>
        </p:txBody>
      </p:sp>
      <p:sp>
        <p:nvSpPr>
          <p:cNvPr id="90" name="Rectangle 89"/>
          <p:cNvSpPr/>
          <p:nvPr/>
        </p:nvSpPr>
        <p:spPr>
          <a:xfrm>
            <a:off x="1584067" y="1152257"/>
            <a:ext cx="1975657" cy="2099556"/>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800">
              <a:solidFill>
                <a:schemeClr val="tx1"/>
              </a:solidFill>
            </a:endParaRPr>
          </a:p>
        </p:txBody>
      </p:sp>
      <p:sp>
        <p:nvSpPr>
          <p:cNvPr id="101" name="Text Box 5"/>
          <p:cNvSpPr txBox="1">
            <a:spLocks noChangeArrowheads="1"/>
          </p:cNvSpPr>
          <p:nvPr/>
        </p:nvSpPr>
        <p:spPr bwMode="auto">
          <a:xfrm>
            <a:off x="176029" y="373453"/>
            <a:ext cx="4874473"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Existing methodologies in literature </a:t>
            </a:r>
          </a:p>
        </p:txBody>
      </p:sp>
      <p:sp>
        <p:nvSpPr>
          <p:cNvPr id="44"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sp>
        <p:nvSpPr>
          <p:cNvPr id="9" name="Rectangle 8"/>
          <p:cNvSpPr/>
          <p:nvPr/>
        </p:nvSpPr>
        <p:spPr>
          <a:xfrm>
            <a:off x="475740" y="1447800"/>
            <a:ext cx="8363460" cy="5078313"/>
          </a:xfrm>
          <a:prstGeom prst="rect">
            <a:avLst/>
          </a:prstGeom>
        </p:spPr>
        <p:txBody>
          <a:bodyPr wrap="square">
            <a:spAutoFit/>
          </a:bodyPr>
          <a:lstStyle/>
          <a:p>
            <a:pPr marL="285750" indent="-285750">
              <a:buClr>
                <a:srgbClr val="C00000"/>
              </a:buClr>
              <a:buFont typeface="Wingdings" pitchFamily="2" charset="2"/>
              <a:buChar char="Ø"/>
            </a:pPr>
            <a:r>
              <a:rPr lang="en-US" dirty="0" smtClean="0">
                <a:solidFill>
                  <a:schemeClr val="tx1"/>
                </a:solidFill>
              </a:rPr>
              <a:t>Flying Car Transportation System: Advances, Techniques, and Challenges </a:t>
            </a:r>
            <a:r>
              <a:rPr lang="en-US" dirty="0" smtClean="0">
                <a:solidFill>
                  <a:schemeClr val="tx1"/>
                </a:solidFill>
                <a:latin typeface="Times New Roman" pitchFamily="18" charset="0"/>
                <a:cs typeface="Times New Roman" pitchFamily="18" charset="0"/>
              </a:rPr>
              <a:t>has </a:t>
            </a:r>
            <a:r>
              <a:rPr lang="en-US" dirty="0">
                <a:solidFill>
                  <a:schemeClr val="tx1"/>
                </a:solidFill>
                <a:latin typeface="Times New Roman" pitchFamily="18" charset="0"/>
                <a:cs typeface="Times New Roman" pitchFamily="18" charset="0"/>
              </a:rPr>
              <a:t>proposed </a:t>
            </a:r>
            <a:r>
              <a:rPr lang="en-US" dirty="0" smtClean="0">
                <a:solidFill>
                  <a:schemeClr val="tx1"/>
                </a:solidFill>
                <a:latin typeface="Times New Roman" pitchFamily="18" charset="0"/>
                <a:cs typeface="Times New Roman" pitchFamily="18" charset="0"/>
              </a:rPr>
              <a:t>a method </a:t>
            </a:r>
            <a:r>
              <a:rPr lang="en-GB" dirty="0" smtClean="0">
                <a:solidFill>
                  <a:schemeClr val="tx1"/>
                </a:solidFill>
              </a:rPr>
              <a:t>Flying Car Design </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pPr marL="346075">
              <a:buFont typeface="Arial" pitchFamily="34" charset="0"/>
              <a:buChar char="•"/>
            </a:pPr>
            <a:r>
              <a:rPr lang="en-US" dirty="0">
                <a:solidFill>
                  <a:schemeClr val="tx1"/>
                </a:solidFill>
                <a:latin typeface="Times New Roman" pitchFamily="18" charset="0"/>
                <a:cs typeface="Times New Roman" pitchFamily="18" charset="0"/>
              </a:rPr>
              <a:t>  </a:t>
            </a:r>
            <a:r>
              <a:rPr lang="en-US" dirty="0" smtClean="0">
                <a:solidFill>
                  <a:schemeClr val="tx1"/>
                </a:solidFill>
              </a:rPr>
              <a:t>Take-off &amp; landing (TOL) modes, pilot modes, operation modes, and power types, which are the methods related to the adaptability, flexibility &amp; comfort, stability &amp; complexity, and environmental friendliness of flying cars, respectively </a:t>
            </a:r>
            <a:r>
              <a:rPr lang="en-GB" dirty="0" smtClean="0">
                <a:solidFill>
                  <a:schemeClr val="tx1"/>
                </a:solidFill>
              </a:rPr>
              <a:t>[5</a:t>
            </a:r>
            <a:r>
              <a:rPr lang="en-US" dirty="0">
                <a:solidFill>
                  <a:schemeClr val="tx1"/>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marL="346075"/>
            <a:endParaRPr lang="en-US" dirty="0">
              <a:solidFill>
                <a:schemeClr val="tx1"/>
              </a:solidFill>
              <a:latin typeface="Times New Roman" pitchFamily="18" charset="0"/>
              <a:cs typeface="Times New Roman" pitchFamily="18" charset="0"/>
            </a:endParaRPr>
          </a:p>
          <a:p>
            <a:pPr marL="346075"/>
            <a:endParaRPr lang="en-US" dirty="0">
              <a:solidFill>
                <a:schemeClr val="tx1"/>
              </a:solidFill>
              <a:latin typeface="Times New Roman" pitchFamily="18" charset="0"/>
              <a:cs typeface="Times New Roman" pitchFamily="18" charset="0"/>
            </a:endParaRPr>
          </a:p>
          <a:p>
            <a:pPr marL="346075"/>
            <a:endParaRPr lang="en-US" dirty="0">
              <a:solidFill>
                <a:schemeClr val="tx1"/>
              </a:solidFill>
              <a:latin typeface="Times New Roman" pitchFamily="18" charset="0"/>
              <a:cs typeface="Times New Roman" pitchFamily="18" charset="0"/>
            </a:endParaRPr>
          </a:p>
          <a:p>
            <a:pPr marL="285750" indent="-285750">
              <a:buClr>
                <a:srgbClr val="C00000"/>
              </a:buClr>
              <a:buFont typeface="Wingdings" pitchFamily="2" charset="2"/>
              <a:buChar char="Ø"/>
            </a:pPr>
            <a:r>
              <a:rPr lang="en-GB" dirty="0">
                <a:solidFill>
                  <a:schemeClr val="tx1"/>
                </a:solidFill>
              </a:rPr>
              <a:t>FLYING VEHICLE:</a:t>
            </a:r>
          </a:p>
          <a:p>
            <a:pPr marL="285750" indent="-285750">
              <a:buClr>
                <a:srgbClr val="C00000"/>
              </a:buClr>
            </a:pPr>
            <a:endParaRPr lang="el-GR" dirty="0">
              <a:solidFill>
                <a:schemeClr val="tx1"/>
              </a:solidFill>
              <a:latin typeface="Times New Roman" pitchFamily="18" charset="0"/>
              <a:cs typeface="Times New Roman" pitchFamily="18" charset="0"/>
            </a:endParaRPr>
          </a:p>
          <a:p>
            <a:pPr marL="395288"/>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This is an existing system where the vehicle can come down with the help of a parachute to assist the drone to come out and help it fly whenever the drone is in one place.</a:t>
            </a:r>
          </a:p>
          <a:p>
            <a:pPr marL="395288">
              <a:buFont typeface="Arial" pitchFamily="34" charset="0"/>
              <a:buChar char="•"/>
            </a:pPr>
            <a:endParaRPr lang="en-US" dirty="0">
              <a:solidFill>
                <a:srgbClr val="FF0000"/>
              </a:solidFill>
              <a:latin typeface="Times New Roman" pitchFamily="18" charset="0"/>
              <a:cs typeface="Times New Roman" pitchFamily="18" charset="0"/>
            </a:endParaRPr>
          </a:p>
          <a:p>
            <a:pPr marL="395288">
              <a:buFont typeface="Arial" pitchFamily="34" charset="0"/>
              <a:buChar char="•"/>
            </a:pPr>
            <a:r>
              <a:rPr lang="en-US" dirty="0" smtClean="0">
                <a:solidFill>
                  <a:schemeClr val="tx1"/>
                </a:solidFill>
                <a:latin typeface="Times New Roman" pitchFamily="18" charset="0"/>
                <a:cs typeface="Times New Roman" pitchFamily="18" charset="0"/>
              </a:rPr>
              <a:t>This vehicle will fly up to a certain distance with the help of a drone where required.  On land and if unable to float above water with the help of helium gas.</a:t>
            </a:r>
            <a:endParaRPr lang="en-US" dirty="0">
              <a:solidFill>
                <a:schemeClr val="tx1"/>
              </a:solidFill>
              <a:latin typeface="Times New Roman" pitchFamily="18" charset="0"/>
              <a:cs typeface="Times New Roman" pitchFamily="18" charset="0"/>
            </a:endParaRPr>
          </a:p>
          <a:p>
            <a:pPr marL="395288">
              <a:buFont typeface="Arial" pitchFamily="34" charset="0"/>
              <a:buChar char="•"/>
            </a:pP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8229886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1"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2"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7175"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6/13</a:t>
            </a:r>
          </a:p>
        </p:txBody>
      </p:sp>
      <p:sp>
        <p:nvSpPr>
          <p:cNvPr id="90" name="Rectangle 89"/>
          <p:cNvSpPr/>
          <p:nvPr/>
        </p:nvSpPr>
        <p:spPr>
          <a:xfrm>
            <a:off x="1584067" y="1152257"/>
            <a:ext cx="1975657" cy="2099556"/>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800">
              <a:solidFill>
                <a:schemeClr val="tx1"/>
              </a:solidFill>
            </a:endParaRPr>
          </a:p>
        </p:txBody>
      </p:sp>
      <p:sp>
        <p:nvSpPr>
          <p:cNvPr id="101" name="Text Box 5"/>
          <p:cNvSpPr txBox="1">
            <a:spLocks noChangeArrowheads="1"/>
          </p:cNvSpPr>
          <p:nvPr/>
        </p:nvSpPr>
        <p:spPr bwMode="auto">
          <a:xfrm>
            <a:off x="134658" y="373453"/>
            <a:ext cx="4874473"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Existing methodologies in literature </a:t>
            </a:r>
          </a:p>
        </p:txBody>
      </p:sp>
      <p:sp>
        <p:nvSpPr>
          <p:cNvPr id="44"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graphicFrame>
        <p:nvGraphicFramePr>
          <p:cNvPr id="3" name="Table 2"/>
          <p:cNvGraphicFramePr>
            <a:graphicFrameLocks noGrp="1"/>
          </p:cNvGraphicFramePr>
          <p:nvPr>
            <p:extLst>
              <p:ext uri="{D42A27DB-BD31-4B8C-83A1-F6EECF244321}">
                <p14:modId xmlns="" xmlns:p14="http://schemas.microsoft.com/office/powerpoint/2010/main" val="3756305023"/>
              </p:ext>
            </p:extLst>
          </p:nvPr>
        </p:nvGraphicFramePr>
        <p:xfrm>
          <a:off x="381000" y="1981199"/>
          <a:ext cx="8382000" cy="4054275"/>
        </p:xfrm>
        <a:graphic>
          <a:graphicData uri="http://schemas.openxmlformats.org/drawingml/2006/table">
            <a:tbl>
              <a:tblPr firstRow="1" bandRow="1">
                <a:tableStyleId>{5C22544A-7EE6-4342-B048-85BDC9FD1C3A}</a:tableStyleId>
              </a:tblPr>
              <a:tblGrid>
                <a:gridCol w="2239578">
                  <a:extLst>
                    <a:ext uri="{9D8B030D-6E8A-4147-A177-3AD203B41FA5}">
                      <a16:colId xmlns="" xmlns:a16="http://schemas.microsoft.com/office/drawing/2014/main" val="20000"/>
                    </a:ext>
                  </a:extLst>
                </a:gridCol>
                <a:gridCol w="1712633">
                  <a:extLst>
                    <a:ext uri="{9D8B030D-6E8A-4147-A177-3AD203B41FA5}">
                      <a16:colId xmlns="" xmlns:a16="http://schemas.microsoft.com/office/drawing/2014/main" val="20001"/>
                    </a:ext>
                  </a:extLst>
                </a:gridCol>
                <a:gridCol w="2169474">
                  <a:extLst>
                    <a:ext uri="{9D8B030D-6E8A-4147-A177-3AD203B41FA5}">
                      <a16:colId xmlns="" xmlns:a16="http://schemas.microsoft.com/office/drawing/2014/main" val="20002"/>
                    </a:ext>
                  </a:extLst>
                </a:gridCol>
                <a:gridCol w="2260315">
                  <a:extLst>
                    <a:ext uri="{9D8B030D-6E8A-4147-A177-3AD203B41FA5}">
                      <a16:colId xmlns="" xmlns:a16="http://schemas.microsoft.com/office/drawing/2014/main" val="20003"/>
                    </a:ext>
                  </a:extLst>
                </a:gridCol>
              </a:tblGrid>
              <a:tr h="853875">
                <a:tc>
                  <a:txBody>
                    <a:bodyPr/>
                    <a:lstStyle/>
                    <a:p>
                      <a:pPr algn="l"/>
                      <a:r>
                        <a:rPr lang="en-US" dirty="0">
                          <a:solidFill>
                            <a:schemeClr val="tx1"/>
                          </a:solidFill>
                        </a:rPr>
                        <a:t>Ref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solidFill>
                        </a:rPr>
                        <a:t>Parametr1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solidFill>
                        </a:rPr>
                        <a:t>Parameter2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38853">
                <a:tc>
                  <a:txBody>
                    <a:bodyPr/>
                    <a:lstStyle/>
                    <a:p>
                      <a:pPr algn="l"/>
                      <a:r>
                        <a:rPr lang="en-IN" sz="1800" b="1" dirty="0">
                          <a:solidFill>
                            <a:schemeClr val="tx1"/>
                          </a:solidFill>
                        </a:rPr>
                        <a:t>[7]Altran</a:t>
                      </a:r>
                      <a:r>
                        <a:rPr lang="en-IN" sz="1800" b="1" baseline="0" dirty="0">
                          <a:solidFill>
                            <a:schemeClr val="tx1"/>
                          </a:solidFill>
                        </a:rPr>
                        <a:t> </a:t>
                      </a:r>
                      <a:r>
                        <a:rPr lang="en-IN" sz="1800" b="0" baseline="0" dirty="0">
                          <a:solidFill>
                            <a:schemeClr val="tx1"/>
                          </a:solidFill>
                        </a:rPr>
                        <a:t>E</a:t>
                      </a:r>
                      <a:r>
                        <a:rPr lang="en-US" sz="1800" dirty="0"/>
                        <a:t>n-Route to Urban Air Mobility on the Fast Track to Viable and Safe on-Demand Air Services.(Mar.2020)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EN-ROUTE TO URBAN AIR MOBILITY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solidFill>
                            <a:schemeClr val="tx1"/>
                          </a:solidFill>
                        </a:rPr>
                        <a:t>Roadways: 30</a:t>
                      </a:r>
                      <a:r>
                        <a:rPr lang="en-IN" baseline="0" dirty="0">
                          <a:solidFill>
                            <a:schemeClr val="tx1"/>
                          </a:solidFill>
                        </a:rPr>
                        <a:t> km/hr</a:t>
                      </a:r>
                    </a:p>
                    <a:p>
                      <a:pPr algn="l"/>
                      <a:endParaRPr lang="en-IN" baseline="0" dirty="0">
                        <a:solidFill>
                          <a:schemeClr val="tx1"/>
                        </a:solidFill>
                      </a:endParaRPr>
                    </a:p>
                    <a:p>
                      <a:pPr algn="l"/>
                      <a:r>
                        <a:rPr lang="en-IN" baseline="0" dirty="0">
                          <a:solidFill>
                            <a:schemeClr val="tx1"/>
                          </a:solidFill>
                        </a:rPr>
                        <a:t>Airways:  225 km/hr</a:t>
                      </a:r>
                      <a:r>
                        <a:rPr lang="en-IN" dirty="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Budget:</a:t>
                      </a:r>
                      <a:endParaRPr lang="en-US" dirty="0"/>
                    </a:p>
                    <a:p>
                      <a:pPr algn="l"/>
                      <a:r>
                        <a:rPr lang="en-US" dirty="0"/>
                        <a:t>MarketsandMarkets:</a:t>
                      </a:r>
                    </a:p>
                    <a:p>
                      <a:pPr algn="l"/>
                      <a:r>
                        <a:rPr lang="en-IN" dirty="0"/>
                        <a:t>$15 billion</a:t>
                      </a:r>
                    </a:p>
                    <a:p>
                      <a:pPr algn="l"/>
                      <a:r>
                        <a:rPr lang="en-US" dirty="0"/>
                        <a:t>Morgan Stanley:</a:t>
                      </a:r>
                    </a:p>
                    <a:p>
                      <a:pPr algn="l"/>
                      <a:r>
                        <a:rPr lang="en-IN" dirty="0"/>
                        <a:t>$322 billion</a:t>
                      </a:r>
                      <a:endParaRPr lang="en-US" dirty="0"/>
                    </a:p>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38853">
                <a:tc>
                  <a:txBody>
                    <a:bodyPr/>
                    <a:lstStyle/>
                    <a:p>
                      <a:pPr algn="l"/>
                      <a:r>
                        <a:rPr lang="en-US" sz="1800" b="1" dirty="0"/>
                        <a:t>[1]</a:t>
                      </a:r>
                      <a:r>
                        <a:rPr lang="en-US" sz="1800" dirty="0"/>
                        <a:t>Encyclopaedia Britannica, Inc(Dec 22)</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Helium- Britannica Online Encyclopedia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melting point:</a:t>
                      </a:r>
                      <a:r>
                        <a:rPr lang="en-US" baseline="0" dirty="0"/>
                        <a:t> </a:t>
                      </a:r>
                      <a:r>
                        <a:rPr lang="en-US" dirty="0"/>
                        <a:t>none</a:t>
                      </a:r>
                    </a:p>
                    <a:p>
                      <a:pPr algn="l"/>
                      <a:endParaRPr lang="en-IN" dirty="0">
                        <a:solidFill>
                          <a:schemeClr val="tx1"/>
                        </a:solidFill>
                      </a:endParaRPr>
                    </a:p>
                    <a:p>
                      <a:r>
                        <a:rPr lang="en-IN" sz="1800" kern="1200" dirty="0">
                          <a:solidFill>
                            <a:schemeClr val="dk1"/>
                          </a:solidFill>
                          <a:latin typeface="+mn-lt"/>
                          <a:ea typeface="+mn-ea"/>
                          <a:cs typeface="+mn-cs"/>
                        </a:rPr>
                        <a:t>Boiling</a:t>
                      </a:r>
                      <a:r>
                        <a:rPr lang="en-IN" sz="1800" kern="1200" baseline="0" dirty="0">
                          <a:solidFill>
                            <a:schemeClr val="dk1"/>
                          </a:solidFill>
                          <a:latin typeface="+mn-lt"/>
                          <a:ea typeface="+mn-ea"/>
                          <a:cs typeface="+mn-cs"/>
                        </a:rPr>
                        <a:t> point: -268.9° C</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Density (1 atm, 0 °C) :0.1785 gram/</a:t>
                      </a:r>
                      <a:r>
                        <a:rPr lang="en-US" dirty="0" err="1"/>
                        <a:t>litre</a:t>
                      </a:r>
                      <a:r>
                        <a:rPr lang="en-US" dirty="0"/>
                        <a:t>.</a:t>
                      </a:r>
                      <a:endParaRPr lang="en-US" sz="1800" kern="1200" dirty="0">
                        <a:solidFill>
                          <a:schemeClr val="dk1"/>
                        </a:solidFill>
                        <a:latin typeface="+mn-lt"/>
                        <a:ea typeface="+mn-ea"/>
                        <a:cs typeface="+mn-cs"/>
                      </a:endParaRPr>
                    </a:p>
                    <a:p>
                      <a:pPr algn="l"/>
                      <a:endParaRPr lang="en-IN" sz="1800" kern="1200" dirty="0">
                        <a:solidFill>
                          <a:schemeClr val="dk1"/>
                        </a:solidFill>
                        <a:latin typeface="+mn-lt"/>
                        <a:ea typeface="+mn-ea"/>
                        <a:cs typeface="+mn-cs"/>
                      </a:endParaRPr>
                    </a:p>
                    <a:p>
                      <a:pPr algn="l"/>
                      <a:r>
                        <a:rPr lang="en-IN" sz="1800" kern="1200" dirty="0">
                          <a:solidFill>
                            <a:schemeClr val="dk1"/>
                          </a:solidFill>
                          <a:latin typeface="+mn-lt"/>
                          <a:ea typeface="+mn-ea"/>
                          <a:cs typeface="+mn-cs"/>
                        </a:rPr>
                        <a:t>Atomic</a:t>
                      </a:r>
                      <a:r>
                        <a:rPr lang="en-IN" sz="1800" kern="1200" baseline="0" dirty="0">
                          <a:solidFill>
                            <a:schemeClr val="dk1"/>
                          </a:solidFill>
                          <a:latin typeface="+mn-lt"/>
                          <a:ea typeface="+mn-ea"/>
                          <a:cs typeface="+mn-cs"/>
                        </a:rPr>
                        <a:t> Weight: 4.002602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11" name="TextBox 10"/>
          <p:cNvSpPr txBox="1"/>
          <p:nvPr/>
        </p:nvSpPr>
        <p:spPr>
          <a:xfrm>
            <a:off x="1371600" y="1093468"/>
            <a:ext cx="6047117" cy="369332"/>
          </a:xfrm>
          <a:prstGeom prst="rect">
            <a:avLst/>
          </a:prstGeom>
          <a:no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  TABLE 2 : Performance comparison of proposed AiP</a:t>
            </a:r>
          </a:p>
        </p:txBody>
      </p:sp>
    </p:spTree>
    <p:extLst>
      <p:ext uri="{BB962C8B-B14F-4D97-AF65-F5344CB8AC3E}">
        <p14:creationId xmlns="" xmlns:p14="http://schemas.microsoft.com/office/powerpoint/2010/main" val="21066846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19"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20"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9222" name="Text Box 5"/>
          <p:cNvSpPr txBox="1">
            <a:spLocks noChangeArrowheads="1"/>
          </p:cNvSpPr>
          <p:nvPr/>
        </p:nvSpPr>
        <p:spPr bwMode="auto">
          <a:xfrm>
            <a:off x="190892" y="278766"/>
            <a:ext cx="4396348"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Proposed Methodology</a:t>
            </a:r>
          </a:p>
        </p:txBody>
      </p:sp>
      <p:sp>
        <p:nvSpPr>
          <p:cNvPr id="9223"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7/13</a:t>
            </a:r>
          </a:p>
        </p:txBody>
      </p:sp>
      <p:sp>
        <p:nvSpPr>
          <p:cNvPr id="18"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sp>
        <p:nvSpPr>
          <p:cNvPr id="8" name="Rectangle 7"/>
          <p:cNvSpPr/>
          <p:nvPr/>
        </p:nvSpPr>
        <p:spPr>
          <a:xfrm>
            <a:off x="0" y="990600"/>
            <a:ext cx="9144000" cy="4801314"/>
          </a:xfrm>
          <a:prstGeom prst="rect">
            <a:avLst/>
          </a:prstGeom>
        </p:spPr>
        <p:txBody>
          <a:bodyPr wrap="square">
            <a:spAutoFit/>
          </a:bodyPr>
          <a:lstStyle/>
          <a:p>
            <a:pPr algn="just">
              <a:buFont typeface="Wingdings" pitchFamily="2" charset="2"/>
              <a:buChar char="Ø"/>
            </a:pPr>
            <a:r>
              <a:rPr lang="en-US" dirty="0">
                <a:solidFill>
                  <a:schemeClr val="tx1"/>
                </a:solidFill>
                <a:latin typeface="Times New Roman" pitchFamily="18" charset="0"/>
                <a:cs typeface="Times New Roman" pitchFamily="18" charset="0"/>
              </a:rPr>
              <a:t>     As new and advanced ideas are applied in biomedical applications, this project can be well     	used in biomedical field. </a:t>
            </a:r>
          </a:p>
          <a:p>
            <a:pPr algn="just"/>
            <a:endParaRPr lang="en-US" dirty="0">
              <a:solidFill>
                <a:schemeClr val="tx1"/>
              </a:solidFill>
              <a:latin typeface="Times New Roman" pitchFamily="18" charset="0"/>
              <a:cs typeface="Times New Roman" pitchFamily="18" charset="0"/>
            </a:endParaRPr>
          </a:p>
          <a:p>
            <a:pPr algn="just">
              <a:buFont typeface="Wingdings" pitchFamily="2" charset="2"/>
              <a:buChar char="Ø"/>
            </a:pPr>
            <a:r>
              <a:rPr lang="en-US" dirty="0">
                <a:solidFill>
                  <a:schemeClr val="tx1"/>
                </a:solidFill>
                <a:latin typeface="Times New Roman" pitchFamily="18" charset="0"/>
                <a:cs typeface="Times New Roman" pitchFamily="18" charset="0"/>
              </a:rPr>
              <a:t>     A large population of our country are of aged people and they are prone to life-threatening diseases. </a:t>
            </a:r>
          </a:p>
          <a:p>
            <a:pPr algn="just">
              <a:buFont typeface="Wingdings" pitchFamily="2" charset="2"/>
              <a:buChar char="Ø"/>
            </a:pPr>
            <a:endParaRPr lang="en-US" dirty="0">
              <a:solidFill>
                <a:schemeClr val="tx1"/>
              </a:solidFill>
              <a:latin typeface="Times New Roman" pitchFamily="18" charset="0"/>
              <a:cs typeface="Times New Roman" pitchFamily="18" charset="0"/>
            </a:endParaRPr>
          </a:p>
          <a:p>
            <a:pPr algn="just">
              <a:buFont typeface="Wingdings" pitchFamily="2" charset="2"/>
              <a:buChar char="Ø"/>
            </a:pPr>
            <a:r>
              <a:rPr lang="en-US" dirty="0">
                <a:solidFill>
                  <a:schemeClr val="tx1"/>
                </a:solidFill>
              </a:rPr>
              <a:t>     In addition, due to the increasing number of vehicles on roads and because of the poor road maintenance, timely access to hospitals is a major challenge in our country.</a:t>
            </a:r>
          </a:p>
          <a:p>
            <a:pPr algn="just">
              <a:buFont typeface="Wingdings" pitchFamily="2" charset="2"/>
              <a:buChar char="Ø"/>
            </a:pPr>
            <a:endParaRPr lang="en-US" dirty="0">
              <a:solidFill>
                <a:schemeClr val="tx1"/>
              </a:solidFill>
            </a:endParaRPr>
          </a:p>
          <a:p>
            <a:pPr algn="just">
              <a:buFont typeface="Wingdings" pitchFamily="2" charset="2"/>
              <a:buChar char="Ø"/>
            </a:pPr>
            <a:r>
              <a:rPr lang="en-US" dirty="0">
                <a:solidFill>
                  <a:schemeClr val="tx1"/>
                </a:solidFill>
              </a:rPr>
              <a:t>The proposed work aims at developing a manned ambulance vehicle that can circumvent the heavy traffic by airlifting the vehicle.</a:t>
            </a:r>
          </a:p>
          <a:p>
            <a:pPr algn="just">
              <a:buFont typeface="Wingdings" pitchFamily="2" charset="2"/>
              <a:buChar char="Ø"/>
            </a:pPr>
            <a:endParaRPr lang="en-US" dirty="0">
              <a:solidFill>
                <a:schemeClr val="tx1"/>
              </a:solidFill>
            </a:endParaRPr>
          </a:p>
          <a:p>
            <a:pPr algn="just">
              <a:buFont typeface="Wingdings" pitchFamily="2" charset="2"/>
              <a:buChar char="Ø"/>
            </a:pPr>
            <a:r>
              <a:rPr lang="en-US" dirty="0">
                <a:solidFill>
                  <a:schemeClr val="tx1"/>
                </a:solidFill>
              </a:rPr>
              <a:t>     	By using </a:t>
            </a:r>
            <a:r>
              <a:rPr lang="en-US" dirty="0" err="1">
                <a:solidFill>
                  <a:schemeClr val="tx1"/>
                </a:solidFill>
              </a:rPr>
              <a:t>loT</a:t>
            </a:r>
            <a:r>
              <a:rPr lang="en-US" dirty="0">
                <a:solidFill>
                  <a:schemeClr val="tx1"/>
                </a:solidFill>
              </a:rPr>
              <a:t> technology as a solution to such situations, we can reach the hospital quickly 	and help the patients</a:t>
            </a:r>
          </a:p>
          <a:p>
            <a:pPr algn="just">
              <a:buFont typeface="Wingdings" pitchFamily="2" charset="2"/>
              <a:buChar char="Ø"/>
            </a:pPr>
            <a:endParaRPr lang="en-US" dirty="0">
              <a:solidFill>
                <a:schemeClr val="tx1"/>
              </a:solidFill>
              <a:latin typeface="Times New Roman" pitchFamily="18" charset="0"/>
              <a:cs typeface="Times New Roman" pitchFamily="18" charset="0"/>
            </a:endParaRPr>
          </a:p>
          <a:p>
            <a:pPr algn="just">
              <a:buFont typeface="Wingdings" pitchFamily="2" charset="2"/>
              <a:buChar char="Ø"/>
            </a:pPr>
            <a:r>
              <a:rPr lang="en-US" dirty="0">
                <a:solidFill>
                  <a:schemeClr val="tx1"/>
                </a:solidFill>
                <a:latin typeface="Times New Roman" pitchFamily="18" charset="0"/>
                <a:cs typeface="Times New Roman" pitchFamily="18" charset="0"/>
              </a:rPr>
              <a:t>     </a:t>
            </a:r>
            <a:r>
              <a:rPr lang="en-US" dirty="0">
                <a:solidFill>
                  <a:schemeClr val="tx1"/>
                </a:solidFill>
              </a:rPr>
              <a:t>A helium gas buoyancy balloon is added to the bottom of this vehicle, so this vehicle is able 	to float in water and can easily go to its destination even in water.</a:t>
            </a:r>
          </a:p>
        </p:txBody>
      </p:sp>
    </p:spTree>
    <p:extLst>
      <p:ext uri="{BB962C8B-B14F-4D97-AF65-F5344CB8AC3E}">
        <p14:creationId xmlns="" xmlns:p14="http://schemas.microsoft.com/office/powerpoint/2010/main" val="15986162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19"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20"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9222" name="Text Box 5"/>
          <p:cNvSpPr txBox="1">
            <a:spLocks noChangeArrowheads="1"/>
          </p:cNvSpPr>
          <p:nvPr/>
        </p:nvSpPr>
        <p:spPr bwMode="auto">
          <a:xfrm>
            <a:off x="14288" y="278766"/>
            <a:ext cx="4914508"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Introduction to simulation tools used</a:t>
            </a:r>
          </a:p>
        </p:txBody>
      </p:sp>
      <p:sp>
        <p:nvSpPr>
          <p:cNvPr id="9223"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8/13</a:t>
            </a:r>
          </a:p>
        </p:txBody>
      </p:sp>
      <p:sp>
        <p:nvSpPr>
          <p:cNvPr id="18" name="Text Box 6"/>
          <p:cNvSpPr txBox="1">
            <a:spLocks noChangeArrowheads="1"/>
          </p:cNvSpPr>
          <p:nvPr/>
        </p:nvSpPr>
        <p:spPr bwMode="auto">
          <a:xfrm>
            <a:off x="7779674" y="6520635"/>
            <a:ext cx="11884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EPTC 2019</a:t>
            </a:r>
          </a:p>
        </p:txBody>
      </p:sp>
      <p:sp>
        <p:nvSpPr>
          <p:cNvPr id="8" name="Rectangle 7"/>
          <p:cNvSpPr/>
          <p:nvPr/>
        </p:nvSpPr>
        <p:spPr>
          <a:xfrm>
            <a:off x="1437957" y="1524000"/>
            <a:ext cx="6019799" cy="3139321"/>
          </a:xfrm>
          <a:prstGeom prst="rect">
            <a:avLst/>
          </a:prstGeom>
        </p:spPr>
        <p:txBody>
          <a:bodyPr wrap="square">
            <a:spAutoFit/>
          </a:bodyPr>
          <a:lstStyle/>
          <a:p>
            <a:pPr>
              <a:buFont typeface="Wingdings" pitchFamily="2" charset="2"/>
              <a:buChar char="Ø"/>
            </a:pPr>
            <a:r>
              <a:rPr lang="en-GB" dirty="0">
                <a:solidFill>
                  <a:schemeClr val="tx1"/>
                </a:solidFill>
                <a:latin typeface="Times New Roman" pitchFamily="18" charset="0"/>
                <a:cs typeface="Times New Roman" pitchFamily="18" charset="0"/>
              </a:rPr>
              <a:t>A protype of the ambulance will be designed and developed. </a:t>
            </a: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r>
              <a:rPr lang="en-GB" dirty="0">
                <a:solidFill>
                  <a:schemeClr val="tx1"/>
                </a:solidFill>
                <a:latin typeface="Times New Roman" pitchFamily="18" charset="0"/>
                <a:cs typeface="Times New Roman" pitchFamily="18" charset="0"/>
              </a:rPr>
              <a:t>Tinkercad .–this is used for simulate and create a code for Arduino  sensors. </a:t>
            </a: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US" dirty="0"/>
          </a:p>
        </p:txBody>
      </p:sp>
      <p:pic>
        <p:nvPicPr>
          <p:cNvPr id="10" name="Picture 9"/>
          <p:cNvPicPr/>
          <p:nvPr/>
        </p:nvPicPr>
        <p:blipFill>
          <a:blip r:embed="rId3" cstate="print"/>
          <a:srcRect/>
          <a:stretch>
            <a:fillRect/>
          </a:stretch>
        </p:blipFill>
        <p:spPr bwMode="auto">
          <a:xfrm>
            <a:off x="5562600" y="5010726"/>
            <a:ext cx="3124200" cy="929521"/>
          </a:xfrm>
          <a:prstGeom prst="rect">
            <a:avLst/>
          </a:prstGeom>
          <a:noFill/>
          <a:ln w="9525">
            <a:noFill/>
            <a:miter lim="800000"/>
            <a:headEnd/>
            <a:tailEnd/>
          </a:ln>
        </p:spPr>
      </p:pic>
    </p:spTree>
    <p:extLst>
      <p:ext uri="{BB962C8B-B14F-4D97-AF65-F5344CB8AC3E}">
        <p14:creationId xmlns="" xmlns:p14="http://schemas.microsoft.com/office/powerpoint/2010/main" val="20828632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3"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 name="Text Box 5"/>
          <p:cNvSpPr txBox="1">
            <a:spLocks noChangeArrowheads="1"/>
          </p:cNvSpPr>
          <p:nvPr/>
        </p:nvSpPr>
        <p:spPr bwMode="auto">
          <a:xfrm>
            <a:off x="14288" y="278766"/>
            <a:ext cx="2881312" cy="4330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Work Done</a:t>
            </a:r>
            <a:endParaRPr lang="en-US" sz="2200" b="1" dirty="0">
              <a:solidFill>
                <a:srgbClr val="9D1E23"/>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7644</TotalTime>
  <Words>485</Words>
  <Application>Microsoft Office PowerPoint</Application>
  <PresentationFormat>On-screen Show (4:3)</PresentationFormat>
  <Paragraphs>125</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Karthik Pandiyan</cp:lastModifiedBy>
  <cp:revision>614</cp:revision>
  <cp:lastPrinted>1601-01-01T00:00:00Z</cp:lastPrinted>
  <dcterms:created xsi:type="dcterms:W3CDTF">2013-05-08T19:42:37Z</dcterms:created>
  <dcterms:modified xsi:type="dcterms:W3CDTF">2023-03-25T07:53:22Z</dcterms:modified>
</cp:coreProperties>
</file>