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89" r:id="rId2"/>
    <p:sldId id="291" r:id="rId3"/>
    <p:sldId id="292" r:id="rId4"/>
    <p:sldId id="295" r:id="rId5"/>
    <p:sldId id="294" r:id="rId6"/>
    <p:sldId id="293" r:id="rId7"/>
    <p:sldId id="299" r:id="rId8"/>
    <p:sldId id="300" r:id="rId9"/>
    <p:sldId id="301" r:id="rId10"/>
    <p:sldId id="302" r:id="rId11"/>
    <p:sldId id="297" r:id="rId12"/>
    <p:sldId id="296" r:id="rId13"/>
    <p:sldId id="305" r:id="rId14"/>
    <p:sldId id="306" r:id="rId15"/>
    <p:sldId id="313" r:id="rId16"/>
    <p:sldId id="307" r:id="rId17"/>
    <p:sldId id="303" r:id="rId18"/>
    <p:sldId id="304" r:id="rId19"/>
    <p:sldId id="315" r:id="rId20"/>
    <p:sldId id="316" r:id="rId21"/>
    <p:sldId id="308" r:id="rId22"/>
    <p:sldId id="310" r:id="rId23"/>
    <p:sldId id="311" r:id="rId24"/>
    <p:sldId id="312" r:id="rId25"/>
    <p:sldId id="317" r:id="rId26"/>
    <p:sldId id="31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C71"/>
    <a:srgbClr val="A9DA52"/>
    <a:srgbClr val="BD8FCF"/>
    <a:srgbClr val="F1F46A"/>
    <a:srgbClr val="6EA3F0"/>
    <a:srgbClr val="0099CC"/>
    <a:srgbClr val="00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6" autoAdjust="0"/>
    <p:restoredTop sz="93490" autoAdjust="0"/>
  </p:normalViewPr>
  <p:slideViewPr>
    <p:cSldViewPr snapToGrid="0">
      <p:cViewPr varScale="1">
        <p:scale>
          <a:sx n="68" d="100"/>
          <a:sy n="68" d="100"/>
        </p:scale>
        <p:origin x="13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6C7DA-BDEC-E742-858A-6E390920E638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1C078-9BBB-A149-9B4C-CB8388471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211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FF41F5-5D8F-9443-B6B4-01EADCB0B395}" type="datetimeFigureOut">
              <a:rPr lang="en-US" smtClean="0"/>
              <a:t>1/24/2018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D1A3F-E26F-0746-9C91-BACD508E8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830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3D1A3F-E26F-0746-9C91-BACD508E81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206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itle 4x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1042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097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2388" y="1137108"/>
            <a:ext cx="4173286" cy="4958892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0" indent="0">
              <a:buNone/>
              <a:defRPr sz="24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16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4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697609" y="1144580"/>
            <a:ext cx="4078091" cy="4959076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867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Media Placeholder 3"/>
          <p:cNvSpPr>
            <a:spLocks noGrp="1"/>
          </p:cNvSpPr>
          <p:nvPr>
            <p:ph type="media" sz="quarter" idx="14" hasCustomPrompt="1"/>
          </p:nvPr>
        </p:nvSpPr>
        <p:spPr>
          <a:xfrm>
            <a:off x="406401" y="1144580"/>
            <a:ext cx="8369300" cy="4705887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695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08215" y="2256353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399747" y="3898886"/>
            <a:ext cx="8363857" cy="0"/>
          </a:xfrm>
          <a:prstGeom prst="line">
            <a:avLst/>
          </a:prstGeom>
          <a:ln w="1270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3896" y="2633403"/>
            <a:ext cx="8333704" cy="6277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rgbClr val="141414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Transition Slide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0592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utterstock_123391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" b="6735"/>
          <a:stretch/>
        </p:blipFill>
        <p:spPr>
          <a:xfrm>
            <a:off x="0" y="1"/>
            <a:ext cx="9160968" cy="632147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path_extra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1422" b="-118"/>
          <a:stretch/>
        </p:blipFill>
        <p:spPr>
          <a:xfrm>
            <a:off x="0" y="-2"/>
            <a:ext cx="9144000" cy="6350677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7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37" y="1509059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4-06-11 at 4.03.33 PM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63161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00100" y="812800"/>
            <a:ext cx="7594600" cy="4775200"/>
          </a:xfrm>
          <a:prstGeom prst="rect">
            <a:avLst/>
          </a:prstGeom>
          <a:solidFill>
            <a:sysClr val="window" lastClr="FFFFFF">
              <a:alpha val="84000"/>
            </a:sysClr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162957" y="1231900"/>
            <a:ext cx="685074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1097237" y="1509059"/>
            <a:ext cx="6929163" cy="382494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4500" baseline="0">
                <a:solidFill>
                  <a:schemeClr val="tx2"/>
                </a:solidFill>
              </a:defRPr>
            </a:lvl1pPr>
            <a:lvl2pPr marL="457200" indent="0" algn="l">
              <a:buNone/>
              <a:defRPr>
                <a:solidFill>
                  <a:schemeClr val="tx2"/>
                </a:solidFill>
              </a:defRPr>
            </a:lvl2pPr>
            <a:lvl3pPr marL="914400" indent="0" algn="l">
              <a:buNone/>
              <a:defRPr>
                <a:solidFill>
                  <a:schemeClr val="tx2"/>
                </a:solidFill>
              </a:defRPr>
            </a:lvl3pPr>
            <a:lvl4pPr marL="1371600" indent="0" algn="l">
              <a:buNone/>
              <a:defRPr>
                <a:solidFill>
                  <a:schemeClr val="tx2"/>
                </a:solidFill>
              </a:defRPr>
            </a:lvl4pPr>
            <a:lvl5pPr marL="1828800" indent="0" algn="l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Short and Impactful message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5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631696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11251"/>
            <a:ext cx="9144000" cy="5205714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Full Page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Gradi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4205" y="530148"/>
            <a:ext cx="4241518" cy="5770104"/>
          </a:xfrm>
        </p:spPr>
        <p:txBody>
          <a:bodyPr anchor="t"/>
          <a:lstStyle>
            <a:lvl1pPr>
              <a:defRPr>
                <a:gradFill flip="none" rotWithShape="1">
                  <a:gsLst>
                    <a:gs pos="0">
                      <a:schemeClr val="tx1"/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</a:defRPr>
            </a:lvl1pPr>
          </a:lstStyle>
          <a:p>
            <a:r>
              <a:rPr lang="en-US" dirty="0" smtClean="0"/>
              <a:t>Text here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4468375" cy="6300251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2800" baseline="0"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Insert Media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185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4x3-01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9" name="Picture 8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1070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ep Challenging w/ ani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27201" y="3629157"/>
            <a:ext cx="3616147" cy="6072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5327650" y="4427538"/>
            <a:ext cx="3633788" cy="192405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4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>
                <a:solidFill>
                  <a:srgbClr val="141414"/>
                </a:solidFill>
              </a:defRPr>
            </a:lvl2pPr>
            <a:lvl3pPr marL="914400" indent="0">
              <a:buNone/>
              <a:defRPr>
                <a:solidFill>
                  <a:srgbClr val="141414"/>
                </a:solidFill>
              </a:defRPr>
            </a:lvl3pPr>
            <a:lvl4pPr marL="1371600" indent="0">
              <a:buNone/>
              <a:defRPr>
                <a:solidFill>
                  <a:srgbClr val="141414"/>
                </a:solidFill>
              </a:defRPr>
            </a:lvl4pPr>
            <a:lvl5pPr marL="1828800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Name</a:t>
            </a:r>
            <a:br>
              <a:rPr lang="en-US" dirty="0" smtClean="0"/>
            </a:br>
            <a:r>
              <a:rPr lang="en-US" dirty="0" smtClean="0"/>
              <a:t>Email</a:t>
            </a: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37" y="337320"/>
            <a:ext cx="2258154" cy="684559"/>
          </a:xfrm>
          <a:prstGeom prst="rect">
            <a:avLst/>
          </a:prstGeom>
        </p:spPr>
      </p:pic>
      <p:pic>
        <p:nvPicPr>
          <p:cNvPr id="12" name="Picture 11" descr="4x3-01.png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198244"/>
            <a:ext cx="2692784" cy="3659756"/>
          </a:xfrm>
          <a:prstGeom prst="rect">
            <a:avLst/>
          </a:prstGeom>
        </p:spPr>
      </p:pic>
      <p:pic>
        <p:nvPicPr>
          <p:cNvPr id="13" name="Picture 12" descr="4x3-01.png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70"/>
          <a:stretch/>
        </p:blipFill>
        <p:spPr>
          <a:xfrm>
            <a:off x="2681024" y="2963079"/>
            <a:ext cx="6726081" cy="3894920"/>
          </a:xfrm>
          <a:prstGeom prst="rect">
            <a:avLst/>
          </a:prstGeom>
        </p:spPr>
      </p:pic>
      <p:pic>
        <p:nvPicPr>
          <p:cNvPr id="14" name="Picture 13" descr="4x3-01.png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8060" y="1751979"/>
            <a:ext cx="6415940" cy="122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552101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PATH_perspec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2552101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904078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346210"/>
            <a:ext cx="8284633" cy="58477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3936348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35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title 4x3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2583542"/>
            <a:ext cx="9144000" cy="2177143"/>
          </a:xfrm>
          <a:prstGeom prst="rect">
            <a:avLst/>
          </a:prstGeom>
          <a:solidFill>
            <a:schemeClr val="tx2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Arial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10" name="Picture 9" descr="Cognizant_LOGO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01" y="337320"/>
            <a:ext cx="2258154" cy="684559"/>
          </a:xfrm>
          <a:prstGeom prst="rect">
            <a:avLst/>
          </a:prstGeom>
        </p:spPr>
      </p:pic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915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/>
              </a:gs>
            </a:gsLst>
            <a:lin ang="78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PATH_perspect2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>
          <a:xfrm>
            <a:off x="0" y="2552101"/>
            <a:ext cx="9144000" cy="2219217"/>
          </a:xfrm>
          <a:prstGeom prst="rect">
            <a:avLst/>
          </a:prstGeom>
          <a:solidFill>
            <a:srgbClr val="FFFFFF">
              <a:alpha val="74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 userDrawn="1"/>
        </p:nvSpPr>
        <p:spPr>
          <a:xfrm>
            <a:off x="419100" y="6259288"/>
            <a:ext cx="19231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bg1"/>
                </a:solidFill>
                <a:latin typeface="+mn-lt"/>
                <a:cs typeface="Arial"/>
              </a:rPr>
              <a:t>© 2014 Cognizant </a:t>
            </a:r>
            <a:endParaRPr lang="en-US" sz="900" dirty="0">
              <a:solidFill>
                <a:schemeClr val="bg1"/>
              </a:solidFill>
              <a:latin typeface="+mn-lt"/>
              <a:cs typeface="Arial"/>
            </a:endParaRPr>
          </a:p>
        </p:txBody>
      </p:sp>
      <p:pic>
        <p:nvPicPr>
          <p:cNvPr id="20" name="Picture 19" descr="Cognizant_LOGO_white.png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435" y="334564"/>
            <a:ext cx="2262248" cy="685800"/>
          </a:xfrm>
          <a:prstGeom prst="rect">
            <a:avLst/>
          </a:prstGeom>
        </p:spPr>
      </p:pic>
      <p:sp>
        <p:nvSpPr>
          <p:cNvPr id="21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2683936"/>
            <a:ext cx="8284633" cy="4292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3126068"/>
            <a:ext cx="8284633" cy="10772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None/>
              <a:defRPr sz="3200" baseline="0">
                <a:solidFill>
                  <a:srgbClr val="0099CC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PRESENTATION TITLE GOES HERE. USE THIS SLIDE FOR 2 LINE TITLES.</a:t>
            </a:r>
          </a:p>
        </p:txBody>
      </p:sp>
      <p:sp>
        <p:nvSpPr>
          <p:cNvPr id="2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419100" y="4207292"/>
            <a:ext cx="8284633" cy="4460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Speaker Name /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26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362" y="330261"/>
            <a:ext cx="8458638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536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3299" y="330261"/>
            <a:ext cx="8459701" cy="607258"/>
          </a:xfrm>
        </p:spPr>
        <p:txBody>
          <a:bodyPr/>
          <a:lstStyle>
            <a:lvl1pPr>
              <a:defRPr>
                <a:solidFill>
                  <a:srgbClr val="0099CC"/>
                </a:solidFill>
              </a:defRPr>
            </a:lvl1pPr>
          </a:lstStyle>
          <a:p>
            <a:r>
              <a:rPr lang="en-US" dirty="0" smtClean="0"/>
              <a:t>Header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800">
                <a:solidFill>
                  <a:srgbClr val="141414"/>
                </a:solidFill>
              </a:defRPr>
            </a:lvl1pPr>
            <a:lvl2pPr marL="228600" indent="-227013">
              <a:buClr>
                <a:schemeClr val="accent2"/>
              </a:buClr>
              <a:buFont typeface="Arial"/>
              <a:buChar char="•"/>
              <a:defRPr sz="2400">
                <a:solidFill>
                  <a:srgbClr val="141414"/>
                </a:solidFill>
              </a:defRPr>
            </a:lvl2pPr>
            <a:lvl3pPr marL="287338" indent="-166688">
              <a:buClr>
                <a:schemeClr val="accent2"/>
              </a:buClr>
              <a:buFont typeface="Arial"/>
              <a:buChar char="•"/>
              <a:defRPr sz="2000">
                <a:solidFill>
                  <a:srgbClr val="141414"/>
                </a:solidFill>
              </a:defRPr>
            </a:lvl3pPr>
            <a:lvl4pPr marL="393700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4pPr>
            <a:lvl5pPr marL="512763" indent="-176213">
              <a:buClr>
                <a:schemeClr val="accent2"/>
              </a:buClr>
              <a:buFont typeface="Arial"/>
              <a:buChar char="•"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761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text, sub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2255" y="1138800"/>
            <a:ext cx="8376303" cy="99629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403225" y="2491489"/>
            <a:ext cx="4072450" cy="302877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499" y="2496491"/>
            <a:ext cx="3924301" cy="300338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41414"/>
                </a:solidFill>
              </a:defRPr>
            </a:lvl1pPr>
            <a:lvl2pPr marL="457200" indent="0">
              <a:buNone/>
              <a:defRPr sz="1800">
                <a:solidFill>
                  <a:srgbClr val="141414"/>
                </a:solidFill>
              </a:defRPr>
            </a:lvl2pPr>
            <a:lvl3pPr marL="914400" indent="0">
              <a:buNone/>
              <a:defRPr sz="1800">
                <a:solidFill>
                  <a:srgbClr val="141414"/>
                </a:solidFill>
              </a:defRPr>
            </a:lvl3pPr>
            <a:lvl4pPr marL="1371600" indent="0">
              <a:buNone/>
              <a:defRPr sz="1800">
                <a:solidFill>
                  <a:srgbClr val="141414"/>
                </a:solidFill>
              </a:defRPr>
            </a:lvl4pPr>
            <a:lvl5pPr marL="1828800" indent="0">
              <a:buNone/>
              <a:defRPr sz="1800"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 smtClean="0"/>
              <a:t>Supporting text</a:t>
            </a:r>
            <a:endParaRPr lang="en-US" dirty="0"/>
          </a:p>
        </p:txBody>
      </p:sp>
      <p:sp>
        <p:nvSpPr>
          <p:cNvPr id="15" name="Title 14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87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2777" y="1136112"/>
            <a:ext cx="4162898" cy="4942955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697609" y="1136114"/>
            <a:ext cx="4078091" cy="4952463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67104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23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text and Me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97609" y="1127645"/>
            <a:ext cx="3975294" cy="4976822"/>
          </a:xfrm>
          <a:prstGeom prst="rect">
            <a:avLst/>
          </a:prstGeom>
        </p:spPr>
        <p:txBody>
          <a:bodyPr>
            <a:normAutofit/>
          </a:bodyPr>
          <a:lstStyle>
            <a:lvl1pPr marL="287338" indent="-287338">
              <a:buFont typeface="+mj-lt"/>
              <a:buAutoNum type="arabicPeriod"/>
              <a:defRPr sz="2000">
                <a:solidFill>
                  <a:srgbClr val="0099CC"/>
                </a:solidFill>
              </a:defRPr>
            </a:lvl1pPr>
            <a:lvl2pPr marL="457200" indent="-457200">
              <a:buNone/>
              <a:defRPr sz="1400" baseline="0">
                <a:solidFill>
                  <a:schemeClr val="tx2"/>
                </a:solidFill>
              </a:defRPr>
            </a:lvl2pPr>
            <a:lvl3pPr marL="914400" indent="0">
              <a:buNone/>
              <a:defRPr>
                <a:solidFill>
                  <a:schemeClr val="tx2"/>
                </a:solidFill>
              </a:defRPr>
            </a:lvl3pPr>
            <a:lvl4pPr marL="1371600" indent="0">
              <a:buNone/>
              <a:defRPr>
                <a:solidFill>
                  <a:schemeClr val="tx2"/>
                </a:solidFill>
              </a:defRPr>
            </a:lvl4pPr>
            <a:lvl5pPr marL="1828800" indent="0">
              <a:buNone/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 smtClean="0"/>
          </a:p>
          <a:p>
            <a:pPr lvl="0"/>
            <a:r>
              <a:rPr lang="en-US" dirty="0" smtClean="0"/>
              <a:t>Numbered text</a:t>
            </a:r>
          </a:p>
          <a:p>
            <a:pPr lvl="1"/>
            <a:r>
              <a:rPr lang="en-US" dirty="0" smtClean="0"/>
              <a:t>Supporting text</a:t>
            </a:r>
          </a:p>
          <a:p>
            <a:pPr lvl="1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304800" y="1131943"/>
            <a:ext cx="4170874" cy="496904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rgbClr val="0099CC"/>
                </a:solidFill>
              </a:defRPr>
            </a:lvl1pPr>
          </a:lstStyle>
          <a:p>
            <a:pPr lvl="0"/>
            <a:r>
              <a:rPr lang="en-US" dirty="0" smtClean="0"/>
              <a:t>Insert Media here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304363" y="330261"/>
            <a:ext cx="8458637" cy="607258"/>
          </a:xfrm>
        </p:spPr>
        <p:txBody>
          <a:bodyPr/>
          <a:lstStyle/>
          <a:p>
            <a:r>
              <a:rPr lang="en-US" dirty="0" smtClean="0"/>
              <a:t>Header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08215" y="317500"/>
            <a:ext cx="8363857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5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0" y="6319004"/>
            <a:ext cx="9144000" cy="548068"/>
            <a:chOff x="0" y="6319004"/>
            <a:chExt cx="9160968" cy="548068"/>
          </a:xfrm>
        </p:grpSpPr>
        <p:sp>
          <p:nvSpPr>
            <p:cNvPr id="27" name="Rectangle 26"/>
            <p:cNvSpPr/>
            <p:nvPr/>
          </p:nvSpPr>
          <p:spPr>
            <a:xfrm>
              <a:off x="0" y="6319004"/>
              <a:ext cx="9160968" cy="548068"/>
            </a:xfrm>
            <a:prstGeom prst="rect">
              <a:avLst/>
            </a:prstGeom>
            <a:gradFill flip="none" rotWithShape="1">
              <a:gsLst>
                <a:gs pos="24000">
                  <a:sysClr val="windowText" lastClr="000000">
                    <a:lumMod val="85000"/>
                    <a:lumOff val="15000"/>
                  </a:sysClr>
                </a:gs>
                <a:gs pos="100000">
                  <a:sysClr val="windowText" lastClr="000000">
                    <a:lumMod val="75000"/>
                    <a:lumOff val="25000"/>
                  </a:sysClr>
                </a:gs>
              </a:gsLst>
              <a:lin ang="16200000" scaled="0"/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81274" y="6476194"/>
              <a:ext cx="192314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/>
                  <a:cs typeface="Arial"/>
                </a:rPr>
                <a:t>© 2014 Cognizant 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01986" y="6462581"/>
              <a:ext cx="0" cy="276195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090" y="6375970"/>
            <a:ext cx="440354" cy="4339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1"/>
                </a:solidFill>
              </a:defRPr>
            </a:lvl1pPr>
          </a:lstStyle>
          <a:p>
            <a:fld id="{B32AB80A-78BA-6B42-BA0D-B44ACF890F5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3" name="Title Placeholder 32"/>
          <p:cNvSpPr>
            <a:spLocks noGrp="1"/>
          </p:cNvSpPr>
          <p:nvPr>
            <p:ph type="title"/>
          </p:nvPr>
        </p:nvSpPr>
        <p:spPr>
          <a:xfrm>
            <a:off x="304363" y="330261"/>
            <a:ext cx="8382437" cy="6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smtClean="0"/>
              <a:t>Header text</a:t>
            </a:r>
            <a:endParaRPr lang="en-US" dirty="0"/>
          </a:p>
        </p:txBody>
      </p:sp>
      <p:pic>
        <p:nvPicPr>
          <p:cNvPr id="2" name="Picture 1" descr="Cognizant_LOGO_white.png"/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6400800"/>
            <a:ext cx="1295399" cy="3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67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49" r:id="rId3"/>
    <p:sldLayoutId id="2147483671" r:id="rId4"/>
    <p:sldLayoutId id="2147483666" r:id="rId5"/>
    <p:sldLayoutId id="2147483661" r:id="rId6"/>
    <p:sldLayoutId id="2147483650" r:id="rId7"/>
    <p:sldLayoutId id="2147483651" r:id="rId8"/>
    <p:sldLayoutId id="2147483665" r:id="rId9"/>
    <p:sldLayoutId id="2147483668" r:id="rId10"/>
    <p:sldLayoutId id="2147483676" r:id="rId11"/>
    <p:sldLayoutId id="2147483673" r:id="rId12"/>
    <p:sldLayoutId id="2147483663" r:id="rId13"/>
    <p:sldLayoutId id="2147483677" r:id="rId14"/>
    <p:sldLayoutId id="2147483664" r:id="rId15"/>
    <p:sldLayoutId id="2147483670" r:id="rId16"/>
    <p:sldLayoutId id="2147483669" r:id="rId17"/>
    <p:sldLayoutId id="2147483667" r:id="rId18"/>
    <p:sldLayoutId id="2147483672" r:id="rId1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kern="1200">
          <a:solidFill>
            <a:srgbClr val="0099C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419100" y="3126068"/>
            <a:ext cx="8284633" cy="584775"/>
          </a:xfrm>
        </p:spPr>
        <p:txBody>
          <a:bodyPr/>
          <a:lstStyle/>
          <a:p>
            <a:r>
              <a:rPr lang="en-US" b="1" dirty="0" smtClean="0"/>
              <a:t>Angular 4 Session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0" y="6375400"/>
            <a:ext cx="441325" cy="434975"/>
          </a:xfrm>
        </p:spPr>
        <p:txBody>
          <a:bodyPr/>
          <a:lstStyle/>
          <a:p>
            <a:fld id="{B32AB80A-78BA-6B42-BA0D-B44ACF890F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80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Example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19"/>
            <a:ext cx="8451972" cy="513077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 err="1" smtClean="0"/>
              <a:t>greeter.ts</a:t>
            </a:r>
            <a:endParaRPr lang="en-US" b="1" dirty="0" smtClean="0"/>
          </a:p>
          <a:p>
            <a:endParaRPr lang="en-US" dirty="0"/>
          </a:p>
          <a:p>
            <a:r>
              <a:rPr lang="en-US" dirty="0"/>
              <a:t>class Student {</a:t>
            </a:r>
          </a:p>
          <a:p>
            <a:r>
              <a:rPr lang="en-US" dirty="0"/>
              <a:t>    </a:t>
            </a:r>
            <a:r>
              <a:rPr lang="en-US" dirty="0" err="1"/>
              <a:t>fullName</a:t>
            </a:r>
            <a:r>
              <a:rPr lang="en-US" dirty="0"/>
              <a:t>: string;</a:t>
            </a:r>
          </a:p>
          <a:p>
            <a:r>
              <a:rPr lang="en-US" dirty="0"/>
              <a:t>    constructor(public </a:t>
            </a:r>
            <a:r>
              <a:rPr lang="en-US" dirty="0" err="1"/>
              <a:t>firstName</a:t>
            </a:r>
            <a:r>
              <a:rPr lang="en-US" dirty="0"/>
              <a:t>, public </a:t>
            </a:r>
            <a:r>
              <a:rPr lang="en-US" dirty="0" err="1"/>
              <a:t>middleInitial</a:t>
            </a:r>
            <a:r>
              <a:rPr lang="en-US" dirty="0"/>
              <a:t>, public </a:t>
            </a:r>
            <a:r>
              <a:rPr lang="en-US" dirty="0" err="1"/>
              <a:t>lastName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this.fullName</a:t>
            </a:r>
            <a:r>
              <a:rPr lang="en-US" dirty="0"/>
              <a:t> = </a:t>
            </a:r>
            <a:r>
              <a:rPr lang="en-US" dirty="0" err="1"/>
              <a:t>firstName</a:t>
            </a:r>
            <a:r>
              <a:rPr lang="en-US" dirty="0"/>
              <a:t> + " " + </a:t>
            </a:r>
            <a:r>
              <a:rPr lang="en-US" dirty="0" err="1"/>
              <a:t>middleInitial</a:t>
            </a:r>
            <a:r>
              <a:rPr lang="en-US" dirty="0"/>
              <a:t> + " " + </a:t>
            </a:r>
            <a:r>
              <a:rPr lang="en-US" dirty="0" err="1"/>
              <a:t>lastName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Person {</a:t>
            </a:r>
          </a:p>
          <a:p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: string;</a:t>
            </a:r>
          </a:p>
          <a:p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: string;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function greeter(person : Person) {</a:t>
            </a:r>
          </a:p>
          <a:p>
            <a:r>
              <a:rPr lang="en-US" dirty="0"/>
              <a:t>    return "Hello, " + </a:t>
            </a:r>
            <a:r>
              <a:rPr lang="en-US" dirty="0" err="1"/>
              <a:t>person.firstName</a:t>
            </a:r>
            <a:r>
              <a:rPr lang="en-US" dirty="0"/>
              <a:t> + " " + </a:t>
            </a:r>
            <a:r>
              <a:rPr lang="en-US" dirty="0" err="1"/>
              <a:t>person.lastName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user = new Student("Jane", "M.", "User");</a:t>
            </a:r>
          </a:p>
          <a:p>
            <a:endParaRPr lang="en-US" dirty="0"/>
          </a:p>
          <a:p>
            <a:r>
              <a:rPr lang="en-US" dirty="0" err="1"/>
              <a:t>document.body.innerHTML</a:t>
            </a:r>
            <a:r>
              <a:rPr lang="en-US" dirty="0"/>
              <a:t> = greeter(user);</a:t>
            </a:r>
          </a:p>
        </p:txBody>
      </p:sp>
    </p:spTree>
    <p:extLst>
      <p:ext uri="{BB962C8B-B14F-4D97-AF65-F5344CB8AC3E}">
        <p14:creationId xmlns:p14="http://schemas.microsoft.com/office/powerpoint/2010/main" val="27558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4 - Recent release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Angular 4</a:t>
            </a:r>
            <a:r>
              <a:rPr lang="en-US" sz="2000" dirty="0"/>
              <a:t> is not a complete rewrite of </a:t>
            </a:r>
            <a:r>
              <a:rPr lang="en-US" sz="2000" b="1" dirty="0"/>
              <a:t>Angular 2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Animations</a:t>
            </a:r>
            <a:r>
              <a:rPr lang="en-US" sz="2000" dirty="0"/>
              <a:t> being pulled out of </a:t>
            </a:r>
            <a:r>
              <a:rPr lang="en-US" sz="2000" b="1" dirty="0"/>
              <a:t>@angular/core</a:t>
            </a:r>
            <a:r>
              <a:rPr lang="en-US" sz="2000" b="1" dirty="0" smtClean="0"/>
              <a:t>.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Performance and Modularity.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Faster compilation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upport </a:t>
            </a:r>
            <a:r>
              <a:rPr lang="en-US" sz="2000" dirty="0"/>
              <a:t>for native mobile - iOS and </a:t>
            </a:r>
            <a:r>
              <a:rPr lang="en-US" sz="2000" dirty="0" smtClean="0"/>
              <a:t>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testability.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55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4 - Architecture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4" y="1400174"/>
            <a:ext cx="7953375" cy="404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5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structure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937519"/>
            <a:ext cx="5929745" cy="507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038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Node.js and npm package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Node.js and npm are essential to modern web development with Angular and other platforms. 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N</a:t>
            </a:r>
            <a:r>
              <a:rPr lang="en-US" sz="2000" dirty="0"/>
              <a:t>ode.js, an execution environment for event-driven server-side and networking </a:t>
            </a:r>
            <a:r>
              <a:rPr lang="en-US" sz="2000" dirty="0" smtClean="0"/>
              <a:t>applications.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npm package manager, itself a node application, installs JavaScript </a:t>
            </a:r>
            <a:r>
              <a:rPr lang="en-US" sz="2000" dirty="0" smtClean="0"/>
              <a:t>libraries.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9941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roject setup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/>
              <a:t>git</a:t>
            </a:r>
            <a:r>
              <a:rPr lang="en-US" sz="2000" dirty="0"/>
              <a:t> clone https://github.com/angular/quickstart.git </a:t>
            </a:r>
            <a:r>
              <a:rPr lang="en-US" sz="2000" dirty="0" err="1" smtClean="0"/>
              <a:t>quickstart</a:t>
            </a:r>
            <a:r>
              <a:rPr lang="en-US" sz="2000" dirty="0" smtClean="0"/>
              <a:t> or </a:t>
            </a:r>
            <a:r>
              <a:rPr lang="en-US" sz="2000" dirty="0"/>
              <a:t>Download the </a:t>
            </a:r>
            <a:r>
              <a:rPr lang="en-US" sz="2000" dirty="0" smtClean="0"/>
              <a:t>sample project from </a:t>
            </a:r>
            <a:r>
              <a:rPr lang="en-US" sz="2000" b="1" dirty="0" smtClean="0"/>
              <a:t>Angular.io</a:t>
            </a:r>
            <a:r>
              <a:rPr lang="en-US" sz="2000" dirty="0" smtClean="0"/>
              <a:t> site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cd </a:t>
            </a:r>
            <a:r>
              <a:rPr lang="en-US" sz="2000" dirty="0" err="1"/>
              <a:t>quickstart</a:t>
            </a: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npm install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npm </a:t>
            </a:r>
            <a:r>
              <a:rPr lang="en-US" sz="2000" dirty="0" smtClean="0"/>
              <a:t>start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Delete </a:t>
            </a:r>
            <a:r>
              <a:rPr lang="en-US" sz="2000" b="1" i="1" dirty="0"/>
              <a:t>non-essential</a:t>
            </a:r>
            <a:r>
              <a:rPr lang="en-US" sz="2000" b="1" dirty="0"/>
              <a:t> files (optional</a:t>
            </a:r>
            <a:r>
              <a:rPr lang="en-US" sz="2000" b="1" dirty="0" smtClean="0"/>
              <a:t>)</a:t>
            </a:r>
          </a:p>
          <a:p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/f %</a:t>
            </a:r>
            <a:r>
              <a:rPr lang="en-US" sz="2000" dirty="0" err="1"/>
              <a:t>i</a:t>
            </a:r>
            <a:r>
              <a:rPr lang="en-US" sz="2000" dirty="0"/>
              <a:t> in (non-essential-files.txt) do del %</a:t>
            </a:r>
            <a:r>
              <a:rPr lang="en-US" sz="2000" dirty="0" err="1"/>
              <a:t>i</a:t>
            </a:r>
            <a:r>
              <a:rPr lang="en-US" sz="2000" dirty="0"/>
              <a:t> /F /S /Q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rd</a:t>
            </a:r>
            <a:r>
              <a:rPr lang="en-US" sz="2000" dirty="0"/>
              <a:t> .</a:t>
            </a:r>
            <a:r>
              <a:rPr lang="en-US" sz="2000" dirty="0" err="1"/>
              <a:t>git</a:t>
            </a:r>
            <a:r>
              <a:rPr lang="en-US" sz="2000" dirty="0"/>
              <a:t> /s /q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rd</a:t>
            </a:r>
            <a:r>
              <a:rPr lang="en-US" sz="2000" dirty="0"/>
              <a:t> e2e /s /q</a:t>
            </a:r>
          </a:p>
          <a:p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245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Package.json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18"/>
            <a:ext cx="8451972" cy="5438451"/>
          </a:xfrm>
        </p:spPr>
        <p:txBody>
          <a:bodyPr>
            <a:normAutofit fontScale="77500" lnSpcReduction="20000"/>
          </a:bodyPr>
          <a:lstStyle/>
          <a:p>
            <a:r>
              <a:rPr lang="en-US" sz="2000" dirty="0"/>
              <a:t>{</a:t>
            </a:r>
          </a:p>
          <a:p>
            <a:r>
              <a:rPr lang="en-US" sz="2000" dirty="0"/>
              <a:t>  "name": "angular-</a:t>
            </a:r>
            <a:r>
              <a:rPr lang="en-US" sz="2000" dirty="0" err="1"/>
              <a:t>helloworld</a:t>
            </a:r>
            <a:r>
              <a:rPr lang="en-US" sz="2000" dirty="0"/>
              <a:t>",</a:t>
            </a:r>
          </a:p>
          <a:p>
            <a:r>
              <a:rPr lang="en-US" sz="2000" dirty="0"/>
              <a:t>  "version": "1.0.0",</a:t>
            </a:r>
          </a:p>
          <a:p>
            <a:r>
              <a:rPr lang="en-US" sz="2000" dirty="0"/>
              <a:t>  "description": "</a:t>
            </a:r>
            <a:r>
              <a:rPr lang="en-US" sz="2000" dirty="0" err="1"/>
              <a:t>Helloworld</a:t>
            </a:r>
            <a:r>
              <a:rPr lang="en-US" sz="2000" dirty="0"/>
              <a:t> </a:t>
            </a:r>
            <a:r>
              <a:rPr lang="en-US" sz="2000" dirty="0" err="1"/>
              <a:t>package.json</a:t>
            </a:r>
            <a:r>
              <a:rPr lang="en-US" sz="2000" dirty="0"/>
              <a:t> from the </a:t>
            </a:r>
            <a:r>
              <a:rPr lang="en-US" sz="2000" dirty="0" smtClean="0"/>
              <a:t>documentation </a:t>
            </a:r>
            <a:r>
              <a:rPr lang="en-US" sz="2000" dirty="0"/>
              <a:t>with testing support",</a:t>
            </a:r>
          </a:p>
          <a:p>
            <a:r>
              <a:rPr lang="en-US" sz="2000" dirty="0"/>
              <a:t>  "scripts": {</a:t>
            </a:r>
          </a:p>
          <a:p>
            <a:r>
              <a:rPr lang="en-US" sz="2000" dirty="0"/>
              <a:t>    "build": "</a:t>
            </a:r>
            <a:r>
              <a:rPr lang="en-US" sz="2000" dirty="0" err="1"/>
              <a:t>tsc</a:t>
            </a:r>
            <a:r>
              <a:rPr lang="en-US" sz="2000" dirty="0"/>
              <a:t> -p </a:t>
            </a:r>
            <a:r>
              <a:rPr lang="en-US" sz="2000" dirty="0" err="1"/>
              <a:t>src</a:t>
            </a:r>
            <a:r>
              <a:rPr lang="en-US" sz="2000" dirty="0"/>
              <a:t>/",</a:t>
            </a:r>
          </a:p>
          <a:p>
            <a:r>
              <a:rPr lang="en-US" sz="2000" dirty="0"/>
              <a:t>    "</a:t>
            </a:r>
            <a:r>
              <a:rPr lang="en-US" sz="2000" dirty="0" err="1"/>
              <a:t>build:watch</a:t>
            </a:r>
            <a:r>
              <a:rPr lang="en-US" sz="2000" dirty="0"/>
              <a:t>": "</a:t>
            </a:r>
            <a:r>
              <a:rPr lang="en-US" sz="2000" dirty="0" err="1"/>
              <a:t>tsc</a:t>
            </a:r>
            <a:r>
              <a:rPr lang="en-US" sz="2000" dirty="0"/>
              <a:t> -p </a:t>
            </a:r>
            <a:r>
              <a:rPr lang="en-US" sz="2000" dirty="0" err="1"/>
              <a:t>src</a:t>
            </a:r>
            <a:r>
              <a:rPr lang="en-US" sz="2000" dirty="0"/>
              <a:t>/ -w",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"keywords": [],</a:t>
            </a:r>
          </a:p>
          <a:p>
            <a:r>
              <a:rPr lang="en-US" sz="2000" dirty="0"/>
              <a:t>  "author": "",</a:t>
            </a:r>
          </a:p>
          <a:p>
            <a:r>
              <a:rPr lang="en-US" sz="2000" dirty="0"/>
              <a:t>  "license": "MIT",</a:t>
            </a:r>
          </a:p>
          <a:p>
            <a:r>
              <a:rPr lang="en-US" sz="2000" dirty="0"/>
              <a:t>  "dependencies": {</a:t>
            </a:r>
          </a:p>
          <a:p>
            <a:r>
              <a:rPr lang="en-US" sz="2000" dirty="0"/>
              <a:t>    "@angular/core": "~4.0.0",</a:t>
            </a:r>
          </a:p>
          <a:p>
            <a:r>
              <a:rPr lang="en-US" sz="2000" dirty="0"/>
              <a:t>    "@angular/forms": "~4.0.0",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"</a:t>
            </a:r>
            <a:r>
              <a:rPr lang="en-US" sz="2000" dirty="0" err="1"/>
              <a:t>devDependencies</a:t>
            </a:r>
            <a:r>
              <a:rPr lang="en-US" sz="2000" dirty="0"/>
              <a:t>": {</a:t>
            </a:r>
          </a:p>
          <a:p>
            <a:r>
              <a:rPr lang="en-US" sz="2000" dirty="0"/>
              <a:t>    "concurrently": "^3.2.0",</a:t>
            </a:r>
          </a:p>
          <a:p>
            <a:r>
              <a:rPr lang="en-US" sz="2000" dirty="0"/>
              <a:t>    "lite-server": "^2.2.2"</a:t>
            </a:r>
          </a:p>
          <a:p>
            <a:r>
              <a:rPr lang="en-US" sz="2000" dirty="0"/>
              <a:t>  },</a:t>
            </a:r>
          </a:p>
          <a:p>
            <a:r>
              <a:rPr lang="en-US" sz="2000" dirty="0"/>
              <a:t>  "repository": {}</a:t>
            </a:r>
          </a:p>
          <a:p>
            <a:r>
              <a:rPr lang="en-US" sz="2000" dirty="0"/>
              <a:t>}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89505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HelloWorld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19"/>
            <a:ext cx="8451972" cy="5186190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dirty="0" err="1" smtClean="0"/>
              <a:t>src</a:t>
            </a:r>
            <a:r>
              <a:rPr lang="en-US" sz="1600" b="1" dirty="0" smtClean="0"/>
              <a:t>/</a:t>
            </a:r>
            <a:r>
              <a:rPr lang="en-US" sz="1600" b="1" dirty="0" err="1" smtClean="0"/>
              <a:t>main.ts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/>
              <a:t>import { </a:t>
            </a:r>
            <a:r>
              <a:rPr lang="en-US" sz="1600" dirty="0" err="1"/>
              <a:t>platformBrowserDynamic</a:t>
            </a:r>
            <a:r>
              <a:rPr lang="en-US" sz="1600" dirty="0"/>
              <a:t> } from '@angular/platform-browser-dynamic';</a:t>
            </a:r>
          </a:p>
          <a:p>
            <a:r>
              <a:rPr lang="en-US" sz="1600" dirty="0"/>
              <a:t>import { </a:t>
            </a:r>
            <a:r>
              <a:rPr lang="en-US" sz="1600" dirty="0" err="1"/>
              <a:t>AppModule</a:t>
            </a:r>
            <a:r>
              <a:rPr lang="en-US" sz="1600" dirty="0"/>
              <a:t> }              from './app/</a:t>
            </a:r>
            <a:r>
              <a:rPr lang="en-US" sz="1600" dirty="0" err="1"/>
              <a:t>app.module</a:t>
            </a:r>
            <a:r>
              <a:rPr lang="en-US" sz="1600" dirty="0"/>
              <a:t>';</a:t>
            </a:r>
          </a:p>
          <a:p>
            <a:endParaRPr lang="en-US" sz="1600" dirty="0"/>
          </a:p>
          <a:p>
            <a:r>
              <a:rPr lang="en-US" sz="1600" dirty="0" err="1"/>
              <a:t>platformBrowserDynamic</a:t>
            </a:r>
            <a:r>
              <a:rPr lang="en-US" sz="1600" dirty="0"/>
              <a:t>().</a:t>
            </a:r>
            <a:r>
              <a:rPr lang="en-US" sz="1600" dirty="0" err="1"/>
              <a:t>bootstrapModule</a:t>
            </a:r>
            <a:r>
              <a:rPr lang="en-US" sz="1600" dirty="0"/>
              <a:t>(</a:t>
            </a:r>
            <a:r>
              <a:rPr lang="en-US" sz="1600" dirty="0" err="1"/>
              <a:t>AppModule</a:t>
            </a:r>
            <a:r>
              <a:rPr lang="en-US" sz="1600" dirty="0"/>
              <a:t>);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b="1" dirty="0" err="1" smtClean="0"/>
              <a:t>src</a:t>
            </a:r>
            <a:r>
              <a:rPr lang="en-US" sz="1600" b="1" dirty="0" smtClean="0"/>
              <a:t>/app/</a:t>
            </a:r>
            <a:r>
              <a:rPr lang="en-US" sz="1600" b="1" dirty="0" err="1" smtClean="0"/>
              <a:t>app.module.ts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/>
              <a:t>import { </a:t>
            </a:r>
            <a:r>
              <a:rPr lang="en-US" sz="1600" dirty="0" err="1"/>
              <a:t>NgModule</a:t>
            </a:r>
            <a:r>
              <a:rPr lang="en-US" sz="1600" dirty="0"/>
              <a:t> }      from '@angular/core';</a:t>
            </a:r>
          </a:p>
          <a:p>
            <a:r>
              <a:rPr lang="en-US" sz="1600" dirty="0"/>
              <a:t>import { </a:t>
            </a:r>
            <a:r>
              <a:rPr lang="en-US" sz="1600" dirty="0" err="1"/>
              <a:t>BrowserModule</a:t>
            </a:r>
            <a:r>
              <a:rPr lang="en-US" sz="1600" dirty="0"/>
              <a:t> } from '@angular/platform-browser';</a:t>
            </a:r>
          </a:p>
          <a:p>
            <a:r>
              <a:rPr lang="en-US" sz="1600" dirty="0"/>
              <a:t>import { </a:t>
            </a:r>
            <a:r>
              <a:rPr lang="en-US" sz="1600" dirty="0" err="1"/>
              <a:t>AppComponent</a:t>
            </a:r>
            <a:r>
              <a:rPr lang="en-US" sz="1600" dirty="0"/>
              <a:t> }  from './</a:t>
            </a:r>
            <a:r>
              <a:rPr lang="en-US" sz="1600" dirty="0" err="1"/>
              <a:t>app.component</a:t>
            </a:r>
            <a:r>
              <a:rPr lang="en-US" sz="1600" dirty="0"/>
              <a:t>';</a:t>
            </a:r>
          </a:p>
          <a:p>
            <a:endParaRPr lang="en-US" sz="1600" dirty="0"/>
          </a:p>
          <a:p>
            <a:r>
              <a:rPr lang="en-US" sz="1600" dirty="0"/>
              <a:t>@</a:t>
            </a:r>
            <a:r>
              <a:rPr lang="en-US" sz="1600" dirty="0" err="1"/>
              <a:t>NgModule</a:t>
            </a:r>
            <a:r>
              <a:rPr lang="en-US" sz="1600" dirty="0"/>
              <a:t>({</a:t>
            </a:r>
          </a:p>
          <a:p>
            <a:r>
              <a:rPr lang="en-US" sz="1600" dirty="0"/>
              <a:t>  imports:      [ </a:t>
            </a:r>
            <a:r>
              <a:rPr lang="en-US" sz="1600" dirty="0" err="1"/>
              <a:t>BrowserModule</a:t>
            </a:r>
            <a:r>
              <a:rPr lang="en-US" sz="1600" dirty="0"/>
              <a:t> ],</a:t>
            </a:r>
          </a:p>
          <a:p>
            <a:r>
              <a:rPr lang="en-US" sz="1600" dirty="0"/>
              <a:t>  declarations: [ </a:t>
            </a:r>
            <a:r>
              <a:rPr lang="en-US" sz="1600" dirty="0" err="1"/>
              <a:t>AppComponent</a:t>
            </a:r>
            <a:r>
              <a:rPr lang="en-US" sz="1600" dirty="0"/>
              <a:t> ],</a:t>
            </a:r>
          </a:p>
          <a:p>
            <a:r>
              <a:rPr lang="en-US" sz="1600" dirty="0"/>
              <a:t>  bootstrap:    [ </a:t>
            </a:r>
            <a:r>
              <a:rPr lang="en-US" sz="1600" dirty="0" err="1"/>
              <a:t>AppComponent</a:t>
            </a:r>
            <a:r>
              <a:rPr lang="en-US" sz="1600" dirty="0"/>
              <a:t> ]</a:t>
            </a:r>
          </a:p>
          <a:p>
            <a:r>
              <a:rPr lang="en-US" sz="1600" dirty="0"/>
              <a:t>})</a:t>
            </a:r>
          </a:p>
          <a:p>
            <a:r>
              <a:rPr lang="en-US" sz="1600" dirty="0"/>
              <a:t>export class </a:t>
            </a:r>
            <a:r>
              <a:rPr lang="en-US" sz="1600" dirty="0" err="1"/>
              <a:t>AppModule</a:t>
            </a:r>
            <a:r>
              <a:rPr lang="en-US" sz="1600" dirty="0"/>
              <a:t> { }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88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HelloWorld</a:t>
            </a:r>
            <a:r>
              <a:rPr lang="en-US" dirty="0"/>
              <a:t> Example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19"/>
            <a:ext cx="8451972" cy="5186190"/>
          </a:xfrm>
        </p:spPr>
        <p:txBody>
          <a:bodyPr>
            <a:normAutofit/>
          </a:bodyPr>
          <a:lstStyle/>
          <a:p>
            <a:r>
              <a:rPr lang="en-US" sz="1600" b="1" dirty="0" err="1" smtClean="0"/>
              <a:t>src</a:t>
            </a:r>
            <a:r>
              <a:rPr lang="en-US" sz="1600" b="1" dirty="0" smtClean="0"/>
              <a:t>/app/</a:t>
            </a:r>
            <a:r>
              <a:rPr lang="en-US" sz="1600" b="1" dirty="0" err="1" smtClean="0"/>
              <a:t>app.component.ts</a:t>
            </a:r>
            <a:r>
              <a:rPr lang="en-US" sz="1600" b="1" dirty="0" smtClean="0"/>
              <a:t>:</a:t>
            </a:r>
            <a:endParaRPr lang="en-US" sz="1600" b="1" dirty="0"/>
          </a:p>
          <a:p>
            <a:endParaRPr lang="en-US" sz="1600" dirty="0" smtClean="0"/>
          </a:p>
          <a:p>
            <a:r>
              <a:rPr lang="en-US" sz="1600" dirty="0"/>
              <a:t>import { Component } from '@angular/core';</a:t>
            </a:r>
          </a:p>
          <a:p>
            <a:endParaRPr lang="en-US" sz="1600" dirty="0"/>
          </a:p>
          <a:p>
            <a:r>
              <a:rPr lang="en-US" sz="1600" dirty="0"/>
              <a:t>@Component({</a:t>
            </a:r>
          </a:p>
          <a:p>
            <a:r>
              <a:rPr lang="en-US" sz="1600" dirty="0"/>
              <a:t>  selector: 'my-app',</a:t>
            </a:r>
          </a:p>
          <a:p>
            <a:r>
              <a:rPr lang="en-US" sz="1600" dirty="0"/>
              <a:t>  template: `&lt;h1&gt;Hello {{name}}&lt;/h1&gt;`</a:t>
            </a:r>
          </a:p>
          <a:p>
            <a:r>
              <a:rPr lang="en-US" sz="1600" dirty="0"/>
              <a:t>})</a:t>
            </a:r>
          </a:p>
          <a:p>
            <a:r>
              <a:rPr lang="en-US" sz="1600" dirty="0"/>
              <a:t>export class </a:t>
            </a:r>
            <a:r>
              <a:rPr lang="en-US" sz="1600" dirty="0" err="1"/>
              <a:t>AppComponent</a:t>
            </a:r>
            <a:r>
              <a:rPr lang="en-US" sz="1600" dirty="0"/>
              <a:t> { </a:t>
            </a:r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name </a:t>
            </a:r>
            <a:r>
              <a:rPr lang="en-US" sz="1600" dirty="0"/>
              <a:t>= 'Angular'; </a:t>
            </a:r>
            <a:endParaRPr lang="en-US" sz="1600" dirty="0" smtClean="0"/>
          </a:p>
          <a:p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b="1" dirty="0"/>
              <a:t>index.html:</a:t>
            </a:r>
          </a:p>
          <a:p>
            <a:endParaRPr lang="en-US" sz="1600" dirty="0"/>
          </a:p>
          <a:p>
            <a:r>
              <a:rPr lang="en-US" sz="1600" dirty="0"/>
              <a:t>&lt;my-app&gt;Loading </a:t>
            </a:r>
            <a:r>
              <a:rPr lang="en-US" sz="1600" dirty="0" err="1"/>
              <a:t>AppComponent</a:t>
            </a:r>
            <a:r>
              <a:rPr lang="en-US" sz="1600" dirty="0"/>
              <a:t> content here ...&lt;/my-app&gt;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5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</a:t>
            </a:r>
            <a:endParaRPr lang="en-US" dirty="0"/>
          </a:p>
        </p:txBody>
      </p:sp>
      <p:pic>
        <p:nvPicPr>
          <p:cNvPr id="1028" name="Picture 4" descr="U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029" y="1821294"/>
            <a:ext cx="3035271" cy="4294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83151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Angular manages the lifecycle for components and Directives.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7673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>AngularJS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3299" y="1007935"/>
            <a:ext cx="8683047" cy="5084909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JavaScript-based</a:t>
            </a:r>
            <a:r>
              <a:rPr lang="en-US" sz="2000" dirty="0"/>
              <a:t> open-source front-end web application </a:t>
            </a:r>
            <a:r>
              <a:rPr lang="en-US" sz="2000" dirty="0" smtClean="0"/>
              <a:t>framework.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To develop</a:t>
            </a:r>
            <a:r>
              <a:rPr lang="en-US" sz="2000" dirty="0"/>
              <a:t> single-page </a:t>
            </a:r>
            <a:r>
              <a:rPr lang="en-US" sz="2000" dirty="0" smtClean="0"/>
              <a:t>applications.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framework for client-side model–view–controller (MVC</a:t>
            </a:r>
            <a:r>
              <a:rPr lang="en-US" sz="2000" dirty="0" smtClean="0"/>
              <a:t>) architecture.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AngularJS is the frontend part of the MEAN </a:t>
            </a:r>
            <a:r>
              <a:rPr lang="en-US" sz="2000" dirty="0" smtClean="0"/>
              <a:t>stack.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Unit testing ready.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Expressive, readable, and quick to develop</a:t>
            </a:r>
            <a:r>
              <a:rPr lang="en-US" sz="20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&lt;script </a:t>
            </a:r>
            <a:r>
              <a:rPr lang="en-US" sz="2000" dirty="0" err="1"/>
              <a:t>src</a:t>
            </a:r>
            <a:r>
              <a:rPr lang="en-US" sz="2000" dirty="0"/>
              <a:t>="https://ajax.googleapis.com/</a:t>
            </a:r>
            <a:r>
              <a:rPr lang="en-US" sz="2000" dirty="0" err="1"/>
              <a:t>ajax</a:t>
            </a:r>
            <a:r>
              <a:rPr lang="en-US" sz="2000" dirty="0"/>
              <a:t>/libs/</a:t>
            </a:r>
            <a:r>
              <a:rPr lang="en-US" sz="2000" dirty="0" err="1"/>
              <a:t>angularjs</a:t>
            </a:r>
            <a:r>
              <a:rPr lang="en-US" sz="2000" dirty="0"/>
              <a:t>/1.6.4/angular.min.js"&gt;&lt;/script&gt;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4987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Lifecycle Hooks - Example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1137831"/>
            <a:ext cx="8451972" cy="498587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@</a:t>
            </a:r>
            <a:r>
              <a:rPr lang="en-US" sz="2000" dirty="0"/>
              <a:t>Directive({selector: '[</a:t>
            </a:r>
            <a:r>
              <a:rPr lang="en-US" sz="2000" dirty="0" err="1" smtClean="0"/>
              <a:t>myDirective</a:t>
            </a:r>
            <a:r>
              <a:rPr lang="en-US" sz="2000" dirty="0" smtClean="0"/>
              <a:t>]'})</a:t>
            </a:r>
            <a:endParaRPr lang="en-US" sz="2000" dirty="0"/>
          </a:p>
          <a:p>
            <a:r>
              <a:rPr lang="en-US" sz="2000" dirty="0"/>
              <a:t>export class </a:t>
            </a:r>
            <a:r>
              <a:rPr lang="en-US" sz="2000" dirty="0" err="1"/>
              <a:t>S</a:t>
            </a:r>
            <a:r>
              <a:rPr lang="en-US" sz="2000" dirty="0" err="1" smtClean="0"/>
              <a:t>ampleDirective</a:t>
            </a:r>
            <a:r>
              <a:rPr lang="en-US" sz="2000" dirty="0" smtClean="0"/>
              <a:t> </a:t>
            </a:r>
            <a:r>
              <a:rPr lang="en-US" sz="2000" dirty="0"/>
              <a:t>implements </a:t>
            </a:r>
            <a:r>
              <a:rPr lang="en-US" sz="2000" dirty="0" err="1"/>
              <a:t>OnInit</a:t>
            </a:r>
            <a:r>
              <a:rPr lang="en-US" sz="2000" dirty="0"/>
              <a:t>, </a:t>
            </a:r>
            <a:r>
              <a:rPr lang="en-US" sz="2000" dirty="0" err="1"/>
              <a:t>OnDestroy</a:t>
            </a:r>
            <a:r>
              <a:rPr lang="en-US" sz="2000" dirty="0"/>
              <a:t> {</a:t>
            </a:r>
          </a:p>
          <a:p>
            <a:endParaRPr lang="en-US" sz="2000" dirty="0"/>
          </a:p>
          <a:p>
            <a:r>
              <a:rPr lang="en-US" sz="2000" dirty="0"/>
              <a:t>  constructor(private logger: </a:t>
            </a:r>
            <a:r>
              <a:rPr lang="en-US" sz="2000" dirty="0" err="1"/>
              <a:t>LoggerService</a:t>
            </a:r>
            <a:r>
              <a:rPr lang="en-US" sz="2000" dirty="0"/>
              <a:t>) {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ngOnInit</a:t>
            </a:r>
            <a:r>
              <a:rPr lang="en-US" sz="2000" dirty="0"/>
              <a:t>()    { </a:t>
            </a:r>
            <a:r>
              <a:rPr lang="en-US" sz="2000" dirty="0" err="1" smtClean="0"/>
              <a:t>this.logState</a:t>
            </a:r>
            <a:r>
              <a:rPr lang="en-US" sz="2000" dirty="0" smtClean="0"/>
              <a:t>(`</a:t>
            </a:r>
            <a:r>
              <a:rPr lang="en-US" sz="2000" dirty="0" err="1" smtClean="0"/>
              <a:t>Init</a:t>
            </a:r>
            <a:r>
              <a:rPr lang="en-US" sz="2000" dirty="0"/>
              <a:t>`); }</a:t>
            </a:r>
          </a:p>
          <a:p>
            <a:endParaRPr lang="en-US" sz="2000" dirty="0"/>
          </a:p>
          <a:p>
            <a:r>
              <a:rPr lang="en-US" sz="2000" dirty="0"/>
              <a:t>  </a:t>
            </a:r>
            <a:r>
              <a:rPr lang="en-US" sz="2000" dirty="0" err="1"/>
              <a:t>ngOnDestroy</a:t>
            </a:r>
            <a:r>
              <a:rPr lang="en-US" sz="2000" dirty="0"/>
              <a:t>() </a:t>
            </a:r>
            <a:r>
              <a:rPr lang="en-US" sz="2000" dirty="0" smtClean="0"/>
              <a:t>{</a:t>
            </a:r>
            <a:r>
              <a:rPr lang="en-US" sz="2000" dirty="0" err="1"/>
              <a:t>this.logState</a:t>
            </a:r>
            <a:r>
              <a:rPr lang="en-US" sz="2000" dirty="0" smtClean="0"/>
              <a:t>(`Destroy</a:t>
            </a:r>
            <a:r>
              <a:rPr lang="en-US" sz="2000" dirty="0"/>
              <a:t>`); }</a:t>
            </a:r>
          </a:p>
          <a:p>
            <a:endParaRPr lang="en-US" sz="2000" dirty="0"/>
          </a:p>
          <a:p>
            <a:r>
              <a:rPr lang="en-US" sz="2000" dirty="0"/>
              <a:t>  private </a:t>
            </a:r>
            <a:r>
              <a:rPr lang="en-US" sz="2000" dirty="0" err="1" smtClean="0"/>
              <a:t>logState</a:t>
            </a:r>
            <a:r>
              <a:rPr lang="en-US" sz="2000" dirty="0" smtClean="0"/>
              <a:t>(</a:t>
            </a:r>
            <a:r>
              <a:rPr lang="en-US" sz="2000" dirty="0" err="1" smtClean="0"/>
              <a:t>msg</a:t>
            </a:r>
            <a:r>
              <a:rPr lang="en-US" sz="2000" dirty="0"/>
              <a:t>: string) {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this.logger.log(</a:t>
            </a:r>
            <a:r>
              <a:rPr lang="en-US" sz="2000" dirty="0" err="1" smtClean="0"/>
              <a:t>msg</a:t>
            </a:r>
            <a:r>
              <a:rPr lang="en-US" sz="2000" dirty="0" smtClean="0"/>
              <a:t>);</a:t>
            </a:r>
            <a:endParaRPr lang="en-US" sz="2000" dirty="0"/>
          </a:p>
          <a:p>
            <a:r>
              <a:rPr lang="en-US" sz="2000" dirty="0"/>
              <a:t>  }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276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19"/>
            <a:ext cx="8451972" cy="51861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2 Types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Template driven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Can’t be unit tested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Complex validation logics in templates makes the code unreadable for designers.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Model </a:t>
            </a:r>
            <a:r>
              <a:rPr lang="en-US" sz="1600" dirty="0"/>
              <a:t>driven or Reactive </a:t>
            </a:r>
            <a:r>
              <a:rPr lang="en-US" sz="1600" dirty="0" smtClean="0"/>
              <a:t>forms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Can be unit tested.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smtClean="0"/>
              <a:t>Suites for </a:t>
            </a:r>
            <a:r>
              <a:rPr lang="en-US" sz="1200" dirty="0"/>
              <a:t>enterprise applications with lots of complex inter-field business validation </a:t>
            </a:r>
            <a:r>
              <a:rPr lang="en-US" sz="1200" dirty="0" smtClean="0"/>
              <a:t>logic. Better control and readability.</a:t>
            </a:r>
          </a:p>
          <a:p>
            <a:pPr lvl="1" indent="0">
              <a:buNone/>
            </a:pPr>
            <a:endParaRPr lang="en-US" sz="1600" dirty="0"/>
          </a:p>
          <a:p>
            <a:pPr lvl="1" indent="0">
              <a:buNone/>
            </a:pPr>
            <a:r>
              <a:rPr lang="en-US" sz="2000" dirty="0" smtClean="0"/>
              <a:t>Special </a:t>
            </a:r>
            <a:r>
              <a:rPr lang="en-US" sz="2000" dirty="0"/>
              <a:t>Angular CSS classes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1600" dirty="0" smtClean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 flipV="1">
            <a:off x="628650" y="1773382"/>
            <a:ext cx="8134350" cy="658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12813"/>
              </p:ext>
            </p:extLst>
          </p:nvPr>
        </p:nvGraphicFramePr>
        <p:xfrm>
          <a:off x="311027" y="3906981"/>
          <a:ext cx="8451972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5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7759"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State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Class if true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Class if false</a:t>
                      </a: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694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The control has been visited.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ng-touched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ng-untouched</a:t>
                      </a: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694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The control's value has changed.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ng-dirty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ng-pristine</a:t>
                      </a: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6945"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The control's value is valid.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ng-valid</a:t>
                      </a:r>
                    </a:p>
                  </a:txBody>
                  <a:tcPr marL="304800" marR="304800" marT="152400" marB="1524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kern="1200" dirty="0">
                          <a:solidFill>
                            <a:srgbClr val="141414"/>
                          </a:solidFill>
                          <a:latin typeface="+mn-lt"/>
                          <a:ea typeface="+mn-ea"/>
                          <a:cs typeface="+mn-cs"/>
                        </a:rPr>
                        <a:t>ng-invalid</a:t>
                      </a:r>
                    </a:p>
                  </a:txBody>
                  <a:tcPr marL="304800" marR="304800" marT="152400" marB="1524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28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Directives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Three Types of Directives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1600" dirty="0" smtClean="0"/>
              <a:t>Components - directives </a:t>
            </a:r>
            <a:r>
              <a:rPr lang="en-US" sz="1600" dirty="0"/>
              <a:t>with a template.</a:t>
            </a:r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Structural </a:t>
            </a:r>
            <a:r>
              <a:rPr lang="en-US" sz="1600" dirty="0" smtClean="0"/>
              <a:t>directives - change </a:t>
            </a:r>
            <a:r>
              <a:rPr lang="en-US" sz="1600" dirty="0"/>
              <a:t>the DOM layout by adding and removing DOM elements</a:t>
            </a:r>
            <a:r>
              <a:rPr lang="en-US" sz="1600" dirty="0" smtClean="0"/>
              <a:t>.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NgFor</a:t>
            </a:r>
            <a:r>
              <a:rPr lang="en-US" sz="1200" dirty="0" smtClean="0"/>
              <a:t>, </a:t>
            </a:r>
            <a:r>
              <a:rPr lang="en-US" sz="1200" dirty="0" err="1" smtClean="0"/>
              <a:t>NgIf</a:t>
            </a:r>
            <a:endParaRPr lang="en-US" sz="12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r>
              <a:rPr lang="en-US" sz="1600" dirty="0"/>
              <a:t>Attribute </a:t>
            </a:r>
            <a:r>
              <a:rPr lang="en-US" sz="1600" dirty="0" smtClean="0"/>
              <a:t>directives - change </a:t>
            </a:r>
            <a:r>
              <a:rPr lang="en-US" sz="1600" dirty="0"/>
              <a:t>the appearance or behavior of an element, component, or another directive</a:t>
            </a:r>
            <a:r>
              <a:rPr lang="en-US" sz="1600" dirty="0" smtClean="0"/>
              <a:t>.</a:t>
            </a:r>
          </a:p>
          <a:p>
            <a:pPr marL="744538" lvl="2" indent="-457200">
              <a:buFont typeface="Arial" panose="020B0604020202020204" pitchFamily="34" charset="0"/>
              <a:buChar char="•"/>
            </a:pPr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US" sz="1200" dirty="0" err="1" smtClean="0"/>
              <a:t>NgStyle</a:t>
            </a:r>
            <a:endParaRPr lang="en-US" sz="1200" dirty="0" smtClean="0"/>
          </a:p>
          <a:p>
            <a:pPr marL="744538" lvl="2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744538" lvl="2" indent="-45720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9866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 Directive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import { Directive, </a:t>
            </a:r>
            <a:r>
              <a:rPr lang="en-US" sz="2400" dirty="0" err="1"/>
              <a:t>ElementRef</a:t>
            </a:r>
            <a:r>
              <a:rPr lang="en-US" sz="2400" dirty="0"/>
              <a:t>, Input } from '@angular/core</a:t>
            </a:r>
            <a:r>
              <a:rPr lang="en-US" sz="2400" dirty="0" smtClean="0"/>
              <a:t>';</a:t>
            </a:r>
          </a:p>
          <a:p>
            <a:endParaRPr lang="en-US" sz="2400" dirty="0"/>
          </a:p>
          <a:p>
            <a:r>
              <a:rPr lang="en-US" sz="2400" dirty="0"/>
              <a:t>@Directive({ selector: '[</a:t>
            </a:r>
            <a:r>
              <a:rPr lang="en-US" sz="2400" dirty="0" err="1"/>
              <a:t>myHighlight</a:t>
            </a:r>
            <a:r>
              <a:rPr lang="en-US" sz="2400" dirty="0"/>
              <a:t>]' })</a:t>
            </a:r>
          </a:p>
          <a:p>
            <a:r>
              <a:rPr lang="en-US" sz="2400" dirty="0"/>
              <a:t>export class </a:t>
            </a:r>
            <a:r>
              <a:rPr lang="en-US" sz="2400" dirty="0" err="1"/>
              <a:t>HighlightDirective</a:t>
            </a:r>
            <a:r>
              <a:rPr lang="en-US" sz="2400" dirty="0"/>
              <a:t> {</a:t>
            </a:r>
          </a:p>
          <a:p>
            <a:r>
              <a:rPr lang="en-US" sz="2400" dirty="0"/>
              <a:t>    constructor(el: </a:t>
            </a:r>
            <a:r>
              <a:rPr lang="en-US" sz="2400" dirty="0" err="1"/>
              <a:t>ElementRef</a:t>
            </a:r>
            <a:r>
              <a:rPr lang="en-US" sz="2400" dirty="0"/>
              <a:t>) {</a:t>
            </a:r>
          </a:p>
          <a:p>
            <a:r>
              <a:rPr lang="en-US" sz="2400" dirty="0"/>
              <a:t>       </a:t>
            </a:r>
            <a:r>
              <a:rPr lang="en-US" sz="2400" dirty="0" err="1"/>
              <a:t>el.nativeElement.style.backgroundColor</a:t>
            </a:r>
            <a:r>
              <a:rPr lang="en-US" sz="2400" dirty="0"/>
              <a:t> = 'yellow';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45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Filters/pipes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20"/>
            <a:ext cx="8451972" cy="517753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Angular </a:t>
            </a:r>
            <a:r>
              <a:rPr lang="en-US" sz="2000" b="1" dirty="0"/>
              <a:t>pipes</a:t>
            </a:r>
            <a:r>
              <a:rPr lang="en-US" sz="2000" dirty="0"/>
              <a:t> provide formatting and transformation for data in the </a:t>
            </a:r>
            <a:r>
              <a:rPr lang="en-US" sz="2000" dirty="0" smtClean="0"/>
              <a:t>template.</a:t>
            </a:r>
          </a:p>
          <a:p>
            <a:endParaRPr lang="en-US" sz="20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Currency : </a:t>
            </a:r>
            <a:r>
              <a:rPr lang="en-US" sz="1600" dirty="0" smtClean="0"/>
              <a:t>&lt;td&gt;{{</a:t>
            </a:r>
            <a:r>
              <a:rPr lang="en-US" sz="1600" dirty="0" err="1"/>
              <a:t>movie.price</a:t>
            </a:r>
            <a:r>
              <a:rPr lang="en-US" sz="1600" dirty="0"/>
              <a:t> | </a:t>
            </a:r>
            <a:r>
              <a:rPr lang="en-US" sz="1600" dirty="0" err="1"/>
              <a:t>currency:'USD':true</a:t>
            </a:r>
            <a:r>
              <a:rPr lang="en-US" sz="1600" dirty="0"/>
              <a:t>}}&lt;/td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Date : </a:t>
            </a:r>
            <a:r>
              <a:rPr lang="en-US" sz="1600" dirty="0" smtClean="0"/>
              <a:t>&lt;</a:t>
            </a:r>
            <a:r>
              <a:rPr lang="en-US" sz="1600" dirty="0"/>
              <a:t>td&gt;{{</a:t>
            </a:r>
            <a:r>
              <a:rPr lang="en-US" sz="1600" dirty="0" err="1"/>
              <a:t>movie.releaseDate</a:t>
            </a:r>
            <a:r>
              <a:rPr lang="en-US" sz="1600" dirty="0"/>
              <a:t> | date}}&lt;/td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 smtClean="0"/>
              <a:t>Json</a:t>
            </a:r>
            <a:r>
              <a:rPr lang="en-US" sz="2000" dirty="0" smtClean="0"/>
              <a:t> : </a:t>
            </a:r>
            <a:r>
              <a:rPr lang="en-US" sz="1600" dirty="0" smtClean="0"/>
              <a:t>&lt;</a:t>
            </a:r>
            <a:r>
              <a:rPr lang="en-US" sz="1600" dirty="0"/>
              <a:t>pre&gt;{{movie | </a:t>
            </a:r>
            <a:r>
              <a:rPr lang="en-US" sz="1600" dirty="0" err="1"/>
              <a:t>json</a:t>
            </a:r>
            <a:r>
              <a:rPr lang="en-US" sz="1600" dirty="0"/>
              <a:t>}}&lt;/pre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Slice : </a:t>
            </a:r>
            <a:r>
              <a:rPr lang="en-US" sz="1600" dirty="0" smtClean="0"/>
              <a:t>&lt;</a:t>
            </a:r>
            <a:r>
              <a:rPr lang="en-US" sz="1600" dirty="0" err="1"/>
              <a:t>tr</a:t>
            </a:r>
            <a:r>
              <a:rPr lang="en-US" sz="1600" dirty="0"/>
              <a:t> *</a:t>
            </a:r>
            <a:r>
              <a:rPr lang="en-US" sz="1600" dirty="0" err="1"/>
              <a:t>ngFor</a:t>
            </a:r>
            <a:r>
              <a:rPr lang="en-US" sz="1600" dirty="0"/>
              <a:t>="let movie of movies | slice:0:2</a:t>
            </a:r>
            <a:r>
              <a:rPr lang="en-US" sz="1600" dirty="0" smtClean="0"/>
              <a:t>"&gt;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Lowercase : </a:t>
            </a:r>
            <a:r>
              <a:rPr lang="en-US" sz="1600" dirty="0" smtClean="0"/>
              <a:t>&lt;</a:t>
            </a:r>
            <a:r>
              <a:rPr lang="en-US" sz="1600" dirty="0"/>
              <a:t>td&gt;{{</a:t>
            </a:r>
            <a:r>
              <a:rPr lang="en-US" sz="1600" dirty="0" err="1"/>
              <a:t>movie.title</a:t>
            </a:r>
            <a:r>
              <a:rPr lang="en-US" sz="1600" dirty="0"/>
              <a:t> | lowercase}}&lt;/td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Number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&lt;td&gt;{{</a:t>
            </a:r>
            <a:r>
              <a:rPr lang="en-US" sz="1600" dirty="0" err="1"/>
              <a:t>movie.starRating</a:t>
            </a:r>
            <a:r>
              <a:rPr lang="en-US" sz="1600" dirty="0"/>
              <a:t> | number}}&lt;/td&gt;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r>
              <a:rPr lang="en-US" sz="1600" dirty="0"/>
              <a:t>&lt;td&gt;{{</a:t>
            </a:r>
            <a:r>
              <a:rPr lang="en-US" sz="1600" dirty="0" err="1"/>
              <a:t>movie.starRating</a:t>
            </a:r>
            <a:r>
              <a:rPr lang="en-US" sz="1600" dirty="0"/>
              <a:t> | number:'1.1-2'}}&lt;/td&gt;</a:t>
            </a:r>
          </a:p>
          <a:p>
            <a:pPr marL="571500" lvl="1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lvl="1" indent="0">
              <a:buNone/>
            </a:pPr>
            <a:endParaRPr lang="en-US" sz="1600" dirty="0"/>
          </a:p>
          <a:p>
            <a:pPr marL="571500" lvl="1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662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Services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11028" y="937520"/>
            <a:ext cx="8451972" cy="517753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2 Types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 smtClean="0"/>
              <a:t>Observable</a:t>
            </a:r>
            <a:endParaRPr lang="en-US" sz="2000" dirty="0" smtClean="0"/>
          </a:p>
          <a:p>
            <a:pPr marL="685800" lvl="1" indent="-457200"/>
            <a:r>
              <a:rPr lang="en-US" sz="1600" dirty="0"/>
              <a:t>asynchronous </a:t>
            </a:r>
            <a:r>
              <a:rPr lang="en-US" sz="1600" dirty="0"/>
              <a:t>operation</a:t>
            </a:r>
          </a:p>
          <a:p>
            <a:pPr marL="685800" lvl="1" indent="-457200"/>
            <a:r>
              <a:rPr lang="en-US" sz="1600" dirty="0"/>
              <a:t>Stream of Events</a:t>
            </a:r>
          </a:p>
          <a:p>
            <a:pPr marL="685800" lvl="1" indent="-457200"/>
            <a:r>
              <a:rPr lang="en-US" sz="1600" dirty="0" smtClean="0"/>
              <a:t>To listen for events in the stream, </a:t>
            </a:r>
            <a:r>
              <a:rPr lang="en-US" sz="1600" b="1" dirty="0" smtClean="0"/>
              <a:t>Subscribe</a:t>
            </a:r>
            <a:r>
              <a:rPr lang="en-US" sz="1600" dirty="0" smtClean="0"/>
              <a:t> to the Observable</a:t>
            </a:r>
          </a:p>
          <a:p>
            <a:pPr lvl="1" indent="0">
              <a:buNone/>
            </a:pPr>
            <a:endParaRPr lang="en-US" sz="1600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Promise</a:t>
            </a:r>
            <a:endParaRPr lang="en-US" sz="1600" dirty="0"/>
          </a:p>
          <a:p>
            <a:pPr lvl="1" indent="0">
              <a:buNone/>
            </a:pPr>
            <a:endParaRPr lang="en-US" sz="1600" dirty="0"/>
          </a:p>
          <a:p>
            <a:pPr marL="571500" lvl="1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04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 smtClean="0"/>
              <a:t>Observable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3298" y="937520"/>
            <a:ext cx="8951537" cy="5177530"/>
          </a:xfrm>
        </p:spPr>
        <p:txBody>
          <a:bodyPr>
            <a:normAutofit lnSpcReduction="10000"/>
          </a:bodyPr>
          <a:lstStyle/>
          <a:p>
            <a:r>
              <a:rPr lang="en-US" sz="2000" b="1" dirty="0" err="1" smtClean="0"/>
              <a:t>hero.service.ts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1800" dirty="0" smtClean="0"/>
              <a:t>import </a:t>
            </a:r>
            <a:r>
              <a:rPr lang="en-US" sz="1800" dirty="0"/>
              <a:t>{ Observable } from '</a:t>
            </a:r>
            <a:r>
              <a:rPr lang="en-US" sz="1800" dirty="0" err="1"/>
              <a:t>rxjs</a:t>
            </a:r>
            <a:r>
              <a:rPr lang="en-US" sz="1800" dirty="0"/>
              <a:t>/Observable'; </a:t>
            </a:r>
            <a:endParaRPr lang="en-US" sz="1800" dirty="0" smtClean="0"/>
          </a:p>
          <a:p>
            <a:r>
              <a:rPr lang="en-US" sz="1800" dirty="0" smtClean="0"/>
              <a:t>import </a:t>
            </a:r>
            <a:r>
              <a:rPr lang="en-US" sz="1800" dirty="0"/>
              <a:t>{ of } from '</a:t>
            </a:r>
            <a:r>
              <a:rPr lang="en-US" sz="1800" dirty="0" err="1"/>
              <a:t>rxjs</a:t>
            </a:r>
            <a:r>
              <a:rPr lang="en-US" sz="1800" dirty="0"/>
              <a:t>/observable/of</a:t>
            </a:r>
            <a:r>
              <a:rPr lang="en-US" sz="1800" dirty="0" smtClean="0"/>
              <a:t>';</a:t>
            </a:r>
          </a:p>
          <a:p>
            <a:endParaRPr lang="en-US" sz="1800" dirty="0"/>
          </a:p>
          <a:p>
            <a:r>
              <a:rPr lang="en-US" sz="1800" dirty="0" err="1"/>
              <a:t>getHeroes</a:t>
            </a:r>
            <a:r>
              <a:rPr lang="en-US" sz="1800" dirty="0"/>
              <a:t>(): Observable&lt;Hero[]&gt; { </a:t>
            </a:r>
            <a:endParaRPr lang="en-US" sz="1800" dirty="0" smtClean="0"/>
          </a:p>
          <a:p>
            <a:r>
              <a:rPr lang="en-US" sz="1800" dirty="0"/>
              <a:t>	</a:t>
            </a:r>
            <a:r>
              <a:rPr lang="en-US" sz="1800" dirty="0" smtClean="0"/>
              <a:t>return </a:t>
            </a:r>
            <a:r>
              <a:rPr lang="en-US" sz="1800" dirty="0"/>
              <a:t>of(HEROES); </a:t>
            </a:r>
            <a:endParaRPr lang="en-US" sz="1800" dirty="0" smtClean="0"/>
          </a:p>
          <a:p>
            <a:r>
              <a:rPr lang="en-US" sz="1800" dirty="0" smtClean="0"/>
              <a:t>}</a:t>
            </a:r>
          </a:p>
          <a:p>
            <a:endParaRPr lang="en-US" dirty="0" smtClean="0"/>
          </a:p>
          <a:p>
            <a:r>
              <a:rPr lang="en-US" sz="2000" b="1" dirty="0" err="1" smtClean="0"/>
              <a:t>heroes.component.ts</a:t>
            </a:r>
            <a:r>
              <a:rPr lang="en-US" sz="2000" b="1" dirty="0" smtClean="0"/>
              <a:t>:</a:t>
            </a:r>
          </a:p>
          <a:p>
            <a:endParaRPr lang="en-US" sz="2000" b="1" dirty="0"/>
          </a:p>
          <a:p>
            <a:r>
              <a:rPr lang="en-US" sz="1800" dirty="0" err="1" smtClean="0"/>
              <a:t>this.heroService.getHeroes</a:t>
            </a:r>
            <a:r>
              <a:rPr lang="en-US" sz="1800" dirty="0" smtClean="0"/>
              <a:t>()</a:t>
            </a:r>
          </a:p>
          <a:p>
            <a:r>
              <a:rPr lang="en-US" sz="1800" dirty="0"/>
              <a:t>	</a:t>
            </a:r>
            <a:r>
              <a:rPr lang="en-US" sz="1800" dirty="0" smtClean="0"/>
              <a:t>			.</a:t>
            </a:r>
            <a:r>
              <a:rPr lang="en-US" sz="1800" dirty="0"/>
              <a:t>subscribe</a:t>
            </a:r>
            <a:r>
              <a:rPr lang="en-US" sz="1800" dirty="0" smtClean="0"/>
              <a:t>(</a:t>
            </a:r>
          </a:p>
          <a:p>
            <a:r>
              <a:rPr lang="en-US" sz="1800" dirty="0" smtClean="0"/>
              <a:t>				heroes </a:t>
            </a:r>
            <a:r>
              <a:rPr lang="en-US" sz="1800" dirty="0"/>
              <a:t>=&gt; </a:t>
            </a:r>
            <a:r>
              <a:rPr lang="en-US" sz="1800" dirty="0" err="1"/>
              <a:t>this.heroes</a:t>
            </a:r>
            <a:r>
              <a:rPr lang="en-US" sz="1800" dirty="0"/>
              <a:t> = heroes,</a:t>
            </a:r>
          </a:p>
          <a:p>
            <a:r>
              <a:rPr lang="en-US" sz="1800" dirty="0" smtClean="0"/>
              <a:t>				error </a:t>
            </a:r>
            <a:r>
              <a:rPr lang="en-US" sz="1800" dirty="0"/>
              <a:t>=&gt; </a:t>
            </a:r>
            <a:r>
              <a:rPr lang="en-US" sz="1800" dirty="0" err="1"/>
              <a:t>this.errorMessage</a:t>
            </a:r>
            <a:r>
              <a:rPr lang="en-US" sz="1800" dirty="0"/>
              <a:t> = &lt;any&gt;error);</a:t>
            </a:r>
          </a:p>
          <a:p>
            <a:pPr lvl="1" indent="0">
              <a:buNone/>
            </a:pPr>
            <a:endParaRPr lang="en-US" sz="1600" dirty="0"/>
          </a:p>
          <a:p>
            <a:pPr marL="571500" lvl="1" indent="-34290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400" dirty="0"/>
          </a:p>
          <a:p>
            <a:pPr marL="685800" lvl="1" indent="-4572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240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1058862"/>
            <a:ext cx="56007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8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/>
              <a:t>app = </a:t>
            </a:r>
            <a:r>
              <a:rPr lang="en-US" dirty="0" err="1"/>
              <a:t>angular.module</a:t>
            </a:r>
            <a:r>
              <a:rPr lang="en-US" dirty="0" smtClean="0"/>
              <a:t>(‘</a:t>
            </a:r>
            <a:r>
              <a:rPr lang="en-US" dirty="0" err="1" smtClean="0"/>
              <a:t>customerApp</a:t>
            </a:r>
            <a:r>
              <a:rPr lang="en-US" dirty="0"/>
              <a:t>', []);</a:t>
            </a:r>
          </a:p>
          <a:p>
            <a:r>
              <a:rPr lang="en-US" dirty="0"/>
              <a:t>    </a:t>
            </a:r>
            <a:r>
              <a:rPr lang="en-US" dirty="0" err="1"/>
              <a:t>app.controller</a:t>
            </a:r>
            <a:r>
              <a:rPr lang="en-US" dirty="0"/>
              <a:t>('</a:t>
            </a:r>
            <a:r>
              <a:rPr lang="en-US" dirty="0" err="1"/>
              <a:t>realCustomer</a:t>
            </a:r>
            <a:r>
              <a:rPr lang="en-US" dirty="0"/>
              <a:t>', function($scope) {</a:t>
            </a:r>
          </a:p>
          <a:p>
            <a:r>
              <a:rPr lang="en-US" dirty="0" smtClean="0"/>
              <a:t>		$</a:t>
            </a:r>
            <a:r>
              <a:rPr lang="en-US" dirty="0" err="1"/>
              <a:t>scope.customer</a:t>
            </a:r>
            <a:r>
              <a:rPr lang="en-US" dirty="0"/>
              <a:t> =  {</a:t>
            </a:r>
          </a:p>
          <a:p>
            <a:r>
              <a:rPr lang="en-US" dirty="0"/>
              <a:t>        </a:t>
            </a:r>
            <a:r>
              <a:rPr lang="en-US" dirty="0" smtClean="0"/>
              <a:t>	 	'Name</a:t>
            </a:r>
            <a:r>
              <a:rPr lang="en-US" dirty="0"/>
              <a:t>'    :   </a:t>
            </a:r>
            <a:r>
              <a:rPr lang="en-US" dirty="0" smtClean="0"/>
              <a:t>'John',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smtClean="0"/>
              <a:t>	 	'Address</a:t>
            </a:r>
            <a:r>
              <a:rPr lang="en-US" dirty="0"/>
              <a:t>' :   '12-13-283/A1',</a:t>
            </a:r>
          </a:p>
          <a:p>
            <a:r>
              <a:rPr lang="en-US" dirty="0"/>
              <a:t>       </a:t>
            </a:r>
            <a:r>
              <a:rPr lang="en-US" dirty="0" smtClean="0"/>
              <a:t>	  	'Email</a:t>
            </a:r>
            <a:r>
              <a:rPr lang="en-US" dirty="0"/>
              <a:t>'   :   </a:t>
            </a:r>
            <a:r>
              <a:rPr lang="en-US" dirty="0" smtClean="0"/>
              <a:t>‘John.J@cognizant.com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smtClean="0"/>
              <a:t>		}</a:t>
            </a:r>
            <a:endParaRPr lang="en-US" dirty="0"/>
          </a:p>
          <a:p>
            <a:r>
              <a:rPr lang="en-US" dirty="0"/>
              <a:t>    });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25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&lt;html ng-app</a:t>
            </a:r>
            <a:r>
              <a:rPr lang="en-US" dirty="0" smtClean="0"/>
              <a:t>=“</a:t>
            </a:r>
            <a:r>
              <a:rPr lang="en-US" dirty="0" err="1" smtClean="0"/>
              <a:t>customerApp</a:t>
            </a:r>
            <a:r>
              <a:rPr lang="en-US" dirty="0"/>
              <a:t>"&gt;</a:t>
            </a:r>
          </a:p>
          <a:p>
            <a:pPr latinLnBrk="1"/>
            <a:r>
              <a:rPr lang="en-US" dirty="0" smtClean="0"/>
              <a:t>	&lt;</a:t>
            </a:r>
            <a:r>
              <a:rPr lang="en-US" dirty="0"/>
              <a:t>div ng-controller="</a:t>
            </a:r>
            <a:r>
              <a:rPr lang="en-US" dirty="0" err="1"/>
              <a:t>realCustomer</a:t>
            </a:r>
            <a:r>
              <a:rPr lang="en-US" dirty="0"/>
              <a:t>"&gt;</a:t>
            </a:r>
          </a:p>
          <a:p>
            <a:pPr latinLnBrk="1"/>
            <a:r>
              <a:rPr lang="en-US" dirty="0" smtClean="0"/>
              <a:t>		&lt;</a:t>
            </a:r>
            <a:r>
              <a:rPr lang="en-US" dirty="0"/>
              <a:t>h3&gt;{{ </a:t>
            </a:r>
            <a:r>
              <a:rPr lang="en-US" dirty="0" err="1"/>
              <a:t>customer.Name</a:t>
            </a:r>
            <a:r>
              <a:rPr lang="en-US" dirty="0"/>
              <a:t> }} &lt;/h3&gt;</a:t>
            </a:r>
          </a:p>
          <a:p>
            <a:pPr latinLnBrk="1"/>
            <a:r>
              <a:rPr lang="en-US" dirty="0" smtClean="0"/>
              <a:t>		&lt;</a:t>
            </a:r>
            <a:r>
              <a:rPr lang="en-US" dirty="0"/>
              <a:t>h3&gt;{{ </a:t>
            </a:r>
            <a:r>
              <a:rPr lang="en-US" dirty="0" err="1"/>
              <a:t>customer.Address</a:t>
            </a:r>
            <a:r>
              <a:rPr lang="en-US" dirty="0"/>
              <a:t> }} &lt;/h3&gt;</a:t>
            </a:r>
          </a:p>
          <a:p>
            <a:pPr latinLnBrk="1"/>
            <a:r>
              <a:rPr lang="en-US" dirty="0" smtClean="0"/>
              <a:t>		&lt;</a:t>
            </a:r>
            <a:r>
              <a:rPr lang="en-US" dirty="0"/>
              <a:t>h3&gt;{{ </a:t>
            </a:r>
            <a:r>
              <a:rPr lang="en-US" dirty="0" err="1"/>
              <a:t>customer.Email</a:t>
            </a:r>
            <a:r>
              <a:rPr lang="en-US" dirty="0"/>
              <a:t> }} &lt;/h3&gt;</a:t>
            </a:r>
          </a:p>
          <a:p>
            <a:pPr latinLnBrk="1"/>
            <a:r>
              <a:rPr lang="en-US" dirty="0" smtClean="0"/>
              <a:t>	&lt;/</a:t>
            </a:r>
            <a:r>
              <a:rPr lang="en-US" dirty="0"/>
              <a:t>div&gt;</a:t>
            </a:r>
          </a:p>
          <a:p>
            <a:r>
              <a:rPr lang="en-US" dirty="0" smtClean="0"/>
              <a:t>&lt;/html&gt;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25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Angular 1 vs 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Angular </a:t>
            </a:r>
            <a:r>
              <a:rPr lang="en-US" sz="2000" dirty="0"/>
              <a:t>2 is written entirely in Typescript and meets the ECMAScript 6 </a:t>
            </a:r>
            <a:r>
              <a:rPr lang="en-US" sz="2000" dirty="0" smtClean="0"/>
              <a:t>specification.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Component-based </a:t>
            </a:r>
            <a:r>
              <a:rPr lang="en-US" sz="2000" dirty="0"/>
              <a:t>development and object </a:t>
            </a:r>
            <a:r>
              <a:rPr lang="en-US" sz="2000" dirty="0" smtClean="0"/>
              <a:t>oriented.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A component is a controller class with a template and styles that belong to it.</a:t>
            </a:r>
            <a:endParaRPr lang="en-US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lang="en-US" sz="2000" dirty="0" smtClean="0"/>
              <a:t>copes </a:t>
            </a:r>
            <a:r>
              <a:rPr lang="en-US" sz="2000" dirty="0"/>
              <a:t>and controllers are canceled </a:t>
            </a:r>
            <a:r>
              <a:rPr lang="en-US" sz="2000" dirty="0" smtClean="0"/>
              <a:t>completely.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Improved Dependency Injection model.</a:t>
            </a:r>
          </a:p>
          <a:p>
            <a:pPr lvl="1" indent="0">
              <a:buNone/>
            </a:pPr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5756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TypeScript is a typed superset </a:t>
            </a:r>
            <a:r>
              <a:rPr lang="en-US" sz="2000" dirty="0"/>
              <a:t>of </a:t>
            </a:r>
            <a:r>
              <a:rPr lang="en-US" sz="2000" dirty="0" smtClean="0"/>
              <a:t>JavaScript that compiles to plain 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Open source and Supported by all the browsers and 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TypeScript is an extension of ECMAScript, in fact:</a:t>
            </a:r>
          </a:p>
          <a:p>
            <a:pPr marL="0" lvl="1" indent="0">
              <a:buClrTx/>
              <a:buNone/>
            </a:pPr>
            <a:r>
              <a:rPr lang="en-US" sz="1600" dirty="0"/>
              <a:t>		</a:t>
            </a:r>
            <a:r>
              <a:rPr lang="en-US" sz="2000" b="1" i="1" dirty="0"/>
              <a:t>TypeScript = ES6 + Types + </a:t>
            </a:r>
            <a:r>
              <a:rPr lang="en-US" sz="2000" b="1" i="1" dirty="0" smtClean="0"/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/>
              <a:t>Supports </a:t>
            </a:r>
            <a:r>
              <a:rPr lang="en-US" sz="2000" dirty="0"/>
              <a:t>object-oriented </a:t>
            </a:r>
            <a:r>
              <a:rPr lang="en-US" sz="2000" dirty="0" smtClean="0"/>
              <a:t>programming.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err="1" smtClean="0"/>
              <a:t>Transpilation</a:t>
            </a:r>
            <a:r>
              <a:rPr lang="en-US" sz="2000" dirty="0" smtClean="0"/>
              <a:t> - </a:t>
            </a:r>
            <a:r>
              <a:rPr lang="en-US" sz="2000" dirty="0" err="1"/>
              <a:t>TypeScript</a:t>
            </a:r>
            <a:r>
              <a:rPr lang="en-US" sz="2000" dirty="0"/>
              <a:t> code has to be </a:t>
            </a:r>
            <a:r>
              <a:rPr lang="en-US" sz="2000" dirty="0" smtClean="0"/>
              <a:t>translated(compiled) </a:t>
            </a:r>
            <a:r>
              <a:rPr lang="en-US" sz="2000" dirty="0"/>
              <a:t>into </a:t>
            </a:r>
            <a:r>
              <a:rPr lang="en-US" sz="2000" dirty="0" smtClean="0"/>
              <a:t>JavaScript.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73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 – Example 1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err="1" smtClean="0"/>
              <a:t>greeter.ts</a:t>
            </a:r>
            <a:r>
              <a:rPr lang="en-US" sz="2400" b="1" dirty="0" smtClean="0"/>
              <a:t> (Pure </a:t>
            </a:r>
            <a:r>
              <a:rPr lang="en-US" sz="2400" b="1" dirty="0" err="1" smtClean="0"/>
              <a:t>Javascript</a:t>
            </a:r>
            <a:r>
              <a:rPr lang="en-US" sz="2400" b="1" dirty="0" smtClean="0"/>
              <a:t>) :</a:t>
            </a:r>
          </a:p>
          <a:p>
            <a:endParaRPr lang="en-US" dirty="0" smtClean="0"/>
          </a:p>
          <a:p>
            <a:r>
              <a:rPr lang="en-US" sz="2400" dirty="0" smtClean="0"/>
              <a:t>function </a:t>
            </a:r>
            <a:r>
              <a:rPr lang="en-US" sz="2400" dirty="0"/>
              <a:t>greeter(person) {</a:t>
            </a:r>
          </a:p>
          <a:p>
            <a:r>
              <a:rPr lang="en-US" sz="2400" dirty="0"/>
              <a:t>    return "Hello, " + person;</a:t>
            </a:r>
          </a:p>
          <a:p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user = "Jane User</a:t>
            </a:r>
            <a:r>
              <a:rPr lang="en-US" sz="2400" dirty="0" smtClean="0"/>
              <a:t>";</a:t>
            </a:r>
            <a:endParaRPr lang="en-US" sz="2400" dirty="0"/>
          </a:p>
          <a:p>
            <a:r>
              <a:rPr lang="en-US" sz="2400" dirty="0" err="1"/>
              <a:t>document.body.innerHTML</a:t>
            </a:r>
            <a:r>
              <a:rPr lang="en-US" sz="2400" dirty="0"/>
              <a:t> = greeter(user);</a:t>
            </a:r>
          </a:p>
        </p:txBody>
      </p:sp>
    </p:spTree>
    <p:extLst>
      <p:ext uri="{BB962C8B-B14F-4D97-AF65-F5344CB8AC3E}">
        <p14:creationId xmlns:p14="http://schemas.microsoft.com/office/powerpoint/2010/main" val="35765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AB80A-78BA-6B42-BA0D-B44ACF890F5A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TypeScript – Example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400" b="1" dirty="0" err="1" smtClean="0"/>
              <a:t>greeter.ts</a:t>
            </a:r>
            <a:r>
              <a:rPr lang="en-US" sz="2400" b="1" dirty="0" smtClean="0"/>
              <a:t> (with type annotation)</a:t>
            </a:r>
          </a:p>
          <a:p>
            <a:endParaRPr lang="en-US" sz="2400" b="1" dirty="0"/>
          </a:p>
          <a:p>
            <a:r>
              <a:rPr lang="en-US" sz="2400" dirty="0"/>
              <a:t>function greeter(person: string) {</a:t>
            </a:r>
          </a:p>
          <a:p>
            <a:r>
              <a:rPr lang="en-US" sz="2400" dirty="0"/>
              <a:t>    return "Hello, " + person;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var</a:t>
            </a:r>
            <a:r>
              <a:rPr lang="en-US" sz="2400" dirty="0"/>
              <a:t> user = "Jane User";</a:t>
            </a:r>
          </a:p>
          <a:p>
            <a:endParaRPr lang="en-US" sz="2400" dirty="0"/>
          </a:p>
          <a:p>
            <a:r>
              <a:rPr lang="en-US" sz="2400" dirty="0" err="1"/>
              <a:t>document.body.innerHTML</a:t>
            </a:r>
            <a:r>
              <a:rPr lang="en-US" sz="2400" dirty="0"/>
              <a:t> = greeter(user);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95587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gnizant_4x3">
  <a:themeElements>
    <a:clrScheme name="Cognizant">
      <a:dk1>
        <a:srgbClr val="50B3CF"/>
      </a:dk1>
      <a:lt1>
        <a:sysClr val="window" lastClr="FFFFFF"/>
      </a:lt1>
      <a:dk2>
        <a:srgbClr val="141414"/>
      </a:dk2>
      <a:lt2>
        <a:srgbClr val="FFFFFF"/>
      </a:lt2>
      <a:accent1>
        <a:srgbClr val="50B3CF"/>
      </a:accent1>
      <a:accent2>
        <a:srgbClr val="6DB33F"/>
      </a:accent2>
      <a:accent3>
        <a:srgbClr val="72CDF4"/>
      </a:accent3>
      <a:accent4>
        <a:srgbClr val="00728F"/>
      </a:accent4>
      <a:accent5>
        <a:srgbClr val="387C2C"/>
      </a:accent5>
      <a:accent6>
        <a:srgbClr val="DF7A1C"/>
      </a:accent6>
      <a:hlink>
        <a:srgbClr val="D36522"/>
      </a:hlink>
      <a:folHlink>
        <a:srgbClr val="66C2E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ognizant">
        <a:dk1>
          <a:srgbClr val="50B3CF"/>
        </a:dk1>
        <a:lt1>
          <a:sysClr val="window" lastClr="FFFFFF"/>
        </a:lt1>
        <a:dk2>
          <a:srgbClr val="141414"/>
        </a:dk2>
        <a:lt2>
          <a:srgbClr val="FFFFFF"/>
        </a:lt2>
        <a:accent1>
          <a:srgbClr val="50B3CF"/>
        </a:accent1>
        <a:accent2>
          <a:srgbClr val="6DB33F"/>
        </a:accent2>
        <a:accent3>
          <a:srgbClr val="72CDF4"/>
        </a:accent3>
        <a:accent4>
          <a:srgbClr val="00728F"/>
        </a:accent4>
        <a:accent5>
          <a:srgbClr val="387C2C"/>
        </a:accent5>
        <a:accent6>
          <a:srgbClr val="DF7A1C"/>
        </a:accent6>
        <a:hlink>
          <a:srgbClr val="D36522"/>
        </a:hlink>
        <a:folHlink>
          <a:srgbClr val="66C2EF"/>
        </a:folHlink>
      </a:clrScheme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gnizant">
    <a:dk1>
      <a:srgbClr val="50B3CF"/>
    </a:dk1>
    <a:lt1>
      <a:sysClr val="window" lastClr="FFFFFF"/>
    </a:lt1>
    <a:dk2>
      <a:srgbClr val="141414"/>
    </a:dk2>
    <a:lt2>
      <a:srgbClr val="FFFFFF"/>
    </a:lt2>
    <a:accent1>
      <a:srgbClr val="50B3CF"/>
    </a:accent1>
    <a:accent2>
      <a:srgbClr val="6DB33F"/>
    </a:accent2>
    <a:accent3>
      <a:srgbClr val="72CDF4"/>
    </a:accent3>
    <a:accent4>
      <a:srgbClr val="00728F"/>
    </a:accent4>
    <a:accent5>
      <a:srgbClr val="387C2C"/>
    </a:accent5>
    <a:accent6>
      <a:srgbClr val="DF7A1C"/>
    </a:accent6>
    <a:hlink>
      <a:srgbClr val="D36522"/>
    </a:hlink>
    <a:folHlink>
      <a:srgbClr val="66C2E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5337</TotalTime>
  <Words>887</Words>
  <Application>Microsoft Office PowerPoint</Application>
  <PresentationFormat>On-screen Show (4:3)</PresentationFormat>
  <Paragraphs>298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Cognizant_4x3</vt:lpstr>
      <vt:lpstr>PowerPoint Presentation</vt:lpstr>
      <vt:lpstr>AngularJS </vt:lpstr>
      <vt:lpstr>Concepts</vt:lpstr>
      <vt:lpstr>Controller</vt:lpstr>
      <vt:lpstr>HTML</vt:lpstr>
      <vt:lpstr>Angular 1 vs 2</vt:lpstr>
      <vt:lpstr>TypeScript</vt:lpstr>
      <vt:lpstr>TypeScript – Example 1</vt:lpstr>
      <vt:lpstr>TypeScript – Example 2</vt:lpstr>
      <vt:lpstr>TypeScript – Example 3</vt:lpstr>
      <vt:lpstr>Angular 4 - Recent release</vt:lpstr>
      <vt:lpstr>Angular 4 - Architecture</vt:lpstr>
      <vt:lpstr>Project structure</vt:lpstr>
      <vt:lpstr>Node.js and npm package</vt:lpstr>
      <vt:lpstr>Project setup</vt:lpstr>
      <vt:lpstr>Package.json</vt:lpstr>
      <vt:lpstr>HelloWorld Example</vt:lpstr>
      <vt:lpstr>HelloWorld Example</vt:lpstr>
      <vt:lpstr>Lifecycle Hooks</vt:lpstr>
      <vt:lpstr>Lifecycle Hooks - Example</vt:lpstr>
      <vt:lpstr>Forms</vt:lpstr>
      <vt:lpstr>Directives</vt:lpstr>
      <vt:lpstr>Attribute Directive</vt:lpstr>
      <vt:lpstr>Filters/pipes </vt:lpstr>
      <vt:lpstr>Services </vt:lpstr>
      <vt:lpstr>Observable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Beckham</dc:creator>
  <cp:lastModifiedBy>Krishnamoorthy, Karthick (Cognizant)</cp:lastModifiedBy>
  <cp:revision>504</cp:revision>
  <dcterms:created xsi:type="dcterms:W3CDTF">2014-03-26T15:42:16Z</dcterms:created>
  <dcterms:modified xsi:type="dcterms:W3CDTF">2018-01-24T10:53:05Z</dcterms:modified>
</cp:coreProperties>
</file>