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57" r:id="rId3"/>
    <p:sldId id="260" r:id="rId4"/>
    <p:sldId id="262" r:id="rId5"/>
    <p:sldId id="263" r:id="rId6"/>
    <p:sldId id="342" r:id="rId7"/>
    <p:sldId id="341" r:id="rId8"/>
    <p:sldId id="268" r:id="rId9"/>
    <p:sldId id="344" r:id="rId10"/>
    <p:sldId id="347" r:id="rId11"/>
    <p:sldId id="345" r:id="rId12"/>
    <p:sldId id="348" r:id="rId13"/>
    <p:sldId id="343" r:id="rId14"/>
    <p:sldId id="349" r:id="rId15"/>
    <p:sldId id="346" r:id="rId16"/>
    <p:sldId id="350" r:id="rId17"/>
    <p:sldId id="351" r:id="rId18"/>
  </p:sldIdLst>
  <p:sldSz cx="9144000" cy="5143500" type="screen16x9"/>
  <p:notesSz cx="6858000" cy="9144000"/>
  <p:embeddedFontLst>
    <p:embeddedFont>
      <p:font typeface="Bebas Neue" panose="020B0606020202050201" pitchFamily="34" charset="0"/>
      <p:regular r:id="rId20"/>
    </p:embeddedFont>
    <p:embeddedFont>
      <p:font typeface="Days One" panose="020B0604020202020204" charset="0"/>
      <p:regular r:id="rId21"/>
    </p:embeddedFont>
    <p:embeddedFont>
      <p:font typeface="Lato" panose="020F0502020204030203"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D9D317-DF48-4E13-8D4A-188399A8B589}">
  <a:tblStyle styleId="{F1D9D317-DF48-4E13-8D4A-188399A8B5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401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3420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647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114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1631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556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826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425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29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109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f4b4a831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f4b4a831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69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78" r:id="rId7"/>
    <p:sldLayoutId id="2147483697" r:id="rId8"/>
    <p:sldLayoutId id="214748369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8"/>
          <p:cNvGrpSpPr/>
          <p:nvPr/>
        </p:nvGrpSpPr>
        <p:grpSpPr>
          <a:xfrm flipH="1">
            <a:off x="6205843" y="624360"/>
            <a:ext cx="2222991"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sp>
        <p:nvSpPr>
          <p:cNvPr id="435" name="Google Shape;435;p58"/>
          <p:cNvSpPr txBox="1">
            <a:spLocks noGrp="1"/>
          </p:cNvSpPr>
          <p:nvPr>
            <p:ph type="ctrTitle"/>
          </p:nvPr>
        </p:nvSpPr>
        <p:spPr>
          <a:xfrm>
            <a:off x="724850" y="425695"/>
            <a:ext cx="8033789" cy="17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dirty="0"/>
              <a:t>Autonomous Smart Parking System </a:t>
            </a:r>
            <a:br>
              <a:rPr lang="en-GB" sz="4400" dirty="0"/>
            </a:br>
            <a:r>
              <a:rPr lang="en-GB" sz="4400" dirty="0"/>
              <a:t>(ASPS)</a:t>
            </a:r>
          </a:p>
        </p:txBody>
      </p:sp>
      <p:sp>
        <p:nvSpPr>
          <p:cNvPr id="436" name="Google Shape;436;p58"/>
          <p:cNvSpPr txBox="1">
            <a:spLocks noGrp="1"/>
          </p:cNvSpPr>
          <p:nvPr>
            <p:ph type="subTitle" idx="1"/>
          </p:nvPr>
        </p:nvSpPr>
        <p:spPr>
          <a:xfrm>
            <a:off x="695076" y="3993298"/>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By:</a:t>
            </a:r>
          </a:p>
        </p:txBody>
      </p:sp>
      <p:cxnSp>
        <p:nvCxnSpPr>
          <p:cNvPr id="437" name="Google Shape;437;p5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639259"/>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5;p58">
            <a:extLst>
              <a:ext uri="{FF2B5EF4-FFF2-40B4-BE49-F238E27FC236}">
                <a16:creationId xmlns:a16="http://schemas.microsoft.com/office/drawing/2014/main" id="{2FD28552-9D6A-2962-E2A6-0741C183D81D}"/>
              </a:ext>
            </a:extLst>
          </p:cNvPr>
          <p:cNvSpPr txBox="1">
            <a:spLocks/>
          </p:cNvSpPr>
          <p:nvPr/>
        </p:nvSpPr>
        <p:spPr>
          <a:xfrm>
            <a:off x="0" y="2271551"/>
            <a:ext cx="9144000" cy="179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GB" sz="3600" dirty="0"/>
              <a:t>IBM Naan </a:t>
            </a:r>
            <a:r>
              <a:rPr lang="en-GB" sz="3600" dirty="0" err="1"/>
              <a:t>Mudhalvan</a:t>
            </a:r>
            <a:r>
              <a:rPr lang="en-GB" sz="3600" dirty="0"/>
              <a:t>-Group 2</a:t>
            </a:r>
          </a:p>
          <a:p>
            <a:pPr algn="ctr"/>
            <a:r>
              <a:rPr lang="en-GB" sz="3600" dirty="0"/>
              <a:t>Internet Of Things(IOT)</a:t>
            </a:r>
          </a:p>
          <a:p>
            <a:pPr algn="ctr"/>
            <a:r>
              <a:rPr lang="en-GB" sz="3600" dirty="0"/>
              <a:t>5113: Kingston Engineering College</a:t>
            </a:r>
          </a:p>
        </p:txBody>
      </p:sp>
      <p:graphicFrame>
        <p:nvGraphicFramePr>
          <p:cNvPr id="3" name="Table 3">
            <a:extLst>
              <a:ext uri="{FF2B5EF4-FFF2-40B4-BE49-F238E27FC236}">
                <a16:creationId xmlns:a16="http://schemas.microsoft.com/office/drawing/2014/main" id="{297A810A-5B70-E28D-6117-E0D24E0D8369}"/>
              </a:ext>
            </a:extLst>
          </p:cNvPr>
          <p:cNvGraphicFramePr>
            <a:graphicFrameLocks noGrp="1"/>
          </p:cNvGraphicFramePr>
          <p:nvPr>
            <p:extLst>
              <p:ext uri="{D42A27DB-BD31-4B8C-83A1-F6EECF244321}">
                <p14:modId xmlns:p14="http://schemas.microsoft.com/office/powerpoint/2010/main" val="1860964407"/>
              </p:ext>
            </p:extLst>
          </p:nvPr>
        </p:nvGraphicFramePr>
        <p:xfrm>
          <a:off x="1057206" y="4147133"/>
          <a:ext cx="6866988" cy="1054428"/>
        </p:xfrm>
        <a:graphic>
          <a:graphicData uri="http://schemas.openxmlformats.org/drawingml/2006/table">
            <a:tbl>
              <a:tblPr firstRow="1" bandRow="1">
                <a:tableStyleId>{F1D9D317-DF48-4E13-8D4A-188399A8B589}</a:tableStyleId>
              </a:tblPr>
              <a:tblGrid>
                <a:gridCol w="1519971">
                  <a:extLst>
                    <a:ext uri="{9D8B030D-6E8A-4147-A177-3AD203B41FA5}">
                      <a16:colId xmlns:a16="http://schemas.microsoft.com/office/drawing/2014/main" val="2494594888"/>
                    </a:ext>
                  </a:extLst>
                </a:gridCol>
                <a:gridCol w="1612902">
                  <a:extLst>
                    <a:ext uri="{9D8B030D-6E8A-4147-A177-3AD203B41FA5}">
                      <a16:colId xmlns:a16="http://schemas.microsoft.com/office/drawing/2014/main" val="3380798032"/>
                    </a:ext>
                  </a:extLst>
                </a:gridCol>
                <a:gridCol w="3734115">
                  <a:extLst>
                    <a:ext uri="{9D8B030D-6E8A-4147-A177-3AD203B41FA5}">
                      <a16:colId xmlns:a16="http://schemas.microsoft.com/office/drawing/2014/main" val="3193768342"/>
                    </a:ext>
                  </a:extLst>
                </a:gridCol>
              </a:tblGrid>
              <a:tr h="263607">
                <a:tc>
                  <a:txBody>
                    <a:bodyPr/>
                    <a:lstStyle/>
                    <a:p>
                      <a:r>
                        <a:rPr lang="en-GB" sz="1100" dirty="0">
                          <a:solidFill>
                            <a:srgbClr val="FFFFFF"/>
                          </a:solidFill>
                          <a:latin typeface="Lato" panose="020F0502020204030203" pitchFamily="34" charset="0"/>
                        </a:rPr>
                        <a:t>Naveen Moses 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au511321106017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dirty="0">
                          <a:solidFill>
                            <a:srgbClr val="FFFFFF"/>
                          </a:solidFill>
                          <a:latin typeface="Lato" panose="020F0502020204030203" pitchFamily="34" charset="0"/>
                        </a:rPr>
                        <a:t>naveenmosesdinesh@gmail.com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49673831"/>
                  </a:ext>
                </a:extLst>
              </a:tr>
              <a:tr h="263607">
                <a:tc>
                  <a:txBody>
                    <a:bodyPr/>
                    <a:lstStyle/>
                    <a:p>
                      <a:r>
                        <a:rPr lang="en-GB" sz="1100" dirty="0">
                          <a:solidFill>
                            <a:srgbClr val="FFFFFF"/>
                          </a:solidFill>
                          <a:latin typeface="Lato" panose="020F0502020204030203" pitchFamily="34" charset="0"/>
                        </a:rPr>
                        <a:t>Karthick V</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au511321106014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karthicksparrow201@gmail.com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10243230"/>
                  </a:ext>
                </a:extLst>
              </a:tr>
              <a:tr h="263607">
                <a:tc>
                  <a:txBody>
                    <a:bodyPr/>
                    <a:lstStyle/>
                    <a:p>
                      <a:r>
                        <a:rPr lang="en-GB" sz="1100" dirty="0" err="1">
                          <a:solidFill>
                            <a:srgbClr val="FFFFFF"/>
                          </a:solidFill>
                          <a:latin typeface="Lato" panose="020F0502020204030203" pitchFamily="34" charset="0"/>
                        </a:rPr>
                        <a:t>T.N.Uthrakumar</a:t>
                      </a:r>
                      <a:endParaRPr lang="en-GB" sz="1100" dirty="0">
                        <a:solidFill>
                          <a:srgbClr val="FFFFFF"/>
                        </a:solidFill>
                        <a:latin typeface="Lato" panose="020F0502020204030203"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autle-02ece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uthrakumar608@gmail.com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12140679"/>
                  </a:ext>
                </a:extLst>
              </a:tr>
              <a:tr h="263607">
                <a:tc>
                  <a:txBody>
                    <a:bodyPr/>
                    <a:lstStyle/>
                    <a:p>
                      <a:r>
                        <a:rPr lang="en-GB" sz="1100" dirty="0">
                          <a:solidFill>
                            <a:srgbClr val="FFFFFF"/>
                          </a:solidFill>
                          <a:latin typeface="Lato" panose="020F0502020204030203" pitchFamily="34" charset="0"/>
                        </a:rPr>
                        <a:t>Sanjay Kumar 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au511321106020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sanjaysivakumar0910@gmail.com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3098037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Objectives</a:t>
            </a:r>
          </a:p>
        </p:txBody>
      </p:sp>
      <p:sp>
        <p:nvSpPr>
          <p:cNvPr id="710" name="Google Shape;710;p65"/>
          <p:cNvSpPr txBox="1">
            <a:spLocks noGrp="1"/>
          </p:cNvSpPr>
          <p:nvPr>
            <p:ph type="body" idx="1"/>
          </p:nvPr>
        </p:nvSpPr>
        <p:spPr>
          <a:xfrm>
            <a:off x="310671" y="1351353"/>
            <a:ext cx="792816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Benefits: Reduce traffic congestion, fuel consumption, and environmental impact while improving user convenience.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Data Integration: Implement a real-time data fusion algorithm to combine information from GPS, RADAR, and ground sensors for accurate spot detection.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Hardware and Software: Procure necessary hardware components and develop firmware for ESP32 devices, mobile app, and cloud-based server for data storage and analysis.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Testing and Optimization: Rigorous testing and user feedback will be used to optimize system performance.</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647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IoT Sensor Design</a:t>
            </a:r>
          </a:p>
        </p:txBody>
      </p:sp>
      <p:sp>
        <p:nvSpPr>
          <p:cNvPr id="710" name="Google Shape;710;p65"/>
          <p:cNvSpPr txBox="1">
            <a:spLocks noGrp="1"/>
          </p:cNvSpPr>
          <p:nvPr>
            <p:ph type="body" idx="1"/>
          </p:nvPr>
        </p:nvSpPr>
        <p:spPr>
          <a:xfrm>
            <a:off x="549208" y="853104"/>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GPS Sensor: </a:t>
            </a:r>
            <a:r>
              <a:rPr lang="en-GB" sz="2000" dirty="0">
                <a:solidFill>
                  <a:schemeClr val="lt2"/>
                </a:solidFill>
                <a:latin typeface="Lato"/>
                <a:ea typeface="Lato"/>
                <a:cs typeface="Lato"/>
                <a:sym typeface="Lato"/>
              </a:rPr>
              <a:t>Provides accurate vehicle location data for real-time tracking and navigation within the parking area.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RADAR Sensors</a:t>
            </a:r>
            <a:r>
              <a:rPr lang="en-GB" sz="2000" dirty="0">
                <a:solidFill>
                  <a:schemeClr val="lt2"/>
                </a:solidFill>
                <a:latin typeface="Lato"/>
                <a:ea typeface="Lato"/>
                <a:cs typeface="Lato"/>
                <a:sym typeface="Lato"/>
              </a:rPr>
              <a:t>: Used for obstacle detection, especially for detecting moving vehicles or pedestrians in the parking area.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Ultrasonic Sensors: </a:t>
            </a:r>
            <a:r>
              <a:rPr lang="en-GB" sz="2000" dirty="0">
                <a:solidFill>
                  <a:schemeClr val="lt2"/>
                </a:solidFill>
                <a:latin typeface="Lato"/>
                <a:ea typeface="Lato"/>
                <a:cs typeface="Lato"/>
                <a:sym typeface="Lato"/>
              </a:rPr>
              <a:t>Can complement RADAR sensors by detecting stationary objects, ensuring comprehensive obstacle detection.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Infrared Sensors: </a:t>
            </a:r>
            <a:r>
              <a:rPr lang="en-GB" sz="2000" dirty="0">
                <a:solidFill>
                  <a:schemeClr val="lt2"/>
                </a:solidFill>
                <a:latin typeface="Lato"/>
                <a:ea typeface="Lato"/>
                <a:cs typeface="Lato"/>
                <a:sym typeface="Lato"/>
              </a:rPr>
              <a:t>Useful for detecting the presence of vehicles in parking spots and at entry/exit points.</a:t>
            </a:r>
          </a:p>
          <a:p>
            <a:pPr marL="285750" indent="-285750" algn="jus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Ground Sensors (Inductive Loop or Capacitive): </a:t>
            </a:r>
            <a:r>
              <a:rPr lang="en-GB" sz="2000" dirty="0">
                <a:solidFill>
                  <a:schemeClr val="lt2"/>
                </a:solidFill>
                <a:latin typeface="Lato"/>
                <a:ea typeface="Lato"/>
                <a:cs typeface="Lato"/>
                <a:sym typeface="Lato"/>
              </a:rPr>
              <a:t>Detect the occupancy of individual parking spots by sensing the presence of a vehicle's metal mass.</a:t>
            </a:r>
          </a:p>
          <a:p>
            <a:pPr marL="0" lvl="0" indent="0" algn="just" rtl="0">
              <a:spcBef>
                <a:spcPts val="0"/>
              </a:spcBef>
              <a:spcAft>
                <a:spcPts val="0"/>
              </a:spcAft>
              <a:buClr>
                <a:schemeClr val="tx2"/>
              </a:buClr>
              <a:buSzPct val="129000"/>
              <a:buNone/>
            </a:pPr>
            <a:endParaRPr lang="en-GB" sz="2000" dirty="0">
              <a:solidFill>
                <a:schemeClr val="lt2"/>
              </a:solidFill>
              <a:latin typeface="Lato"/>
              <a:ea typeface="Lato"/>
              <a:cs typeface="Lato"/>
              <a:sym typeface="Lato"/>
            </a:endParaRP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784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IoT Sensor Design</a:t>
            </a:r>
          </a:p>
        </p:txBody>
      </p:sp>
      <p:sp>
        <p:nvSpPr>
          <p:cNvPr id="710" name="Google Shape;710;p65"/>
          <p:cNvSpPr txBox="1">
            <a:spLocks noGrp="1"/>
          </p:cNvSpPr>
          <p:nvPr>
            <p:ph type="body" idx="1"/>
          </p:nvPr>
        </p:nvSpPr>
        <p:spPr>
          <a:xfrm>
            <a:off x="534492" y="1079358"/>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Optical Sensors: </a:t>
            </a:r>
            <a:r>
              <a:rPr lang="en-GB" sz="2000" dirty="0">
                <a:solidFill>
                  <a:schemeClr val="lt2"/>
                </a:solidFill>
                <a:latin typeface="Lato"/>
                <a:ea typeface="Lato"/>
                <a:cs typeface="Lato"/>
                <a:sym typeface="Lato"/>
              </a:rPr>
              <a:t>Can be used for spot detection by measuring changes in light or infrared radiation when a vehicle enters or leaves a parking space.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Lidar Sensors: </a:t>
            </a:r>
            <a:r>
              <a:rPr lang="en-GB" sz="2000" dirty="0">
                <a:solidFill>
                  <a:schemeClr val="lt2"/>
                </a:solidFill>
                <a:latin typeface="Lato"/>
                <a:ea typeface="Lato"/>
                <a:cs typeface="Lato"/>
                <a:sym typeface="Lato"/>
              </a:rPr>
              <a:t>Offer high-precision mapping and object detection capabilities, enhancing obstacle detection and mapping.</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Proximity Sensors: </a:t>
            </a:r>
            <a:r>
              <a:rPr lang="en-GB" sz="2000" dirty="0">
                <a:solidFill>
                  <a:schemeClr val="lt2"/>
                </a:solidFill>
                <a:latin typeface="Lato"/>
                <a:ea typeface="Lato"/>
                <a:cs typeface="Lato"/>
                <a:sym typeface="Lato"/>
              </a:rPr>
              <a:t>Detect the proximity of objects or vehicles in designated areas, helping in collision avoidance.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Image Sensors (Cameras): </a:t>
            </a:r>
            <a:r>
              <a:rPr lang="en-GB" sz="2000" dirty="0">
                <a:solidFill>
                  <a:schemeClr val="lt2"/>
                </a:solidFill>
                <a:latin typeface="Lato"/>
                <a:ea typeface="Lato"/>
                <a:cs typeface="Lato"/>
                <a:sym typeface="Lato"/>
              </a:rPr>
              <a:t>Capture images or video feed for advanced visual recognition, supporting both spot detection and security.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16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9668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Real-Time Transit Information Platform</a:t>
            </a:r>
          </a:p>
        </p:txBody>
      </p:sp>
      <p:sp>
        <p:nvSpPr>
          <p:cNvPr id="710" name="Google Shape;710;p65"/>
          <p:cNvSpPr txBox="1">
            <a:spLocks noGrp="1"/>
          </p:cNvSpPr>
          <p:nvPr>
            <p:ph type="body" idx="1"/>
          </p:nvPr>
        </p:nvSpPr>
        <p:spPr>
          <a:xfrm>
            <a:off x="536034" y="1271914"/>
            <a:ext cx="7462482" cy="302737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Multi-Sensor Integration: </a:t>
            </a:r>
            <a:r>
              <a:rPr lang="en-GB" sz="2000" dirty="0">
                <a:solidFill>
                  <a:schemeClr val="lt2"/>
                </a:solidFill>
                <a:latin typeface="Lato"/>
                <a:ea typeface="Lato"/>
                <a:cs typeface="Lato"/>
                <a:sym typeface="Lato"/>
              </a:rPr>
              <a:t>Create a comprehensive data fusion system that combines data from GPS, RADAR, and ground sensors through ESP32 microcontrollers. This integrated sensor network accurately detects available parking spaces and manages vehicle movements in real-time.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User-Friendly Mobile App: </a:t>
            </a:r>
            <a:r>
              <a:rPr lang="en-GB" sz="2000" dirty="0">
                <a:solidFill>
                  <a:schemeClr val="lt2"/>
                </a:solidFill>
                <a:latin typeface="Lato"/>
                <a:ea typeface="Lato"/>
                <a:cs typeface="Lato"/>
                <a:sym typeface="Lato"/>
              </a:rPr>
              <a:t>Develop a user-friendly mobile application that allows users to interact with the Smart Parking System. Users can request parking, track their vehicle's location, and receive real-time updates on the parking process, ensuring a seamless and convenient experience.</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26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9668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Real-Time Transit Information Platform</a:t>
            </a:r>
          </a:p>
        </p:txBody>
      </p:sp>
      <p:sp>
        <p:nvSpPr>
          <p:cNvPr id="710" name="Google Shape;710;p65"/>
          <p:cNvSpPr txBox="1">
            <a:spLocks noGrp="1"/>
          </p:cNvSpPr>
          <p:nvPr>
            <p:ph type="body" idx="1"/>
          </p:nvPr>
        </p:nvSpPr>
        <p:spPr>
          <a:xfrm>
            <a:off x="536034" y="1271914"/>
            <a:ext cx="7462482" cy="302737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Autonomous Vehicle Control: </a:t>
            </a:r>
            <a:r>
              <a:rPr lang="en-GB" sz="2000" dirty="0">
                <a:solidFill>
                  <a:schemeClr val="lt2"/>
                </a:solidFill>
                <a:latin typeface="Lato"/>
                <a:ea typeface="Lato"/>
                <a:cs typeface="Lato"/>
                <a:sym typeface="Lato"/>
              </a:rPr>
              <a:t>Implement an automated vehicle control system using ESP32-controlled actuators. When a user requests parking, the system guides the vehicle to an available spot without human intervention, optimizing parking efficiency.</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Real-Time Transit Information: </a:t>
            </a:r>
            <a:r>
              <a:rPr lang="en-GB" sz="2000" dirty="0">
                <a:solidFill>
                  <a:schemeClr val="lt2"/>
                </a:solidFill>
                <a:latin typeface="Lato"/>
                <a:ea typeface="Lato"/>
                <a:cs typeface="Lato"/>
                <a:sym typeface="Lato"/>
              </a:rPr>
              <a:t>Integrate a transit information platform that provides real-time updates on parking availability, traffic conditions, and estimated travel times. This platform offers users valuable information to make informed decisions about their journey.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448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536034" y="1351353"/>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User Interface (UI): Develop a user-friendly web or mobile app for easy interaction with the parking system.</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Database: Set up a robust database to store parking-related information, including slots, reservations, users, and historical data.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Geolocation Services: Integrate geolocation services (e.g., GPS, Google Maps API) to help users locate parking spots and check real-time availability.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34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562929" y="1428107"/>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Authentication: Implement secure user authentication and authorization mechanisms to protect system access.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Real-time Data Collection: Employ IoT devices like sensors (e.g., ultrasonic, radar, ground) to gather live data on parking availability and transmit it to the server.</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Server Backend: Create a server backend that can handle user requests, slot updates, and booking management with real-time capabilities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782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614252" y="1389967"/>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Booking Logic: Develop the logic for users to select slots, choose time slots, and confirm their reservations.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Payment Integration: Integrate secure payment gateways for users to make parking reservations.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Notifications: Implement real-time notifications to confirm bookings, provide directions, and send reminders.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Analytics and Reporting: Utilize analytics tools for monitoring usage, user preferences, revenue tracking, and generate comprehensive reports.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422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720000" y="432344"/>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CONTENTS</a:t>
            </a:r>
            <a:endParaRPr sz="7200" dirty="0"/>
          </a:p>
        </p:txBody>
      </p:sp>
      <p:sp>
        <p:nvSpPr>
          <p:cNvPr id="480" name="Google Shape;480;p59"/>
          <p:cNvSpPr txBox="1">
            <a:spLocks noGrp="1"/>
          </p:cNvSpPr>
          <p:nvPr>
            <p:ph type="body" idx="1"/>
          </p:nvPr>
        </p:nvSpPr>
        <p:spPr>
          <a:xfrm>
            <a:off x="719999" y="1076325"/>
            <a:ext cx="7967033" cy="3492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GB" sz="3200" dirty="0"/>
              <a:t>Project Definition</a:t>
            </a:r>
          </a:p>
          <a:p>
            <a:pPr marL="171450" lvl="0" indent="-171450" algn="l" rtl="0">
              <a:spcBef>
                <a:spcPts val="0"/>
              </a:spcBef>
              <a:spcAft>
                <a:spcPts val="0"/>
              </a:spcAft>
              <a:buFont typeface="Wingdings" panose="05000000000000000000" pitchFamily="2" charset="2"/>
              <a:buChar char="Ø"/>
            </a:pPr>
            <a:r>
              <a:rPr lang="en-GB" sz="3200" dirty="0"/>
              <a:t>Design Thinking</a:t>
            </a:r>
          </a:p>
          <a:p>
            <a:pPr marL="228600" indent="312738"/>
            <a:r>
              <a:rPr lang="en-GB" sz="3200" dirty="0"/>
              <a:t>Project Objectives</a:t>
            </a:r>
          </a:p>
          <a:p>
            <a:pPr marL="228600" indent="312738"/>
            <a:r>
              <a:rPr lang="en-GB" sz="3200" dirty="0"/>
              <a:t>IoT Sensor Design</a:t>
            </a:r>
          </a:p>
          <a:p>
            <a:pPr marL="228600" indent="312738"/>
            <a:r>
              <a:rPr lang="en-GB" sz="3200" dirty="0"/>
              <a:t>Real-Time Transit Information Platform</a:t>
            </a:r>
          </a:p>
          <a:p>
            <a:pPr marL="228600" indent="312738"/>
            <a:r>
              <a:rPr lang="en-GB" sz="3200" dirty="0"/>
              <a:t>Integration Approach</a:t>
            </a:r>
          </a:p>
        </p:txBody>
      </p:sp>
      <p:cxnSp>
        <p:nvCxnSpPr>
          <p:cNvPr id="481" name="Google Shape;481;p59"/>
          <p:cNvCxnSpPr/>
          <p:nvPr/>
        </p:nvCxnSpPr>
        <p:spPr>
          <a:xfrm>
            <a:off x="-9925" y="4617225"/>
            <a:ext cx="7119600"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7821781" y="4130527"/>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552"/>
        <p:cNvGrpSpPr/>
        <p:nvPr/>
      </p:nvGrpSpPr>
      <p:grpSpPr>
        <a:xfrm>
          <a:off x="0" y="0"/>
          <a:ext cx="0" cy="0"/>
          <a:chOff x="0" y="0"/>
          <a:chExt cx="0" cy="0"/>
        </a:xfrm>
      </p:grpSpPr>
      <p:sp>
        <p:nvSpPr>
          <p:cNvPr id="553" name="Google Shape;553;p62"/>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554" name="Google Shape;554;p62"/>
          <p:cNvSpPr txBox="1">
            <a:spLocks noGrp="1"/>
          </p:cNvSpPr>
          <p:nvPr>
            <p:ph type="title" idx="2"/>
          </p:nvPr>
        </p:nvSpPr>
        <p:spPr>
          <a:xfrm>
            <a:off x="892278" y="15992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55" name="Google Shape;555;p62"/>
          <p:cNvSpPr txBox="1">
            <a:spLocks noGrp="1"/>
          </p:cNvSpPr>
          <p:nvPr>
            <p:ph type="subTitle" idx="1"/>
          </p:nvPr>
        </p:nvSpPr>
        <p:spPr>
          <a:xfrm>
            <a:off x="1709478" y="3243402"/>
            <a:ext cx="2646138"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Autonomous Smart Parking System (ASPS) revolutionizes urban transportation by integrating IoT technologies (GPS, RADAR, ground sensors) via ESP32 devices, enabling efficient, automated parking without human intervention.</a:t>
            </a:r>
          </a:p>
        </p:txBody>
      </p:sp>
      <p:sp>
        <p:nvSpPr>
          <p:cNvPr id="559" name="Google Shape;559;p62"/>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560" name="Google Shape;560;p62"/>
          <p:cNvSpPr txBox="1">
            <a:spLocks noGrp="1"/>
          </p:cNvSpPr>
          <p:nvPr>
            <p:ph type="title" idx="7"/>
          </p:nvPr>
        </p:nvSpPr>
        <p:spPr>
          <a:xfrm>
            <a:off x="4697103" y="15903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61" name="Google Shape;561;p62"/>
          <p:cNvSpPr txBox="1">
            <a:spLocks noGrp="1"/>
          </p:cNvSpPr>
          <p:nvPr>
            <p:ph type="subTitle" idx="8"/>
          </p:nvPr>
        </p:nvSpPr>
        <p:spPr>
          <a:xfrm>
            <a:off x="5506603" y="3025426"/>
            <a:ext cx="2745113" cy="4848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GB" dirty="0"/>
              <a:t>Project Objectives</a:t>
            </a:r>
          </a:p>
          <a:p>
            <a:pPr marL="342900" lvl="0" indent="-342900" algn="l" rtl="0">
              <a:spcBef>
                <a:spcPts val="0"/>
              </a:spcBef>
              <a:spcAft>
                <a:spcPts val="0"/>
              </a:spcAft>
              <a:buFont typeface="+mj-lt"/>
              <a:buAutoNum type="arabicPeriod"/>
            </a:pPr>
            <a:r>
              <a:rPr lang="en-GB" dirty="0"/>
              <a:t>IoT Sensor Design</a:t>
            </a:r>
          </a:p>
          <a:p>
            <a:pPr marL="342900" lvl="0" indent="-342900" algn="l" rtl="0">
              <a:spcBef>
                <a:spcPts val="0"/>
              </a:spcBef>
              <a:spcAft>
                <a:spcPts val="0"/>
              </a:spcAft>
              <a:buFont typeface="+mj-lt"/>
              <a:buAutoNum type="arabicPeriod"/>
            </a:pPr>
            <a:r>
              <a:rPr lang="en-GB" dirty="0"/>
              <a:t>Real-Time Transit Information Platform</a:t>
            </a:r>
          </a:p>
          <a:p>
            <a:pPr marL="342900" lvl="0" indent="-342900" algn="l" rtl="0">
              <a:spcBef>
                <a:spcPts val="0"/>
              </a:spcBef>
              <a:spcAft>
                <a:spcPts val="0"/>
              </a:spcAft>
              <a:buFont typeface="+mj-lt"/>
              <a:buAutoNum type="arabicPeriod"/>
            </a:pPr>
            <a:r>
              <a:rPr lang="en-GB" dirty="0"/>
              <a:t>Integration Approach</a:t>
            </a:r>
          </a:p>
        </p:txBody>
      </p:sp>
      <p:sp>
        <p:nvSpPr>
          <p:cNvPr id="565" name="Google Shape;565;p6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566" name="Google Shape;566;p62"/>
          <p:cNvCxnSpPr>
            <a:cxnSpLocks/>
          </p:cNvCxnSpPr>
          <p:nvPr/>
        </p:nvCxnSpPr>
        <p:spPr>
          <a:xfrm flipH="1">
            <a:off x="1709478" y="1565225"/>
            <a:ext cx="13" cy="3229355"/>
          </a:xfrm>
          <a:prstGeom prst="straightConnector1">
            <a:avLst/>
          </a:prstGeom>
          <a:noFill/>
          <a:ln w="19050" cap="flat" cmpd="sng">
            <a:solidFill>
              <a:schemeClr val="lt2"/>
            </a:solidFill>
            <a:prstDash val="solid"/>
            <a:round/>
            <a:headEnd type="none" w="med" len="med"/>
            <a:tailEnd type="none" w="med" len="med"/>
          </a:ln>
        </p:spPr>
      </p:cxnSp>
      <p:grpSp>
        <p:nvGrpSpPr>
          <p:cNvPr id="570" name="Google Shape;570;p62"/>
          <p:cNvGrpSpPr/>
          <p:nvPr/>
        </p:nvGrpSpPr>
        <p:grpSpPr>
          <a:xfrm>
            <a:off x="8345706" y="3882964"/>
            <a:ext cx="166385" cy="701016"/>
            <a:chOff x="8668080" y="2328029"/>
            <a:chExt cx="127488" cy="537136"/>
          </a:xfrm>
        </p:grpSpPr>
        <p:sp>
          <p:nvSpPr>
            <p:cNvPr id="571" name="Google Shape;571;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2"/>
          <p:cNvGrpSpPr/>
          <p:nvPr/>
        </p:nvGrpSpPr>
        <p:grpSpPr>
          <a:xfrm>
            <a:off x="631906" y="532914"/>
            <a:ext cx="166385" cy="701016"/>
            <a:chOff x="8668080" y="2328029"/>
            <a:chExt cx="127488" cy="537136"/>
          </a:xfrm>
        </p:grpSpPr>
        <p:sp>
          <p:nvSpPr>
            <p:cNvPr id="584" name="Google Shape;584;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62"/>
          <p:cNvGrpSpPr/>
          <p:nvPr/>
        </p:nvGrpSpPr>
        <p:grpSpPr>
          <a:xfrm flipH="1">
            <a:off x="327786" y="4335693"/>
            <a:ext cx="470512" cy="545615"/>
            <a:chOff x="6030486" y="487493"/>
            <a:chExt cx="470512" cy="545615"/>
          </a:xfrm>
        </p:grpSpPr>
        <p:sp>
          <p:nvSpPr>
            <p:cNvPr id="597" name="Google Shape;597;p62"/>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2"/>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2"/>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62"/>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2"/>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2"/>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2"/>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66;p62">
            <a:extLst>
              <a:ext uri="{FF2B5EF4-FFF2-40B4-BE49-F238E27FC236}">
                <a16:creationId xmlns:a16="http://schemas.microsoft.com/office/drawing/2014/main" id="{64A04431-A9DC-033B-340F-1425474825ED}"/>
              </a:ext>
            </a:extLst>
          </p:cNvPr>
          <p:cNvCxnSpPr>
            <a:cxnSpLocks/>
          </p:cNvCxnSpPr>
          <p:nvPr/>
        </p:nvCxnSpPr>
        <p:spPr>
          <a:xfrm flipH="1">
            <a:off x="5506604" y="1565224"/>
            <a:ext cx="13" cy="322935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51" name="Google Shape;651;p64"/>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Abstract</a:t>
            </a:r>
            <a:endParaRPr dirty="0"/>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710" name="Google Shape;710;p65"/>
          <p:cNvSpPr txBox="1">
            <a:spLocks noGrp="1"/>
          </p:cNvSpPr>
          <p:nvPr>
            <p:ph type="body" idx="1"/>
          </p:nvPr>
        </p:nvSpPr>
        <p:spPr>
          <a:xfrm>
            <a:off x="599629" y="1207475"/>
            <a:ext cx="7462482" cy="267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tx2"/>
              </a:buClr>
              <a:buSzPct val="129000"/>
              <a:buFont typeface="Wingdings" panose="05000000000000000000" pitchFamily="2" charset="2"/>
              <a:buChar char="Ø"/>
            </a:pPr>
            <a:r>
              <a:rPr lang="en-GB" sz="1800" dirty="0">
                <a:solidFill>
                  <a:schemeClr val="lt2"/>
                </a:solidFill>
                <a:latin typeface="Lato"/>
                <a:ea typeface="Lato"/>
                <a:cs typeface="Lato"/>
                <a:sym typeface="Lato"/>
              </a:rPr>
              <a:t>The Autonomous Smart Parking System (ASPS) presented in this project represents a groundbreaking advancement in urban transportation management by seamlessly integrating IoT technologies such as GPS, RADAR, and ground sensors through ESP32 devices. This innovative system eliminates the need for human intervention, making parking more efficient, convenient, and environmentally friendly.</a:t>
            </a:r>
          </a:p>
          <a:p>
            <a:pPr marL="285750" lvl="0" indent="-285750" algn="l" rtl="0">
              <a:spcBef>
                <a:spcPts val="0"/>
              </a:spcBef>
              <a:spcAft>
                <a:spcPts val="0"/>
              </a:spcAft>
              <a:buClr>
                <a:schemeClr val="tx2"/>
              </a:buClr>
              <a:buSzPct val="129000"/>
              <a:buFont typeface="Wingdings" panose="05000000000000000000" pitchFamily="2" charset="2"/>
              <a:buChar char="Ø"/>
            </a:pPr>
            <a:r>
              <a:rPr lang="en-GB" sz="1800" dirty="0">
                <a:solidFill>
                  <a:schemeClr val="lt2"/>
                </a:solidFill>
                <a:latin typeface="Lato"/>
                <a:ea typeface="Lato"/>
                <a:cs typeface="Lato"/>
                <a:sym typeface="Lato"/>
              </a:rPr>
              <a:t>The ASPS leverages real-time data from a combination of GPS, RADAR, and ground sensors to accurately detect and manage available parking spaces in urban areas. The ESP32 microcontrollers serve as the central nodes for data processing and communication within the system, ensuring smooth coordination and responsiveness.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51" name="Google Shape;651;p64"/>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Human-</a:t>
            </a:r>
            <a:r>
              <a:rPr lang="en-GB" dirty="0" err="1"/>
              <a:t>Centered</a:t>
            </a:r>
            <a:r>
              <a:rPr lang="en-GB" dirty="0"/>
              <a:t> Design.</a:t>
            </a:r>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23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710" name="Google Shape;710;p65"/>
          <p:cNvSpPr txBox="1">
            <a:spLocks noGrp="1"/>
          </p:cNvSpPr>
          <p:nvPr>
            <p:ph type="body" idx="1"/>
          </p:nvPr>
        </p:nvSpPr>
        <p:spPr>
          <a:xfrm>
            <a:off x="549208" y="999376"/>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The IoT-based Smart Parking System aims to revolutionize urban transportation by autonomously parking vehicles without human intervention. Utilizing GPS, RADAR, and ground sensors connected via ESP32 microcontrollers, this system efficiently detects available parking spots and guides vehicles to them. Users can easily reserve parking spots through a mobile app, receive real-time updates on their vehicle's location, and enjoy a hassle-free parking experience. The project focuses on reducing traffic congestion, enhancing user convenience, optimizing parking space utilization, and minimizing environmental impact. </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373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0"/>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Design Thinking</a:t>
            </a:r>
            <a:endParaRPr dirty="0"/>
          </a:p>
        </p:txBody>
      </p:sp>
      <p:sp>
        <p:nvSpPr>
          <p:cNvPr id="959" name="Google Shape;959;p70"/>
          <p:cNvSpPr txBox="1">
            <a:spLocks noGrp="1"/>
          </p:cNvSpPr>
          <p:nvPr>
            <p:ph type="title"/>
          </p:nvPr>
        </p:nvSpPr>
        <p:spPr>
          <a:xfrm>
            <a:off x="135800" y="31599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t>Project Objectives</a:t>
            </a:r>
            <a:endParaRPr sz="1800" dirty="0"/>
          </a:p>
        </p:txBody>
      </p:sp>
      <p:cxnSp>
        <p:nvCxnSpPr>
          <p:cNvPr id="967" name="Google Shape;967;p70"/>
          <p:cNvCxnSpPr/>
          <p:nvPr/>
        </p:nvCxnSpPr>
        <p:spPr>
          <a:xfrm>
            <a:off x="371900" y="369332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990" name="Google Shape;990;p70"/>
          <p:cNvGrpSpPr/>
          <p:nvPr/>
        </p:nvGrpSpPr>
        <p:grpSpPr>
          <a:xfrm rot="9129220">
            <a:off x="752127" y="502515"/>
            <a:ext cx="470510" cy="545613"/>
            <a:chOff x="5320111" y="1881293"/>
            <a:chExt cx="470512" cy="545615"/>
          </a:xfrm>
        </p:grpSpPr>
        <p:sp>
          <p:nvSpPr>
            <p:cNvPr id="991" name="Google Shape;991;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70"/>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70"/>
          <p:cNvGrpSpPr/>
          <p:nvPr/>
        </p:nvGrpSpPr>
        <p:grpSpPr>
          <a:xfrm>
            <a:off x="8149612" y="631383"/>
            <a:ext cx="274389" cy="287882"/>
            <a:chOff x="2772212" y="2822146"/>
            <a:chExt cx="274389" cy="287882"/>
          </a:xfrm>
        </p:grpSpPr>
        <p:sp>
          <p:nvSpPr>
            <p:cNvPr id="997" name="Google Shape;997;p70"/>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70"/>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0"/>
          <p:cNvGrpSpPr/>
          <p:nvPr/>
        </p:nvGrpSpPr>
        <p:grpSpPr>
          <a:xfrm>
            <a:off x="1220217" y="1728924"/>
            <a:ext cx="200951" cy="162552"/>
            <a:chOff x="5095817" y="961574"/>
            <a:chExt cx="200951" cy="162552"/>
          </a:xfrm>
        </p:grpSpPr>
        <p:sp>
          <p:nvSpPr>
            <p:cNvPr id="1001" name="Google Shape;1001;p70"/>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70"/>
          <p:cNvGrpSpPr/>
          <p:nvPr/>
        </p:nvGrpSpPr>
        <p:grpSpPr>
          <a:xfrm rot="-5400000">
            <a:off x="7995206" y="4258364"/>
            <a:ext cx="166385" cy="701016"/>
            <a:chOff x="8668080" y="2328029"/>
            <a:chExt cx="127488" cy="537136"/>
          </a:xfrm>
        </p:grpSpPr>
        <p:sp>
          <p:nvSpPr>
            <p:cNvPr id="1005" name="Google Shape;1005;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59;p70">
            <a:extLst>
              <a:ext uri="{FF2B5EF4-FFF2-40B4-BE49-F238E27FC236}">
                <a16:creationId xmlns:a16="http://schemas.microsoft.com/office/drawing/2014/main" id="{82526D2A-55B8-2066-4FCE-4ECEF4A28261}"/>
              </a:ext>
            </a:extLst>
          </p:cNvPr>
          <p:cNvSpPr txBox="1">
            <a:spLocks/>
          </p:cNvSpPr>
          <p:nvPr/>
        </p:nvSpPr>
        <p:spPr>
          <a:xfrm>
            <a:off x="2334936" y="31482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IoT Sensor Design</a:t>
            </a:r>
          </a:p>
        </p:txBody>
      </p:sp>
      <p:cxnSp>
        <p:nvCxnSpPr>
          <p:cNvPr id="937" name="Google Shape;967;p70">
            <a:extLst>
              <a:ext uri="{FF2B5EF4-FFF2-40B4-BE49-F238E27FC236}">
                <a16:creationId xmlns:a16="http://schemas.microsoft.com/office/drawing/2014/main" id="{C3DAAB9F-8593-7C84-E5E6-E82A882CF54D}"/>
              </a:ext>
            </a:extLst>
          </p:cNvPr>
          <p:cNvCxnSpPr/>
          <p:nvPr/>
        </p:nvCxnSpPr>
        <p:spPr>
          <a:xfrm>
            <a:off x="2583086" y="369332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948" name="Google Shape;1000;p70">
            <a:extLst>
              <a:ext uri="{FF2B5EF4-FFF2-40B4-BE49-F238E27FC236}">
                <a16:creationId xmlns:a16="http://schemas.microsoft.com/office/drawing/2014/main" id="{4861AC8A-E02F-A734-D691-1DB3C207D81C}"/>
              </a:ext>
            </a:extLst>
          </p:cNvPr>
          <p:cNvGrpSpPr/>
          <p:nvPr/>
        </p:nvGrpSpPr>
        <p:grpSpPr>
          <a:xfrm>
            <a:off x="3556617" y="1693197"/>
            <a:ext cx="200951" cy="162552"/>
            <a:chOff x="5095817" y="961574"/>
            <a:chExt cx="200951" cy="162552"/>
          </a:xfrm>
        </p:grpSpPr>
        <p:sp>
          <p:nvSpPr>
            <p:cNvPr id="949" name="Google Shape;1001;p70">
              <a:extLst>
                <a:ext uri="{FF2B5EF4-FFF2-40B4-BE49-F238E27FC236}">
                  <a16:creationId xmlns:a16="http://schemas.microsoft.com/office/drawing/2014/main" id="{72B8F36B-7703-9545-3B90-C591ECA08529}"/>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002;p70">
              <a:extLst>
                <a:ext uri="{FF2B5EF4-FFF2-40B4-BE49-F238E27FC236}">
                  <a16:creationId xmlns:a16="http://schemas.microsoft.com/office/drawing/2014/main" id="{66738B98-C9E0-2E29-CEDC-E848A894F7C6}"/>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003;p70">
              <a:extLst>
                <a:ext uri="{FF2B5EF4-FFF2-40B4-BE49-F238E27FC236}">
                  <a16:creationId xmlns:a16="http://schemas.microsoft.com/office/drawing/2014/main" id="{1F2CC64C-105F-B32C-2F29-C75432CE5614}"/>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9;p70">
            <a:extLst>
              <a:ext uri="{FF2B5EF4-FFF2-40B4-BE49-F238E27FC236}">
                <a16:creationId xmlns:a16="http://schemas.microsoft.com/office/drawing/2014/main" id="{D718F957-377D-6D88-0A89-308F5A5A04F1}"/>
              </a:ext>
            </a:extLst>
          </p:cNvPr>
          <p:cNvSpPr txBox="1">
            <a:spLocks/>
          </p:cNvSpPr>
          <p:nvPr/>
        </p:nvSpPr>
        <p:spPr>
          <a:xfrm>
            <a:off x="4447286" y="3037545"/>
            <a:ext cx="264134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Real-Time Transit Information Platform:</a:t>
            </a:r>
          </a:p>
        </p:txBody>
      </p:sp>
      <p:cxnSp>
        <p:nvCxnSpPr>
          <p:cNvPr id="954" name="Google Shape;967;p70">
            <a:extLst>
              <a:ext uri="{FF2B5EF4-FFF2-40B4-BE49-F238E27FC236}">
                <a16:creationId xmlns:a16="http://schemas.microsoft.com/office/drawing/2014/main" id="{BA0A90E5-4E56-08C1-E8A9-ED6A358FEBD3}"/>
              </a:ext>
            </a:extLst>
          </p:cNvPr>
          <p:cNvCxnSpPr/>
          <p:nvPr/>
        </p:nvCxnSpPr>
        <p:spPr>
          <a:xfrm>
            <a:off x="4752229" y="3710691"/>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1024" name="Google Shape;1000;p70">
            <a:extLst>
              <a:ext uri="{FF2B5EF4-FFF2-40B4-BE49-F238E27FC236}">
                <a16:creationId xmlns:a16="http://schemas.microsoft.com/office/drawing/2014/main" id="{DB909CD9-7D9B-74D8-5167-5F97B15004D2}"/>
              </a:ext>
            </a:extLst>
          </p:cNvPr>
          <p:cNvGrpSpPr/>
          <p:nvPr/>
        </p:nvGrpSpPr>
        <p:grpSpPr>
          <a:xfrm>
            <a:off x="5601622" y="1689654"/>
            <a:ext cx="200951" cy="162552"/>
            <a:chOff x="5095817" y="961574"/>
            <a:chExt cx="200951" cy="162552"/>
          </a:xfrm>
        </p:grpSpPr>
        <p:sp>
          <p:nvSpPr>
            <p:cNvPr id="1025" name="Google Shape;1001;p70">
              <a:extLst>
                <a:ext uri="{FF2B5EF4-FFF2-40B4-BE49-F238E27FC236}">
                  <a16:creationId xmlns:a16="http://schemas.microsoft.com/office/drawing/2014/main" id="{D1B8D32B-06BD-DFDE-665E-DD47B08C0FEF}"/>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02;p70">
              <a:extLst>
                <a:ext uri="{FF2B5EF4-FFF2-40B4-BE49-F238E27FC236}">
                  <a16:creationId xmlns:a16="http://schemas.microsoft.com/office/drawing/2014/main" id="{50A70C92-9AF6-3E3A-8BAF-6915494F6945}"/>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03;p70">
              <a:extLst>
                <a:ext uri="{FF2B5EF4-FFF2-40B4-BE49-F238E27FC236}">
                  <a16:creationId xmlns:a16="http://schemas.microsoft.com/office/drawing/2014/main" id="{D6C8BB1B-2BEA-74A4-0473-EFDDBED6FF3F}"/>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959;p70">
            <a:extLst>
              <a:ext uri="{FF2B5EF4-FFF2-40B4-BE49-F238E27FC236}">
                <a16:creationId xmlns:a16="http://schemas.microsoft.com/office/drawing/2014/main" id="{73D171CC-A08F-57B8-E8C1-4E0807FF279C}"/>
              </a:ext>
            </a:extLst>
          </p:cNvPr>
          <p:cNvSpPr txBox="1">
            <a:spLocks/>
          </p:cNvSpPr>
          <p:nvPr/>
        </p:nvSpPr>
        <p:spPr>
          <a:xfrm>
            <a:off x="6852529" y="3138102"/>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Integration Approach</a:t>
            </a:r>
          </a:p>
        </p:txBody>
      </p:sp>
      <p:cxnSp>
        <p:nvCxnSpPr>
          <p:cNvPr id="1030" name="Google Shape;967;p70">
            <a:extLst>
              <a:ext uri="{FF2B5EF4-FFF2-40B4-BE49-F238E27FC236}">
                <a16:creationId xmlns:a16="http://schemas.microsoft.com/office/drawing/2014/main" id="{B0A8BA94-1FC5-DB7D-1FB0-FA3DC369DA56}"/>
              </a:ext>
            </a:extLst>
          </p:cNvPr>
          <p:cNvCxnSpPr/>
          <p:nvPr/>
        </p:nvCxnSpPr>
        <p:spPr>
          <a:xfrm>
            <a:off x="7088629" y="373485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1041" name="Google Shape;1000;p70">
            <a:extLst>
              <a:ext uri="{FF2B5EF4-FFF2-40B4-BE49-F238E27FC236}">
                <a16:creationId xmlns:a16="http://schemas.microsoft.com/office/drawing/2014/main" id="{E4D67E65-EF9A-92D0-9571-021821021CE9}"/>
              </a:ext>
            </a:extLst>
          </p:cNvPr>
          <p:cNvGrpSpPr/>
          <p:nvPr/>
        </p:nvGrpSpPr>
        <p:grpSpPr>
          <a:xfrm>
            <a:off x="7938022" y="1653927"/>
            <a:ext cx="200951" cy="162552"/>
            <a:chOff x="5095817" y="961574"/>
            <a:chExt cx="200951" cy="162552"/>
          </a:xfrm>
        </p:grpSpPr>
        <p:sp>
          <p:nvSpPr>
            <p:cNvPr id="1042" name="Google Shape;1001;p70">
              <a:extLst>
                <a:ext uri="{FF2B5EF4-FFF2-40B4-BE49-F238E27FC236}">
                  <a16:creationId xmlns:a16="http://schemas.microsoft.com/office/drawing/2014/main" id="{A847BA37-803F-CA67-5787-0B2FF972E54C}"/>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02;p70">
              <a:extLst>
                <a:ext uri="{FF2B5EF4-FFF2-40B4-BE49-F238E27FC236}">
                  <a16:creationId xmlns:a16="http://schemas.microsoft.com/office/drawing/2014/main" id="{5437AAFA-B7E9-093D-0DA2-2660CB778E8B}"/>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03;p70">
              <a:extLst>
                <a:ext uri="{FF2B5EF4-FFF2-40B4-BE49-F238E27FC236}">
                  <a16:creationId xmlns:a16="http://schemas.microsoft.com/office/drawing/2014/main" id="{5C8C3DF5-5F17-A83C-76E9-811375678A74}"/>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5" name="Picture 2" descr="Goal Seeking creative icon. Simple element illustration. Goal Seeking  concept symbol design from project management collection. Can be used for  mobile Stock Photo - Alamy">
            <a:extLst>
              <a:ext uri="{FF2B5EF4-FFF2-40B4-BE49-F238E27FC236}">
                <a16:creationId xmlns:a16="http://schemas.microsoft.com/office/drawing/2014/main" id="{A4C35DC4-710D-2CE7-E776-086A05E73F10}"/>
              </a:ext>
            </a:extLst>
          </p:cNvPr>
          <p:cNvPicPr>
            <a:picLocks noChangeAspect="1" noChangeArrowheads="1"/>
          </p:cNvPicPr>
          <p:nvPr/>
        </p:nvPicPr>
        <p:blipFill rotWithShape="1">
          <a:blip r:embed="rId3">
            <a:lum bright="70000" contrast="-70000"/>
            <a:extLst>
              <a:ext uri="{BEBA8EAE-BF5A-486C-A8C5-ECC9F3942E4B}">
                <a14:imgProps xmlns:a14="http://schemas.microsoft.com/office/drawing/2010/main">
                  <a14:imgLayer r:embed="rId4">
                    <a14:imgEffect>
                      <a14:backgroundRemoval t="11367" b="61511" l="26000" r="80077">
                        <a14:foregroundMark x1="57154" y1="53597" x2="57154" y2="53597"/>
                        <a14:foregroundMark x1="51615" y1="51871" x2="51615" y2="51871"/>
                        <a14:foregroundMark x1="57385" y1="46187" x2="57385" y2="46187"/>
                        <a14:foregroundMark x1="57154" y1="38273" x2="57154" y2="38273"/>
                        <a14:foregroundMark x1="44154" y1="32590" x2="44154" y2="32590"/>
                        <a14:foregroundMark x1="49231" y1="35827" x2="49231" y2="35827"/>
                        <a14:foregroundMark x1="58692" y1="30647" x2="58692" y2="30647"/>
                        <a14:foregroundMark x1="52615" y1="19281" x2="52615" y2="19281"/>
                        <a14:foregroundMark x1="48385" y1="54101" x2="48385" y2="54101"/>
                        <a14:foregroundMark x1="42615" y1="26403" x2="42615" y2="26403"/>
                      </a14:backgroundRemoval>
                    </a14:imgEffect>
                  </a14:imgLayer>
                </a14:imgProps>
              </a:ext>
              <a:ext uri="{28A0092B-C50C-407E-A947-70E740481C1C}">
                <a14:useLocalDpi xmlns:a14="http://schemas.microsoft.com/office/drawing/2010/main" val="0"/>
              </a:ext>
            </a:extLst>
          </a:blip>
          <a:srcRect l="24944" t="9575" r="18205" b="39730"/>
          <a:stretch/>
        </p:blipFill>
        <p:spPr bwMode="auto">
          <a:xfrm>
            <a:off x="1038777" y="2320916"/>
            <a:ext cx="566335"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4" descr="Sensor Logo Vector Art, Icons, and Graphics for Free Download">
            <a:extLst>
              <a:ext uri="{FF2B5EF4-FFF2-40B4-BE49-F238E27FC236}">
                <a16:creationId xmlns:a16="http://schemas.microsoft.com/office/drawing/2014/main" id="{0E3DB89B-EC3E-8B5E-93FD-DE6018A44258}"/>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0" b="100000" l="0" r="100000">
                        <a14:foregroundMark x1="15250" y1="49000" x2="15250" y2="49000"/>
                        <a14:foregroundMark x1="21000" y1="49000" x2="21000" y2="49000"/>
                        <a14:foregroundMark x1="27750" y1="49000" x2="27750" y2="49000"/>
                        <a14:foregroundMark x1="33250" y1="48500" x2="33250" y2="48500"/>
                        <a14:foregroundMark x1="40000" y1="45000" x2="40000" y2="45000"/>
                        <a14:foregroundMark x1="46750" y1="43500" x2="46750" y2="43500"/>
                        <a14:foregroundMark x1="60750" y1="44500" x2="60750" y2="44500"/>
                        <a14:foregroundMark x1="67000" y1="44500" x2="67000" y2="44500"/>
                        <a14:foregroundMark x1="72750" y1="41000" x2="72750" y2="41000"/>
                        <a14:foregroundMark x1="78250" y1="38500" x2="78250" y2="38500"/>
                        <a14:foregroundMark x1="84250" y1="34500" x2="84250" y2="34500"/>
                        <a14:foregroundMark x1="89000" y1="30500" x2="89000" y2="30500"/>
                      </a14:backgroundRemoval>
                    </a14:imgEffect>
                  </a14:imgLayer>
                </a14:imgProps>
              </a:ext>
              <a:ext uri="{28A0092B-C50C-407E-A947-70E740481C1C}">
                <a14:useLocalDpi xmlns:a14="http://schemas.microsoft.com/office/drawing/2010/main" val="0"/>
              </a:ext>
            </a:extLst>
          </a:blip>
          <a:srcRect/>
          <a:stretch>
            <a:fillRect/>
          </a:stretch>
        </p:blipFill>
        <p:spPr bwMode="auto">
          <a:xfrm>
            <a:off x="3016617" y="2317750"/>
            <a:ext cx="108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6" descr="Real-time computing Business Project Outsourcing, time, text, service, time  png | PNGWing">
            <a:extLst>
              <a:ext uri="{FF2B5EF4-FFF2-40B4-BE49-F238E27FC236}">
                <a16:creationId xmlns:a16="http://schemas.microsoft.com/office/drawing/2014/main" id="{70DC72D9-4715-4AD7-9592-DB697BA99451}"/>
              </a:ext>
            </a:extLst>
          </p:cNvPr>
          <p:cNvPicPr>
            <a:picLocks noChangeAspect="1" noChangeArrowheads="1"/>
          </p:cNvPicPr>
          <p:nvPr/>
        </p:nvPicPr>
        <p:blipFill>
          <a:blip r:embed="rId7">
            <a:lum bright="70000" contrast="-70000"/>
            <a:extLst>
              <a:ext uri="{BEBA8EAE-BF5A-486C-A8C5-ECC9F3942E4B}">
                <a14:imgProps xmlns:a14="http://schemas.microsoft.com/office/drawing/2010/main">
                  <a14:imgLayer r:embed="rId8">
                    <a14:imgEffect>
                      <a14:backgroundRemoval t="977" b="100000" l="0" r="100000">
                        <a14:foregroundMark x1="51848" y1="55078" x2="51848" y2="55078"/>
                        <a14:foregroundMark x1="39022" y1="28320" x2="39022" y2="28320"/>
                        <a14:foregroundMark x1="37717" y1="38867" x2="37717" y2="38867"/>
                        <a14:foregroundMark x1="36522" y1="48047" x2="36522" y2="48047"/>
                        <a14:foregroundMark x1="35109" y1="59570" x2="35109" y2="59570"/>
                        <a14:foregroundMark x1="35652" y1="71680" x2="35652" y2="71680"/>
                        <a14:foregroundMark x1="38152" y1="84961" x2="38152" y2="84961"/>
                      </a14:backgroundRemoval>
                    </a14:imgEffect>
                  </a14:imgLayer>
                </a14:imgProps>
              </a:ext>
              <a:ext uri="{28A0092B-C50C-407E-A947-70E740481C1C}">
                <a14:useLocalDpi xmlns:a14="http://schemas.microsoft.com/office/drawing/2010/main" val="0"/>
              </a:ext>
            </a:extLst>
          </a:blip>
          <a:srcRect/>
          <a:stretch>
            <a:fillRect/>
          </a:stretch>
        </p:blipFill>
        <p:spPr bwMode="auto">
          <a:xfrm>
            <a:off x="5317413" y="2284448"/>
            <a:ext cx="970313"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8" descr="Microcontroller PNG Image HD">
            <a:extLst>
              <a:ext uri="{FF2B5EF4-FFF2-40B4-BE49-F238E27FC236}">
                <a16:creationId xmlns:a16="http://schemas.microsoft.com/office/drawing/2014/main" id="{B470BC60-593D-D7A5-B1BF-99D43F2E7993}"/>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7760022" y="2311212"/>
            <a:ext cx="540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Objectives</a:t>
            </a:r>
          </a:p>
        </p:txBody>
      </p:sp>
      <p:sp>
        <p:nvSpPr>
          <p:cNvPr id="710" name="Google Shape;710;p65"/>
          <p:cNvSpPr txBox="1">
            <a:spLocks noGrp="1"/>
          </p:cNvSpPr>
          <p:nvPr>
            <p:ph type="body" idx="1"/>
          </p:nvPr>
        </p:nvSpPr>
        <p:spPr>
          <a:xfrm>
            <a:off x="227123" y="999376"/>
            <a:ext cx="792816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Objective: Create an autonomous parking system to enhance urban transportation efficiency.</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Technologies: Utilize GPS for vehicle location tracking, RADAR sensors for obstacle detection, ground sensors for spot detection, and ESP32 microcontrollers for data processing and communication.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User Interface: Develop a mobile application for user interaction, including parking requests, spot tracking, and notifications.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Workflow: Vehicles will be guided to available parking spots through ESP32-controlled actuators after spot detection using integrated sensors.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3742111"/>
      </p:ext>
    </p:extLst>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1120</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Days One</vt:lpstr>
      <vt:lpstr>Bebas Neue</vt:lpstr>
      <vt:lpstr>Lato</vt:lpstr>
      <vt:lpstr>Wingdings</vt:lpstr>
      <vt:lpstr>Roboto Condensed Light</vt:lpstr>
      <vt:lpstr>Arial</vt:lpstr>
      <vt:lpstr>Poppins</vt:lpstr>
      <vt:lpstr>Internet of Things XL by Slidesgo</vt:lpstr>
      <vt:lpstr>Autonomous Smart Parking System  (ASPS)</vt:lpstr>
      <vt:lpstr>CONTENTS</vt:lpstr>
      <vt:lpstr>Project Definition</vt:lpstr>
      <vt:lpstr>Project Definition</vt:lpstr>
      <vt:lpstr>Project Definition</vt:lpstr>
      <vt:lpstr>Design Thinking</vt:lpstr>
      <vt:lpstr>Design Thinking</vt:lpstr>
      <vt:lpstr>Design Thinking</vt:lpstr>
      <vt:lpstr>Project Objectives</vt:lpstr>
      <vt:lpstr>Project Objectives</vt:lpstr>
      <vt:lpstr>IoT Sensor Design</vt:lpstr>
      <vt:lpstr>IoT Sensor Design</vt:lpstr>
      <vt:lpstr>Real-Time Transit Information Platform</vt:lpstr>
      <vt:lpstr>Real-Time Transit Information Platform</vt:lpstr>
      <vt:lpstr>Integration Approach</vt:lpstr>
      <vt:lpstr>Integration Approach</vt:lpstr>
      <vt:lpstr>Integration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Smart Parking System  (ASPS)</dc:title>
  <dc:creator>Abi Beaulah</dc:creator>
  <cp:lastModifiedBy>Abi Beaulah</cp:lastModifiedBy>
  <cp:revision>4</cp:revision>
  <dcterms:modified xsi:type="dcterms:W3CDTF">2023-09-27T15:40:50Z</dcterms:modified>
</cp:coreProperties>
</file>