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8"/>
  </p:notesMasterIdLst>
  <p:sldIdLst>
    <p:sldId id="256" r:id="rId2"/>
    <p:sldId id="341" r:id="rId3"/>
    <p:sldId id="262" r:id="rId4"/>
    <p:sldId id="264" r:id="rId5"/>
    <p:sldId id="380" r:id="rId6"/>
    <p:sldId id="257" r:id="rId7"/>
    <p:sldId id="381" r:id="rId8"/>
    <p:sldId id="382" r:id="rId9"/>
    <p:sldId id="383" r:id="rId10"/>
    <p:sldId id="384" r:id="rId11"/>
    <p:sldId id="385" r:id="rId12"/>
    <p:sldId id="386" r:id="rId13"/>
    <p:sldId id="387" r:id="rId14"/>
    <p:sldId id="388" r:id="rId15"/>
    <p:sldId id="391" r:id="rId16"/>
    <p:sldId id="392" r:id="rId17"/>
  </p:sldIdLst>
  <p:sldSz cx="9144000" cy="5143500" type="screen16x9"/>
  <p:notesSz cx="6858000" cy="9144000"/>
  <p:embeddedFontLst>
    <p:embeddedFont>
      <p:font typeface="Bebas Neue" panose="020B0606020202050201" pitchFamily="34" charset="0"/>
      <p:regular r:id="rId19"/>
    </p:embeddedFont>
    <p:embeddedFont>
      <p:font typeface="Days One" panose="020B0604020202020204" charset="0"/>
      <p:regular r:id="rId20"/>
    </p:embeddedFont>
    <p:embeddedFont>
      <p:font typeface="Lato" panose="020F0502020204030203" pitchFamily="34"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EFE643-88EA-4183-A27A-F2C7D75ACC26}">
  <a:tblStyle styleId="{7DEFE643-88EA-4183-A27A-F2C7D75ACC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napToGrid="0">
      <p:cViewPr varScale="1">
        <p:scale>
          <a:sx n="85" d="100"/>
          <a:sy n="85"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4b4a8311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4b4a831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34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653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g41de598129281c8c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41de598129281c8c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24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7674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9107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4b4a8311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4b4a831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44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g41de598129281c8c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41de598129281c8c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98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546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365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246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1"/>
            </a:gs>
            <a:gs pos="79000">
              <a:schemeClr val="lt1"/>
            </a:gs>
            <a:gs pos="100000">
              <a:schemeClr val="accent6"/>
            </a:gs>
          </a:gsLst>
          <a:lin ang="18900044" scaled="0"/>
        </a:gra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6"/>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1"/>
            </a:gs>
            <a:gs pos="79000">
              <a:schemeClr val="lt1"/>
            </a:gs>
            <a:gs pos="100000">
              <a:schemeClr val="accent6"/>
            </a:gs>
          </a:gsLst>
          <a:lin ang="13500032" scaled="0"/>
        </a:gradFill>
        <a:effectLst/>
      </p:bgPr>
    </p:bg>
    <p:spTree>
      <p:nvGrpSpPr>
        <p:cNvPr id="1" name="Shape 319"/>
        <p:cNvGrpSpPr/>
        <p:nvPr/>
      </p:nvGrpSpPr>
      <p:grpSpPr>
        <a:xfrm>
          <a:off x="0" y="0"/>
          <a:ext cx="0" cy="0"/>
          <a:chOff x="0" y="0"/>
          <a:chExt cx="0" cy="0"/>
        </a:xfrm>
      </p:grpSpPr>
      <p:sp>
        <p:nvSpPr>
          <p:cNvPr id="320" name="Google Shape;320;p43"/>
          <p:cNvSpPr/>
          <p:nvPr/>
        </p:nvSpPr>
        <p:spPr>
          <a:xfrm rot="5400000">
            <a:off x="7014897" y="30259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3"/>
          <p:cNvSpPr/>
          <p:nvPr/>
        </p:nvSpPr>
        <p:spPr>
          <a:xfrm rot="-5400000">
            <a:off x="-52653" y="-450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3"/>
          <p:cNvSpPr/>
          <p:nvPr/>
        </p:nvSpPr>
        <p:spPr>
          <a:xfrm>
            <a:off x="-1022250" y="4158430"/>
            <a:ext cx="2025591" cy="20336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3"/>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4" name="Google Shape;324;p43"/>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43"/>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 name="Google Shape;326;p43"/>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43"/>
          <p:cNvSpPr txBox="1">
            <a:spLocks noGrp="1"/>
          </p:cNvSpPr>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43"/>
          <p:cNvSpPr txBox="1">
            <a:spLocks noGrp="1"/>
          </p:cNvSpPr>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43"/>
          <p:cNvSpPr txBox="1">
            <a:spLocks noGrp="1"/>
          </p:cNvSpPr>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43"/>
          <p:cNvSpPr txBox="1">
            <a:spLocks noGrp="1"/>
          </p:cNvSpPr>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43"/>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2" name="Google Shape;332;p43"/>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43"/>
          <p:cNvSpPr txBox="1">
            <a:spLocks noGrp="1"/>
          </p:cNvSpPr>
          <p:nvPr>
            <p:ph type="title" idx="13"/>
          </p:nvPr>
        </p:nvSpPr>
        <p:spPr>
          <a:xfrm>
            <a:off x="6118545"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4" name="Google Shape;334;p43"/>
          <p:cNvSpPr txBox="1">
            <a:spLocks noGrp="1"/>
          </p:cNvSpPr>
          <p:nvPr>
            <p:ph type="subTitle" idx="14"/>
          </p:nvPr>
        </p:nvSpPr>
        <p:spPr>
          <a:xfrm>
            <a:off x="6118545"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4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203641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accent1"/>
            </a:gs>
            <a:gs pos="79000">
              <a:schemeClr val="lt1"/>
            </a:gs>
            <a:gs pos="100000">
              <a:schemeClr val="accent6"/>
            </a:gs>
          </a:gsLst>
          <a:lin ang="13500032" scaled="0"/>
        </a:gradFill>
        <a:effectLst/>
      </p:bgPr>
    </p:bg>
    <p:spTree>
      <p:nvGrpSpPr>
        <p:cNvPr id="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150">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a:endParaRPr/>
          </a:p>
        </p:txBody>
      </p:sp>
    </p:spTree>
    <p:extLst>
      <p:ext uri="{BB962C8B-B14F-4D97-AF65-F5344CB8AC3E}">
        <p14:creationId xmlns:p14="http://schemas.microsoft.com/office/powerpoint/2010/main" val="90707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 id="2147483658" r:id="rId4"/>
    <p:sldLayoutId id="2147483689" r:id="rId5"/>
    <p:sldLayoutId id="2147483697" r:id="rId6"/>
    <p:sldLayoutId id="2147483698" r:id="rId7"/>
    <p:sldLayoutId id="2147483705" r:id="rId8"/>
    <p:sldLayoutId id="214748370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jpe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grpSp>
        <p:nvGrpSpPr>
          <p:cNvPr id="462" name="Google Shape;462;p58"/>
          <p:cNvGrpSpPr/>
          <p:nvPr/>
        </p:nvGrpSpPr>
        <p:grpSpPr>
          <a:xfrm rot="8945712">
            <a:off x="881263" y="497824"/>
            <a:ext cx="470500" cy="545601"/>
            <a:chOff x="5320111" y="1881293"/>
            <a:chExt cx="470512" cy="545615"/>
          </a:xfrm>
        </p:grpSpPr>
        <p:sp>
          <p:nvSpPr>
            <p:cNvPr id="463" name="Google Shape;463;p5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58"/>
          <p:cNvGrpSpPr/>
          <p:nvPr/>
        </p:nvGrpSpPr>
        <p:grpSpPr>
          <a:xfrm>
            <a:off x="1458464" y="748536"/>
            <a:ext cx="315323" cy="376981"/>
            <a:chOff x="4040314" y="1769061"/>
            <a:chExt cx="315323" cy="376981"/>
          </a:xfrm>
        </p:grpSpPr>
        <p:sp>
          <p:nvSpPr>
            <p:cNvPr id="467" name="Google Shape;467;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58"/>
          <p:cNvGrpSpPr/>
          <p:nvPr/>
        </p:nvGrpSpPr>
        <p:grpSpPr>
          <a:xfrm rot="2395509">
            <a:off x="1042623" y="1261797"/>
            <a:ext cx="274395" cy="287888"/>
            <a:chOff x="2772212" y="2822146"/>
            <a:chExt cx="274389" cy="287882"/>
          </a:xfrm>
        </p:grpSpPr>
        <p:sp>
          <p:nvSpPr>
            <p:cNvPr id="473" name="Google Shape;473;p5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8"/>
          <p:cNvGrpSpPr/>
          <p:nvPr/>
        </p:nvGrpSpPr>
        <p:grpSpPr>
          <a:xfrm flipH="1">
            <a:off x="6205843" y="624360"/>
            <a:ext cx="2222991" cy="2380171"/>
            <a:chOff x="279450" y="571167"/>
            <a:chExt cx="1533626" cy="1642063"/>
          </a:xfrm>
        </p:grpSpPr>
        <p:sp>
          <p:nvSpPr>
            <p:cNvPr id="446" name="Google Shape;446;p5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sp>
        <p:nvSpPr>
          <p:cNvPr id="435" name="Google Shape;435;p58"/>
          <p:cNvSpPr txBox="1">
            <a:spLocks noGrp="1"/>
          </p:cNvSpPr>
          <p:nvPr>
            <p:ph type="ctrTitle"/>
          </p:nvPr>
        </p:nvSpPr>
        <p:spPr>
          <a:xfrm>
            <a:off x="724850" y="425695"/>
            <a:ext cx="8033789" cy="17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400" dirty="0"/>
              <a:t>Autonomous Smart Parking System </a:t>
            </a:r>
            <a:br>
              <a:rPr lang="en-GB" sz="4400" dirty="0"/>
            </a:br>
            <a:r>
              <a:rPr lang="en-GB" sz="4400" dirty="0"/>
              <a:t>(ASPS)</a:t>
            </a:r>
          </a:p>
        </p:txBody>
      </p:sp>
      <p:sp>
        <p:nvSpPr>
          <p:cNvPr id="436" name="Google Shape;436;p58"/>
          <p:cNvSpPr txBox="1">
            <a:spLocks noGrp="1"/>
          </p:cNvSpPr>
          <p:nvPr>
            <p:ph type="subTitle" idx="1"/>
          </p:nvPr>
        </p:nvSpPr>
        <p:spPr>
          <a:xfrm>
            <a:off x="695076" y="3993298"/>
            <a:ext cx="583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By:</a:t>
            </a:r>
          </a:p>
        </p:txBody>
      </p:sp>
      <p:cxnSp>
        <p:nvCxnSpPr>
          <p:cNvPr id="437" name="Google Shape;437;p58"/>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438" name="Google Shape;438;p58"/>
          <p:cNvGrpSpPr/>
          <p:nvPr/>
        </p:nvGrpSpPr>
        <p:grpSpPr>
          <a:xfrm>
            <a:off x="6978465" y="570975"/>
            <a:ext cx="1450362" cy="1447410"/>
            <a:chOff x="7193640" y="535000"/>
            <a:chExt cx="1450362" cy="1447410"/>
          </a:xfrm>
        </p:grpSpPr>
        <p:sp>
          <p:nvSpPr>
            <p:cNvPr id="439" name="Google Shape;439;p5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58"/>
          <p:cNvGrpSpPr/>
          <p:nvPr/>
        </p:nvGrpSpPr>
        <p:grpSpPr>
          <a:xfrm>
            <a:off x="6724281" y="3004537"/>
            <a:ext cx="310599" cy="294704"/>
            <a:chOff x="6724281" y="3004537"/>
            <a:chExt cx="310599" cy="294704"/>
          </a:xfrm>
        </p:grpSpPr>
        <p:sp>
          <p:nvSpPr>
            <p:cNvPr id="455" name="Google Shape;455;p5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58"/>
          <p:cNvGrpSpPr/>
          <p:nvPr/>
        </p:nvGrpSpPr>
        <p:grpSpPr>
          <a:xfrm>
            <a:off x="8005637" y="2529896"/>
            <a:ext cx="274389" cy="287882"/>
            <a:chOff x="8005637" y="2529896"/>
            <a:chExt cx="274389" cy="287882"/>
          </a:xfrm>
        </p:grpSpPr>
        <p:sp>
          <p:nvSpPr>
            <p:cNvPr id="458" name="Google Shape;458;p5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58"/>
          <p:cNvSpPr/>
          <p:nvPr/>
        </p:nvSpPr>
        <p:spPr>
          <a:xfrm>
            <a:off x="5908493" y="1639259"/>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35;p58">
            <a:extLst>
              <a:ext uri="{FF2B5EF4-FFF2-40B4-BE49-F238E27FC236}">
                <a16:creationId xmlns:a16="http://schemas.microsoft.com/office/drawing/2014/main" id="{2FD28552-9D6A-2962-E2A6-0741C183D81D}"/>
              </a:ext>
            </a:extLst>
          </p:cNvPr>
          <p:cNvSpPr txBox="1">
            <a:spLocks/>
          </p:cNvSpPr>
          <p:nvPr/>
        </p:nvSpPr>
        <p:spPr>
          <a:xfrm>
            <a:off x="0" y="2271551"/>
            <a:ext cx="9144000" cy="179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ctr"/>
            <a:r>
              <a:rPr lang="en-GB" sz="3600" dirty="0"/>
              <a:t>IBM Naan </a:t>
            </a:r>
            <a:r>
              <a:rPr lang="en-GB" sz="3600" dirty="0" err="1"/>
              <a:t>Mudhalvan</a:t>
            </a:r>
            <a:r>
              <a:rPr lang="en-GB" sz="3600" dirty="0"/>
              <a:t>-Group 2</a:t>
            </a:r>
          </a:p>
          <a:p>
            <a:pPr algn="ctr"/>
            <a:r>
              <a:rPr lang="en-GB" sz="3600" dirty="0"/>
              <a:t>Internet Of Things(IOT)</a:t>
            </a:r>
          </a:p>
          <a:p>
            <a:pPr algn="ctr"/>
            <a:r>
              <a:rPr lang="en-GB" sz="3600" dirty="0"/>
              <a:t>5113: Kingston Engineering College</a:t>
            </a:r>
          </a:p>
        </p:txBody>
      </p:sp>
      <p:graphicFrame>
        <p:nvGraphicFramePr>
          <p:cNvPr id="3" name="Table 3">
            <a:extLst>
              <a:ext uri="{FF2B5EF4-FFF2-40B4-BE49-F238E27FC236}">
                <a16:creationId xmlns:a16="http://schemas.microsoft.com/office/drawing/2014/main" id="{297A810A-5B70-E28D-6117-E0D24E0D8369}"/>
              </a:ext>
            </a:extLst>
          </p:cNvPr>
          <p:cNvGraphicFramePr>
            <a:graphicFrameLocks noGrp="1"/>
          </p:cNvGraphicFramePr>
          <p:nvPr/>
        </p:nvGraphicFramePr>
        <p:xfrm>
          <a:off x="1057206" y="4147133"/>
          <a:ext cx="6866988" cy="1054428"/>
        </p:xfrm>
        <a:graphic>
          <a:graphicData uri="http://schemas.openxmlformats.org/drawingml/2006/table">
            <a:tbl>
              <a:tblPr firstRow="1" bandRow="1"/>
              <a:tblGrid>
                <a:gridCol w="1519971">
                  <a:extLst>
                    <a:ext uri="{9D8B030D-6E8A-4147-A177-3AD203B41FA5}">
                      <a16:colId xmlns:a16="http://schemas.microsoft.com/office/drawing/2014/main" val="2494594888"/>
                    </a:ext>
                  </a:extLst>
                </a:gridCol>
                <a:gridCol w="1612902">
                  <a:extLst>
                    <a:ext uri="{9D8B030D-6E8A-4147-A177-3AD203B41FA5}">
                      <a16:colId xmlns:a16="http://schemas.microsoft.com/office/drawing/2014/main" val="3380798032"/>
                    </a:ext>
                  </a:extLst>
                </a:gridCol>
                <a:gridCol w="3734115">
                  <a:extLst>
                    <a:ext uri="{9D8B030D-6E8A-4147-A177-3AD203B41FA5}">
                      <a16:colId xmlns:a16="http://schemas.microsoft.com/office/drawing/2014/main" val="3193768342"/>
                    </a:ext>
                  </a:extLst>
                </a:gridCol>
              </a:tblGrid>
              <a:tr h="263607">
                <a:tc>
                  <a:txBody>
                    <a:bodyPr/>
                    <a:lstStyle/>
                    <a:p>
                      <a:r>
                        <a:rPr lang="en-GB" sz="1100" dirty="0">
                          <a:solidFill>
                            <a:srgbClr val="FFFFFF"/>
                          </a:solidFill>
                          <a:latin typeface="Lato" panose="020F0502020204030203" pitchFamily="34" charset="0"/>
                        </a:rPr>
                        <a:t>Naveen Moses 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au511321106017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dirty="0">
                          <a:solidFill>
                            <a:srgbClr val="FFFFFF"/>
                          </a:solidFill>
                          <a:latin typeface="Lato" panose="020F0502020204030203" pitchFamily="34" charset="0"/>
                        </a:rPr>
                        <a:t>naveenmosesdinesh@gmail.com</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149673831"/>
                  </a:ext>
                </a:extLst>
              </a:tr>
              <a:tr h="263607">
                <a:tc>
                  <a:txBody>
                    <a:bodyPr/>
                    <a:lstStyle/>
                    <a:p>
                      <a:r>
                        <a:rPr lang="en-GB" sz="1100" dirty="0">
                          <a:solidFill>
                            <a:srgbClr val="FFFFFF"/>
                          </a:solidFill>
                          <a:latin typeface="Lato" panose="020F0502020204030203" pitchFamily="34" charset="0"/>
                        </a:rPr>
                        <a:t>Karthick V</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au511321106014</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karthicksparrow201@gmail.com</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10243230"/>
                  </a:ext>
                </a:extLst>
              </a:tr>
              <a:tr h="263607">
                <a:tc>
                  <a:txBody>
                    <a:bodyPr/>
                    <a:lstStyle/>
                    <a:p>
                      <a:r>
                        <a:rPr lang="en-GB" sz="1100" dirty="0" err="1">
                          <a:solidFill>
                            <a:srgbClr val="FFFFFF"/>
                          </a:solidFill>
                          <a:latin typeface="Lato" panose="020F0502020204030203" pitchFamily="34" charset="0"/>
                        </a:rPr>
                        <a:t>T.N.Uthrakumar</a:t>
                      </a:r>
                      <a:endParaRPr lang="en-GB" sz="1100" dirty="0">
                        <a:solidFill>
                          <a:srgbClr val="FFFFFF"/>
                        </a:solidFill>
                        <a:latin typeface="Lato" panose="020F0502020204030203"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autle-02ece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uthrakumar608@gmail.com</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12140679"/>
                  </a:ext>
                </a:extLst>
              </a:tr>
              <a:tr h="263607">
                <a:tc>
                  <a:txBody>
                    <a:bodyPr/>
                    <a:lstStyle/>
                    <a:p>
                      <a:r>
                        <a:rPr lang="en-GB" sz="1100" dirty="0">
                          <a:solidFill>
                            <a:srgbClr val="FFFFFF"/>
                          </a:solidFill>
                          <a:latin typeface="Lato" panose="020F0502020204030203" pitchFamily="34" charset="0"/>
                        </a:rPr>
                        <a:t>Sanjay Kumar 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au511321106020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GB" sz="1100" dirty="0">
                          <a:solidFill>
                            <a:srgbClr val="FFFFFF"/>
                          </a:solidFill>
                          <a:latin typeface="Lato" panose="020F0502020204030203" pitchFamily="34" charset="0"/>
                        </a:rPr>
                        <a:t>sanjaysivakumar0910@gmail.com</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3098037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4"/>
          <p:cNvSpPr txBox="1">
            <a:spLocks noGrp="1"/>
          </p:cNvSpPr>
          <p:nvPr>
            <p:ph type="title"/>
          </p:nvPr>
        </p:nvSpPr>
        <p:spPr>
          <a:xfrm>
            <a:off x="1184558" y="1275606"/>
            <a:ext cx="2305500" cy="527700"/>
          </a:xfrm>
          <a:prstGeom prst="rect">
            <a:avLst/>
          </a:prstGeom>
        </p:spPr>
        <p:txBody>
          <a:bodyPr spcFirstLastPara="1" wrap="square" lIns="91425" tIns="91425" rIns="91425" bIns="91425" anchor="ctr" anchorCtr="0">
            <a:noAutofit/>
          </a:bodyPr>
          <a:lstStyle/>
          <a:p>
            <a:pPr lvl="0"/>
            <a:r>
              <a:rPr lang="en-IN" sz="1600" dirty="0">
                <a:solidFill>
                  <a:srgbClr val="0000FF"/>
                </a:solidFill>
              </a:rPr>
              <a:t>ESP 32</a:t>
            </a:r>
          </a:p>
        </p:txBody>
      </p:sp>
      <p:sp>
        <p:nvSpPr>
          <p:cNvPr id="1251" name="Google Shape;1251;p74"/>
          <p:cNvSpPr txBox="1">
            <a:spLocks noGrp="1"/>
          </p:cNvSpPr>
          <p:nvPr>
            <p:ph type="title" idx="2"/>
          </p:nvPr>
        </p:nvSpPr>
        <p:spPr>
          <a:xfrm>
            <a:off x="5327096" y="1212393"/>
            <a:ext cx="2305500" cy="527700"/>
          </a:xfrm>
          <a:prstGeom prst="rect">
            <a:avLst/>
          </a:prstGeom>
        </p:spPr>
        <p:txBody>
          <a:bodyPr spcFirstLastPara="1" wrap="square" lIns="91425" tIns="91425" rIns="91425" bIns="91425" anchor="ctr" anchorCtr="0">
            <a:noAutofit/>
          </a:bodyPr>
          <a:lstStyle/>
          <a:p>
            <a:pPr lvl="0"/>
            <a:r>
              <a:rPr lang="en-IN" sz="1800" dirty="0">
                <a:solidFill>
                  <a:srgbClr val="0000FF"/>
                </a:solidFill>
              </a:rPr>
              <a:t>ULTRASONIC SENSOR</a:t>
            </a:r>
          </a:p>
        </p:txBody>
      </p:sp>
      <p:sp>
        <p:nvSpPr>
          <p:cNvPr id="1253" name="Google Shape;1253;p74"/>
          <p:cNvSpPr txBox="1">
            <a:spLocks noGrp="1"/>
          </p:cNvSpPr>
          <p:nvPr>
            <p:ph type="title" idx="4"/>
          </p:nvPr>
        </p:nvSpPr>
        <p:spPr>
          <a:xfrm>
            <a:off x="920187" y="3124170"/>
            <a:ext cx="2748702" cy="527700"/>
          </a:xfrm>
          <a:prstGeom prst="rect">
            <a:avLst/>
          </a:prstGeom>
        </p:spPr>
        <p:txBody>
          <a:bodyPr spcFirstLastPara="1" wrap="square" lIns="91425" tIns="91425" rIns="91425" bIns="91425" anchor="ctr" anchorCtr="0">
            <a:noAutofit/>
          </a:bodyPr>
          <a:lstStyle/>
          <a:p>
            <a:pPr lvl="0"/>
            <a:r>
              <a:rPr lang="en-IN" sz="2000" dirty="0">
                <a:solidFill>
                  <a:srgbClr val="0000FF"/>
                </a:solidFill>
              </a:rPr>
              <a:t>16 x 2 LCD display</a:t>
            </a:r>
            <a:endParaRPr sz="2000" dirty="0">
              <a:solidFill>
                <a:srgbClr val="0000FF"/>
              </a:solidFill>
            </a:endParaRPr>
          </a:p>
        </p:txBody>
      </p:sp>
      <p:sp>
        <p:nvSpPr>
          <p:cNvPr id="1257" name="Google Shape;1257;p74"/>
          <p:cNvSpPr txBox="1">
            <a:spLocks noGrp="1"/>
          </p:cNvSpPr>
          <p:nvPr>
            <p:ph type="title" idx="15"/>
          </p:nvPr>
        </p:nvSpPr>
        <p:spPr>
          <a:xfrm>
            <a:off x="720000" y="97809"/>
            <a:ext cx="7704000" cy="484800"/>
          </a:xfrm>
          <a:prstGeom prst="rect">
            <a:avLst/>
          </a:prstGeom>
        </p:spPr>
        <p:txBody>
          <a:bodyPr spcFirstLastPara="1" wrap="square" lIns="91425" tIns="91425" rIns="91425" bIns="91425" anchor="ctr" anchorCtr="0">
            <a:noAutofit/>
          </a:bodyPr>
          <a:lstStyle/>
          <a:p>
            <a:pPr lvl="0"/>
            <a:r>
              <a:rPr lang="en-IN" dirty="0">
                <a:solidFill>
                  <a:srgbClr val="0000FF"/>
                </a:solidFill>
              </a:rPr>
              <a:t>Components</a:t>
            </a:r>
            <a:endParaRPr b="1" dirty="0"/>
          </a:p>
        </p:txBody>
      </p:sp>
      <p:sp>
        <p:nvSpPr>
          <p:cNvPr id="1258" name="Google Shape;1258;p74"/>
          <p:cNvSpPr txBox="1">
            <a:spLocks noGrp="1"/>
          </p:cNvSpPr>
          <p:nvPr>
            <p:ph type="title" idx="8"/>
          </p:nvPr>
        </p:nvSpPr>
        <p:spPr>
          <a:xfrm>
            <a:off x="5163164" y="3287103"/>
            <a:ext cx="2748702" cy="527700"/>
          </a:xfrm>
          <a:prstGeom prst="rect">
            <a:avLst/>
          </a:prstGeom>
        </p:spPr>
        <p:txBody>
          <a:bodyPr spcFirstLastPara="1" wrap="square" lIns="91425" tIns="91425" rIns="91425" bIns="91425" anchor="ctr" anchorCtr="0">
            <a:noAutofit/>
          </a:bodyPr>
          <a:lstStyle/>
          <a:p>
            <a:pPr lvl="0"/>
            <a:r>
              <a:rPr lang="pt-BR" sz="1800" dirty="0">
                <a:solidFill>
                  <a:srgbClr val="0000FF"/>
                </a:solidFill>
              </a:rPr>
              <a:t>Camera Module</a:t>
            </a:r>
            <a:endParaRPr lang="en-IN" sz="1800" dirty="0">
              <a:solidFill>
                <a:srgbClr val="0000FF"/>
              </a:solidFill>
            </a:endParaRPr>
          </a:p>
        </p:txBody>
      </p:sp>
      <p:cxnSp>
        <p:nvCxnSpPr>
          <p:cNvPr id="1262" name="Google Shape;1262;p74"/>
          <p:cNvCxnSpPr/>
          <p:nvPr/>
        </p:nvCxnSpPr>
        <p:spPr>
          <a:xfrm>
            <a:off x="1288932" y="3648778"/>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1265" name="Google Shape;1265;p74"/>
          <p:cNvCxnSpPr/>
          <p:nvPr/>
        </p:nvCxnSpPr>
        <p:spPr>
          <a:xfrm>
            <a:off x="5524715" y="3772093"/>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1266" name="Google Shape;1266;p74"/>
          <p:cNvCxnSpPr/>
          <p:nvPr/>
        </p:nvCxnSpPr>
        <p:spPr>
          <a:xfrm>
            <a:off x="5467046" y="1740093"/>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1267" name="Google Shape;1267;p74"/>
          <p:cNvCxnSpPr/>
          <p:nvPr/>
        </p:nvCxnSpPr>
        <p:spPr>
          <a:xfrm>
            <a:off x="1288932" y="1740093"/>
            <a:ext cx="2025600" cy="0"/>
          </a:xfrm>
          <a:prstGeom prst="straightConnector1">
            <a:avLst/>
          </a:prstGeom>
          <a:noFill/>
          <a:ln w="19050" cap="flat" cmpd="sng">
            <a:solidFill>
              <a:schemeClr val="lt2"/>
            </a:solidFill>
            <a:prstDash val="solid"/>
            <a:round/>
            <a:headEnd type="none" w="med" len="med"/>
            <a:tailEnd type="none" w="med" len="med"/>
          </a:ln>
        </p:spPr>
      </p:cxnSp>
      <p:grpSp>
        <p:nvGrpSpPr>
          <p:cNvPr id="2" name="Google Shape;1268;p74"/>
          <p:cNvGrpSpPr/>
          <p:nvPr/>
        </p:nvGrpSpPr>
        <p:grpSpPr>
          <a:xfrm>
            <a:off x="8101439" y="51470"/>
            <a:ext cx="315323" cy="376981"/>
            <a:chOff x="4040314" y="1769061"/>
            <a:chExt cx="315323" cy="376981"/>
          </a:xfrm>
        </p:grpSpPr>
        <p:sp>
          <p:nvSpPr>
            <p:cNvPr id="1269" name="Google Shape;1269;p74"/>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4"/>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4"/>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272;p74"/>
          <p:cNvGrpSpPr/>
          <p:nvPr/>
        </p:nvGrpSpPr>
        <p:grpSpPr>
          <a:xfrm>
            <a:off x="7750025" y="309061"/>
            <a:ext cx="234397" cy="273558"/>
            <a:chOff x="4045397" y="1419018"/>
            <a:chExt cx="93370" cy="108987"/>
          </a:xfrm>
        </p:grpSpPr>
        <p:sp>
          <p:nvSpPr>
            <p:cNvPr id="1273" name="Google Shape;1273;p74"/>
            <p:cNvSpPr/>
            <p:nvPr/>
          </p:nvSpPr>
          <p:spPr>
            <a:xfrm>
              <a:off x="4098618" y="1419018"/>
              <a:ext cx="40147" cy="108987"/>
            </a:xfrm>
            <a:custGeom>
              <a:avLst/>
              <a:gdLst/>
              <a:ahLst/>
              <a:cxnLst/>
              <a:rect l="l" t="t" r="r" b="b"/>
              <a:pathLst>
                <a:path w="1090" h="2959" extrusionOk="0">
                  <a:moveTo>
                    <a:pt x="1089" y="2959"/>
                  </a:moveTo>
                  <a:lnTo>
                    <a:pt x="1" y="2052"/>
                  </a:lnTo>
                  <a:lnTo>
                    <a:pt x="791" y="1"/>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4"/>
            <p:cNvSpPr/>
            <p:nvPr/>
          </p:nvSpPr>
          <p:spPr>
            <a:xfrm>
              <a:off x="4045397" y="1419018"/>
              <a:ext cx="82394" cy="75617"/>
            </a:xfrm>
            <a:custGeom>
              <a:avLst/>
              <a:gdLst/>
              <a:ahLst/>
              <a:cxnLst/>
              <a:rect l="l" t="t" r="r" b="b"/>
              <a:pathLst>
                <a:path w="2237" h="2053" extrusionOk="0">
                  <a:moveTo>
                    <a:pt x="2236" y="1"/>
                  </a:moveTo>
                  <a:lnTo>
                    <a:pt x="1446" y="2052"/>
                  </a:lnTo>
                  <a:lnTo>
                    <a:pt x="1" y="1981"/>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4"/>
            <p:cNvSpPr/>
            <p:nvPr/>
          </p:nvSpPr>
          <p:spPr>
            <a:xfrm>
              <a:off x="4045397" y="1491944"/>
              <a:ext cx="93370" cy="36059"/>
            </a:xfrm>
            <a:custGeom>
              <a:avLst/>
              <a:gdLst/>
              <a:ahLst/>
              <a:cxnLst/>
              <a:rect l="l" t="t" r="r" b="b"/>
              <a:pathLst>
                <a:path w="2535" h="979" extrusionOk="0">
                  <a:moveTo>
                    <a:pt x="1" y="1"/>
                  </a:moveTo>
                  <a:lnTo>
                    <a:pt x="1446" y="72"/>
                  </a:lnTo>
                  <a:lnTo>
                    <a:pt x="2534" y="979"/>
                  </a:lnTo>
                  <a:lnTo>
                    <a:pt x="1113" y="95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74"/>
          <p:cNvSpPr/>
          <p:nvPr/>
        </p:nvSpPr>
        <p:spPr>
          <a:xfrm>
            <a:off x="258667" y="437909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nvGrpSpPr>
          <p:cNvPr id="4" name="Google Shape;1277;p74"/>
          <p:cNvGrpSpPr/>
          <p:nvPr/>
        </p:nvGrpSpPr>
        <p:grpSpPr>
          <a:xfrm rot="20416679">
            <a:off x="95052" y="4003706"/>
            <a:ext cx="310599" cy="294704"/>
            <a:chOff x="2327131" y="3148937"/>
            <a:chExt cx="310599" cy="294704"/>
          </a:xfrm>
        </p:grpSpPr>
        <p:sp>
          <p:nvSpPr>
            <p:cNvPr id="1278" name="Google Shape;1278;p7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1279" name="Google Shape;1279;p7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sp>
        <p:nvSpPr>
          <p:cNvPr id="253962" name="AutoShape 10" descr="Google Cloud IoT Core Focuses On Simplicity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3964" name="AutoShape 12" descr="Google Cloud IoT Core Focuses On Simplicity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10" name="AutoShape 10" descr="BeagleBone® Black - BeagleBo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12" name="AutoShape 12" descr="BeagleBone® Black - BeagleBo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14" name="AutoShape 14" descr="BeagleBone® Black - BeagleBo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 name="Picture 10" descr="SquadPixel Esp-32 Wifi, Bluetooth, Dual Core Chip Development Board  (ESP-WROOM-32) : Amazon.in: Computers &amp; Accessories">
            <a:extLst>
              <a:ext uri="{FF2B5EF4-FFF2-40B4-BE49-F238E27FC236}">
                <a16:creationId xmlns:a16="http://schemas.microsoft.com/office/drawing/2014/main" id="{00D1C79B-CFF0-4FE2-68A9-58DECC438910}"/>
              </a:ext>
            </a:extLst>
          </p:cNvPr>
          <p:cNvPicPr>
            <a:picLocks noChangeAspect="1" noChangeArrowheads="1"/>
          </p:cNvPicPr>
          <p:nvPr/>
        </p:nvPicPr>
        <p:blipFill>
          <a:blip r:embed="rId3"/>
          <a:srcRect/>
          <a:stretch>
            <a:fillRect/>
          </a:stretch>
        </p:blipFill>
        <p:spPr bwMode="auto">
          <a:xfrm>
            <a:off x="1106406" y="1964958"/>
            <a:ext cx="2376264" cy="1051200"/>
          </a:xfrm>
          <a:prstGeom prst="rect">
            <a:avLst/>
          </a:prstGeom>
          <a:noFill/>
        </p:spPr>
      </p:pic>
      <p:pic>
        <p:nvPicPr>
          <p:cNvPr id="1026" name="Picture 2" descr="16X2 LCD Display">
            <a:extLst>
              <a:ext uri="{FF2B5EF4-FFF2-40B4-BE49-F238E27FC236}">
                <a16:creationId xmlns:a16="http://schemas.microsoft.com/office/drawing/2014/main" id="{DE14F104-7A38-CAA4-A31B-60C2ABD22C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659" y="3181719"/>
            <a:ext cx="2376000" cy="237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velopment Boards WiFi ESP8266 (ESP32 CAM) : Amazon.in: Industrial &amp;  Scientific">
            <a:extLst>
              <a:ext uri="{FF2B5EF4-FFF2-40B4-BE49-F238E27FC236}">
                <a16:creationId xmlns:a16="http://schemas.microsoft.com/office/drawing/2014/main" id="{5501A883-30FD-1304-A225-2D25B43F728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9707" y="3959942"/>
            <a:ext cx="2376000" cy="1051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C-SR04 Ultrasonic Distance Sensor Module">
            <a:extLst>
              <a:ext uri="{FF2B5EF4-FFF2-40B4-BE49-F238E27FC236}">
                <a16:creationId xmlns:a16="http://schemas.microsoft.com/office/drawing/2014/main" id="{A50AE274-33AC-8507-532F-A7500A24A83D}"/>
              </a:ext>
            </a:extLst>
          </p:cNvPr>
          <p:cNvPicPr>
            <a:picLocks noChangeArrowheads="1"/>
          </p:cNvPicPr>
          <p:nvPr/>
        </p:nvPicPr>
        <p:blipFill rotWithShape="1">
          <a:blip r:embed="rId6">
            <a:extLst>
              <a:ext uri="{BEBA8EAE-BF5A-486C-A8C5-ECC9F3942E4B}">
                <a14:imgProps xmlns:a14="http://schemas.microsoft.com/office/drawing/2010/main">
                  <a14:imgLayer r:embed="rId7">
                    <a14:imgEffect>
                      <a14:backgroundRemoval t="1505" b="100000" l="0" r="98167"/>
                    </a14:imgEffect>
                  </a14:imgLayer>
                </a14:imgProps>
              </a:ext>
              <a:ext uri="{28A0092B-C50C-407E-A947-70E740481C1C}">
                <a14:useLocalDpi xmlns:a14="http://schemas.microsoft.com/office/drawing/2010/main" val="0"/>
              </a:ext>
            </a:extLst>
          </a:blip>
          <a:srcRect l="3916" t="23723" r="2968" b="12849"/>
          <a:stretch/>
        </p:blipFill>
        <p:spPr bwMode="auto">
          <a:xfrm>
            <a:off x="5399707" y="2045869"/>
            <a:ext cx="2376000" cy="10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64"/>
          <p:cNvGrpSpPr/>
          <p:nvPr/>
        </p:nvGrpSpPr>
        <p:grpSpPr>
          <a:xfrm>
            <a:off x="6990438" y="274225"/>
            <a:ext cx="1521661" cy="1635628"/>
            <a:chOff x="6990438" y="274225"/>
            <a:chExt cx="1521661" cy="1635628"/>
          </a:xfrm>
        </p:grpSpPr>
        <p:sp>
          <p:nvSpPr>
            <p:cNvPr id="643" name="Google Shape;643;p6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6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652" name="Google Shape;652;p64"/>
          <p:cNvCxnSpPr>
            <a:cxnSpLocks/>
          </p:cNvCxnSpPr>
          <p:nvPr/>
        </p:nvCxnSpPr>
        <p:spPr>
          <a:xfrm flipV="1">
            <a:off x="724850" y="3272163"/>
            <a:ext cx="6816128" cy="139962"/>
          </a:xfrm>
          <a:prstGeom prst="straightConnector1">
            <a:avLst/>
          </a:prstGeom>
          <a:noFill/>
          <a:ln w="19050" cap="flat" cmpd="sng">
            <a:solidFill>
              <a:schemeClr val="lt2"/>
            </a:solidFill>
            <a:prstDash val="solid"/>
            <a:round/>
            <a:headEnd type="none" w="med" len="med"/>
            <a:tailEnd type="none" w="med" len="med"/>
          </a:ln>
        </p:spPr>
      </p:cxnSp>
      <p:grpSp>
        <p:nvGrpSpPr>
          <p:cNvPr id="653" name="Google Shape;653;p64"/>
          <p:cNvGrpSpPr/>
          <p:nvPr/>
        </p:nvGrpSpPr>
        <p:grpSpPr>
          <a:xfrm>
            <a:off x="5683433" y="535005"/>
            <a:ext cx="2745461" cy="2737923"/>
            <a:chOff x="4840150" y="1975425"/>
            <a:chExt cx="2862837" cy="2854977"/>
          </a:xfrm>
        </p:grpSpPr>
        <p:sp>
          <p:nvSpPr>
            <p:cNvPr id="654" name="Google Shape;654;p6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6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64"/>
          <p:cNvGrpSpPr/>
          <p:nvPr/>
        </p:nvGrpSpPr>
        <p:grpSpPr>
          <a:xfrm>
            <a:off x="8345706" y="3882964"/>
            <a:ext cx="166385" cy="701016"/>
            <a:chOff x="8668080" y="2328029"/>
            <a:chExt cx="127488" cy="537136"/>
          </a:xfrm>
        </p:grpSpPr>
        <p:sp>
          <p:nvSpPr>
            <p:cNvPr id="677" name="Google Shape;677;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64"/>
          <p:cNvGrpSpPr/>
          <p:nvPr/>
        </p:nvGrpSpPr>
        <p:grpSpPr>
          <a:xfrm rot="5400000">
            <a:off x="992156" y="184489"/>
            <a:ext cx="166385" cy="701016"/>
            <a:chOff x="8668080" y="2328029"/>
            <a:chExt cx="127488" cy="537136"/>
          </a:xfrm>
        </p:grpSpPr>
        <p:sp>
          <p:nvSpPr>
            <p:cNvPr id="690" name="Google Shape;690;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64"/>
          <p:cNvGrpSpPr/>
          <p:nvPr/>
        </p:nvGrpSpPr>
        <p:grpSpPr>
          <a:xfrm>
            <a:off x="6009387" y="4170971"/>
            <a:ext cx="274389" cy="287882"/>
            <a:chOff x="6009387" y="4170971"/>
            <a:chExt cx="274389" cy="287882"/>
          </a:xfrm>
        </p:grpSpPr>
        <p:sp>
          <p:nvSpPr>
            <p:cNvPr id="703" name="Google Shape;703;p6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64"/>
          <p:cNvSpPr txBox="1">
            <a:spLocks noGrp="1"/>
          </p:cNvSpPr>
          <p:nvPr>
            <p:ph type="title"/>
          </p:nvPr>
        </p:nvSpPr>
        <p:spPr>
          <a:xfrm>
            <a:off x="719999" y="2036975"/>
            <a:ext cx="6983576" cy="12261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GB" sz="4000" dirty="0"/>
              <a:t>AUTOMATIC PARKING</a:t>
            </a:r>
          </a:p>
        </p:txBody>
      </p:sp>
    </p:spTree>
    <p:extLst>
      <p:ext uri="{BB962C8B-B14F-4D97-AF65-F5344CB8AC3E}">
        <p14:creationId xmlns:p14="http://schemas.microsoft.com/office/powerpoint/2010/main" val="140054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grpSp>
        <p:nvGrpSpPr>
          <p:cNvPr id="758" name="Google Shape;758;p66"/>
          <p:cNvGrpSpPr/>
          <p:nvPr/>
        </p:nvGrpSpPr>
        <p:grpSpPr>
          <a:xfrm>
            <a:off x="6348748" y="1719149"/>
            <a:ext cx="1520995" cy="1517754"/>
            <a:chOff x="7193640" y="535000"/>
            <a:chExt cx="1450362" cy="1447410"/>
          </a:xfrm>
        </p:grpSpPr>
        <p:sp>
          <p:nvSpPr>
            <p:cNvPr id="759" name="Google Shape;759;p6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66"/>
          <p:cNvSpPr txBox="1">
            <a:spLocks noGrp="1"/>
          </p:cNvSpPr>
          <p:nvPr>
            <p:ph type="title"/>
          </p:nvPr>
        </p:nvSpPr>
        <p:spPr>
          <a:xfrm>
            <a:off x="715100" y="1223628"/>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cxnSp>
        <p:nvCxnSpPr>
          <p:cNvPr id="767" name="Google Shape;767;p66"/>
          <p:cNvCxnSpPr/>
          <p:nvPr/>
        </p:nvCxnSpPr>
        <p:spPr>
          <a:xfrm>
            <a:off x="717123" y="1916078"/>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768" name="Google Shape;768;p66"/>
          <p:cNvGrpSpPr/>
          <p:nvPr/>
        </p:nvGrpSpPr>
        <p:grpSpPr>
          <a:xfrm rot="-9711655">
            <a:off x="6553521" y="755819"/>
            <a:ext cx="1670816" cy="1582334"/>
            <a:chOff x="2956625" y="695323"/>
            <a:chExt cx="1049357" cy="993667"/>
          </a:xfrm>
        </p:grpSpPr>
        <p:sp>
          <p:nvSpPr>
            <p:cNvPr id="769" name="Google Shape;769;p6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66"/>
          <p:cNvGrpSpPr/>
          <p:nvPr/>
        </p:nvGrpSpPr>
        <p:grpSpPr>
          <a:xfrm rot="7394623">
            <a:off x="844044" y="573853"/>
            <a:ext cx="524325" cy="608063"/>
            <a:chOff x="5320111" y="1881293"/>
            <a:chExt cx="470512" cy="545615"/>
          </a:xfrm>
        </p:grpSpPr>
        <p:sp>
          <p:nvSpPr>
            <p:cNvPr id="786" name="Google Shape;786;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66"/>
          <p:cNvGrpSpPr/>
          <p:nvPr/>
        </p:nvGrpSpPr>
        <p:grpSpPr>
          <a:xfrm rot="268623">
            <a:off x="1415388" y="745758"/>
            <a:ext cx="432780" cy="501915"/>
            <a:chOff x="5320111" y="1881293"/>
            <a:chExt cx="470512" cy="545615"/>
          </a:xfrm>
        </p:grpSpPr>
        <p:sp>
          <p:nvSpPr>
            <p:cNvPr id="790" name="Google Shape;790;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66"/>
          <p:cNvSpPr/>
          <p:nvPr/>
        </p:nvSpPr>
        <p:spPr>
          <a:xfrm>
            <a:off x="3220771" y="118920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6"/>
          <p:cNvSpPr/>
          <p:nvPr/>
        </p:nvSpPr>
        <p:spPr>
          <a:xfrm>
            <a:off x="3531208" y="980166"/>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66"/>
          <p:cNvGrpSpPr/>
          <p:nvPr/>
        </p:nvGrpSpPr>
        <p:grpSpPr>
          <a:xfrm>
            <a:off x="7709431" y="4313787"/>
            <a:ext cx="310599" cy="294704"/>
            <a:chOff x="2327131" y="3148937"/>
            <a:chExt cx="310599" cy="294704"/>
          </a:xfrm>
        </p:grpSpPr>
        <p:sp>
          <p:nvSpPr>
            <p:cNvPr id="796" name="Google Shape;796;p6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66"/>
          <p:cNvGrpSpPr/>
          <p:nvPr/>
        </p:nvGrpSpPr>
        <p:grpSpPr>
          <a:xfrm>
            <a:off x="8154512" y="3986996"/>
            <a:ext cx="274389" cy="287882"/>
            <a:chOff x="2772212" y="2822146"/>
            <a:chExt cx="274389" cy="287882"/>
          </a:xfrm>
        </p:grpSpPr>
        <p:sp>
          <p:nvSpPr>
            <p:cNvPr id="799" name="Google Shape;799;p6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66"/>
          <p:cNvSpPr txBox="1">
            <a:spLocks noGrp="1"/>
          </p:cNvSpPr>
          <p:nvPr>
            <p:ph type="subTitle" idx="1"/>
          </p:nvPr>
        </p:nvSpPr>
        <p:spPr>
          <a:xfrm>
            <a:off x="11723" y="3172629"/>
            <a:ext cx="9132277" cy="1143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z="2400" dirty="0"/>
              <a:t>Automatic car parking, also known as automated valet parking or autonomous parking, is a technology that enables a vehicle to park itself without the need for human intervention. This technology uses a combination of sensors, cameras, computer vision, artificial intelligence (AI), and advanced control systems to navigate, manoeuvre, and park a car safely and accurately.</a:t>
            </a:r>
          </a:p>
        </p:txBody>
      </p:sp>
    </p:spTree>
    <p:extLst>
      <p:ext uri="{BB962C8B-B14F-4D97-AF65-F5344CB8AC3E}">
        <p14:creationId xmlns:p14="http://schemas.microsoft.com/office/powerpoint/2010/main" val="112322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sp>
        <p:nvSpPr>
          <p:cNvPr id="2328" name="Google Shape;2328;p99"/>
          <p:cNvSpPr txBox="1">
            <a:spLocks noGrp="1"/>
          </p:cNvSpPr>
          <p:nvPr>
            <p:ph type="title"/>
          </p:nvPr>
        </p:nvSpPr>
        <p:spPr>
          <a:xfrm>
            <a:off x="-27203" y="11749"/>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00FF"/>
                </a:solidFill>
              </a:rPr>
              <a:t>WORKING FLOW CHART</a:t>
            </a:r>
            <a:endParaRPr dirty="0">
              <a:solidFill>
                <a:srgbClr val="0000FF"/>
              </a:solidFill>
            </a:endParaRPr>
          </a:p>
        </p:txBody>
      </p:sp>
      <p:grpSp>
        <p:nvGrpSpPr>
          <p:cNvPr id="6" name="Google Shape;2374;p99"/>
          <p:cNvGrpSpPr/>
          <p:nvPr/>
        </p:nvGrpSpPr>
        <p:grpSpPr>
          <a:xfrm rot="-8071071" flipH="1">
            <a:off x="8323111" y="658577"/>
            <a:ext cx="470491" cy="545591"/>
            <a:chOff x="5320111" y="1881293"/>
            <a:chExt cx="470512" cy="545615"/>
          </a:xfrm>
        </p:grpSpPr>
        <p:sp>
          <p:nvSpPr>
            <p:cNvPr id="2375" name="Google Shape;2375;p99"/>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76" name="Google Shape;2376;p99"/>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77" name="Google Shape;2377;p99"/>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grpSp>
        <p:nvGrpSpPr>
          <p:cNvPr id="7" name="Google Shape;2378;p99"/>
          <p:cNvGrpSpPr/>
          <p:nvPr/>
        </p:nvGrpSpPr>
        <p:grpSpPr>
          <a:xfrm rot="-6823786" flipH="1">
            <a:off x="8642853" y="1242762"/>
            <a:ext cx="315305" cy="376959"/>
            <a:chOff x="4040314" y="1769061"/>
            <a:chExt cx="315323" cy="376981"/>
          </a:xfrm>
        </p:grpSpPr>
        <p:sp>
          <p:nvSpPr>
            <p:cNvPr id="2379" name="Google Shape;2379;p99"/>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0" name="Google Shape;2380;p99"/>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1" name="Google Shape;2381;p99"/>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grpSp>
        <p:nvGrpSpPr>
          <p:cNvPr id="8" name="Google Shape;2382;p99"/>
          <p:cNvGrpSpPr/>
          <p:nvPr/>
        </p:nvGrpSpPr>
        <p:grpSpPr>
          <a:xfrm rot="5400000" flipH="1">
            <a:off x="1040194" y="4161423"/>
            <a:ext cx="171535" cy="722609"/>
            <a:chOff x="8668080" y="2328029"/>
            <a:chExt cx="127488" cy="537136"/>
          </a:xfrm>
        </p:grpSpPr>
        <p:sp>
          <p:nvSpPr>
            <p:cNvPr id="2383" name="Google Shape;2383;p9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4" name="Google Shape;2384;p9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5" name="Google Shape;2385;p9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6" name="Google Shape;2386;p9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7" name="Google Shape;2387;p9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8" name="Google Shape;2388;p9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9" name="Google Shape;2389;p9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0" name="Google Shape;2390;p9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1" name="Google Shape;2391;p9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2" name="Google Shape;2392;p9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3" name="Google Shape;2393;p9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4" name="Google Shape;2394;p9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sp>
        <p:nvSpPr>
          <p:cNvPr id="2395" name="Google Shape;2395;p99"/>
          <p:cNvSpPr/>
          <p:nvPr/>
        </p:nvSpPr>
        <p:spPr>
          <a:xfrm>
            <a:off x="216478" y="1424756"/>
            <a:ext cx="322250" cy="32225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6" name="Google Shape;2396;p99"/>
          <p:cNvSpPr/>
          <p:nvPr/>
        </p:nvSpPr>
        <p:spPr>
          <a:xfrm>
            <a:off x="416326" y="1819927"/>
            <a:ext cx="208880" cy="2088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5" name="Picture 4">
            <a:extLst>
              <a:ext uri="{FF2B5EF4-FFF2-40B4-BE49-F238E27FC236}">
                <a16:creationId xmlns:a16="http://schemas.microsoft.com/office/drawing/2014/main" id="{B5CEAF6F-338E-3B07-296F-A6422B9993BF}"/>
              </a:ext>
            </a:extLst>
          </p:cNvPr>
          <p:cNvPicPr>
            <a:picLocks noChangeAspect="1"/>
          </p:cNvPicPr>
          <p:nvPr/>
        </p:nvPicPr>
        <p:blipFill>
          <a:blip r:embed="rId3">
            <a:duotone>
              <a:schemeClr val="accent4">
                <a:shade val="45000"/>
                <a:satMod val="135000"/>
              </a:schemeClr>
              <a:prstClr val="white"/>
            </a:duotone>
          </a:blip>
          <a:stretch>
            <a:fillRect/>
          </a:stretch>
        </p:blipFill>
        <p:spPr>
          <a:xfrm>
            <a:off x="2350885" y="494449"/>
            <a:ext cx="4442229" cy="4649051"/>
          </a:xfrm>
          <a:prstGeom prst="rect">
            <a:avLst/>
          </a:prstGeom>
        </p:spPr>
      </p:pic>
    </p:spTree>
    <p:extLst>
      <p:ext uri="{BB962C8B-B14F-4D97-AF65-F5344CB8AC3E}">
        <p14:creationId xmlns:p14="http://schemas.microsoft.com/office/powerpoint/2010/main" val="207256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9"/>
          <p:cNvSpPr txBox="1">
            <a:spLocks noGrp="1"/>
          </p:cNvSpPr>
          <p:nvPr>
            <p:ph type="title"/>
          </p:nvPr>
        </p:nvSpPr>
        <p:spPr>
          <a:xfrm>
            <a:off x="-9925" y="151174"/>
            <a:ext cx="7824323" cy="482700"/>
          </a:xfrm>
          <a:prstGeom prst="rect">
            <a:avLst/>
          </a:prstGeom>
        </p:spPr>
        <p:txBody>
          <a:bodyPr spcFirstLastPara="1" wrap="square" lIns="91425" tIns="91425" rIns="91425" bIns="91425" anchor="ctr" anchorCtr="0">
            <a:noAutofit/>
          </a:bodyPr>
          <a:lstStyle/>
          <a:p>
            <a:pPr lvl="0"/>
            <a:r>
              <a:rPr lang="en-GB" dirty="0">
                <a:solidFill>
                  <a:srgbClr val="0000FF"/>
                </a:solidFill>
              </a:rPr>
              <a:t>Vehicle Detection</a:t>
            </a:r>
          </a:p>
        </p:txBody>
      </p:sp>
      <p:sp>
        <p:nvSpPr>
          <p:cNvPr id="480" name="Google Shape;480;p59"/>
          <p:cNvSpPr txBox="1">
            <a:spLocks noGrp="1"/>
          </p:cNvSpPr>
          <p:nvPr>
            <p:ph type="body" idx="1"/>
          </p:nvPr>
        </p:nvSpPr>
        <p:spPr>
          <a:xfrm>
            <a:off x="291699" y="723664"/>
            <a:ext cx="9001094" cy="527924"/>
          </a:xfrm>
          <a:prstGeom prst="rect">
            <a:avLst/>
          </a:prstGeom>
        </p:spPr>
        <p:txBody>
          <a:bodyPr spcFirstLastPara="1" wrap="square" lIns="91425" tIns="91425" rIns="91425" bIns="91425" anchor="t" anchorCtr="0">
            <a:noAutofit/>
          </a:bodyPr>
          <a:lstStyle/>
          <a:p>
            <a:pPr marL="0" lv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When a driver arrives at a location equipped with automatic car parking, the vehicle's sensors and cameras scan the surroundings to detect obstacles, other vehicles, and available parking spaces</a:t>
            </a:r>
            <a:endParaRPr lang="en-GB" sz="1400" dirty="0">
              <a:ln>
                <a:solidFill>
                  <a:srgbClr val="0000FF"/>
                </a:solidFill>
              </a:ln>
              <a:solidFill>
                <a:srgbClr val="0000FF"/>
              </a:solidFill>
            </a:endParaRPr>
          </a:p>
        </p:txBody>
      </p:sp>
      <p:cxnSp>
        <p:nvCxnSpPr>
          <p:cNvPr id="481" name="Google Shape;481;p59"/>
          <p:cNvCxnSpPr/>
          <p:nvPr/>
        </p:nvCxnSpPr>
        <p:spPr>
          <a:xfrm>
            <a:off x="-9925" y="1355987"/>
            <a:ext cx="9153925"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8506281" y="4561815"/>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79;p59">
            <a:extLst>
              <a:ext uri="{FF2B5EF4-FFF2-40B4-BE49-F238E27FC236}">
                <a16:creationId xmlns:a16="http://schemas.microsoft.com/office/drawing/2014/main" id="{94537896-E91B-05BA-B690-79E58949AE0C}"/>
              </a:ext>
            </a:extLst>
          </p:cNvPr>
          <p:cNvSpPr txBox="1">
            <a:spLocks/>
          </p:cNvSpPr>
          <p:nvPr/>
        </p:nvSpPr>
        <p:spPr>
          <a:xfrm>
            <a:off x="-9925" y="1423291"/>
            <a:ext cx="7829967"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Mapping and Path Planning</a:t>
            </a:r>
          </a:p>
        </p:txBody>
      </p:sp>
      <p:sp>
        <p:nvSpPr>
          <p:cNvPr id="3" name="Google Shape;480;p59">
            <a:extLst>
              <a:ext uri="{FF2B5EF4-FFF2-40B4-BE49-F238E27FC236}">
                <a16:creationId xmlns:a16="http://schemas.microsoft.com/office/drawing/2014/main" id="{2482C2F2-EA45-F7EF-08A2-B8BAD85CFE06}"/>
              </a:ext>
            </a:extLst>
          </p:cNvPr>
          <p:cNvSpPr txBox="1">
            <a:spLocks/>
          </p:cNvSpPr>
          <p:nvPr/>
        </p:nvSpPr>
        <p:spPr>
          <a:xfrm>
            <a:off x="-9925" y="1907921"/>
            <a:ext cx="9153925"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onboard computer system creates a map of the parking area and identifies suitable parking spaces based on the vehicle's size and the available spaces. It also plans the optimal path to the selected parking spot.</a:t>
            </a:r>
          </a:p>
        </p:txBody>
      </p:sp>
      <p:cxnSp>
        <p:nvCxnSpPr>
          <p:cNvPr id="4" name="Google Shape;481;p59">
            <a:extLst>
              <a:ext uri="{FF2B5EF4-FFF2-40B4-BE49-F238E27FC236}">
                <a16:creationId xmlns:a16="http://schemas.microsoft.com/office/drawing/2014/main" id="{B1D37216-7B01-794E-2DEF-4C1554372C6D}"/>
              </a:ext>
            </a:extLst>
          </p:cNvPr>
          <p:cNvCxnSpPr/>
          <p:nvPr/>
        </p:nvCxnSpPr>
        <p:spPr>
          <a:xfrm>
            <a:off x="-4281" y="2554376"/>
            <a:ext cx="9153925" cy="0"/>
          </a:xfrm>
          <a:prstGeom prst="straightConnector1">
            <a:avLst/>
          </a:prstGeom>
          <a:noFill/>
          <a:ln w="19050" cap="flat" cmpd="sng">
            <a:solidFill>
              <a:schemeClr val="lt2"/>
            </a:solidFill>
            <a:prstDash val="solid"/>
            <a:round/>
            <a:headEnd type="none" w="med" len="med"/>
            <a:tailEnd type="none" w="med" len="med"/>
          </a:ln>
        </p:spPr>
      </p:cxnSp>
      <p:sp>
        <p:nvSpPr>
          <p:cNvPr id="5" name="Google Shape;479;p59">
            <a:extLst>
              <a:ext uri="{FF2B5EF4-FFF2-40B4-BE49-F238E27FC236}">
                <a16:creationId xmlns:a16="http://schemas.microsoft.com/office/drawing/2014/main" id="{8B1BEA86-527D-42BB-89A3-3E4FBEF79E69}"/>
              </a:ext>
            </a:extLst>
          </p:cNvPr>
          <p:cNvSpPr txBox="1">
            <a:spLocks/>
          </p:cNvSpPr>
          <p:nvPr/>
        </p:nvSpPr>
        <p:spPr>
          <a:xfrm>
            <a:off x="-38149" y="2661191"/>
            <a:ext cx="7824323"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Vehicle Control</a:t>
            </a:r>
          </a:p>
        </p:txBody>
      </p:sp>
      <p:sp>
        <p:nvSpPr>
          <p:cNvPr id="6" name="Google Shape;480;p59">
            <a:extLst>
              <a:ext uri="{FF2B5EF4-FFF2-40B4-BE49-F238E27FC236}">
                <a16:creationId xmlns:a16="http://schemas.microsoft.com/office/drawing/2014/main" id="{A6BAF7AB-E4C7-2EA6-C560-635389478EE4}"/>
              </a:ext>
            </a:extLst>
          </p:cNvPr>
          <p:cNvSpPr txBox="1">
            <a:spLocks/>
          </p:cNvSpPr>
          <p:nvPr/>
        </p:nvSpPr>
        <p:spPr>
          <a:xfrm>
            <a:off x="108413" y="2974119"/>
            <a:ext cx="8522635"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Font typeface="Lato"/>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car's autonomous driving system takes control of acceleration, steering, braking, and other necessary functions to safely navigate the vehicle to the chosen parking space. It uses real-time sensor data to make adjustments and avoid obstacles.</a:t>
            </a:r>
            <a:endParaRPr lang="en-GB" sz="1400" dirty="0">
              <a:ln>
                <a:solidFill>
                  <a:srgbClr val="0000FF"/>
                </a:solidFill>
              </a:ln>
              <a:solidFill>
                <a:srgbClr val="0000FF"/>
              </a:solidFill>
            </a:endParaRPr>
          </a:p>
        </p:txBody>
      </p:sp>
      <p:cxnSp>
        <p:nvCxnSpPr>
          <p:cNvPr id="7" name="Google Shape;481;p59">
            <a:extLst>
              <a:ext uri="{FF2B5EF4-FFF2-40B4-BE49-F238E27FC236}">
                <a16:creationId xmlns:a16="http://schemas.microsoft.com/office/drawing/2014/main" id="{39DBE3AA-C0C5-5D1C-8CD8-2C05C8D9B09F}"/>
              </a:ext>
            </a:extLst>
          </p:cNvPr>
          <p:cNvCxnSpPr/>
          <p:nvPr/>
        </p:nvCxnSpPr>
        <p:spPr>
          <a:xfrm>
            <a:off x="-19099" y="3886467"/>
            <a:ext cx="9153925" cy="0"/>
          </a:xfrm>
          <a:prstGeom prst="straightConnector1">
            <a:avLst/>
          </a:prstGeom>
          <a:noFill/>
          <a:ln w="19050" cap="flat" cmpd="sng">
            <a:solidFill>
              <a:schemeClr val="lt2"/>
            </a:solidFill>
            <a:prstDash val="solid"/>
            <a:round/>
            <a:headEnd type="none" w="med" len="med"/>
            <a:tailEnd type="none" w="med" len="med"/>
          </a:ln>
        </p:spPr>
      </p:cxnSp>
      <p:sp>
        <p:nvSpPr>
          <p:cNvPr id="10" name="Google Shape;479;p59">
            <a:extLst>
              <a:ext uri="{FF2B5EF4-FFF2-40B4-BE49-F238E27FC236}">
                <a16:creationId xmlns:a16="http://schemas.microsoft.com/office/drawing/2014/main" id="{334EA8B7-7B60-D9BE-163F-E9BF318BD1B5}"/>
              </a:ext>
            </a:extLst>
          </p:cNvPr>
          <p:cNvSpPr txBox="1">
            <a:spLocks/>
          </p:cNvSpPr>
          <p:nvPr/>
        </p:nvSpPr>
        <p:spPr>
          <a:xfrm>
            <a:off x="35497" y="3886467"/>
            <a:ext cx="7824323"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Parking Manoeuvres </a:t>
            </a:r>
          </a:p>
        </p:txBody>
      </p:sp>
      <p:sp>
        <p:nvSpPr>
          <p:cNvPr id="11" name="Google Shape;480;p59">
            <a:extLst>
              <a:ext uri="{FF2B5EF4-FFF2-40B4-BE49-F238E27FC236}">
                <a16:creationId xmlns:a16="http://schemas.microsoft.com/office/drawing/2014/main" id="{D5E100B9-8792-D403-BE96-760A2EF2A2D2}"/>
              </a:ext>
            </a:extLst>
          </p:cNvPr>
          <p:cNvSpPr txBox="1">
            <a:spLocks/>
          </p:cNvSpPr>
          <p:nvPr/>
        </p:nvSpPr>
        <p:spPr>
          <a:xfrm>
            <a:off x="199284" y="4373991"/>
            <a:ext cx="8522635"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vehicle performs precise manoeuvres, including parallel parking, perpendicular parking, or diagonal parking, depending on the available parking space and the driver's preferences.</a:t>
            </a:r>
          </a:p>
        </p:txBody>
      </p:sp>
      <p:cxnSp>
        <p:nvCxnSpPr>
          <p:cNvPr id="12" name="Google Shape;481;p59">
            <a:extLst>
              <a:ext uri="{FF2B5EF4-FFF2-40B4-BE49-F238E27FC236}">
                <a16:creationId xmlns:a16="http://schemas.microsoft.com/office/drawing/2014/main" id="{5336CA52-E7F8-B575-48E3-B9673BE130C9}"/>
              </a:ext>
            </a:extLst>
          </p:cNvPr>
          <p:cNvCxnSpPr/>
          <p:nvPr/>
        </p:nvCxnSpPr>
        <p:spPr>
          <a:xfrm>
            <a:off x="35497" y="5111743"/>
            <a:ext cx="9153925" cy="0"/>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39659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9"/>
          <p:cNvSpPr txBox="1">
            <a:spLocks noGrp="1"/>
          </p:cNvSpPr>
          <p:nvPr>
            <p:ph type="title"/>
          </p:nvPr>
        </p:nvSpPr>
        <p:spPr>
          <a:xfrm>
            <a:off x="0" y="1432937"/>
            <a:ext cx="7824323" cy="482700"/>
          </a:xfrm>
          <a:prstGeom prst="rect">
            <a:avLst/>
          </a:prstGeom>
        </p:spPr>
        <p:txBody>
          <a:bodyPr spcFirstLastPara="1" wrap="square" lIns="91425" tIns="91425" rIns="91425" bIns="91425" anchor="ctr" anchorCtr="0">
            <a:noAutofit/>
          </a:bodyPr>
          <a:lstStyle/>
          <a:p>
            <a:pPr lvl="0"/>
            <a:r>
              <a:rPr lang="en-GB" dirty="0">
                <a:solidFill>
                  <a:srgbClr val="0000FF"/>
                </a:solidFill>
              </a:rPr>
              <a:t>Monitoring and Safety</a:t>
            </a:r>
          </a:p>
        </p:txBody>
      </p:sp>
      <p:sp>
        <p:nvSpPr>
          <p:cNvPr id="480" name="Google Shape;480;p59"/>
          <p:cNvSpPr txBox="1">
            <a:spLocks noGrp="1"/>
          </p:cNvSpPr>
          <p:nvPr>
            <p:ph type="body" idx="1"/>
          </p:nvPr>
        </p:nvSpPr>
        <p:spPr>
          <a:xfrm>
            <a:off x="323527" y="2005427"/>
            <a:ext cx="8784976" cy="527924"/>
          </a:xfrm>
          <a:prstGeom prst="rect">
            <a:avLst/>
          </a:prstGeom>
        </p:spPr>
        <p:txBody>
          <a:bodyPr spcFirstLastPara="1" wrap="square" lIns="91425" tIns="91425" rIns="91425" bIns="91425" anchor="t" anchorCtr="0">
            <a:noAutofit/>
          </a:bodyPr>
          <a:lstStyle/>
          <a:p>
            <a:pPr marL="0" lv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Throughout the parking process, the system continuously monitors the vehicle's surroundings, detecting any unexpected obstacles or changes in the environment. It can halt the parking process if necessary to ensure safety.</a:t>
            </a:r>
            <a:endParaRPr lang="en-GB" sz="1400" dirty="0">
              <a:ln>
                <a:solidFill>
                  <a:srgbClr val="0000FF"/>
                </a:solidFill>
              </a:ln>
              <a:solidFill>
                <a:srgbClr val="0000FF"/>
              </a:solidFill>
            </a:endParaRPr>
          </a:p>
        </p:txBody>
      </p:sp>
      <p:cxnSp>
        <p:nvCxnSpPr>
          <p:cNvPr id="481" name="Google Shape;481;p59"/>
          <p:cNvCxnSpPr>
            <a:cxnSpLocks/>
          </p:cNvCxnSpPr>
          <p:nvPr/>
        </p:nvCxnSpPr>
        <p:spPr>
          <a:xfrm>
            <a:off x="0" y="2972689"/>
            <a:ext cx="9153925"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8506281" y="4561815"/>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79;p59">
            <a:extLst>
              <a:ext uri="{FF2B5EF4-FFF2-40B4-BE49-F238E27FC236}">
                <a16:creationId xmlns:a16="http://schemas.microsoft.com/office/drawing/2014/main" id="{94537896-E91B-05BA-B690-79E58949AE0C}"/>
              </a:ext>
            </a:extLst>
          </p:cNvPr>
          <p:cNvSpPr txBox="1">
            <a:spLocks/>
          </p:cNvSpPr>
          <p:nvPr/>
        </p:nvSpPr>
        <p:spPr>
          <a:xfrm>
            <a:off x="0" y="3039993"/>
            <a:ext cx="7829967"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Parking Completion</a:t>
            </a:r>
          </a:p>
        </p:txBody>
      </p:sp>
      <p:sp>
        <p:nvSpPr>
          <p:cNvPr id="3" name="Google Shape;480;p59">
            <a:extLst>
              <a:ext uri="{FF2B5EF4-FFF2-40B4-BE49-F238E27FC236}">
                <a16:creationId xmlns:a16="http://schemas.microsoft.com/office/drawing/2014/main" id="{2482C2F2-EA45-F7EF-08A2-B8BAD85CFE06}"/>
              </a:ext>
            </a:extLst>
          </p:cNvPr>
          <p:cNvSpPr txBox="1">
            <a:spLocks/>
          </p:cNvSpPr>
          <p:nvPr/>
        </p:nvSpPr>
        <p:spPr>
          <a:xfrm>
            <a:off x="284501" y="3610343"/>
            <a:ext cx="8784976"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Once the vehicle reaches the desired parking spot, it stops, aligns itself properly within the space, and engages the parking brake</a:t>
            </a:r>
          </a:p>
        </p:txBody>
      </p:sp>
      <p:cxnSp>
        <p:nvCxnSpPr>
          <p:cNvPr id="4" name="Google Shape;481;p59">
            <a:extLst>
              <a:ext uri="{FF2B5EF4-FFF2-40B4-BE49-F238E27FC236}">
                <a16:creationId xmlns:a16="http://schemas.microsoft.com/office/drawing/2014/main" id="{B1D37216-7B01-794E-2DEF-4C1554372C6D}"/>
              </a:ext>
            </a:extLst>
          </p:cNvPr>
          <p:cNvCxnSpPr>
            <a:cxnSpLocks/>
          </p:cNvCxnSpPr>
          <p:nvPr/>
        </p:nvCxnSpPr>
        <p:spPr>
          <a:xfrm>
            <a:off x="5644" y="4333003"/>
            <a:ext cx="9153925" cy="0"/>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50176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74"/>
          <p:cNvSpPr txBox="1">
            <a:spLocks noGrp="1"/>
          </p:cNvSpPr>
          <p:nvPr>
            <p:ph type="title"/>
          </p:nvPr>
        </p:nvSpPr>
        <p:spPr>
          <a:xfrm>
            <a:off x="1184558" y="1275606"/>
            <a:ext cx="2305500" cy="527700"/>
          </a:xfrm>
          <a:prstGeom prst="rect">
            <a:avLst/>
          </a:prstGeom>
        </p:spPr>
        <p:txBody>
          <a:bodyPr spcFirstLastPara="1" wrap="square" lIns="91425" tIns="91425" rIns="91425" bIns="91425" anchor="ctr" anchorCtr="0">
            <a:noAutofit/>
          </a:bodyPr>
          <a:lstStyle/>
          <a:p>
            <a:pPr lvl="0"/>
            <a:r>
              <a:rPr lang="en-IN" sz="1600" dirty="0">
                <a:solidFill>
                  <a:srgbClr val="0000FF"/>
                </a:solidFill>
              </a:rPr>
              <a:t>Arduino Mega</a:t>
            </a:r>
          </a:p>
        </p:txBody>
      </p:sp>
      <p:sp>
        <p:nvSpPr>
          <p:cNvPr id="1251" name="Google Shape;1251;p74"/>
          <p:cNvSpPr txBox="1">
            <a:spLocks noGrp="1"/>
          </p:cNvSpPr>
          <p:nvPr>
            <p:ph type="title" idx="2"/>
          </p:nvPr>
        </p:nvSpPr>
        <p:spPr>
          <a:xfrm>
            <a:off x="5327096" y="1212393"/>
            <a:ext cx="2305500" cy="527700"/>
          </a:xfrm>
          <a:prstGeom prst="rect">
            <a:avLst/>
          </a:prstGeom>
        </p:spPr>
        <p:txBody>
          <a:bodyPr spcFirstLastPara="1" wrap="square" lIns="91425" tIns="91425" rIns="91425" bIns="91425" anchor="ctr" anchorCtr="0">
            <a:noAutofit/>
          </a:bodyPr>
          <a:lstStyle/>
          <a:p>
            <a:pPr lvl="0"/>
            <a:r>
              <a:rPr lang="en-IN" sz="1800" dirty="0">
                <a:solidFill>
                  <a:srgbClr val="0000FF"/>
                </a:solidFill>
              </a:rPr>
              <a:t>ULTRASONIC SENSOR</a:t>
            </a:r>
          </a:p>
        </p:txBody>
      </p:sp>
      <p:sp>
        <p:nvSpPr>
          <p:cNvPr id="1253" name="Google Shape;1253;p74"/>
          <p:cNvSpPr txBox="1">
            <a:spLocks noGrp="1"/>
          </p:cNvSpPr>
          <p:nvPr>
            <p:ph type="title" idx="4"/>
          </p:nvPr>
        </p:nvSpPr>
        <p:spPr>
          <a:xfrm>
            <a:off x="920187" y="3124170"/>
            <a:ext cx="2748702" cy="527700"/>
          </a:xfrm>
          <a:prstGeom prst="rect">
            <a:avLst/>
          </a:prstGeom>
        </p:spPr>
        <p:txBody>
          <a:bodyPr spcFirstLastPara="1" wrap="square" lIns="91425" tIns="91425" rIns="91425" bIns="91425" anchor="ctr" anchorCtr="0">
            <a:noAutofit/>
          </a:bodyPr>
          <a:lstStyle/>
          <a:p>
            <a:pPr lvl="0"/>
            <a:r>
              <a:rPr lang="en-GB" sz="2000" dirty="0">
                <a:solidFill>
                  <a:srgbClr val="0000FF"/>
                </a:solidFill>
              </a:rPr>
              <a:t>Dc Motor</a:t>
            </a:r>
          </a:p>
        </p:txBody>
      </p:sp>
      <p:sp>
        <p:nvSpPr>
          <p:cNvPr id="1257" name="Google Shape;1257;p74"/>
          <p:cNvSpPr txBox="1">
            <a:spLocks noGrp="1"/>
          </p:cNvSpPr>
          <p:nvPr>
            <p:ph type="title" idx="15"/>
          </p:nvPr>
        </p:nvSpPr>
        <p:spPr>
          <a:xfrm>
            <a:off x="720000" y="97809"/>
            <a:ext cx="7704000" cy="484800"/>
          </a:xfrm>
          <a:prstGeom prst="rect">
            <a:avLst/>
          </a:prstGeom>
        </p:spPr>
        <p:txBody>
          <a:bodyPr spcFirstLastPara="1" wrap="square" lIns="91425" tIns="91425" rIns="91425" bIns="91425" anchor="ctr" anchorCtr="0">
            <a:noAutofit/>
          </a:bodyPr>
          <a:lstStyle/>
          <a:p>
            <a:pPr lvl="0"/>
            <a:r>
              <a:rPr lang="en-IN" dirty="0">
                <a:solidFill>
                  <a:srgbClr val="0000FF"/>
                </a:solidFill>
              </a:rPr>
              <a:t>Components</a:t>
            </a:r>
            <a:endParaRPr b="1" dirty="0"/>
          </a:p>
        </p:txBody>
      </p:sp>
      <p:sp>
        <p:nvSpPr>
          <p:cNvPr id="1258" name="Google Shape;1258;p74"/>
          <p:cNvSpPr txBox="1">
            <a:spLocks noGrp="1"/>
          </p:cNvSpPr>
          <p:nvPr>
            <p:ph type="title" idx="8"/>
          </p:nvPr>
        </p:nvSpPr>
        <p:spPr>
          <a:xfrm>
            <a:off x="5163164" y="3287103"/>
            <a:ext cx="2748702" cy="527700"/>
          </a:xfrm>
          <a:prstGeom prst="rect">
            <a:avLst/>
          </a:prstGeom>
        </p:spPr>
        <p:txBody>
          <a:bodyPr spcFirstLastPara="1" wrap="square" lIns="91425" tIns="91425" rIns="91425" bIns="91425" anchor="ctr" anchorCtr="0">
            <a:noAutofit/>
          </a:bodyPr>
          <a:lstStyle/>
          <a:p>
            <a:pPr lvl="0"/>
            <a:r>
              <a:rPr lang="pt-BR" sz="1800" dirty="0">
                <a:solidFill>
                  <a:srgbClr val="0000FF"/>
                </a:solidFill>
              </a:rPr>
              <a:t>Adafruit Motor Shield</a:t>
            </a:r>
            <a:endParaRPr lang="en-IN" sz="1800" dirty="0">
              <a:solidFill>
                <a:srgbClr val="0000FF"/>
              </a:solidFill>
            </a:endParaRPr>
          </a:p>
        </p:txBody>
      </p:sp>
      <p:cxnSp>
        <p:nvCxnSpPr>
          <p:cNvPr id="1262" name="Google Shape;1262;p74"/>
          <p:cNvCxnSpPr/>
          <p:nvPr/>
        </p:nvCxnSpPr>
        <p:spPr>
          <a:xfrm>
            <a:off x="1288932" y="3648778"/>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1265" name="Google Shape;1265;p74"/>
          <p:cNvCxnSpPr/>
          <p:nvPr/>
        </p:nvCxnSpPr>
        <p:spPr>
          <a:xfrm>
            <a:off x="5524715" y="3772093"/>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1266" name="Google Shape;1266;p74"/>
          <p:cNvCxnSpPr/>
          <p:nvPr/>
        </p:nvCxnSpPr>
        <p:spPr>
          <a:xfrm>
            <a:off x="5467046" y="1740093"/>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1267" name="Google Shape;1267;p74"/>
          <p:cNvCxnSpPr/>
          <p:nvPr/>
        </p:nvCxnSpPr>
        <p:spPr>
          <a:xfrm>
            <a:off x="1288932" y="1740093"/>
            <a:ext cx="2025600" cy="0"/>
          </a:xfrm>
          <a:prstGeom prst="straightConnector1">
            <a:avLst/>
          </a:prstGeom>
          <a:noFill/>
          <a:ln w="19050" cap="flat" cmpd="sng">
            <a:solidFill>
              <a:schemeClr val="lt2"/>
            </a:solidFill>
            <a:prstDash val="solid"/>
            <a:round/>
            <a:headEnd type="none" w="med" len="med"/>
            <a:tailEnd type="none" w="med" len="med"/>
          </a:ln>
        </p:spPr>
      </p:cxnSp>
      <p:grpSp>
        <p:nvGrpSpPr>
          <p:cNvPr id="2" name="Google Shape;1268;p74"/>
          <p:cNvGrpSpPr/>
          <p:nvPr/>
        </p:nvGrpSpPr>
        <p:grpSpPr>
          <a:xfrm>
            <a:off x="8101439" y="51470"/>
            <a:ext cx="315323" cy="376981"/>
            <a:chOff x="4040314" y="1769061"/>
            <a:chExt cx="315323" cy="376981"/>
          </a:xfrm>
        </p:grpSpPr>
        <p:sp>
          <p:nvSpPr>
            <p:cNvPr id="1269" name="Google Shape;1269;p74"/>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4"/>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4"/>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272;p74"/>
          <p:cNvGrpSpPr/>
          <p:nvPr/>
        </p:nvGrpSpPr>
        <p:grpSpPr>
          <a:xfrm>
            <a:off x="7750025" y="309061"/>
            <a:ext cx="234397" cy="273558"/>
            <a:chOff x="4045397" y="1419018"/>
            <a:chExt cx="93370" cy="108987"/>
          </a:xfrm>
        </p:grpSpPr>
        <p:sp>
          <p:nvSpPr>
            <p:cNvPr id="1273" name="Google Shape;1273;p74"/>
            <p:cNvSpPr/>
            <p:nvPr/>
          </p:nvSpPr>
          <p:spPr>
            <a:xfrm>
              <a:off x="4098618" y="1419018"/>
              <a:ext cx="40147" cy="108987"/>
            </a:xfrm>
            <a:custGeom>
              <a:avLst/>
              <a:gdLst/>
              <a:ahLst/>
              <a:cxnLst/>
              <a:rect l="l" t="t" r="r" b="b"/>
              <a:pathLst>
                <a:path w="1090" h="2959" extrusionOk="0">
                  <a:moveTo>
                    <a:pt x="1089" y="2959"/>
                  </a:moveTo>
                  <a:lnTo>
                    <a:pt x="1" y="2052"/>
                  </a:lnTo>
                  <a:lnTo>
                    <a:pt x="791" y="1"/>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4"/>
            <p:cNvSpPr/>
            <p:nvPr/>
          </p:nvSpPr>
          <p:spPr>
            <a:xfrm>
              <a:off x="4045397" y="1419018"/>
              <a:ext cx="82394" cy="75617"/>
            </a:xfrm>
            <a:custGeom>
              <a:avLst/>
              <a:gdLst/>
              <a:ahLst/>
              <a:cxnLst/>
              <a:rect l="l" t="t" r="r" b="b"/>
              <a:pathLst>
                <a:path w="2237" h="2053" extrusionOk="0">
                  <a:moveTo>
                    <a:pt x="2236" y="1"/>
                  </a:moveTo>
                  <a:lnTo>
                    <a:pt x="1446" y="2052"/>
                  </a:lnTo>
                  <a:lnTo>
                    <a:pt x="1" y="1981"/>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4"/>
            <p:cNvSpPr/>
            <p:nvPr/>
          </p:nvSpPr>
          <p:spPr>
            <a:xfrm>
              <a:off x="4045397" y="1491944"/>
              <a:ext cx="93370" cy="36059"/>
            </a:xfrm>
            <a:custGeom>
              <a:avLst/>
              <a:gdLst/>
              <a:ahLst/>
              <a:cxnLst/>
              <a:rect l="l" t="t" r="r" b="b"/>
              <a:pathLst>
                <a:path w="2535" h="979" extrusionOk="0">
                  <a:moveTo>
                    <a:pt x="1" y="1"/>
                  </a:moveTo>
                  <a:lnTo>
                    <a:pt x="1446" y="72"/>
                  </a:lnTo>
                  <a:lnTo>
                    <a:pt x="2534" y="979"/>
                  </a:lnTo>
                  <a:lnTo>
                    <a:pt x="1113" y="95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74"/>
          <p:cNvSpPr/>
          <p:nvPr/>
        </p:nvSpPr>
        <p:spPr>
          <a:xfrm>
            <a:off x="258667" y="437909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nvGrpSpPr>
          <p:cNvPr id="4" name="Google Shape;1277;p74"/>
          <p:cNvGrpSpPr/>
          <p:nvPr/>
        </p:nvGrpSpPr>
        <p:grpSpPr>
          <a:xfrm rot="20416679">
            <a:off x="95052" y="4003706"/>
            <a:ext cx="310599" cy="294704"/>
            <a:chOff x="2327131" y="3148937"/>
            <a:chExt cx="310599" cy="294704"/>
          </a:xfrm>
        </p:grpSpPr>
        <p:sp>
          <p:nvSpPr>
            <p:cNvPr id="1278" name="Google Shape;1278;p7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1279" name="Google Shape;1279;p7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sp>
        <p:nvSpPr>
          <p:cNvPr id="253962" name="AutoShape 10" descr="Google Cloud IoT Core Focuses On Simplicity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3964" name="AutoShape 12" descr="Google Cloud IoT Core Focuses On Simplicity And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10" name="AutoShape 10" descr="BeagleBone® Black - BeagleBo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12" name="AutoShape 12" descr="BeagleBone® Black - BeagleBo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14" name="AutoShape 14" descr="BeagleBone® Black - BeagleBo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0" name="Picture 6" descr="HC-SR04 Ultrasonic Distance Sensor Module">
            <a:extLst>
              <a:ext uri="{FF2B5EF4-FFF2-40B4-BE49-F238E27FC236}">
                <a16:creationId xmlns:a16="http://schemas.microsoft.com/office/drawing/2014/main" id="{A50AE274-33AC-8507-532F-A7500A24A83D}"/>
              </a:ext>
            </a:extLst>
          </p:cNvPr>
          <p:cNvPicPr>
            <a:picLocks noChangeArrowheads="1"/>
          </p:cNvPicPr>
          <p:nvPr/>
        </p:nvPicPr>
        <p:blipFill rotWithShape="1">
          <a:blip r:embed="rId3">
            <a:extLst>
              <a:ext uri="{BEBA8EAE-BF5A-486C-A8C5-ECC9F3942E4B}">
                <a14:imgProps xmlns:a14="http://schemas.microsoft.com/office/drawing/2010/main">
                  <a14:imgLayer r:embed="rId4">
                    <a14:imgEffect>
                      <a14:backgroundRemoval t="1505" b="100000" l="0" r="98167"/>
                    </a14:imgEffect>
                  </a14:imgLayer>
                </a14:imgProps>
              </a:ext>
              <a:ext uri="{28A0092B-C50C-407E-A947-70E740481C1C}">
                <a14:useLocalDpi xmlns:a14="http://schemas.microsoft.com/office/drawing/2010/main" val="0"/>
              </a:ext>
            </a:extLst>
          </a:blip>
          <a:srcRect l="3916" t="23723" r="2968" b="12849"/>
          <a:stretch/>
        </p:blipFill>
        <p:spPr bwMode="auto">
          <a:xfrm>
            <a:off x="5399707" y="2045869"/>
            <a:ext cx="2376000" cy="1051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rduino Mega 2560 Rev3">
            <a:extLst>
              <a:ext uri="{FF2B5EF4-FFF2-40B4-BE49-F238E27FC236}">
                <a16:creationId xmlns:a16="http://schemas.microsoft.com/office/drawing/2014/main" id="{71916572-CF15-CE75-40FC-F846F0CE3CD0}"/>
              </a:ext>
            </a:extLst>
          </p:cNvPr>
          <p:cNvPicPr>
            <a:picLocks noChangeAspect="1" noChangeArrowheads="1"/>
          </p:cNvPicPr>
          <p:nvPr/>
        </p:nvPicPr>
        <p:blipFill>
          <a:blip r:embed="rId5"/>
          <a:srcRect/>
          <a:stretch>
            <a:fillRect/>
          </a:stretch>
        </p:blipFill>
        <p:spPr bwMode="auto">
          <a:xfrm>
            <a:off x="1062659" y="2019330"/>
            <a:ext cx="2376000" cy="1051200"/>
          </a:xfrm>
          <a:prstGeom prst="rect">
            <a:avLst/>
          </a:prstGeom>
          <a:noFill/>
        </p:spPr>
      </p:pic>
      <p:pic>
        <p:nvPicPr>
          <p:cNvPr id="2050" name="Picture 2" descr="1438 Motor Shield v2 for Arduino - Adafruit | Mouser">
            <a:extLst>
              <a:ext uri="{FF2B5EF4-FFF2-40B4-BE49-F238E27FC236}">
                <a16:creationId xmlns:a16="http://schemas.microsoft.com/office/drawing/2014/main" id="{9824E5E7-97DF-CB63-E2E1-742826DB159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9707" y="3994491"/>
            <a:ext cx="2376000" cy="1051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M10 - Multicomp Pro - DC Motor, Miniature, Brushed">
            <a:extLst>
              <a:ext uri="{FF2B5EF4-FFF2-40B4-BE49-F238E27FC236}">
                <a16:creationId xmlns:a16="http://schemas.microsoft.com/office/drawing/2014/main" id="{0E159A31-8559-D302-E6C7-0AAF98A40E33}"/>
              </a:ext>
            </a:extLst>
          </p:cNvPr>
          <p:cNvPicPr>
            <a:picLocks noChangeArrowheads="1"/>
          </p:cNvPicPr>
          <p:nvPr/>
        </p:nvPicPr>
        <p:blipFill>
          <a:blip r:embed="rId7">
            <a:extLst>
              <a:ext uri="{BEBA8EAE-BF5A-486C-A8C5-ECC9F3942E4B}">
                <a14:imgProps xmlns:a14="http://schemas.microsoft.com/office/drawing/2010/main">
                  <a14:imgLayer r:embed="rId8">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062659" y="4025241"/>
            <a:ext cx="2376000" cy="10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54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9"/>
          <p:cNvSpPr txBox="1">
            <a:spLocks noGrp="1"/>
          </p:cNvSpPr>
          <p:nvPr>
            <p:ph type="title"/>
          </p:nvPr>
        </p:nvSpPr>
        <p:spPr>
          <a:xfrm>
            <a:off x="720000" y="432344"/>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CONTENTS</a:t>
            </a:r>
            <a:endParaRPr sz="7200" dirty="0"/>
          </a:p>
        </p:txBody>
      </p:sp>
      <p:sp>
        <p:nvSpPr>
          <p:cNvPr id="480" name="Google Shape;480;p59"/>
          <p:cNvSpPr txBox="1">
            <a:spLocks noGrp="1"/>
          </p:cNvSpPr>
          <p:nvPr>
            <p:ph type="body" idx="1"/>
          </p:nvPr>
        </p:nvSpPr>
        <p:spPr>
          <a:xfrm>
            <a:off x="719999" y="1076325"/>
            <a:ext cx="7967033" cy="3492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GB" sz="3200" dirty="0"/>
              <a:t>SLOT ALLOCATION AND BOOKING</a:t>
            </a:r>
          </a:p>
          <a:p>
            <a:pPr marL="1343025" indent="-360363"/>
            <a:r>
              <a:rPr lang="en-GB" sz="2400" dirty="0"/>
              <a:t>Introduction</a:t>
            </a:r>
          </a:p>
          <a:p>
            <a:pPr marL="1343025" indent="-360363"/>
            <a:r>
              <a:rPr lang="en-GB" sz="2400" dirty="0"/>
              <a:t>Flow chart</a:t>
            </a:r>
          </a:p>
          <a:p>
            <a:pPr marL="1343025" indent="-360363"/>
            <a:r>
              <a:rPr lang="en-GB" sz="2400" dirty="0"/>
              <a:t>Components</a:t>
            </a:r>
          </a:p>
          <a:p>
            <a:pPr marL="171450" lvl="0" indent="-171450" algn="l" rtl="0">
              <a:spcBef>
                <a:spcPts val="0"/>
              </a:spcBef>
              <a:spcAft>
                <a:spcPts val="0"/>
              </a:spcAft>
              <a:buFont typeface="Wingdings" panose="05000000000000000000" pitchFamily="2" charset="2"/>
              <a:buChar char="Ø"/>
            </a:pPr>
            <a:r>
              <a:rPr lang="en-GB" sz="3200" dirty="0"/>
              <a:t>AUTOMATIC PARKING</a:t>
            </a:r>
          </a:p>
          <a:p>
            <a:pPr marL="1343025" marR="0" lvl="0" indent="-360363" algn="l" defTabSz="914400" rtl="0" eaLnBrk="1" fontAlgn="auto" latinLnBrk="0" hangingPunct="1">
              <a:lnSpc>
                <a:spcPct val="100000"/>
              </a:lnSpc>
              <a:spcBef>
                <a:spcPts val="0"/>
              </a:spcBef>
              <a:spcAft>
                <a:spcPts val="0"/>
              </a:spcAft>
              <a:buClr>
                <a:srgbClr val="FFFFFF"/>
              </a:buClr>
              <a:buSzPts val="1200"/>
              <a:buFont typeface="Lato"/>
              <a:buAutoNum type="arabicPeriod"/>
              <a:tabLst/>
              <a:defRPr/>
            </a:pPr>
            <a:r>
              <a:rPr kumimoji="0" lang="en-GB" sz="2400" b="0" i="0" u="none" strike="noStrike" kern="0" cap="none" spc="0" normalizeH="0" baseline="0" noProof="0" dirty="0">
                <a:ln>
                  <a:noFill/>
                </a:ln>
                <a:solidFill>
                  <a:srgbClr val="FFFFFF"/>
                </a:solidFill>
                <a:effectLst/>
                <a:uLnTx/>
                <a:uFillTx/>
                <a:latin typeface="Lato"/>
                <a:sym typeface="Lato"/>
              </a:rPr>
              <a:t>Introduction</a:t>
            </a:r>
          </a:p>
          <a:p>
            <a:pPr marL="1343025" marR="0" lvl="0" indent="-360363" algn="l" defTabSz="914400" rtl="0" eaLnBrk="1" fontAlgn="auto" latinLnBrk="0" hangingPunct="1">
              <a:lnSpc>
                <a:spcPct val="100000"/>
              </a:lnSpc>
              <a:spcBef>
                <a:spcPts val="0"/>
              </a:spcBef>
              <a:spcAft>
                <a:spcPts val="0"/>
              </a:spcAft>
              <a:buClr>
                <a:srgbClr val="FFFFFF"/>
              </a:buClr>
              <a:buSzPts val="1200"/>
              <a:buFont typeface="Lato"/>
              <a:buAutoNum type="arabicPeriod"/>
              <a:tabLst/>
              <a:defRPr/>
            </a:pPr>
            <a:r>
              <a:rPr kumimoji="0" lang="en-GB" sz="2400" b="0" i="0" u="none" strike="noStrike" kern="0" cap="none" spc="0" normalizeH="0" baseline="0" noProof="0" dirty="0">
                <a:ln>
                  <a:noFill/>
                </a:ln>
                <a:solidFill>
                  <a:srgbClr val="FFFFFF"/>
                </a:solidFill>
                <a:effectLst/>
                <a:uLnTx/>
                <a:uFillTx/>
                <a:latin typeface="Lato"/>
                <a:sym typeface="Lato"/>
              </a:rPr>
              <a:t>Flow chart</a:t>
            </a:r>
          </a:p>
          <a:p>
            <a:pPr marL="1343025" indent="-360363">
              <a:buClr>
                <a:srgbClr val="FFFFFF"/>
              </a:buClr>
              <a:defRPr/>
            </a:pPr>
            <a:r>
              <a:rPr lang="en-GB" sz="2400" dirty="0"/>
              <a:t>Components</a:t>
            </a:r>
          </a:p>
          <a:p>
            <a:pPr marL="1343025" marR="0" lvl="0" indent="-360363" algn="l" defTabSz="914400" rtl="0" eaLnBrk="1" fontAlgn="auto" latinLnBrk="0" hangingPunct="1">
              <a:lnSpc>
                <a:spcPct val="100000"/>
              </a:lnSpc>
              <a:spcBef>
                <a:spcPts val="0"/>
              </a:spcBef>
              <a:spcAft>
                <a:spcPts val="0"/>
              </a:spcAft>
              <a:buClr>
                <a:srgbClr val="FFFFFF"/>
              </a:buClr>
              <a:buSzPts val="1200"/>
              <a:buFont typeface="Lato"/>
              <a:buAutoNum type="arabicPeriod"/>
              <a:tabLst/>
              <a:defRPr/>
            </a:pPr>
            <a:endParaRPr kumimoji="0" lang="en-GB" sz="2400" b="0" i="0" u="none" strike="noStrike" kern="0" cap="none" spc="0" normalizeH="0" baseline="0" noProof="0" dirty="0">
              <a:ln>
                <a:noFill/>
              </a:ln>
              <a:solidFill>
                <a:srgbClr val="FFFFFF"/>
              </a:solidFill>
              <a:effectLst/>
              <a:uLnTx/>
              <a:uFillTx/>
              <a:latin typeface="Lato"/>
              <a:sym typeface="Lato"/>
            </a:endParaRPr>
          </a:p>
          <a:p>
            <a:pPr marL="171450" lvl="0" indent="-171450" algn="l" rtl="0">
              <a:spcBef>
                <a:spcPts val="0"/>
              </a:spcBef>
              <a:spcAft>
                <a:spcPts val="0"/>
              </a:spcAft>
              <a:buFont typeface="Wingdings" panose="05000000000000000000" pitchFamily="2" charset="2"/>
              <a:buChar char="Ø"/>
            </a:pPr>
            <a:endParaRPr lang="en-GB" sz="3200" dirty="0"/>
          </a:p>
        </p:txBody>
      </p:sp>
      <p:cxnSp>
        <p:nvCxnSpPr>
          <p:cNvPr id="481" name="Google Shape;481;p59"/>
          <p:cNvCxnSpPr/>
          <p:nvPr/>
        </p:nvCxnSpPr>
        <p:spPr>
          <a:xfrm>
            <a:off x="-9925" y="4617225"/>
            <a:ext cx="7119600"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7821781" y="4130527"/>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64"/>
          <p:cNvGrpSpPr/>
          <p:nvPr/>
        </p:nvGrpSpPr>
        <p:grpSpPr>
          <a:xfrm>
            <a:off x="6990438" y="274225"/>
            <a:ext cx="1521661" cy="1635628"/>
            <a:chOff x="6990438" y="274225"/>
            <a:chExt cx="1521661" cy="1635628"/>
          </a:xfrm>
        </p:grpSpPr>
        <p:sp>
          <p:nvSpPr>
            <p:cNvPr id="643" name="Google Shape;643;p6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6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652" name="Google Shape;652;p64"/>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53" name="Google Shape;653;p64"/>
          <p:cNvGrpSpPr/>
          <p:nvPr/>
        </p:nvGrpSpPr>
        <p:grpSpPr>
          <a:xfrm>
            <a:off x="5683433" y="535005"/>
            <a:ext cx="2745461" cy="2737923"/>
            <a:chOff x="4840150" y="1975425"/>
            <a:chExt cx="2862837" cy="2854977"/>
          </a:xfrm>
        </p:grpSpPr>
        <p:sp>
          <p:nvSpPr>
            <p:cNvPr id="654" name="Google Shape;654;p6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6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64"/>
          <p:cNvGrpSpPr/>
          <p:nvPr/>
        </p:nvGrpSpPr>
        <p:grpSpPr>
          <a:xfrm>
            <a:off x="8345706" y="3882964"/>
            <a:ext cx="166385" cy="701016"/>
            <a:chOff x="8668080" y="2328029"/>
            <a:chExt cx="127488" cy="537136"/>
          </a:xfrm>
        </p:grpSpPr>
        <p:sp>
          <p:nvSpPr>
            <p:cNvPr id="677" name="Google Shape;677;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64"/>
          <p:cNvGrpSpPr/>
          <p:nvPr/>
        </p:nvGrpSpPr>
        <p:grpSpPr>
          <a:xfrm rot="5400000">
            <a:off x="992156" y="184489"/>
            <a:ext cx="166385" cy="701016"/>
            <a:chOff x="8668080" y="2328029"/>
            <a:chExt cx="127488" cy="537136"/>
          </a:xfrm>
        </p:grpSpPr>
        <p:sp>
          <p:nvSpPr>
            <p:cNvPr id="690" name="Google Shape;690;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64"/>
          <p:cNvGrpSpPr/>
          <p:nvPr/>
        </p:nvGrpSpPr>
        <p:grpSpPr>
          <a:xfrm>
            <a:off x="6009387" y="4170971"/>
            <a:ext cx="274389" cy="287882"/>
            <a:chOff x="6009387" y="4170971"/>
            <a:chExt cx="274389" cy="287882"/>
          </a:xfrm>
        </p:grpSpPr>
        <p:sp>
          <p:nvSpPr>
            <p:cNvPr id="703" name="Google Shape;703;p6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64"/>
          <p:cNvSpPr txBox="1">
            <a:spLocks noGrp="1"/>
          </p:cNvSpPr>
          <p:nvPr>
            <p:ph type="title"/>
          </p:nvPr>
        </p:nvSpPr>
        <p:spPr>
          <a:xfrm>
            <a:off x="719999" y="2036975"/>
            <a:ext cx="5908581" cy="12261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GB" sz="4000" dirty="0"/>
              <a:t>SLOT ALLOCATION AND BOOKING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grpSp>
        <p:nvGrpSpPr>
          <p:cNvPr id="758" name="Google Shape;758;p66"/>
          <p:cNvGrpSpPr/>
          <p:nvPr/>
        </p:nvGrpSpPr>
        <p:grpSpPr>
          <a:xfrm>
            <a:off x="6348748" y="1719149"/>
            <a:ext cx="1520995" cy="1517754"/>
            <a:chOff x="7193640" y="535000"/>
            <a:chExt cx="1450362" cy="1447410"/>
          </a:xfrm>
        </p:grpSpPr>
        <p:sp>
          <p:nvSpPr>
            <p:cNvPr id="759" name="Google Shape;759;p6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66"/>
          <p:cNvSpPr txBox="1">
            <a:spLocks noGrp="1"/>
          </p:cNvSpPr>
          <p:nvPr>
            <p:ph type="title"/>
          </p:nvPr>
        </p:nvSpPr>
        <p:spPr>
          <a:xfrm>
            <a:off x="715100" y="1223628"/>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cxnSp>
        <p:nvCxnSpPr>
          <p:cNvPr id="767" name="Google Shape;767;p66"/>
          <p:cNvCxnSpPr/>
          <p:nvPr/>
        </p:nvCxnSpPr>
        <p:spPr>
          <a:xfrm>
            <a:off x="717123" y="1916078"/>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768" name="Google Shape;768;p66"/>
          <p:cNvGrpSpPr/>
          <p:nvPr/>
        </p:nvGrpSpPr>
        <p:grpSpPr>
          <a:xfrm rot="-9711655">
            <a:off x="6553521" y="755819"/>
            <a:ext cx="1670816" cy="1582334"/>
            <a:chOff x="2956625" y="695323"/>
            <a:chExt cx="1049357" cy="993667"/>
          </a:xfrm>
        </p:grpSpPr>
        <p:sp>
          <p:nvSpPr>
            <p:cNvPr id="769" name="Google Shape;769;p6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66"/>
          <p:cNvGrpSpPr/>
          <p:nvPr/>
        </p:nvGrpSpPr>
        <p:grpSpPr>
          <a:xfrm rot="7394623">
            <a:off x="844044" y="573853"/>
            <a:ext cx="524325" cy="608063"/>
            <a:chOff x="5320111" y="1881293"/>
            <a:chExt cx="470512" cy="545615"/>
          </a:xfrm>
        </p:grpSpPr>
        <p:sp>
          <p:nvSpPr>
            <p:cNvPr id="786" name="Google Shape;786;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66"/>
          <p:cNvGrpSpPr/>
          <p:nvPr/>
        </p:nvGrpSpPr>
        <p:grpSpPr>
          <a:xfrm rot="268623">
            <a:off x="1415388" y="745758"/>
            <a:ext cx="432780" cy="501915"/>
            <a:chOff x="5320111" y="1881293"/>
            <a:chExt cx="470512" cy="545615"/>
          </a:xfrm>
        </p:grpSpPr>
        <p:sp>
          <p:nvSpPr>
            <p:cNvPr id="790" name="Google Shape;790;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66"/>
          <p:cNvSpPr/>
          <p:nvPr/>
        </p:nvSpPr>
        <p:spPr>
          <a:xfrm>
            <a:off x="3220771" y="118920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6"/>
          <p:cNvSpPr/>
          <p:nvPr/>
        </p:nvSpPr>
        <p:spPr>
          <a:xfrm>
            <a:off x="3531208" y="980166"/>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66"/>
          <p:cNvGrpSpPr/>
          <p:nvPr/>
        </p:nvGrpSpPr>
        <p:grpSpPr>
          <a:xfrm>
            <a:off x="7709431" y="4313787"/>
            <a:ext cx="310599" cy="294704"/>
            <a:chOff x="2327131" y="3148937"/>
            <a:chExt cx="310599" cy="294704"/>
          </a:xfrm>
        </p:grpSpPr>
        <p:sp>
          <p:nvSpPr>
            <p:cNvPr id="796" name="Google Shape;796;p6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66"/>
          <p:cNvGrpSpPr/>
          <p:nvPr/>
        </p:nvGrpSpPr>
        <p:grpSpPr>
          <a:xfrm>
            <a:off x="8154512" y="3986996"/>
            <a:ext cx="274389" cy="287882"/>
            <a:chOff x="2772212" y="2822146"/>
            <a:chExt cx="274389" cy="287882"/>
          </a:xfrm>
        </p:grpSpPr>
        <p:sp>
          <p:nvSpPr>
            <p:cNvPr id="799" name="Google Shape;799;p6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66"/>
          <p:cNvSpPr txBox="1">
            <a:spLocks noGrp="1"/>
          </p:cNvSpPr>
          <p:nvPr>
            <p:ph type="subTitle" idx="1"/>
          </p:nvPr>
        </p:nvSpPr>
        <p:spPr>
          <a:xfrm>
            <a:off x="11722" y="3289547"/>
            <a:ext cx="9132277" cy="1143000"/>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Wingdings" panose="05000000000000000000" pitchFamily="2" charset="2"/>
              <a:buChar char="Ø"/>
            </a:pPr>
            <a:r>
              <a:rPr lang="en-GB" dirty="0"/>
              <a:t>Slot booking in a smart parking system is a feature that allows users to reserve parking spaces in advance, ensuring a more convenient and efficient parking experience. Here's an overview of how slot booking can be implemented in a smart parking system.</a:t>
            </a:r>
          </a:p>
          <a:p>
            <a:pPr marL="285750" lvl="0" indent="-285750" algn="just" rtl="0">
              <a:spcBef>
                <a:spcPts val="0"/>
              </a:spcBef>
              <a:spcAft>
                <a:spcPts val="0"/>
              </a:spcAft>
              <a:buFont typeface="Wingdings" panose="05000000000000000000" pitchFamily="2" charset="2"/>
              <a:buChar char="Ø"/>
            </a:pPr>
            <a:r>
              <a:rPr lang="en-GB" dirty="0"/>
              <a:t>This feature allows the user is able to identify an empty space/slot in parking space and book the slot in advance of approx. 30 mins, which can be done using mobile apps or software. The main criteria for booking is to make sure the user is within a kilometre from the booked slot.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sp>
        <p:nvSpPr>
          <p:cNvPr id="2328" name="Google Shape;2328;p99"/>
          <p:cNvSpPr txBox="1">
            <a:spLocks noGrp="1"/>
          </p:cNvSpPr>
          <p:nvPr>
            <p:ph type="title"/>
          </p:nvPr>
        </p:nvSpPr>
        <p:spPr>
          <a:xfrm>
            <a:off x="-27203" y="11749"/>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00FF"/>
                </a:solidFill>
              </a:rPr>
              <a:t>WORKING FLOW CHART</a:t>
            </a:r>
            <a:endParaRPr dirty="0">
              <a:solidFill>
                <a:srgbClr val="0000FF"/>
              </a:solidFill>
            </a:endParaRPr>
          </a:p>
        </p:txBody>
      </p:sp>
      <p:grpSp>
        <p:nvGrpSpPr>
          <p:cNvPr id="6" name="Google Shape;2374;p99"/>
          <p:cNvGrpSpPr/>
          <p:nvPr/>
        </p:nvGrpSpPr>
        <p:grpSpPr>
          <a:xfrm rot="-8071071" flipH="1">
            <a:off x="8323111" y="658577"/>
            <a:ext cx="470491" cy="545591"/>
            <a:chOff x="5320111" y="1881293"/>
            <a:chExt cx="470512" cy="545615"/>
          </a:xfrm>
        </p:grpSpPr>
        <p:sp>
          <p:nvSpPr>
            <p:cNvPr id="2375" name="Google Shape;2375;p99"/>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76" name="Google Shape;2376;p99"/>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77" name="Google Shape;2377;p99"/>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grpSp>
        <p:nvGrpSpPr>
          <p:cNvPr id="7" name="Google Shape;2378;p99"/>
          <p:cNvGrpSpPr/>
          <p:nvPr/>
        </p:nvGrpSpPr>
        <p:grpSpPr>
          <a:xfrm rot="-6823786" flipH="1">
            <a:off x="8642853" y="1242762"/>
            <a:ext cx="315305" cy="376959"/>
            <a:chOff x="4040314" y="1769061"/>
            <a:chExt cx="315323" cy="376981"/>
          </a:xfrm>
        </p:grpSpPr>
        <p:sp>
          <p:nvSpPr>
            <p:cNvPr id="2379" name="Google Shape;2379;p99"/>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0" name="Google Shape;2380;p99"/>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1" name="Google Shape;2381;p99"/>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grpSp>
        <p:nvGrpSpPr>
          <p:cNvPr id="8" name="Google Shape;2382;p99"/>
          <p:cNvGrpSpPr/>
          <p:nvPr/>
        </p:nvGrpSpPr>
        <p:grpSpPr>
          <a:xfrm rot="5400000" flipH="1">
            <a:off x="1040194" y="4161423"/>
            <a:ext cx="171535" cy="722609"/>
            <a:chOff x="8668080" y="2328029"/>
            <a:chExt cx="127488" cy="537136"/>
          </a:xfrm>
        </p:grpSpPr>
        <p:sp>
          <p:nvSpPr>
            <p:cNvPr id="2383" name="Google Shape;2383;p9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4" name="Google Shape;2384;p9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5" name="Google Shape;2385;p9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6" name="Google Shape;2386;p9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7" name="Google Shape;2387;p9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8" name="Google Shape;2388;p9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89" name="Google Shape;2389;p9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0" name="Google Shape;2390;p9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1" name="Google Shape;2391;p9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2" name="Google Shape;2392;p9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3" name="Google Shape;2393;p9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4" name="Google Shape;2394;p9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grpSp>
      <p:sp>
        <p:nvSpPr>
          <p:cNvPr id="2395" name="Google Shape;2395;p99"/>
          <p:cNvSpPr/>
          <p:nvPr/>
        </p:nvSpPr>
        <p:spPr>
          <a:xfrm>
            <a:off x="216478" y="1424756"/>
            <a:ext cx="322250" cy="32225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2396" name="Google Shape;2396;p99"/>
          <p:cNvSpPr/>
          <p:nvPr/>
        </p:nvSpPr>
        <p:spPr>
          <a:xfrm>
            <a:off x="416326" y="1819927"/>
            <a:ext cx="208880" cy="2088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5" name="Picture 4">
            <a:extLst>
              <a:ext uri="{FF2B5EF4-FFF2-40B4-BE49-F238E27FC236}">
                <a16:creationId xmlns:a16="http://schemas.microsoft.com/office/drawing/2014/main" id="{4CCED1C0-D73B-5208-B9FE-CA6D876709A4}"/>
              </a:ext>
            </a:extLst>
          </p:cNvPr>
          <p:cNvPicPr>
            <a:picLocks noChangeAspect="1"/>
          </p:cNvPicPr>
          <p:nvPr/>
        </p:nvPicPr>
        <p:blipFill>
          <a:blip r:embed="rId3">
            <a:duotone>
              <a:schemeClr val="accent4">
                <a:shade val="45000"/>
                <a:satMod val="135000"/>
              </a:schemeClr>
              <a:prstClr val="white"/>
            </a:duotone>
          </a:blip>
          <a:stretch>
            <a:fillRect/>
          </a:stretch>
        </p:blipFill>
        <p:spPr>
          <a:xfrm>
            <a:off x="1752616" y="494448"/>
            <a:ext cx="5301442" cy="4649051"/>
          </a:xfrm>
          <a:prstGeom prst="rect">
            <a:avLst/>
          </a:prstGeom>
        </p:spPr>
      </p:pic>
    </p:spTree>
    <p:extLst>
      <p:ext uri="{BB962C8B-B14F-4D97-AF65-F5344CB8AC3E}">
        <p14:creationId xmlns:p14="http://schemas.microsoft.com/office/powerpoint/2010/main" val="180661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9"/>
          <p:cNvSpPr txBox="1">
            <a:spLocks noGrp="1"/>
          </p:cNvSpPr>
          <p:nvPr>
            <p:ph type="title"/>
          </p:nvPr>
        </p:nvSpPr>
        <p:spPr>
          <a:xfrm>
            <a:off x="-9925" y="151174"/>
            <a:ext cx="7824323" cy="482700"/>
          </a:xfrm>
          <a:prstGeom prst="rect">
            <a:avLst/>
          </a:prstGeom>
        </p:spPr>
        <p:txBody>
          <a:bodyPr spcFirstLastPara="1" wrap="square" lIns="91425" tIns="91425" rIns="91425" bIns="91425" anchor="ctr" anchorCtr="0">
            <a:noAutofit/>
          </a:bodyPr>
          <a:lstStyle/>
          <a:p>
            <a:pPr lvl="0"/>
            <a:r>
              <a:rPr lang="en-GB" dirty="0">
                <a:solidFill>
                  <a:srgbClr val="0000FF"/>
                </a:solidFill>
              </a:rPr>
              <a:t>User Registration</a:t>
            </a:r>
          </a:p>
        </p:txBody>
      </p:sp>
      <p:sp>
        <p:nvSpPr>
          <p:cNvPr id="480" name="Google Shape;480;p59"/>
          <p:cNvSpPr txBox="1">
            <a:spLocks noGrp="1"/>
          </p:cNvSpPr>
          <p:nvPr>
            <p:ph type="body" idx="1"/>
          </p:nvPr>
        </p:nvSpPr>
        <p:spPr>
          <a:xfrm>
            <a:off x="507817" y="723664"/>
            <a:ext cx="8784976" cy="527924"/>
          </a:xfrm>
          <a:prstGeom prst="rect">
            <a:avLst/>
          </a:prstGeom>
        </p:spPr>
        <p:txBody>
          <a:bodyPr spcFirstLastPara="1" wrap="square" lIns="91425" tIns="91425" rIns="91425" bIns="91425" anchor="t" anchorCtr="0">
            <a:noAutofit/>
          </a:bodyPr>
          <a:lstStyle/>
          <a:p>
            <a:pPr marL="0" lv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Users need to register and create an account in the smart parking system's mobile app or website.</a:t>
            </a:r>
            <a:endParaRPr lang="en-GB" sz="1400" dirty="0">
              <a:ln>
                <a:solidFill>
                  <a:srgbClr val="0000FF"/>
                </a:solidFill>
              </a:ln>
              <a:solidFill>
                <a:srgbClr val="0000FF"/>
              </a:solidFill>
            </a:endParaRPr>
          </a:p>
        </p:txBody>
      </p:sp>
      <p:cxnSp>
        <p:nvCxnSpPr>
          <p:cNvPr id="481" name="Google Shape;481;p59"/>
          <p:cNvCxnSpPr/>
          <p:nvPr/>
        </p:nvCxnSpPr>
        <p:spPr>
          <a:xfrm>
            <a:off x="-9925" y="1184537"/>
            <a:ext cx="9153925"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8506281" y="4561815"/>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79;p59">
            <a:extLst>
              <a:ext uri="{FF2B5EF4-FFF2-40B4-BE49-F238E27FC236}">
                <a16:creationId xmlns:a16="http://schemas.microsoft.com/office/drawing/2014/main" id="{94537896-E91B-05BA-B690-79E58949AE0C}"/>
              </a:ext>
            </a:extLst>
          </p:cNvPr>
          <p:cNvSpPr txBox="1">
            <a:spLocks/>
          </p:cNvSpPr>
          <p:nvPr/>
        </p:nvSpPr>
        <p:spPr>
          <a:xfrm>
            <a:off x="-9925" y="1251841"/>
            <a:ext cx="7829967"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Finding Available Parking Slots</a:t>
            </a:r>
          </a:p>
        </p:txBody>
      </p:sp>
      <p:sp>
        <p:nvSpPr>
          <p:cNvPr id="3" name="Google Shape;480;p59">
            <a:extLst>
              <a:ext uri="{FF2B5EF4-FFF2-40B4-BE49-F238E27FC236}">
                <a16:creationId xmlns:a16="http://schemas.microsoft.com/office/drawing/2014/main" id="{2482C2F2-EA45-F7EF-08A2-B8BAD85CFE06}"/>
              </a:ext>
            </a:extLst>
          </p:cNvPr>
          <p:cNvSpPr txBox="1">
            <a:spLocks/>
          </p:cNvSpPr>
          <p:nvPr/>
        </p:nvSpPr>
        <p:spPr>
          <a:xfrm>
            <a:off x="513461" y="1824331"/>
            <a:ext cx="8784976"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285750" indent="-285750" algn="just">
              <a:lnSpc>
                <a:spcPct val="107000"/>
              </a:lnSpc>
              <a:buFont typeface="Wingdings" panose="05000000000000000000" pitchFamily="2" charset="2"/>
              <a:buChar char="Ø"/>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Users can check the availability of parking slots in real-time through the app or website.</a:t>
            </a:r>
          </a:p>
          <a:p>
            <a:pPr marL="285750" indent="-285750" algn="just">
              <a:lnSpc>
                <a:spcPct val="107000"/>
              </a:lnSpc>
              <a:buFont typeface="Wingdings" panose="05000000000000000000" pitchFamily="2" charset="2"/>
              <a:buChar char="Ø"/>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system should provide information about the location, number of available slots, and pricing.</a:t>
            </a:r>
          </a:p>
        </p:txBody>
      </p:sp>
      <p:cxnSp>
        <p:nvCxnSpPr>
          <p:cNvPr id="4" name="Google Shape;481;p59">
            <a:extLst>
              <a:ext uri="{FF2B5EF4-FFF2-40B4-BE49-F238E27FC236}">
                <a16:creationId xmlns:a16="http://schemas.microsoft.com/office/drawing/2014/main" id="{B1D37216-7B01-794E-2DEF-4C1554372C6D}"/>
              </a:ext>
            </a:extLst>
          </p:cNvPr>
          <p:cNvCxnSpPr/>
          <p:nvPr/>
        </p:nvCxnSpPr>
        <p:spPr>
          <a:xfrm>
            <a:off x="-4281" y="2544851"/>
            <a:ext cx="9153925" cy="0"/>
          </a:xfrm>
          <a:prstGeom prst="straightConnector1">
            <a:avLst/>
          </a:prstGeom>
          <a:noFill/>
          <a:ln w="19050" cap="flat" cmpd="sng">
            <a:solidFill>
              <a:schemeClr val="lt2"/>
            </a:solidFill>
            <a:prstDash val="solid"/>
            <a:round/>
            <a:headEnd type="none" w="med" len="med"/>
            <a:tailEnd type="none" w="med" len="med"/>
          </a:ln>
        </p:spPr>
      </p:cxnSp>
      <p:sp>
        <p:nvSpPr>
          <p:cNvPr id="5" name="Google Shape;479;p59">
            <a:extLst>
              <a:ext uri="{FF2B5EF4-FFF2-40B4-BE49-F238E27FC236}">
                <a16:creationId xmlns:a16="http://schemas.microsoft.com/office/drawing/2014/main" id="{8B1BEA86-527D-42BB-89A3-3E4FBEF79E69}"/>
              </a:ext>
            </a:extLst>
          </p:cNvPr>
          <p:cNvSpPr txBox="1">
            <a:spLocks/>
          </p:cNvSpPr>
          <p:nvPr/>
        </p:nvSpPr>
        <p:spPr>
          <a:xfrm>
            <a:off x="-38149" y="2651666"/>
            <a:ext cx="7824323"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Selecting a Parking Slot</a:t>
            </a:r>
          </a:p>
        </p:txBody>
      </p:sp>
      <p:sp>
        <p:nvSpPr>
          <p:cNvPr id="6" name="Google Shape;480;p59">
            <a:extLst>
              <a:ext uri="{FF2B5EF4-FFF2-40B4-BE49-F238E27FC236}">
                <a16:creationId xmlns:a16="http://schemas.microsoft.com/office/drawing/2014/main" id="{A6BAF7AB-E4C7-2EA6-C560-635389478EE4}"/>
              </a:ext>
            </a:extLst>
          </p:cNvPr>
          <p:cNvSpPr txBox="1">
            <a:spLocks/>
          </p:cNvSpPr>
          <p:nvPr/>
        </p:nvSpPr>
        <p:spPr>
          <a:xfrm>
            <a:off x="507817" y="3224156"/>
            <a:ext cx="8522635"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Font typeface="Lato"/>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Users can select an available parking slot based on their preferences, such as proximity to their destination or budget.</a:t>
            </a:r>
            <a:endParaRPr lang="en-GB" sz="1400" dirty="0">
              <a:ln>
                <a:solidFill>
                  <a:srgbClr val="0000FF"/>
                </a:solidFill>
              </a:ln>
              <a:solidFill>
                <a:srgbClr val="0000FF"/>
              </a:solidFill>
            </a:endParaRPr>
          </a:p>
        </p:txBody>
      </p:sp>
      <p:cxnSp>
        <p:nvCxnSpPr>
          <p:cNvPr id="7" name="Google Shape;481;p59">
            <a:extLst>
              <a:ext uri="{FF2B5EF4-FFF2-40B4-BE49-F238E27FC236}">
                <a16:creationId xmlns:a16="http://schemas.microsoft.com/office/drawing/2014/main" id="{39DBE3AA-C0C5-5D1C-8CD8-2C05C8D9B09F}"/>
              </a:ext>
            </a:extLst>
          </p:cNvPr>
          <p:cNvCxnSpPr/>
          <p:nvPr/>
        </p:nvCxnSpPr>
        <p:spPr>
          <a:xfrm>
            <a:off x="-38149" y="3876942"/>
            <a:ext cx="9153925" cy="0"/>
          </a:xfrm>
          <a:prstGeom prst="straightConnector1">
            <a:avLst/>
          </a:prstGeom>
          <a:noFill/>
          <a:ln w="19050" cap="flat" cmpd="sng">
            <a:solidFill>
              <a:schemeClr val="lt2"/>
            </a:solidFill>
            <a:prstDash val="solid"/>
            <a:round/>
            <a:headEnd type="none" w="med" len="med"/>
            <a:tailEnd type="none" w="med" len="med"/>
          </a:ln>
        </p:spPr>
      </p:cxnSp>
      <p:sp>
        <p:nvSpPr>
          <p:cNvPr id="10" name="Google Shape;479;p59">
            <a:extLst>
              <a:ext uri="{FF2B5EF4-FFF2-40B4-BE49-F238E27FC236}">
                <a16:creationId xmlns:a16="http://schemas.microsoft.com/office/drawing/2014/main" id="{334EA8B7-7B60-D9BE-163F-E9BF318BD1B5}"/>
              </a:ext>
            </a:extLst>
          </p:cNvPr>
          <p:cNvSpPr txBox="1">
            <a:spLocks/>
          </p:cNvSpPr>
          <p:nvPr/>
        </p:nvSpPr>
        <p:spPr>
          <a:xfrm>
            <a:off x="35497" y="3876942"/>
            <a:ext cx="7824323"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Booking a Slot</a:t>
            </a:r>
          </a:p>
        </p:txBody>
      </p:sp>
      <p:sp>
        <p:nvSpPr>
          <p:cNvPr id="11" name="Google Shape;480;p59">
            <a:extLst>
              <a:ext uri="{FF2B5EF4-FFF2-40B4-BE49-F238E27FC236}">
                <a16:creationId xmlns:a16="http://schemas.microsoft.com/office/drawing/2014/main" id="{D5E100B9-8792-D403-BE96-760A2EF2A2D2}"/>
              </a:ext>
            </a:extLst>
          </p:cNvPr>
          <p:cNvSpPr txBox="1">
            <a:spLocks/>
          </p:cNvSpPr>
          <p:nvPr/>
        </p:nvSpPr>
        <p:spPr>
          <a:xfrm>
            <a:off x="581463" y="4449432"/>
            <a:ext cx="8522635"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285750" indent="-285750" algn="just">
              <a:lnSpc>
                <a:spcPct val="107000"/>
              </a:lnSpc>
              <a:buFont typeface="Wingdings" panose="05000000000000000000" pitchFamily="2" charset="2"/>
              <a:buChar char="Ø"/>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Once a user selects a parking slot, they can proceed to book it.</a:t>
            </a:r>
          </a:p>
          <a:p>
            <a:pPr marL="285750" indent="-285750" algn="just">
              <a:lnSpc>
                <a:spcPct val="107000"/>
              </a:lnSpc>
              <a:buFont typeface="Wingdings" panose="05000000000000000000" pitchFamily="2" charset="2"/>
              <a:buChar char="Ø"/>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system should allow users to choose the place and slot.</a:t>
            </a:r>
          </a:p>
        </p:txBody>
      </p:sp>
      <p:cxnSp>
        <p:nvCxnSpPr>
          <p:cNvPr id="12" name="Google Shape;481;p59">
            <a:extLst>
              <a:ext uri="{FF2B5EF4-FFF2-40B4-BE49-F238E27FC236}">
                <a16:creationId xmlns:a16="http://schemas.microsoft.com/office/drawing/2014/main" id="{5336CA52-E7F8-B575-48E3-B9673BE130C9}"/>
              </a:ext>
            </a:extLst>
          </p:cNvPr>
          <p:cNvCxnSpPr/>
          <p:nvPr/>
        </p:nvCxnSpPr>
        <p:spPr>
          <a:xfrm>
            <a:off x="35497" y="5102218"/>
            <a:ext cx="9153925"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9"/>
          <p:cNvSpPr txBox="1">
            <a:spLocks noGrp="1"/>
          </p:cNvSpPr>
          <p:nvPr>
            <p:ph type="title"/>
          </p:nvPr>
        </p:nvSpPr>
        <p:spPr>
          <a:xfrm>
            <a:off x="-9925" y="151174"/>
            <a:ext cx="7824323" cy="482700"/>
          </a:xfrm>
          <a:prstGeom prst="rect">
            <a:avLst/>
          </a:prstGeom>
        </p:spPr>
        <p:txBody>
          <a:bodyPr spcFirstLastPara="1" wrap="square" lIns="91425" tIns="91425" rIns="91425" bIns="91425" anchor="ctr" anchorCtr="0">
            <a:noAutofit/>
          </a:bodyPr>
          <a:lstStyle/>
          <a:p>
            <a:pPr lvl="0"/>
            <a:r>
              <a:rPr lang="en-GB" dirty="0">
                <a:solidFill>
                  <a:srgbClr val="0000FF"/>
                </a:solidFill>
              </a:rPr>
              <a:t>Payment</a:t>
            </a:r>
          </a:p>
        </p:txBody>
      </p:sp>
      <p:sp>
        <p:nvSpPr>
          <p:cNvPr id="480" name="Google Shape;480;p59"/>
          <p:cNvSpPr txBox="1">
            <a:spLocks noGrp="1"/>
          </p:cNvSpPr>
          <p:nvPr>
            <p:ph type="body" idx="1"/>
          </p:nvPr>
        </p:nvSpPr>
        <p:spPr>
          <a:xfrm>
            <a:off x="507817" y="723664"/>
            <a:ext cx="8784976" cy="527924"/>
          </a:xfrm>
          <a:prstGeom prst="rect">
            <a:avLst/>
          </a:prstGeom>
        </p:spPr>
        <p:txBody>
          <a:bodyPr spcFirstLastPara="1" wrap="square" lIns="91425" tIns="91425" rIns="91425" bIns="91425" anchor="t" anchorCtr="0">
            <a:noAutofit/>
          </a:bodyPr>
          <a:lstStyle/>
          <a:p>
            <a:pPr marL="0" lv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Users need to make a payment for the reserved parking slot. This can be done through various payment methods, such as credit/debit cards, mobile wallets, or prepaid parking credits</a:t>
            </a:r>
            <a:endParaRPr lang="en-GB" sz="1400" dirty="0">
              <a:ln>
                <a:solidFill>
                  <a:srgbClr val="0000FF"/>
                </a:solidFill>
              </a:ln>
              <a:solidFill>
                <a:srgbClr val="0000FF"/>
              </a:solidFill>
            </a:endParaRPr>
          </a:p>
        </p:txBody>
      </p:sp>
      <p:cxnSp>
        <p:nvCxnSpPr>
          <p:cNvPr id="481" name="Google Shape;481;p59"/>
          <p:cNvCxnSpPr/>
          <p:nvPr/>
        </p:nvCxnSpPr>
        <p:spPr>
          <a:xfrm>
            <a:off x="-9925" y="1342583"/>
            <a:ext cx="9153925"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8506281" y="4561815"/>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79;p59">
            <a:extLst>
              <a:ext uri="{FF2B5EF4-FFF2-40B4-BE49-F238E27FC236}">
                <a16:creationId xmlns:a16="http://schemas.microsoft.com/office/drawing/2014/main" id="{94537896-E91B-05BA-B690-79E58949AE0C}"/>
              </a:ext>
            </a:extLst>
          </p:cNvPr>
          <p:cNvSpPr txBox="1">
            <a:spLocks/>
          </p:cNvSpPr>
          <p:nvPr/>
        </p:nvSpPr>
        <p:spPr>
          <a:xfrm>
            <a:off x="-9925" y="1409887"/>
            <a:ext cx="7829967"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Confirmation</a:t>
            </a:r>
          </a:p>
        </p:txBody>
      </p:sp>
      <p:sp>
        <p:nvSpPr>
          <p:cNvPr id="3" name="Google Shape;480;p59">
            <a:extLst>
              <a:ext uri="{FF2B5EF4-FFF2-40B4-BE49-F238E27FC236}">
                <a16:creationId xmlns:a16="http://schemas.microsoft.com/office/drawing/2014/main" id="{2482C2F2-EA45-F7EF-08A2-B8BAD85CFE06}"/>
              </a:ext>
            </a:extLst>
          </p:cNvPr>
          <p:cNvSpPr txBox="1">
            <a:spLocks/>
          </p:cNvSpPr>
          <p:nvPr/>
        </p:nvSpPr>
        <p:spPr>
          <a:xfrm>
            <a:off x="513461" y="1982377"/>
            <a:ext cx="8784976"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After a successful payment, users should receive a confirmation with details of their booking, including a QR code or booking ID.</a:t>
            </a:r>
          </a:p>
        </p:txBody>
      </p:sp>
      <p:cxnSp>
        <p:nvCxnSpPr>
          <p:cNvPr id="4" name="Google Shape;481;p59">
            <a:extLst>
              <a:ext uri="{FF2B5EF4-FFF2-40B4-BE49-F238E27FC236}">
                <a16:creationId xmlns:a16="http://schemas.microsoft.com/office/drawing/2014/main" id="{B1D37216-7B01-794E-2DEF-4C1554372C6D}"/>
              </a:ext>
            </a:extLst>
          </p:cNvPr>
          <p:cNvCxnSpPr/>
          <p:nvPr/>
        </p:nvCxnSpPr>
        <p:spPr>
          <a:xfrm>
            <a:off x="-4281" y="2702897"/>
            <a:ext cx="9153925" cy="0"/>
          </a:xfrm>
          <a:prstGeom prst="straightConnector1">
            <a:avLst/>
          </a:prstGeom>
          <a:noFill/>
          <a:ln w="19050" cap="flat" cmpd="sng">
            <a:solidFill>
              <a:schemeClr val="lt2"/>
            </a:solidFill>
            <a:prstDash val="solid"/>
            <a:round/>
            <a:headEnd type="none" w="med" len="med"/>
            <a:tailEnd type="none" w="med" len="med"/>
          </a:ln>
        </p:spPr>
      </p:cxnSp>
      <p:sp>
        <p:nvSpPr>
          <p:cNvPr id="5" name="Google Shape;479;p59">
            <a:extLst>
              <a:ext uri="{FF2B5EF4-FFF2-40B4-BE49-F238E27FC236}">
                <a16:creationId xmlns:a16="http://schemas.microsoft.com/office/drawing/2014/main" id="{8B1BEA86-527D-42BB-89A3-3E4FBEF79E69}"/>
              </a:ext>
            </a:extLst>
          </p:cNvPr>
          <p:cNvSpPr txBox="1">
            <a:spLocks/>
          </p:cNvSpPr>
          <p:nvPr/>
        </p:nvSpPr>
        <p:spPr>
          <a:xfrm>
            <a:off x="-38149" y="2662955"/>
            <a:ext cx="7824323"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Entry and Exit</a:t>
            </a:r>
          </a:p>
        </p:txBody>
      </p:sp>
      <p:sp>
        <p:nvSpPr>
          <p:cNvPr id="6" name="Google Shape;480;p59">
            <a:extLst>
              <a:ext uri="{FF2B5EF4-FFF2-40B4-BE49-F238E27FC236}">
                <a16:creationId xmlns:a16="http://schemas.microsoft.com/office/drawing/2014/main" id="{A6BAF7AB-E4C7-2EA6-C560-635389478EE4}"/>
              </a:ext>
            </a:extLst>
          </p:cNvPr>
          <p:cNvSpPr txBox="1">
            <a:spLocks/>
          </p:cNvSpPr>
          <p:nvPr/>
        </p:nvSpPr>
        <p:spPr>
          <a:xfrm>
            <a:off x="507817" y="3009665"/>
            <a:ext cx="8522635"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285750" indent="-285750" algn="just">
              <a:lnSpc>
                <a:spcPct val="107000"/>
              </a:lnSpc>
              <a:buFont typeface="Wingdings" panose="05000000000000000000" pitchFamily="2" charset="2"/>
              <a:buChar char="Ø"/>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access the parking facility, users can scan the QR code or present the booking ID at the entry gate.</a:t>
            </a:r>
          </a:p>
          <a:p>
            <a:pPr marL="285750" indent="-285750" algn="just">
              <a:lnSpc>
                <a:spcPct val="107000"/>
              </a:lnSpc>
              <a:buFont typeface="Wingdings" panose="05000000000000000000" pitchFamily="2" charset="2"/>
              <a:buChar char="Ø"/>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system should track entry and exit times to calculate the parking duration.</a:t>
            </a:r>
          </a:p>
        </p:txBody>
      </p:sp>
      <p:cxnSp>
        <p:nvCxnSpPr>
          <p:cNvPr id="7" name="Google Shape;481;p59">
            <a:extLst>
              <a:ext uri="{FF2B5EF4-FFF2-40B4-BE49-F238E27FC236}">
                <a16:creationId xmlns:a16="http://schemas.microsoft.com/office/drawing/2014/main" id="{39DBE3AA-C0C5-5D1C-8CD8-2C05C8D9B09F}"/>
              </a:ext>
            </a:extLst>
          </p:cNvPr>
          <p:cNvCxnSpPr/>
          <p:nvPr/>
        </p:nvCxnSpPr>
        <p:spPr>
          <a:xfrm>
            <a:off x="-38149" y="3955965"/>
            <a:ext cx="9153925" cy="0"/>
          </a:xfrm>
          <a:prstGeom prst="straightConnector1">
            <a:avLst/>
          </a:prstGeom>
          <a:noFill/>
          <a:ln w="19050" cap="flat" cmpd="sng">
            <a:solidFill>
              <a:schemeClr val="lt2"/>
            </a:solidFill>
            <a:prstDash val="solid"/>
            <a:round/>
            <a:headEnd type="none" w="med" len="med"/>
            <a:tailEnd type="none" w="med" len="med"/>
          </a:ln>
        </p:spPr>
      </p:cxnSp>
      <p:sp>
        <p:nvSpPr>
          <p:cNvPr id="10" name="Google Shape;479;p59">
            <a:extLst>
              <a:ext uri="{FF2B5EF4-FFF2-40B4-BE49-F238E27FC236}">
                <a16:creationId xmlns:a16="http://schemas.microsoft.com/office/drawing/2014/main" id="{334EA8B7-7B60-D9BE-163F-E9BF318BD1B5}"/>
              </a:ext>
            </a:extLst>
          </p:cNvPr>
          <p:cNvSpPr txBox="1">
            <a:spLocks/>
          </p:cNvSpPr>
          <p:nvPr/>
        </p:nvSpPr>
        <p:spPr>
          <a:xfrm>
            <a:off x="-9925" y="4044292"/>
            <a:ext cx="7824323"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Extensions and Cancellations</a:t>
            </a:r>
          </a:p>
        </p:txBody>
      </p:sp>
      <p:sp>
        <p:nvSpPr>
          <p:cNvPr id="11" name="Google Shape;480;p59">
            <a:extLst>
              <a:ext uri="{FF2B5EF4-FFF2-40B4-BE49-F238E27FC236}">
                <a16:creationId xmlns:a16="http://schemas.microsoft.com/office/drawing/2014/main" id="{D5E100B9-8792-D403-BE96-760A2EF2A2D2}"/>
              </a:ext>
            </a:extLst>
          </p:cNvPr>
          <p:cNvSpPr txBox="1">
            <a:spLocks/>
          </p:cNvSpPr>
          <p:nvPr/>
        </p:nvSpPr>
        <p:spPr>
          <a:xfrm>
            <a:off x="507816" y="4349449"/>
            <a:ext cx="8522635"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285750" indent="-285750" algn="just">
              <a:lnSpc>
                <a:spcPct val="107000"/>
              </a:lnSpc>
              <a:buFont typeface="Wingdings" panose="05000000000000000000" pitchFamily="2" charset="2"/>
              <a:buChar char="Ø"/>
            </a:pPr>
            <a:r>
              <a:rPr lang="en-GB" sz="14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Users may have the option to extend their parking duration if needed, provided there are available slots.</a:t>
            </a:r>
          </a:p>
          <a:p>
            <a:pPr marL="285750" indent="-285750" algn="just">
              <a:lnSpc>
                <a:spcPct val="107000"/>
              </a:lnSpc>
              <a:buFont typeface="Wingdings" panose="05000000000000000000" pitchFamily="2" charset="2"/>
              <a:buChar char="Ø"/>
            </a:pPr>
            <a:r>
              <a:rPr lang="en-GB" sz="14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Cancellation policies should be in place, allowing users to cancel their bookings with a refund if they change their plans.</a:t>
            </a:r>
          </a:p>
        </p:txBody>
      </p:sp>
      <p:cxnSp>
        <p:nvCxnSpPr>
          <p:cNvPr id="12" name="Google Shape;481;p59">
            <a:extLst>
              <a:ext uri="{FF2B5EF4-FFF2-40B4-BE49-F238E27FC236}">
                <a16:creationId xmlns:a16="http://schemas.microsoft.com/office/drawing/2014/main" id="{5336CA52-E7F8-B575-48E3-B9673BE130C9}"/>
              </a:ext>
            </a:extLst>
          </p:cNvPr>
          <p:cNvCxnSpPr/>
          <p:nvPr/>
        </p:nvCxnSpPr>
        <p:spPr>
          <a:xfrm>
            <a:off x="35497" y="5113507"/>
            <a:ext cx="9153925" cy="0"/>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3732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9"/>
          <p:cNvSpPr txBox="1">
            <a:spLocks noGrp="1"/>
          </p:cNvSpPr>
          <p:nvPr>
            <p:ph type="title"/>
          </p:nvPr>
        </p:nvSpPr>
        <p:spPr>
          <a:xfrm>
            <a:off x="-9925" y="422109"/>
            <a:ext cx="7824323" cy="482700"/>
          </a:xfrm>
          <a:prstGeom prst="rect">
            <a:avLst/>
          </a:prstGeom>
        </p:spPr>
        <p:txBody>
          <a:bodyPr spcFirstLastPara="1" wrap="square" lIns="91425" tIns="91425" rIns="91425" bIns="91425" anchor="ctr" anchorCtr="0">
            <a:noAutofit/>
          </a:bodyPr>
          <a:lstStyle/>
          <a:p>
            <a:pPr lvl="0"/>
            <a:r>
              <a:rPr lang="en-GB" dirty="0">
                <a:solidFill>
                  <a:srgbClr val="0000FF"/>
                </a:solidFill>
              </a:rPr>
              <a:t>Real-time Updates</a:t>
            </a:r>
          </a:p>
        </p:txBody>
      </p:sp>
      <p:sp>
        <p:nvSpPr>
          <p:cNvPr id="480" name="Google Shape;480;p59"/>
          <p:cNvSpPr txBox="1">
            <a:spLocks noGrp="1"/>
          </p:cNvSpPr>
          <p:nvPr>
            <p:ph type="body" idx="1"/>
          </p:nvPr>
        </p:nvSpPr>
        <p:spPr>
          <a:xfrm>
            <a:off x="403378" y="906713"/>
            <a:ext cx="9183930" cy="527924"/>
          </a:xfrm>
          <a:prstGeom prst="rect">
            <a:avLst/>
          </a:prstGeom>
        </p:spPr>
        <p:txBody>
          <a:bodyPr spcFirstLastPara="1" wrap="square" lIns="91425" tIns="91425" rIns="91425" bIns="91425" anchor="t" anchorCtr="0">
            <a:noAutofit/>
          </a:bodyPr>
          <a:lstStyle/>
          <a:p>
            <a:pPr marL="0" lvl="0" indent="0" algn="just">
              <a:lnSpc>
                <a:spcPct val="107000"/>
              </a:lnSpc>
              <a:buNone/>
            </a:pPr>
            <a:r>
              <a:rPr lang="en-GB" sz="14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system should continuously update slot availability in real-time to account for cancellations or early departures.</a:t>
            </a:r>
            <a:endParaRPr lang="en-GB" sz="1200" dirty="0">
              <a:ln>
                <a:solidFill>
                  <a:srgbClr val="0000FF"/>
                </a:solidFill>
              </a:ln>
              <a:solidFill>
                <a:srgbClr val="0000FF"/>
              </a:solidFill>
            </a:endParaRPr>
          </a:p>
        </p:txBody>
      </p:sp>
      <p:cxnSp>
        <p:nvCxnSpPr>
          <p:cNvPr id="481" name="Google Shape;481;p59"/>
          <p:cNvCxnSpPr/>
          <p:nvPr/>
        </p:nvCxnSpPr>
        <p:spPr>
          <a:xfrm>
            <a:off x="-9925" y="1455472"/>
            <a:ext cx="9153925"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8506281" y="4561815"/>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79;p59">
            <a:extLst>
              <a:ext uri="{FF2B5EF4-FFF2-40B4-BE49-F238E27FC236}">
                <a16:creationId xmlns:a16="http://schemas.microsoft.com/office/drawing/2014/main" id="{94537896-E91B-05BA-B690-79E58949AE0C}"/>
              </a:ext>
            </a:extLst>
          </p:cNvPr>
          <p:cNvSpPr txBox="1">
            <a:spLocks/>
          </p:cNvSpPr>
          <p:nvPr/>
        </p:nvSpPr>
        <p:spPr>
          <a:xfrm>
            <a:off x="-9925" y="1522776"/>
            <a:ext cx="7829967"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Notifications</a:t>
            </a:r>
          </a:p>
        </p:txBody>
      </p:sp>
      <p:sp>
        <p:nvSpPr>
          <p:cNvPr id="3" name="Google Shape;480;p59">
            <a:extLst>
              <a:ext uri="{FF2B5EF4-FFF2-40B4-BE49-F238E27FC236}">
                <a16:creationId xmlns:a16="http://schemas.microsoft.com/office/drawing/2014/main" id="{2482C2F2-EA45-F7EF-08A2-B8BAD85CFE06}"/>
              </a:ext>
            </a:extLst>
          </p:cNvPr>
          <p:cNvSpPr txBox="1">
            <a:spLocks/>
          </p:cNvSpPr>
          <p:nvPr/>
        </p:nvSpPr>
        <p:spPr>
          <a:xfrm>
            <a:off x="330800" y="1970982"/>
            <a:ext cx="8784976"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Users can receive notifications reminding them of their upcoming booking or when their parking time is about to expire.</a:t>
            </a:r>
          </a:p>
        </p:txBody>
      </p:sp>
      <p:cxnSp>
        <p:nvCxnSpPr>
          <p:cNvPr id="4" name="Google Shape;481;p59">
            <a:extLst>
              <a:ext uri="{FF2B5EF4-FFF2-40B4-BE49-F238E27FC236}">
                <a16:creationId xmlns:a16="http://schemas.microsoft.com/office/drawing/2014/main" id="{B1D37216-7B01-794E-2DEF-4C1554372C6D}"/>
              </a:ext>
            </a:extLst>
          </p:cNvPr>
          <p:cNvCxnSpPr/>
          <p:nvPr/>
        </p:nvCxnSpPr>
        <p:spPr>
          <a:xfrm>
            <a:off x="-4281" y="2601295"/>
            <a:ext cx="9153925" cy="0"/>
          </a:xfrm>
          <a:prstGeom prst="straightConnector1">
            <a:avLst/>
          </a:prstGeom>
          <a:noFill/>
          <a:ln w="19050" cap="flat" cmpd="sng">
            <a:solidFill>
              <a:schemeClr val="lt2"/>
            </a:solidFill>
            <a:prstDash val="solid"/>
            <a:round/>
            <a:headEnd type="none" w="med" len="med"/>
            <a:tailEnd type="none" w="med" len="med"/>
          </a:ln>
        </p:spPr>
      </p:cxnSp>
      <p:sp>
        <p:nvSpPr>
          <p:cNvPr id="5" name="Google Shape;479;p59">
            <a:extLst>
              <a:ext uri="{FF2B5EF4-FFF2-40B4-BE49-F238E27FC236}">
                <a16:creationId xmlns:a16="http://schemas.microsoft.com/office/drawing/2014/main" id="{8B1BEA86-527D-42BB-89A3-3E4FBEF79E69}"/>
              </a:ext>
            </a:extLst>
          </p:cNvPr>
          <p:cNvSpPr txBox="1">
            <a:spLocks/>
          </p:cNvSpPr>
          <p:nvPr/>
        </p:nvSpPr>
        <p:spPr>
          <a:xfrm>
            <a:off x="-38149" y="2708110"/>
            <a:ext cx="7824323"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Overstay Alerts</a:t>
            </a:r>
          </a:p>
        </p:txBody>
      </p:sp>
      <p:sp>
        <p:nvSpPr>
          <p:cNvPr id="6" name="Google Shape;480;p59">
            <a:extLst>
              <a:ext uri="{FF2B5EF4-FFF2-40B4-BE49-F238E27FC236}">
                <a16:creationId xmlns:a16="http://schemas.microsoft.com/office/drawing/2014/main" id="{A6BAF7AB-E4C7-2EA6-C560-635389478EE4}"/>
              </a:ext>
            </a:extLst>
          </p:cNvPr>
          <p:cNvSpPr txBox="1">
            <a:spLocks/>
          </p:cNvSpPr>
          <p:nvPr/>
        </p:nvSpPr>
        <p:spPr>
          <a:xfrm>
            <a:off x="507817" y="3280600"/>
            <a:ext cx="8522635"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Font typeface="Lato"/>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Users should be notified if they exceed their booked parking time, and additional charges may apply.</a:t>
            </a:r>
            <a:endParaRPr lang="en-GB" sz="1400" dirty="0">
              <a:ln>
                <a:solidFill>
                  <a:srgbClr val="0000FF"/>
                </a:solidFill>
              </a:ln>
              <a:solidFill>
                <a:srgbClr val="0000FF"/>
              </a:solidFill>
            </a:endParaRPr>
          </a:p>
        </p:txBody>
      </p:sp>
      <p:cxnSp>
        <p:nvCxnSpPr>
          <p:cNvPr id="7" name="Google Shape;481;p59">
            <a:extLst>
              <a:ext uri="{FF2B5EF4-FFF2-40B4-BE49-F238E27FC236}">
                <a16:creationId xmlns:a16="http://schemas.microsoft.com/office/drawing/2014/main" id="{39DBE3AA-C0C5-5D1C-8CD8-2C05C8D9B09F}"/>
              </a:ext>
            </a:extLst>
          </p:cNvPr>
          <p:cNvCxnSpPr/>
          <p:nvPr/>
        </p:nvCxnSpPr>
        <p:spPr>
          <a:xfrm>
            <a:off x="-38149" y="3673739"/>
            <a:ext cx="9153925" cy="0"/>
          </a:xfrm>
          <a:prstGeom prst="straightConnector1">
            <a:avLst/>
          </a:prstGeom>
          <a:noFill/>
          <a:ln w="19050" cap="flat" cmpd="sng">
            <a:solidFill>
              <a:schemeClr val="lt2"/>
            </a:solidFill>
            <a:prstDash val="solid"/>
            <a:round/>
            <a:headEnd type="none" w="med" len="med"/>
            <a:tailEnd type="none" w="med" len="med"/>
          </a:ln>
        </p:spPr>
      </p:cxnSp>
      <p:sp>
        <p:nvSpPr>
          <p:cNvPr id="10" name="Google Shape;479;p59">
            <a:extLst>
              <a:ext uri="{FF2B5EF4-FFF2-40B4-BE49-F238E27FC236}">
                <a16:creationId xmlns:a16="http://schemas.microsoft.com/office/drawing/2014/main" id="{334EA8B7-7B60-D9BE-163F-E9BF318BD1B5}"/>
              </a:ext>
            </a:extLst>
          </p:cNvPr>
          <p:cNvSpPr txBox="1">
            <a:spLocks/>
          </p:cNvSpPr>
          <p:nvPr/>
        </p:nvSpPr>
        <p:spPr>
          <a:xfrm>
            <a:off x="35497" y="3673739"/>
            <a:ext cx="7824323"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Reporting and Analytics</a:t>
            </a:r>
          </a:p>
        </p:txBody>
      </p:sp>
      <p:sp>
        <p:nvSpPr>
          <p:cNvPr id="11" name="Google Shape;480;p59">
            <a:extLst>
              <a:ext uri="{FF2B5EF4-FFF2-40B4-BE49-F238E27FC236}">
                <a16:creationId xmlns:a16="http://schemas.microsoft.com/office/drawing/2014/main" id="{D5E100B9-8792-D403-BE96-760A2EF2A2D2}"/>
              </a:ext>
            </a:extLst>
          </p:cNvPr>
          <p:cNvSpPr txBox="1">
            <a:spLocks/>
          </p:cNvSpPr>
          <p:nvPr/>
        </p:nvSpPr>
        <p:spPr>
          <a:xfrm>
            <a:off x="581463" y="4246229"/>
            <a:ext cx="8522635"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smart parking system can generate reports and analytics to help parking facility managers optimize slot allocation, pricing, and overall operations.</a:t>
            </a:r>
          </a:p>
        </p:txBody>
      </p:sp>
      <p:cxnSp>
        <p:nvCxnSpPr>
          <p:cNvPr id="12" name="Google Shape;481;p59">
            <a:extLst>
              <a:ext uri="{FF2B5EF4-FFF2-40B4-BE49-F238E27FC236}">
                <a16:creationId xmlns:a16="http://schemas.microsoft.com/office/drawing/2014/main" id="{5336CA52-E7F8-B575-48E3-B9673BE130C9}"/>
              </a:ext>
            </a:extLst>
          </p:cNvPr>
          <p:cNvCxnSpPr/>
          <p:nvPr/>
        </p:nvCxnSpPr>
        <p:spPr>
          <a:xfrm>
            <a:off x="35497" y="4899015"/>
            <a:ext cx="9153925" cy="0"/>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308303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9"/>
          <p:cNvSpPr txBox="1">
            <a:spLocks noGrp="1"/>
          </p:cNvSpPr>
          <p:nvPr>
            <p:ph type="title"/>
          </p:nvPr>
        </p:nvSpPr>
        <p:spPr>
          <a:xfrm>
            <a:off x="0" y="1432937"/>
            <a:ext cx="7824323" cy="482700"/>
          </a:xfrm>
          <a:prstGeom prst="rect">
            <a:avLst/>
          </a:prstGeom>
        </p:spPr>
        <p:txBody>
          <a:bodyPr spcFirstLastPara="1" wrap="square" lIns="91425" tIns="91425" rIns="91425" bIns="91425" anchor="ctr" anchorCtr="0">
            <a:noAutofit/>
          </a:bodyPr>
          <a:lstStyle/>
          <a:p>
            <a:pPr lvl="0"/>
            <a:r>
              <a:rPr lang="en-GB" dirty="0">
                <a:solidFill>
                  <a:srgbClr val="0000FF"/>
                </a:solidFill>
              </a:rPr>
              <a:t>Integration with Navigation</a:t>
            </a:r>
          </a:p>
        </p:txBody>
      </p:sp>
      <p:sp>
        <p:nvSpPr>
          <p:cNvPr id="480" name="Google Shape;480;p59"/>
          <p:cNvSpPr txBox="1">
            <a:spLocks noGrp="1"/>
          </p:cNvSpPr>
          <p:nvPr>
            <p:ph type="body" idx="1"/>
          </p:nvPr>
        </p:nvSpPr>
        <p:spPr>
          <a:xfrm>
            <a:off x="517742" y="2005427"/>
            <a:ext cx="8784976" cy="527924"/>
          </a:xfrm>
          <a:prstGeom prst="rect">
            <a:avLst/>
          </a:prstGeom>
        </p:spPr>
        <p:txBody>
          <a:bodyPr spcFirstLastPara="1" wrap="square" lIns="91425" tIns="91425" rIns="91425" bIns="91425" anchor="t" anchorCtr="0">
            <a:noAutofit/>
          </a:bodyPr>
          <a:lstStyle/>
          <a:p>
            <a:pPr marL="0" lv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Integration with navigation apps can provide users with directions to their reserved parking spot within the facility.</a:t>
            </a:r>
            <a:endParaRPr lang="en-GB" sz="1400" dirty="0">
              <a:ln>
                <a:solidFill>
                  <a:srgbClr val="0000FF"/>
                </a:solidFill>
              </a:ln>
              <a:solidFill>
                <a:srgbClr val="0000FF"/>
              </a:solidFill>
            </a:endParaRPr>
          </a:p>
        </p:txBody>
      </p:sp>
      <p:cxnSp>
        <p:nvCxnSpPr>
          <p:cNvPr id="481" name="Google Shape;481;p59"/>
          <p:cNvCxnSpPr>
            <a:cxnSpLocks/>
          </p:cNvCxnSpPr>
          <p:nvPr/>
        </p:nvCxnSpPr>
        <p:spPr>
          <a:xfrm>
            <a:off x="0" y="2624346"/>
            <a:ext cx="9153925"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8506281" y="4561815"/>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79;p59">
            <a:extLst>
              <a:ext uri="{FF2B5EF4-FFF2-40B4-BE49-F238E27FC236}">
                <a16:creationId xmlns:a16="http://schemas.microsoft.com/office/drawing/2014/main" id="{94537896-E91B-05BA-B690-79E58949AE0C}"/>
              </a:ext>
            </a:extLst>
          </p:cNvPr>
          <p:cNvSpPr txBox="1">
            <a:spLocks/>
          </p:cNvSpPr>
          <p:nvPr/>
        </p:nvSpPr>
        <p:spPr>
          <a:xfrm>
            <a:off x="0" y="2691650"/>
            <a:ext cx="7829967"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GB" dirty="0">
                <a:solidFill>
                  <a:srgbClr val="0000FF"/>
                </a:solidFill>
              </a:rPr>
              <a:t>Security</a:t>
            </a:r>
          </a:p>
        </p:txBody>
      </p:sp>
      <p:sp>
        <p:nvSpPr>
          <p:cNvPr id="3" name="Google Shape;480;p59">
            <a:extLst>
              <a:ext uri="{FF2B5EF4-FFF2-40B4-BE49-F238E27FC236}">
                <a16:creationId xmlns:a16="http://schemas.microsoft.com/office/drawing/2014/main" id="{2482C2F2-EA45-F7EF-08A2-B8BAD85CFE06}"/>
              </a:ext>
            </a:extLst>
          </p:cNvPr>
          <p:cNvSpPr txBox="1">
            <a:spLocks/>
          </p:cNvSpPr>
          <p:nvPr/>
        </p:nvSpPr>
        <p:spPr>
          <a:xfrm>
            <a:off x="523386" y="3264140"/>
            <a:ext cx="8784976" cy="52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ato"/>
              <a:buAutoNum type="arabicPeriod"/>
              <a:defRPr sz="1150" b="0" i="0" u="none" strike="noStrike" cap="none">
                <a:solidFill>
                  <a:schemeClr val="lt2"/>
                </a:solidFill>
                <a:latin typeface="Lato"/>
                <a:ea typeface="Lato"/>
                <a:cs typeface="Lato"/>
                <a:sym typeface="Lato"/>
              </a:defRPr>
            </a:lvl1pPr>
            <a:lvl2pPr marL="914400" marR="0" lvl="1"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2pPr>
            <a:lvl3pPr marL="1371600" marR="0" lvl="2"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3pPr>
            <a:lvl4pPr marL="1828800" marR="0" lvl="3"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4pPr>
            <a:lvl5pPr marL="2286000" marR="0" lvl="4"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5pPr>
            <a:lvl6pPr marL="2743200" marR="0" lvl="5"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6pPr>
            <a:lvl7pPr marL="3200400" marR="0" lvl="6" indent="-304800" algn="l" rtl="0">
              <a:lnSpc>
                <a:spcPct val="115000"/>
              </a:lnSpc>
              <a:spcBef>
                <a:spcPts val="0"/>
              </a:spcBef>
              <a:spcAft>
                <a:spcPts val="0"/>
              </a:spcAft>
              <a:buClr>
                <a:schemeClr val="lt2"/>
              </a:buClr>
              <a:buSzPts val="1200"/>
              <a:buFont typeface="Roboto Condensed Light"/>
              <a:buAutoNum type="arabicPeriod"/>
              <a:defRPr sz="1400" b="0" i="0" u="none" strike="noStrike" cap="none">
                <a:solidFill>
                  <a:schemeClr val="lt2"/>
                </a:solidFill>
                <a:latin typeface="Lato"/>
                <a:ea typeface="Lato"/>
                <a:cs typeface="Lato"/>
                <a:sym typeface="Lato"/>
              </a:defRPr>
            </a:lvl7pPr>
            <a:lvl8pPr marL="3657600" marR="0" lvl="7" indent="-304800" algn="l" rtl="0">
              <a:lnSpc>
                <a:spcPct val="115000"/>
              </a:lnSpc>
              <a:spcBef>
                <a:spcPts val="0"/>
              </a:spcBef>
              <a:spcAft>
                <a:spcPts val="0"/>
              </a:spcAft>
              <a:buClr>
                <a:schemeClr val="lt2"/>
              </a:buClr>
              <a:buSzPts val="1200"/>
              <a:buFont typeface="Roboto Condensed Light"/>
              <a:buAutoNum type="alphaLcPeriod"/>
              <a:defRPr sz="1400" b="0" i="0" u="none" strike="noStrike" cap="none">
                <a:solidFill>
                  <a:schemeClr val="lt2"/>
                </a:solidFill>
                <a:latin typeface="Lato"/>
                <a:ea typeface="Lato"/>
                <a:cs typeface="Lato"/>
                <a:sym typeface="Lato"/>
              </a:defRPr>
            </a:lvl8pPr>
            <a:lvl9pPr marL="4114800" marR="0" lvl="8" indent="-304800" algn="l" rtl="0">
              <a:lnSpc>
                <a:spcPct val="115000"/>
              </a:lnSpc>
              <a:spcBef>
                <a:spcPts val="0"/>
              </a:spcBef>
              <a:spcAft>
                <a:spcPts val="0"/>
              </a:spcAft>
              <a:buClr>
                <a:schemeClr val="lt2"/>
              </a:buClr>
              <a:buSzPts val="1200"/>
              <a:buFont typeface="Roboto Condensed Light"/>
              <a:buAutoNum type="romanLcPeriod"/>
              <a:defRPr sz="1400" b="0" i="0" u="none" strike="noStrike" cap="none">
                <a:solidFill>
                  <a:schemeClr val="lt2"/>
                </a:solidFill>
                <a:latin typeface="Lato"/>
                <a:ea typeface="Lato"/>
                <a:cs typeface="Lato"/>
                <a:sym typeface="Lato"/>
              </a:defRPr>
            </a:lvl9pPr>
          </a:lstStyle>
          <a:p>
            <a:pPr marL="0" indent="0" algn="just">
              <a:lnSpc>
                <a:spcPct val="107000"/>
              </a:lnSpc>
              <a:buNone/>
            </a:pPr>
            <a:r>
              <a:rPr lang="en-GB" sz="1600" dirty="0">
                <a:ln>
                  <a:solidFill>
                    <a:srgbClr val="0000FF"/>
                  </a:solidFill>
                </a:ln>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system should ensure the security of user data and payment information.</a:t>
            </a:r>
          </a:p>
        </p:txBody>
      </p:sp>
      <p:cxnSp>
        <p:nvCxnSpPr>
          <p:cNvPr id="4" name="Google Shape;481;p59">
            <a:extLst>
              <a:ext uri="{FF2B5EF4-FFF2-40B4-BE49-F238E27FC236}">
                <a16:creationId xmlns:a16="http://schemas.microsoft.com/office/drawing/2014/main" id="{B1D37216-7B01-794E-2DEF-4C1554372C6D}"/>
              </a:ext>
            </a:extLst>
          </p:cNvPr>
          <p:cNvCxnSpPr>
            <a:cxnSpLocks/>
          </p:cNvCxnSpPr>
          <p:nvPr/>
        </p:nvCxnSpPr>
        <p:spPr>
          <a:xfrm>
            <a:off x="5644" y="3984660"/>
            <a:ext cx="9153925" cy="0"/>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588694891"/>
      </p:ext>
    </p:extLst>
  </p:cSld>
  <p:clrMapOvr>
    <a:masterClrMapping/>
  </p:clrMapOvr>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876</Words>
  <Application>Microsoft Office PowerPoint</Application>
  <PresentationFormat>On-screen Show (16:9)</PresentationFormat>
  <Paragraphs>97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Bebas Neue</vt:lpstr>
      <vt:lpstr>Days One</vt:lpstr>
      <vt:lpstr>Lato</vt:lpstr>
      <vt:lpstr>Wingdings</vt:lpstr>
      <vt:lpstr>Roboto Condensed Light</vt:lpstr>
      <vt:lpstr>Times New Roman</vt:lpstr>
      <vt:lpstr>Internet of Things XL by Slidesgo</vt:lpstr>
      <vt:lpstr>Autonomous Smart Parking System  (ASPS)</vt:lpstr>
      <vt:lpstr>CONTENTS</vt:lpstr>
      <vt:lpstr>01</vt:lpstr>
      <vt:lpstr>INTRODUCTION</vt:lpstr>
      <vt:lpstr>WORKING FLOW CHART</vt:lpstr>
      <vt:lpstr>User Registration</vt:lpstr>
      <vt:lpstr>Payment</vt:lpstr>
      <vt:lpstr>Real-time Updates</vt:lpstr>
      <vt:lpstr>Integration with Navigation</vt:lpstr>
      <vt:lpstr>ESP 32</vt:lpstr>
      <vt:lpstr>02</vt:lpstr>
      <vt:lpstr>INTRODUCTION</vt:lpstr>
      <vt:lpstr>WORKING FLOW CHART</vt:lpstr>
      <vt:lpstr>Vehicle Detection</vt:lpstr>
      <vt:lpstr>Monitoring and Safety</vt:lpstr>
      <vt:lpstr>Arduino Mega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Smart Parking System  (ASPS)</dc:title>
  <dc:creator>Abi Beaulah</dc:creator>
  <cp:lastModifiedBy>Abi Beaulah</cp:lastModifiedBy>
  <cp:revision>4</cp:revision>
  <dcterms:modified xsi:type="dcterms:W3CDTF">2023-10-10T10:44:48Z</dcterms:modified>
</cp:coreProperties>
</file>