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19599" y="2226469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249"/>
              <a:buFont typeface="Roboto Slab"/>
              <a:buNone/>
            </a:pPr>
            <a:r>
              <a:rPr b="0" i="0" lang="en-US" sz="5249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COVID-19 Vaccines Analysis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319599" y="4226123"/>
            <a:ext cx="7477601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COVID-19 pandemic has ravaged the world, claiming millions of lives and leaving untold devastation in its wake. In this presentation, we will explore the different types of vaccines against this disease - their mechanisms, efficacy, and the role they play in controlling the spread of the virus.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037993" y="1214914"/>
            <a:ext cx="676656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Roboto Slab"/>
              <a:buNone/>
            </a:pPr>
            <a:r>
              <a:rPr b="0" i="0" lang="en-US" sz="437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The Anatomy of COVID-19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2353628"/>
            <a:ext cx="3295888" cy="20369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2037993" y="4668203"/>
            <a:ext cx="26136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Molecular Structure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COVID-19 is a highly infectious disease caused by the SARS-CoV-2 virus. S protein is responsible for viral entry into the host cell.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137" y="2353628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5667137" y="4668322"/>
            <a:ext cx="25374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Effects on the Body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virus attacks the respiratory system and can cause severe lung damage, pneumonia and other systemic complications.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" name="Google Shape;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2353628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Global Research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Scientists are working around the clock to develop effective vaccines and treatment options for patients with severe coronavirus disease.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2037993" y="1354455"/>
            <a:ext cx="84505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Roboto Slab"/>
              <a:buNone/>
            </a:pPr>
            <a:r>
              <a:rPr b="0" i="0" lang="en-US" sz="437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The Types of COVID-19 Vaccines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fmla="val 6410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2260163" y="2715339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mRNA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Vaccines developed by Pfizer-BioNTech and Moderna that use a small piece of genetic code from the virus to trigger an immune response.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26285" y="2493169"/>
            <a:ext cx="5166122" cy="2079903"/>
          </a:xfrm>
          <a:prstGeom prst="roundRect">
            <a:avLst>
              <a:gd fmla="val 6410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7648456" y="2715339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Vector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Vaccines developed by AstraZeneca and Johnson &amp; Johnson that use a harmless virus to introduce a piece of COVID-19 genetic code.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fmla="val 6410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2260163" y="5017413"/>
            <a:ext cx="461772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Inactivated or Attenuated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260163" y="5586770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Traditional vaccine technology used by Sinovac and Bharat Biotech that use weakened or dead virus to stimulate an immune response.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fmla="val 6410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648456" y="5017413"/>
            <a:ext cx="313182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Protein-Based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7648456" y="5586770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Vaccines being developed by Novavax and Sanofi that contain viral proteins to stimulate an immune response.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2037993" y="1354336"/>
            <a:ext cx="728472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Roboto Slab"/>
              <a:buNone/>
            </a:pPr>
            <a:r>
              <a:rPr b="0" i="0" lang="en-US" sz="437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Vaccine Efficacy and Safety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7293054" y="2493050"/>
            <a:ext cx="44410" cy="4382095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7565172" y="2894350"/>
            <a:ext cx="777597" cy="4441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7246560" y="2708315"/>
            <a:ext cx="1371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Roboto Slab"/>
              <a:buNone/>
            </a:pPr>
            <a:r>
              <a:rPr b="0" i="0" lang="en-US" sz="262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8537258" y="2715220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Efficacy Rates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537258" y="3284577"/>
            <a:ext cx="4055150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effectiveness of vaccines varies, with some showing efficacy rates of over 90% in preventing COVID-19.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6287631" y="4005203"/>
            <a:ext cx="777597" cy="4441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7223700" y="3819168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Roboto Slab"/>
              <a:buNone/>
            </a:pPr>
            <a:r>
              <a:rPr b="0" i="0" lang="en-US" sz="262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3871198" y="3826073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Side Effects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2037993" y="4395430"/>
            <a:ext cx="4055150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most common side effects of COVID-19 vaccines include pain and swelling at the injection site, body aches, and fever.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223700" y="5010388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Roboto Slab"/>
              <a:buNone/>
            </a:pPr>
            <a:r>
              <a:rPr b="0" i="0" lang="en-US" sz="262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8537258" y="5017294"/>
            <a:ext cx="25069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Long-Term Studies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8537258" y="5586651"/>
            <a:ext cx="4055150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Studies are ongoing to evaluate the long-term safety and efficacy of the COVID-19 vaccines.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2037993" y="1041321"/>
            <a:ext cx="683514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Roboto Slab"/>
              <a:buNone/>
            </a:pPr>
            <a:r>
              <a:rPr b="0" i="0" lang="en-US" sz="437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Global Vaccination Efforts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2180034"/>
            <a:ext cx="3295888" cy="203692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/>
          <p:nvPr/>
        </p:nvSpPr>
        <p:spPr>
          <a:xfrm>
            <a:off x="2037993" y="4494609"/>
            <a:ext cx="31546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Distribution of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2037993" y="5063966"/>
            <a:ext cx="3295888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 distribution has been slow in many countries due to limitations in production, supply, and logistical challenges.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3" name="Google Shape;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137" y="2180034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>
            <a:off x="5667137" y="4494728"/>
            <a:ext cx="26136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Healthcare Workers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5667137" y="5064085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Healthcare workers have been at the forefront of vaccination efforts globally, tirelessly working towards the goal of immunizing communities.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6" name="Google Shape;9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2180034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Mask-Wearing and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Vaccines are a crucial tool in controlling the spread of COVID-19, but they do not replace the need for continued mask-wearing and social distancing.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2692837" y="2968943"/>
            <a:ext cx="3892510" cy="60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6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831"/>
              <a:buFont typeface="Roboto Slab"/>
              <a:buNone/>
            </a:pPr>
            <a:r>
              <a:rPr b="0" i="0" lang="en-US" sz="3831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The Road Ahead</a:t>
            </a:r>
            <a:endParaRPr b="0" i="0" sz="383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2692837" y="4020979"/>
            <a:ext cx="437793" cy="437793"/>
          </a:xfrm>
          <a:prstGeom prst="roundRect">
            <a:avLst>
              <a:gd fmla="val 26674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2850713" y="4057412"/>
            <a:ext cx="121920" cy="364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299"/>
              <a:buFont typeface="Roboto Slab"/>
              <a:buNone/>
            </a:pPr>
            <a:r>
              <a:rPr b="0" i="0" lang="en-US" sz="2299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2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3325178" y="4087773"/>
            <a:ext cx="1946196" cy="30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16"/>
              <a:buFont typeface="Roboto Slab"/>
              <a:buNone/>
            </a:pPr>
            <a:r>
              <a:rPr b="0" i="0" lang="en-US" sz="1916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Booster Shots</a:t>
            </a:r>
            <a:endParaRPr b="0" i="0" sz="19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3325178" y="4586288"/>
            <a:ext cx="2319576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32"/>
              <a:buFont typeface="Roboto"/>
              <a:buNone/>
            </a:pPr>
            <a:r>
              <a:rPr b="0" i="0" lang="en-US" sz="1532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Booster shots are being studied and could become necessary to keep up immunity against new variants.</a:t>
            </a:r>
            <a:endParaRPr b="0" i="0" sz="15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5839301" y="4020979"/>
            <a:ext cx="437793" cy="437793"/>
          </a:xfrm>
          <a:prstGeom prst="roundRect">
            <a:avLst>
              <a:gd fmla="val 26674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>
            <a:off x="5978128" y="4057412"/>
            <a:ext cx="160020" cy="364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299"/>
              <a:buFont typeface="Roboto Slab"/>
              <a:buNone/>
            </a:pPr>
            <a:r>
              <a:rPr b="0" i="0" lang="en-US" sz="2299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2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71642" y="4087773"/>
            <a:ext cx="2319576" cy="6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16"/>
              <a:buFont typeface="Roboto Slab"/>
              <a:buNone/>
            </a:pPr>
            <a:r>
              <a:rPr b="0" i="0" lang="en-US" sz="1916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International Collaboration</a:t>
            </a:r>
            <a:endParaRPr b="0" i="0" sz="19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6471642" y="4890254"/>
            <a:ext cx="2319576" cy="1868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32"/>
              <a:buFont typeface="Roboto"/>
              <a:buNone/>
            </a:pPr>
            <a:r>
              <a:rPr b="0" i="0" lang="en-US" sz="1532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International cooperation and coordination will be vital to ensuring equitable distribution of vaccines and controlling the spread of COVID-19 worldwide.</a:t>
            </a:r>
            <a:endParaRPr b="0" i="0" sz="15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8985766" y="4020979"/>
            <a:ext cx="437793" cy="437793"/>
          </a:xfrm>
          <a:prstGeom prst="roundRect">
            <a:avLst>
              <a:gd fmla="val 26674" name="adj"/>
            </a:avLst>
          </a:prstGeom>
          <a:solidFill>
            <a:srgbClr val="161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9124593" y="4057412"/>
            <a:ext cx="160020" cy="364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299"/>
              <a:buFont typeface="Roboto Slab"/>
              <a:buNone/>
            </a:pPr>
            <a:r>
              <a:rPr b="0" i="0" lang="en-US" sz="2299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2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9618107" y="4087773"/>
            <a:ext cx="2319576" cy="6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16"/>
              <a:buFont typeface="Roboto Slab"/>
              <a:buNone/>
            </a:pPr>
            <a:r>
              <a:rPr b="0" i="0" lang="en-US" sz="1916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Long-Term Virus Control</a:t>
            </a:r>
            <a:endParaRPr b="0" i="0" sz="19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9618107" y="4890254"/>
            <a:ext cx="2319576" cy="280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32"/>
              <a:buFont typeface="Roboto"/>
              <a:buNone/>
            </a:pPr>
            <a:r>
              <a:rPr b="0" i="0" lang="en-US" sz="1532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It is unlikely that COVID-19 will be eradicated, but through continued vaccination efforts, public education, and policy measures, we can aim for long-term control and reduce its impact on society.</a:t>
            </a:r>
            <a:endParaRPr b="0" i="0" sz="15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4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2037993" y="2043113"/>
            <a:ext cx="450342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Roboto Slab"/>
              <a:buNone/>
            </a:pPr>
            <a:r>
              <a:rPr b="0" i="0" lang="en-US" sz="437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Beyond COVID-19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2037993" y="3292912"/>
            <a:ext cx="222504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Virus Prevention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development of COVID-19 vaccines has also paved the way for advancements in virus prevention and treatment strategies.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5743932" y="3292912"/>
            <a:ext cx="3156347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Public Health Awareness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5743932" y="420945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pandemic has highlighted the importance of public health measures such as vaccination, hand hygiene, and respiratory etiquette.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9449872" y="3292912"/>
            <a:ext cx="3156347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Healthcare Preparedness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9449872" y="420945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global response to COVID-19 showed the need for increased preparedness and investment in healthcare infrastructure and research.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2037993" y="1037273"/>
            <a:ext cx="736854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Roboto Slab"/>
              <a:buNone/>
            </a:pPr>
            <a:r>
              <a:rPr b="0" i="0" lang="en-US" sz="4374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The Importance of Vaccines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2175986"/>
            <a:ext cx="3295888" cy="203692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/>
          <p:nvPr/>
        </p:nvSpPr>
        <p:spPr>
          <a:xfrm>
            <a:off x="2037993" y="4490561"/>
            <a:ext cx="25069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Impact of Vaccines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2037993" y="5059918"/>
            <a:ext cx="3295888" cy="213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Vaccines are one of the most effective public health interventions in preventing and controlling infectious diseases, saving millions of lives every year.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137" y="2175986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5667137" y="4490680"/>
            <a:ext cx="28575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Healthy Communities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5667137" y="5060037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Vaccines not only protect individuals but also contribute to building healthy communities and strengthening global health systems.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8" name="Google Shape;1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2175986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/>
          <p:nvPr/>
        </p:nvSpPr>
        <p:spPr>
          <a:xfrm>
            <a:off x="9296400" y="4490680"/>
            <a:ext cx="328422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Roboto Slab"/>
              <a:buNone/>
            </a:pPr>
            <a:r>
              <a:rPr b="0" i="0" lang="en-US" sz="2187" u="none" cap="none" strike="noStrik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Research and Innovation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9296400" y="5060037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Through continued research and innovation, we can work towards developing new and more effective vaccines for a wide range of diseases.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