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62" r:id="rId9"/>
    <p:sldId id="265" r:id="rId10"/>
    <p:sldId id="266" r:id="rId11"/>
    <p:sldId id="2146847063" r:id="rId12"/>
    <p:sldId id="267" r:id="rId13"/>
    <p:sldId id="2146847064" r:id="rId14"/>
    <p:sldId id="2146847065" r:id="rId15"/>
    <p:sldId id="268" r:id="rId16"/>
    <p:sldId id="2146847055" r:id="rId17"/>
    <p:sldId id="269" r:id="rId18"/>
    <p:sldId id="2146847059" r:id="rId19"/>
    <p:sldId id="2146847060" r:id="rId20"/>
    <p:sldId id="2146847061"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Improved Source of Drinking Water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664543" y="4586365"/>
            <a:ext cx="8433170"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	</a:t>
            </a:r>
            <a:r>
              <a:rPr lang="en-US" sz="2000" b="1" dirty="0">
                <a:solidFill>
                  <a:schemeClr val="accent1">
                    <a:lumMod val="75000"/>
                  </a:schemeClr>
                </a:solidFill>
                <a:latin typeface="Arial"/>
                <a:cs typeface="Arial"/>
              </a:rPr>
              <a:t>Karthick Raja K - Christian College of Engineering and </a:t>
            </a:r>
          </a:p>
          <a:p>
            <a:r>
              <a:rPr lang="en-US" sz="2000" b="1" dirty="0">
                <a:solidFill>
                  <a:schemeClr val="accent1">
                    <a:lumMod val="75000"/>
                  </a:schemeClr>
                </a:solidFill>
                <a:latin typeface="Arial"/>
                <a:cs typeface="Arial"/>
              </a:rPr>
              <a:t>                                                                            Technology -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FBF58-2DD8-3F45-4EF7-0A60BDE13938}"/>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sp>
        <p:nvSpPr>
          <p:cNvPr id="5" name="TextBox 4">
            <a:extLst>
              <a:ext uri="{FF2B5EF4-FFF2-40B4-BE49-F238E27FC236}">
                <a16:creationId xmlns:a16="http://schemas.microsoft.com/office/drawing/2014/main" id="{F6B58A69-E2E5-FB0B-985B-343FBB3E59F0}"/>
              </a:ext>
            </a:extLst>
          </p:cNvPr>
          <p:cNvSpPr txBox="1"/>
          <p:nvPr/>
        </p:nvSpPr>
        <p:spPr>
          <a:xfrm>
            <a:off x="581192" y="1140543"/>
            <a:ext cx="11463324" cy="707886"/>
          </a:xfrm>
          <a:prstGeom prst="rect">
            <a:avLst/>
          </a:prstGeom>
          <a:noFill/>
        </p:spPr>
        <p:txBody>
          <a:bodyPr wrap="square">
            <a:spAutoFit/>
          </a:bodyPr>
          <a:lstStyle/>
          <a:p>
            <a:r>
              <a:rPr lang="en-US" dirty="0"/>
              <a:t>	</a:t>
            </a:r>
            <a:r>
              <a:rPr lang="en-US" sz="2000" b="1" dirty="0">
                <a:latin typeface="Times New Roman" panose="02020603050405020304" pitchFamily="18" charset="0"/>
                <a:cs typeface="Times New Roman" panose="02020603050405020304" pitchFamily="18" charset="0"/>
              </a:rPr>
              <a:t>2. </a:t>
            </a:r>
            <a:r>
              <a:rPr lang="en-US" sz="2000" dirty="0">
                <a:latin typeface="Times New Roman" panose="02020603050405020304" pitchFamily="18" charset="0"/>
                <a:cs typeface="Times New Roman" panose="02020603050405020304" pitchFamily="18" charset="0"/>
              </a:rPr>
              <a:t>Certain </a:t>
            </a:r>
            <a:r>
              <a:rPr lang="en-US" sz="2000" b="1" dirty="0">
                <a:latin typeface="Times New Roman" panose="02020603050405020304" pitchFamily="18" charset="0"/>
                <a:cs typeface="Times New Roman" panose="02020603050405020304" pitchFamily="18" charset="0"/>
              </a:rPr>
              <a:t>states and union territories</a:t>
            </a:r>
            <a:r>
              <a:rPr lang="en-US" sz="2000" dirty="0">
                <a:latin typeface="Times New Roman" panose="02020603050405020304" pitchFamily="18" charset="0"/>
                <a:cs typeface="Times New Roman" panose="02020603050405020304" pitchFamily="18" charset="0"/>
              </a:rPr>
              <a:t> had noticeably lower access levels, indicating the need for targeted interventions.</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2164826-DC0A-1ACB-E433-ED74BAC56D7E}"/>
              </a:ext>
            </a:extLst>
          </p:cNvPr>
          <p:cNvPicPr>
            <a:picLocks noChangeAspect="1"/>
          </p:cNvPicPr>
          <p:nvPr/>
        </p:nvPicPr>
        <p:blipFill>
          <a:blip r:embed="rId2"/>
          <a:stretch>
            <a:fillRect/>
          </a:stretch>
        </p:blipFill>
        <p:spPr>
          <a:xfrm>
            <a:off x="993058" y="1848429"/>
            <a:ext cx="8672052" cy="4740442"/>
          </a:xfrm>
          <a:prstGeom prst="rect">
            <a:avLst/>
          </a:prstGeom>
        </p:spPr>
      </p:pic>
    </p:spTree>
    <p:extLst>
      <p:ext uri="{BB962C8B-B14F-4D97-AF65-F5344CB8AC3E}">
        <p14:creationId xmlns:p14="http://schemas.microsoft.com/office/powerpoint/2010/main" val="4066270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E9702-39A9-F9A9-3FD1-16BD19D009E7}"/>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Picture 4">
            <a:extLst>
              <a:ext uri="{FF2B5EF4-FFF2-40B4-BE49-F238E27FC236}">
                <a16:creationId xmlns:a16="http://schemas.microsoft.com/office/drawing/2014/main" id="{E4028D61-C2A3-32B3-BDBF-9B5696B566E8}"/>
              </a:ext>
            </a:extLst>
          </p:cNvPr>
          <p:cNvPicPr>
            <a:picLocks noChangeAspect="1"/>
          </p:cNvPicPr>
          <p:nvPr/>
        </p:nvPicPr>
        <p:blipFill>
          <a:blip r:embed="rId2"/>
          <a:srcRect l="35065" t="7622" r="34416" b="2776"/>
          <a:stretch/>
        </p:blipFill>
        <p:spPr>
          <a:xfrm>
            <a:off x="275303" y="2979173"/>
            <a:ext cx="3234813" cy="3362633"/>
          </a:xfrm>
          <a:prstGeom prst="rect">
            <a:avLst/>
          </a:prstGeom>
        </p:spPr>
      </p:pic>
      <p:pic>
        <p:nvPicPr>
          <p:cNvPr id="7" name="Picture 6">
            <a:extLst>
              <a:ext uri="{FF2B5EF4-FFF2-40B4-BE49-F238E27FC236}">
                <a16:creationId xmlns:a16="http://schemas.microsoft.com/office/drawing/2014/main" id="{056B5047-5C50-E60A-B732-B47834DCD3B6}"/>
              </a:ext>
            </a:extLst>
          </p:cNvPr>
          <p:cNvPicPr>
            <a:picLocks noChangeAspect="1"/>
          </p:cNvPicPr>
          <p:nvPr/>
        </p:nvPicPr>
        <p:blipFill>
          <a:blip r:embed="rId3"/>
          <a:stretch>
            <a:fillRect/>
          </a:stretch>
        </p:blipFill>
        <p:spPr>
          <a:xfrm>
            <a:off x="3777330" y="1919833"/>
            <a:ext cx="8139367" cy="4421973"/>
          </a:xfrm>
          <a:prstGeom prst="rect">
            <a:avLst/>
          </a:prstGeom>
        </p:spPr>
      </p:pic>
      <p:sp>
        <p:nvSpPr>
          <p:cNvPr id="8" name="Rectangle 1">
            <a:extLst>
              <a:ext uri="{FF2B5EF4-FFF2-40B4-BE49-F238E27FC236}">
                <a16:creationId xmlns:a16="http://schemas.microsoft.com/office/drawing/2014/main" id="{511EB91A-6E8A-985D-B10E-B84C8764A19A}"/>
              </a:ext>
            </a:extLst>
          </p:cNvPr>
          <p:cNvSpPr>
            <a:spLocks noChangeArrowheads="1"/>
          </p:cNvSpPr>
          <p:nvPr/>
        </p:nvSpPr>
        <p:spPr bwMode="auto">
          <a:xfrm>
            <a:off x="581192" y="1088836"/>
            <a:ext cx="948317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Pie and bar charts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revealed the proportion of households by sector with and without improved water sources.</a:t>
            </a:r>
          </a:p>
          <a:p>
            <a:pPr marL="0" marR="0" lvl="0" indent="0" algn="l" defTabSz="914400" rtl="0" eaLnBrk="0" fontAlgn="base" latinLnBrk="0" hangingPunct="0">
              <a:lnSpc>
                <a:spcPct val="100000"/>
              </a:lnSpc>
              <a:spcBef>
                <a:spcPct val="0"/>
              </a:spcBef>
              <a:spcAft>
                <a:spcPct val="0"/>
              </a:spcAft>
              <a:buClrTx/>
              <a:buSzTx/>
              <a:tabLst/>
            </a:pPr>
            <a:r>
              <a:rPr lang="en-US" altLang="en-US" sz="1600" b="1" dirty="0">
                <a:latin typeface="Times New Roman" panose="02020603050405020304" pitchFamily="18" charset="0"/>
                <a:cs typeface="Times New Roman" panose="02020603050405020304" pitchFamily="18" charset="0"/>
              </a:rPr>
              <a:t>4.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Pareto chart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helped identify the top contributing states to water access inequalities.</a:t>
            </a:r>
          </a:p>
          <a:p>
            <a:pPr lvl="0" eaLnBrk="0" fontAlgn="base" hangingPunct="0">
              <a:spcBef>
                <a:spcPct val="0"/>
              </a:spcBef>
              <a:spcAft>
                <a:spcPct val="0"/>
              </a:spcAft>
            </a:pPr>
            <a:r>
              <a:rPr lang="en-US" altLang="en-US" sz="1600" b="1" dirty="0">
                <a:latin typeface="Times New Roman" panose="02020603050405020304" pitchFamily="18" charset="0"/>
                <a:cs typeface="Times New Roman" panose="02020603050405020304" pitchFamily="18" charset="0"/>
              </a:rPr>
              <a:t>5.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histogram</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displayed the frequency distribution of access percentages across all states.</a:t>
            </a:r>
          </a:p>
        </p:txBody>
      </p:sp>
    </p:spTree>
    <p:extLst>
      <p:ext uri="{BB962C8B-B14F-4D97-AF65-F5344CB8AC3E}">
        <p14:creationId xmlns:p14="http://schemas.microsoft.com/office/powerpoint/2010/main" val="3905400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7" name="TextBox 6">
            <a:extLst>
              <a:ext uri="{FF2B5EF4-FFF2-40B4-BE49-F238E27FC236}">
                <a16:creationId xmlns:a16="http://schemas.microsoft.com/office/drawing/2014/main" id="{CEA55FF5-ED06-8F84-B2A9-F772F91928E2}"/>
              </a:ext>
            </a:extLst>
          </p:cNvPr>
          <p:cNvSpPr txBox="1"/>
          <p:nvPr/>
        </p:nvSpPr>
        <p:spPr>
          <a:xfrm>
            <a:off x="581192" y="1265369"/>
            <a:ext cx="11029615" cy="5262979"/>
          </a:xfrm>
          <a:prstGeom prst="rect">
            <a:avLst/>
          </a:prstGeom>
          <a:noFill/>
        </p:spPr>
        <p:txBody>
          <a:bodyPr wrap="square">
            <a:spAutoFit/>
          </a:bodyPr>
          <a:lstStyle/>
          <a:p>
            <a:pPr>
              <a:buNone/>
            </a:pPr>
            <a:r>
              <a:rPr lang="en-US" sz="2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project successfully analyzed data from the 78th Round of the Multiple Indicator Survey to understand the state-wise and sector-wise access to improved drinking water in India. Using IBM </a:t>
            </a:r>
            <a:r>
              <a:rPr lang="en-US" sz="2400" dirty="0" err="1">
                <a:latin typeface="Times New Roman" panose="02020603050405020304" pitchFamily="18" charset="0"/>
                <a:cs typeface="Times New Roman" panose="02020603050405020304" pitchFamily="18" charset="0"/>
              </a:rPr>
              <a:t>Watsonx.ai’s</a:t>
            </a:r>
            <a:r>
              <a:rPr lang="en-US" sz="2400" dirty="0">
                <a:latin typeface="Times New Roman" panose="02020603050405020304" pitchFamily="18" charset="0"/>
                <a:cs typeface="Times New Roman" panose="02020603050405020304" pitchFamily="18" charset="0"/>
              </a:rPr>
              <a:t> no-code platform, we identified significant disparities in water access between urban and rural areas, as well as among different states.</a:t>
            </a:r>
          </a:p>
          <a:p>
            <a:pPr>
              <a:buNone/>
            </a:pPr>
            <a:endParaRPr lang="en-US" sz="2400" dirty="0">
              <a:latin typeface="Times New Roman" panose="02020603050405020304" pitchFamily="18" charset="0"/>
              <a:cs typeface="Times New Roman" panose="02020603050405020304" pitchFamily="18" charset="0"/>
            </a:endParaRPr>
          </a:p>
          <a:p>
            <a:pPr>
              <a:buNone/>
            </a:pPr>
            <a:r>
              <a:rPr lang="en-US" sz="2400" dirty="0">
                <a:latin typeface="Times New Roman" panose="02020603050405020304" pitchFamily="18" charset="0"/>
                <a:cs typeface="Times New Roman" panose="02020603050405020304" pitchFamily="18" charset="0"/>
              </a:rPr>
              <a:t>	The visualizations provided clear evidence of inequality, which can help guide future government policies and resource allocation. The project also demonstrated how cloud-based data tools can empower non-programmers to extract meaningful insights from public datasets.</a:t>
            </a:r>
          </a:p>
          <a:p>
            <a:pPr>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This analysis contributes directly to supporting India’s progress toward Sustainable Development Goals (SDG 6 – Clean Water and Sanitation) by enabling </a:t>
            </a:r>
            <a:r>
              <a:rPr lang="en-US" sz="2400" b="1" dirty="0">
                <a:latin typeface="Times New Roman" panose="02020603050405020304" pitchFamily="18" charset="0"/>
                <a:cs typeface="Times New Roman" panose="02020603050405020304" pitchFamily="18" charset="0"/>
              </a:rPr>
              <a:t>data-driven decision-making</a:t>
            </a:r>
            <a:r>
              <a:rPr lang="en-US" sz="2400" dirty="0">
                <a:latin typeface="Times New Roman" panose="02020603050405020304" pitchFamily="18" charset="0"/>
                <a:cs typeface="Times New Roman" panose="02020603050405020304" pitchFamily="18" charset="0"/>
              </a:rPr>
              <a:t> and identifying </a:t>
            </a:r>
            <a:r>
              <a:rPr lang="en-US" sz="2400" b="1" dirty="0">
                <a:latin typeface="Times New Roman" panose="02020603050405020304" pitchFamily="18" charset="0"/>
                <a:cs typeface="Times New Roman" panose="02020603050405020304" pitchFamily="18" charset="0"/>
              </a:rPr>
              <a:t>priority areas for intervention</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a:extLst>
              <a:ext uri="{FF2B5EF4-FFF2-40B4-BE49-F238E27FC236}">
                <a16:creationId xmlns:a16="http://schemas.microsoft.com/office/drawing/2014/main" id="{094A8C65-A78B-24D9-D8A5-56C72B78053B}"/>
              </a:ext>
            </a:extLst>
          </p:cNvPr>
          <p:cNvSpPr>
            <a:spLocks noChangeArrowheads="1"/>
          </p:cNvSpPr>
          <p:nvPr/>
        </p:nvSpPr>
        <p:spPr bwMode="auto">
          <a:xfrm>
            <a:off x="544415" y="1536174"/>
            <a:ext cx="1110317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
                <a:srgbClr val="00B0F0"/>
              </a:buClr>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Incorporate real-time water quality data</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(e.g., contamination levels, pH) to assess not just access but safety.</a:t>
            </a:r>
          </a:p>
          <a:p>
            <a:pPr marL="342900" marR="0" lvl="0" indent="-342900" algn="l" defTabSz="914400" rtl="0" eaLnBrk="0" fontAlgn="base" latinLnBrk="0" hangingPunct="0">
              <a:lnSpc>
                <a:spcPct val="100000"/>
              </a:lnSpc>
              <a:spcBef>
                <a:spcPct val="0"/>
              </a:spcBef>
              <a:spcAft>
                <a:spcPct val="0"/>
              </a:spcAft>
              <a:buClr>
                <a:srgbClr val="00B0F0"/>
              </a:buClr>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 with sanitation and health datasets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explore the broader impact of water access on public health.</a:t>
            </a:r>
          </a:p>
          <a:p>
            <a:pPr marL="342900" marR="0" lvl="0" indent="-342900" algn="l" defTabSz="914400" rtl="0" eaLnBrk="0" fontAlgn="base" latinLnBrk="0" hangingPunct="0">
              <a:lnSpc>
                <a:spcPct val="100000"/>
              </a:lnSpc>
              <a:spcBef>
                <a:spcPct val="0"/>
              </a:spcBef>
              <a:spcAft>
                <a:spcPct val="0"/>
              </a:spcAft>
              <a:buClr>
                <a:srgbClr val="00B0F0"/>
              </a:buClr>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machine learning models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future to predict water-stressed regions and seasonal shortages.</a:t>
            </a:r>
          </a:p>
          <a:p>
            <a:pPr marL="342900" marR="0" lvl="0" indent="-342900" algn="l" defTabSz="914400" rtl="0" eaLnBrk="0" fontAlgn="base" latinLnBrk="0" hangingPunct="0">
              <a:lnSpc>
                <a:spcPct val="100000"/>
              </a:lnSpc>
              <a:spcBef>
                <a:spcPct val="0"/>
              </a:spcBef>
              <a:spcAft>
                <a:spcPct val="0"/>
              </a:spcAft>
              <a:buClr>
                <a:srgbClr val="00B0F0"/>
              </a:buClr>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public dashboard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policymakers to monitor progress on SDG 6 at the district level.</a:t>
            </a:r>
          </a:p>
          <a:p>
            <a:pPr marL="342900" marR="0" lvl="0" indent="-342900" algn="l" defTabSz="914400" rtl="0" eaLnBrk="0" fontAlgn="base" latinLnBrk="0" hangingPunct="0">
              <a:lnSpc>
                <a:spcPct val="100000"/>
              </a:lnSpc>
              <a:spcBef>
                <a:spcPct val="0"/>
              </a:spcBef>
              <a:spcAft>
                <a:spcPct val="0"/>
              </a:spcAft>
              <a:buClr>
                <a:srgbClr val="00B0F0"/>
              </a:buClr>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Extend the analysis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include rainfall, groundwater levels, and climate impact on drinking water availability.</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4" name="Rectangle 2">
            <a:extLst>
              <a:ext uri="{FF2B5EF4-FFF2-40B4-BE49-F238E27FC236}">
                <a16:creationId xmlns:a16="http://schemas.microsoft.com/office/drawing/2014/main" id="{303DF1A9-A615-6051-2E32-F1B6FA2D8ACF}"/>
              </a:ext>
            </a:extLst>
          </p:cNvPr>
          <p:cNvSpPr>
            <a:spLocks noChangeArrowheads="1"/>
          </p:cNvSpPr>
          <p:nvPr/>
        </p:nvSpPr>
        <p:spPr bwMode="auto">
          <a:xfrm>
            <a:off x="581192" y="1232452"/>
            <a:ext cx="1102961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
                <a:srgbClr val="00B0F0"/>
              </a:buClr>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National Sample Survey Office (NSSO) –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78th Round: Multiple Indicator Survey (MIS)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
                <a:srgbClr val="00B0F0"/>
              </a:buClr>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Ministry of Statistics and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Programme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Implementation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MoSPI</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Government of India</a:t>
            </a:r>
          </a:p>
          <a:p>
            <a:pPr marL="342900" marR="0" lvl="0" indent="-342900" algn="l" defTabSz="914400" rtl="0" eaLnBrk="0" fontAlgn="base" latinLnBrk="0" hangingPunct="0">
              <a:lnSpc>
                <a:spcPct val="100000"/>
              </a:lnSpc>
              <a:spcBef>
                <a:spcPct val="0"/>
              </a:spcBef>
              <a:spcAft>
                <a:spcPct val="0"/>
              </a:spcAft>
              <a:buClr>
                <a:srgbClr val="00B0F0"/>
              </a:buClr>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United Nations Sustainable Development Goals –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Goal 6: Clean Water and Sanitation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
                <a:srgbClr val="00B0F0"/>
              </a:buClr>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IBM Cloud and Watsonx.ai Studio Documentation – https://cloud.ibm.com</a:t>
            </a:r>
          </a:p>
          <a:p>
            <a:pPr marL="342900" marR="0" lvl="0" indent="-342900" algn="l" defTabSz="914400" rtl="0" eaLnBrk="0" fontAlgn="base" latinLnBrk="0" hangingPunct="0">
              <a:lnSpc>
                <a:spcPct val="100000"/>
              </a:lnSpc>
              <a:spcBef>
                <a:spcPct val="0"/>
              </a:spcBef>
              <a:spcAft>
                <a:spcPct val="0"/>
              </a:spcAft>
              <a:buClr>
                <a:srgbClr val="00B0F0"/>
              </a:buClr>
              <a:buSzTx/>
              <a:buFont typeface="Arial" panose="020B0604020202020204" pitchFamily="34" charset="0"/>
              <a:buChar char="•"/>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Edunet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Foundation – AICTE Internship Support Material</a:t>
            </a:r>
          </a:p>
          <a:p>
            <a:pPr marL="342900" marR="0" lvl="0" indent="-342900" algn="l" defTabSz="914400" rtl="0" eaLnBrk="0" fontAlgn="base" latinLnBrk="0" hangingPunct="0">
              <a:lnSpc>
                <a:spcPct val="100000"/>
              </a:lnSpc>
              <a:spcBef>
                <a:spcPct val="0"/>
              </a:spcBef>
              <a:spcAft>
                <a:spcPct val="0"/>
              </a:spcAft>
              <a:buClr>
                <a:srgbClr val="00B0F0"/>
              </a:buClr>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Research articles and public datasets related to rural water access and migration trends</a:t>
            </a:r>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a:extLst>
              <a:ext uri="{FF2B5EF4-FFF2-40B4-BE49-F238E27FC236}">
                <a16:creationId xmlns:a16="http://schemas.microsoft.com/office/drawing/2014/main" id="{33EBC989-7C07-38C3-3C0D-5307A148651B}"/>
              </a:ext>
            </a:extLst>
          </p:cNvPr>
          <p:cNvPicPr>
            <a:picLocks noChangeAspect="1"/>
          </p:cNvPicPr>
          <p:nvPr/>
        </p:nvPicPr>
        <p:blipFill>
          <a:blip r:embed="rId2"/>
          <a:stretch>
            <a:fillRect/>
          </a:stretch>
        </p:blipFill>
        <p:spPr>
          <a:xfrm>
            <a:off x="581192" y="1232452"/>
            <a:ext cx="8875059" cy="5625548"/>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a:extLst>
              <a:ext uri="{FF2B5EF4-FFF2-40B4-BE49-F238E27FC236}">
                <a16:creationId xmlns:a16="http://schemas.microsoft.com/office/drawing/2014/main" id="{CBDA2771-7E20-232C-5B5F-C2780C9D4443}"/>
              </a:ext>
            </a:extLst>
          </p:cNvPr>
          <p:cNvPicPr>
            <a:picLocks noChangeAspect="1"/>
          </p:cNvPicPr>
          <p:nvPr/>
        </p:nvPicPr>
        <p:blipFill>
          <a:blip r:embed="rId2"/>
          <a:stretch>
            <a:fillRect/>
          </a:stretch>
        </p:blipFill>
        <p:spPr>
          <a:xfrm>
            <a:off x="704741" y="1232452"/>
            <a:ext cx="8875059" cy="5625548"/>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a:extLst>
              <a:ext uri="{FF2B5EF4-FFF2-40B4-BE49-F238E27FC236}">
                <a16:creationId xmlns:a16="http://schemas.microsoft.com/office/drawing/2014/main" id="{FE5B0201-7359-E10F-CA57-4025D2D7A22C}"/>
              </a:ext>
            </a:extLst>
          </p:cNvPr>
          <p:cNvPicPr>
            <a:picLocks noChangeAspect="1"/>
          </p:cNvPicPr>
          <p:nvPr/>
        </p:nvPicPr>
        <p:blipFill>
          <a:blip r:embed="rId2"/>
          <a:srcRect r="5708" b="17851"/>
          <a:stretch/>
        </p:blipFill>
        <p:spPr>
          <a:xfrm>
            <a:off x="783508" y="1232452"/>
            <a:ext cx="9147073" cy="5466736"/>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1150373"/>
            <a:ext cx="11029615" cy="3834582"/>
          </a:xfrm>
        </p:spPr>
        <p:txBody>
          <a:bodyPr>
            <a:normAutofit lnSpcReduction="10000"/>
          </a:bodyPr>
          <a:lstStyle/>
          <a:p>
            <a:pPr marL="0" indent="0" algn="just">
              <a:buNone/>
            </a:pPr>
            <a:r>
              <a:rPr lang="en-US" sz="2800" dirty="0">
                <a:latin typeface="Times New Roman" panose="02020603050405020304" pitchFamily="18" charset="0"/>
                <a:ea typeface="Calibri" panose="020F0502020204030204" pitchFamily="34" charset="0"/>
                <a:cs typeface="Times New Roman" panose="02020603050405020304" pitchFamily="18" charset="0"/>
              </a:rPr>
              <a:t>	Access to safe and improved drinking water continues to be a major concern in many parts of India, especially in rural and underdeveloped regions. Despite national efforts and international goals under the Sustainable Development Goals (SDGs), significant disparities still exist across states, districts, and population groups.</a:t>
            </a:r>
          </a:p>
          <a:p>
            <a:pPr marL="0" indent="0" algn="just">
              <a:buNone/>
            </a:pPr>
            <a:r>
              <a:rPr lang="en-US" sz="2800" dirty="0">
                <a:latin typeface="Times New Roman" panose="02020603050405020304" pitchFamily="18" charset="0"/>
                <a:ea typeface="Calibri" panose="020F0502020204030204" pitchFamily="34" charset="0"/>
                <a:cs typeface="Times New Roman" panose="02020603050405020304" pitchFamily="18" charset="0"/>
              </a:rPr>
              <a:t>	 These inequalities affect health, education, and overall well-being, highlighting the urgent need to better understand how water access varies regionally and socially.</a:t>
            </a: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620047"/>
            <a:ext cx="11613485" cy="5031304"/>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endParaRPr lang="en-IN" sz="1200" b="1" dirty="0">
              <a:latin typeface="Calibri"/>
              <a:ea typeface="+mn-lt"/>
              <a:cs typeface="+mn-lt"/>
            </a:endParaRPr>
          </a:p>
          <a:p>
            <a:pPr marL="305435" indent="-305435"/>
            <a:endParaRPr lang="en-IN" sz="1200" b="1" dirty="0">
              <a:latin typeface="Calibri"/>
              <a:ea typeface="+mn-lt"/>
              <a:cs typeface="+mn-lt"/>
            </a:endParaRPr>
          </a:p>
          <a:p>
            <a:pPr marL="0" indent="0">
              <a:buNone/>
            </a:pPr>
            <a:endParaRPr lang="en-IN" dirty="0"/>
          </a:p>
        </p:txBody>
      </p:sp>
      <p:sp>
        <p:nvSpPr>
          <p:cNvPr id="4" name="Rectangle 2">
            <a:extLst>
              <a:ext uri="{FF2B5EF4-FFF2-40B4-BE49-F238E27FC236}">
                <a16:creationId xmlns:a16="http://schemas.microsoft.com/office/drawing/2014/main" id="{9927AAF1-7D4C-4999-83B2-65A9251C4EAC}"/>
              </a:ext>
            </a:extLst>
          </p:cNvPr>
          <p:cNvSpPr>
            <a:spLocks noChangeArrowheads="1"/>
          </p:cNvSpPr>
          <p:nvPr/>
        </p:nvSpPr>
        <p:spPr bwMode="auto">
          <a:xfrm>
            <a:off x="501753" y="512883"/>
            <a:ext cx="11370711"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p>
          <a:p>
            <a:pPr eaLnBrk="0" fontAlgn="base" hangingPunct="0">
              <a:spcBef>
                <a:spcPct val="0"/>
              </a:spcBef>
              <a:spcAft>
                <a:spcPct val="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eaLnBrk="0" fontAlgn="base" hangingPunct="0">
              <a:spcBef>
                <a:spcPct val="0"/>
              </a:spcBef>
              <a:spcAft>
                <a:spcPct val="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The proposed system aims to assess disparities and trends in access to improved drinking water across Indian states and sectors using data-driven insights. This involves leveraging data visualization and analytical tools available on IBM Watsonx.ai to identify key patterns, outliers, and gaps in water access. The solution consists of the following components:</a:t>
            </a:r>
          </a:p>
          <a:p>
            <a:pPr eaLnBrk="0" fontAlgn="base" hangingPunct="0">
              <a:spcBef>
                <a:spcPct val="0"/>
              </a:spcBef>
              <a:spcAft>
                <a:spcPct val="0"/>
              </a:spcAft>
            </a:pPr>
            <a:br>
              <a:rPr lang="en-US" sz="2000" dirty="0">
                <a:latin typeface="Times New Roman" panose="02020603050405020304" pitchFamily="18" charset="0"/>
                <a:ea typeface="Calibri" panose="020F0502020204030204" pitchFamily="34" charset="0"/>
                <a:cs typeface="Times New Roman" panose="02020603050405020304" pitchFamily="18" charset="0"/>
              </a:rPr>
            </a:br>
            <a:r>
              <a:rPr lang="en-IN" sz="2000" b="1" dirty="0">
                <a:latin typeface="Times New Roman" panose="02020603050405020304" pitchFamily="18" charset="0"/>
                <a:ea typeface="Calibri" panose="020F0502020204030204" pitchFamily="34" charset="0"/>
                <a:cs typeface="Times New Roman" panose="02020603050405020304" pitchFamily="18" charset="0"/>
              </a:rPr>
              <a:t>Data Collection:</a:t>
            </a:r>
            <a:endPar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
                <a:srgbClr val="00B0F0"/>
              </a:buClr>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Utilized the </a:t>
            </a: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78th Round of the Multiple Indicator Survey (MIS)</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dataset.</a:t>
            </a:r>
          </a:p>
          <a:p>
            <a:pPr marL="342900" marR="0" lvl="0" indent="-342900" algn="l" defTabSz="914400" rtl="0" eaLnBrk="0" fontAlgn="base" latinLnBrk="0" hangingPunct="0">
              <a:lnSpc>
                <a:spcPct val="100000"/>
              </a:lnSpc>
              <a:spcBef>
                <a:spcPct val="0"/>
              </a:spcBef>
              <a:spcAft>
                <a:spcPct val="0"/>
              </a:spcAft>
              <a:buClr>
                <a:srgbClr val="00B0F0"/>
              </a:buClr>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Focused on indicators such as:</a:t>
            </a:r>
          </a:p>
          <a:p>
            <a:pPr marL="342900" marR="0" lvl="0" indent="-342900" algn="l" defTabSz="914400" rtl="0" eaLnBrk="0" fontAlgn="base" latinLnBrk="0" hangingPunct="0">
              <a:lnSpc>
                <a:spcPct val="100000"/>
              </a:lnSpc>
              <a:spcBef>
                <a:spcPct val="0"/>
              </a:spcBef>
              <a:spcAft>
                <a:spcPct val="0"/>
              </a:spcAft>
              <a:buClr>
                <a:srgbClr val="00B0F0"/>
              </a:buClr>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Access to improved sources of drinking water</a:t>
            </a:r>
          </a:p>
          <a:p>
            <a:pPr marL="342900" marR="0" lvl="0" indent="-342900" algn="l" defTabSz="914400" rtl="0" eaLnBrk="0" fontAlgn="base" latinLnBrk="0" hangingPunct="0">
              <a:lnSpc>
                <a:spcPct val="100000"/>
              </a:lnSpc>
              <a:spcBef>
                <a:spcPct val="0"/>
              </a:spcBef>
              <a:spcAft>
                <a:spcPct val="0"/>
              </a:spcAft>
              <a:buClr>
                <a:srgbClr val="00B0F0"/>
              </a:buClr>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Sector-wise classification (Urban/Rural/All)</a:t>
            </a:r>
          </a:p>
          <a:p>
            <a:pPr marL="342900" marR="0" lvl="0" indent="-342900" algn="l" defTabSz="914400" rtl="0" eaLnBrk="0" fontAlgn="base" latinLnBrk="0" hangingPunct="0">
              <a:lnSpc>
                <a:spcPct val="100000"/>
              </a:lnSpc>
              <a:spcBef>
                <a:spcPct val="0"/>
              </a:spcBef>
              <a:spcAft>
                <a:spcPct val="0"/>
              </a:spcAft>
              <a:buClr>
                <a:srgbClr val="00B0F0"/>
              </a:buClr>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Clean cooking fuel usage</a:t>
            </a:r>
          </a:p>
          <a:p>
            <a:pPr marL="342900" marR="0" lvl="0" indent="-342900" algn="l" defTabSz="914400" rtl="0" eaLnBrk="0" fontAlgn="base" latinLnBrk="0" hangingPunct="0">
              <a:lnSpc>
                <a:spcPct val="100000"/>
              </a:lnSpc>
              <a:spcBef>
                <a:spcPct val="0"/>
              </a:spcBef>
              <a:spcAft>
                <a:spcPct val="0"/>
              </a:spcAft>
              <a:buClr>
                <a:srgbClr val="00B0F0"/>
              </a:buClr>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Migration-related trends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buNone/>
            </a:pPr>
            <a:r>
              <a:rPr lang="en-US" sz="2000" b="1" dirty="0">
                <a:latin typeface="Times New Roman" panose="02020603050405020304" pitchFamily="18" charset="0"/>
                <a:cs typeface="Times New Roman" panose="02020603050405020304" pitchFamily="18" charset="0"/>
              </a:rPr>
              <a:t>Data Preprocessing</a:t>
            </a:r>
          </a:p>
          <a:p>
            <a:pPr marL="342900" indent="-342900">
              <a:buClr>
                <a:srgbClr val="00B0F0"/>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Uploaded the CSV dataset into </a:t>
            </a:r>
            <a:r>
              <a:rPr lang="en-US" sz="2000" b="1" dirty="0">
                <a:latin typeface="Times New Roman" panose="02020603050405020304" pitchFamily="18" charset="0"/>
                <a:cs typeface="Times New Roman" panose="02020603050405020304" pitchFamily="18" charset="0"/>
              </a:rPr>
              <a:t>IBM Watsonx.ai Studio</a:t>
            </a:r>
            <a:r>
              <a:rPr lang="en-US" sz="2000" dirty="0">
                <a:latin typeface="Times New Roman" panose="02020603050405020304" pitchFamily="18" charset="0"/>
                <a:cs typeface="Times New Roman" panose="02020603050405020304" pitchFamily="18" charset="0"/>
              </a:rPr>
              <a:t>.</a:t>
            </a:r>
          </a:p>
          <a:p>
            <a:pPr marL="342900" indent="-342900">
              <a:buClr>
                <a:srgbClr val="00B0F0"/>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Cleaned and formatted the data for visualization.</a:t>
            </a:r>
          </a:p>
          <a:p>
            <a:pPr marL="342900" indent="-342900">
              <a:buClr>
                <a:srgbClr val="00B0F0"/>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Converted categorical fields and normalized missing values to ensure accurate representation.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5A1FD-F248-BFBE-507B-977A3654AB3A}"/>
              </a:ext>
            </a:extLst>
          </p:cNvPr>
          <p:cNvSpPr>
            <a:spLocks noGrp="1"/>
          </p:cNvSpPr>
          <p:nvPr>
            <p:ph type="title"/>
          </p:nvPr>
        </p:nvSpPr>
        <p:spPr/>
        <p:txBody>
          <a:bodyPr>
            <a:noAutofit/>
          </a:bodyPr>
          <a:lstStyle/>
          <a:p>
            <a:r>
              <a:rPr lang="en-US" sz="4000" b="1" dirty="0">
                <a:solidFill>
                  <a:schemeClr val="accent1"/>
                </a:solidFill>
                <a:latin typeface="Arial" panose="020B0604020202020204" pitchFamily="34" charset="0"/>
                <a:cs typeface="Arial" panose="020B0604020202020204" pitchFamily="34" charset="0"/>
              </a:rPr>
              <a:t>Proposed Solution</a:t>
            </a:r>
            <a:endParaRPr lang="en-IN" sz="4000" dirty="0"/>
          </a:p>
        </p:txBody>
      </p:sp>
      <p:sp>
        <p:nvSpPr>
          <p:cNvPr id="3" name="Content Placeholder 2">
            <a:extLst>
              <a:ext uri="{FF2B5EF4-FFF2-40B4-BE49-F238E27FC236}">
                <a16:creationId xmlns:a16="http://schemas.microsoft.com/office/drawing/2014/main" id="{C28515AF-5CBB-1439-1A23-18208478420E}"/>
              </a:ext>
            </a:extLst>
          </p:cNvPr>
          <p:cNvSpPr>
            <a:spLocks noGrp="1"/>
          </p:cNvSpPr>
          <p:nvPr>
            <p:ph idx="1"/>
          </p:nvPr>
        </p:nvSpPr>
        <p:spPr>
          <a:xfrm>
            <a:off x="581192" y="1327355"/>
            <a:ext cx="11029615" cy="5211097"/>
          </a:xfrm>
        </p:spPr>
        <p:txBody>
          <a:bodyPr>
            <a:normAutofit fontScale="92500" lnSpcReduction="20000"/>
          </a:bodyPr>
          <a:lstStyle/>
          <a:p>
            <a:pPr>
              <a:buNone/>
            </a:pPr>
            <a:r>
              <a:rPr lang="en-US" sz="2000" b="1" dirty="0">
                <a:latin typeface="Times New Roman" panose="02020603050405020304" pitchFamily="18" charset="0"/>
                <a:cs typeface="Times New Roman" panose="02020603050405020304" pitchFamily="18" charset="0"/>
              </a:rPr>
              <a:t>Exploratory Data Analysis (EDA) &amp; Visualization:</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Created multiple chart types (bar, pie, histogram, Pareto) to:</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Compare Urban vs. Rural access by state</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Identify states with lowest and highest water access</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Analyze percentage distributions and data concentration</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Understand sector-wise household data distribution</a:t>
            </a:r>
          </a:p>
          <a:p>
            <a:pPr>
              <a:buNone/>
            </a:pPr>
            <a:r>
              <a:rPr lang="en-US" sz="2000" b="1" dirty="0">
                <a:latin typeface="Times New Roman" panose="02020603050405020304" pitchFamily="18" charset="0"/>
                <a:cs typeface="Times New Roman" panose="02020603050405020304" pitchFamily="18" charset="0"/>
              </a:rPr>
              <a:t>Deployment: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Deployed and executed analysis on </a:t>
            </a:r>
            <a:r>
              <a:rPr lang="en-US" sz="2000" b="1" dirty="0">
                <a:latin typeface="Times New Roman" panose="02020603050405020304" pitchFamily="18" charset="0"/>
                <a:cs typeface="Times New Roman" panose="02020603050405020304" pitchFamily="18" charset="0"/>
              </a:rPr>
              <a:t>IBM Cloud (Lite Plan)</a:t>
            </a:r>
            <a:r>
              <a:rPr lang="en-US" sz="2000" dirty="0">
                <a:latin typeface="Times New Roman" panose="02020603050405020304" pitchFamily="18" charset="0"/>
                <a:cs typeface="Times New Roman" panose="02020603050405020304" pitchFamily="18" charset="0"/>
              </a:rPr>
              <a:t> using </a:t>
            </a:r>
            <a:r>
              <a:rPr lang="en-US" sz="2000" b="1" dirty="0">
                <a:latin typeface="Times New Roman" panose="02020603050405020304" pitchFamily="18" charset="0"/>
                <a:cs typeface="Times New Roman" panose="02020603050405020304" pitchFamily="18" charset="0"/>
              </a:rPr>
              <a:t>Watsonx.ai no-code dashboard</a:t>
            </a:r>
            <a:r>
              <a:rPr lang="en-US" sz="20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Visual outputs served as an interactive layer for decision-making and reporting.</a:t>
            </a:r>
          </a:p>
          <a:p>
            <a:pPr>
              <a:buNone/>
            </a:pPr>
            <a:r>
              <a:rPr lang="en-US" sz="2000" b="1" dirty="0">
                <a:latin typeface="Times New Roman" panose="02020603050405020304" pitchFamily="18" charset="0"/>
                <a:cs typeface="Times New Roman" panose="02020603050405020304" pitchFamily="18" charset="0"/>
              </a:rPr>
              <a:t>Evaluation:</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Interpreted visual insights to identify key problem areas.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Compared trends across sectors and states.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Derived actionable insights for policy-level recommendations in achieving SDG goals.</a:t>
            </a:r>
          </a:p>
          <a:p>
            <a:pPr marL="0" indent="0">
              <a:buNone/>
            </a:pPr>
            <a:endParaRPr lang="en-IN" sz="1400" dirty="0"/>
          </a:p>
        </p:txBody>
      </p:sp>
    </p:spTree>
    <p:extLst>
      <p:ext uri="{BB962C8B-B14F-4D97-AF65-F5344CB8AC3E}">
        <p14:creationId xmlns:p14="http://schemas.microsoft.com/office/powerpoint/2010/main" val="2023758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10" name="TextBox 9">
            <a:extLst>
              <a:ext uri="{FF2B5EF4-FFF2-40B4-BE49-F238E27FC236}">
                <a16:creationId xmlns:a16="http://schemas.microsoft.com/office/drawing/2014/main" id="{B431E933-EC58-C715-67A8-0689DFD22C8F}"/>
              </a:ext>
            </a:extLst>
          </p:cNvPr>
          <p:cNvSpPr txBox="1"/>
          <p:nvPr/>
        </p:nvSpPr>
        <p:spPr>
          <a:xfrm>
            <a:off x="581192" y="923219"/>
            <a:ext cx="11610808" cy="5324535"/>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The "System Approach" outlines the overall strategy and tools used for analyzing water accessibility in India. The project follows a data-driven and visualization-based methodology using IBM Cloud services.</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a:buNone/>
            </a:pPr>
            <a:r>
              <a:rPr lang="en-IN" sz="2000" b="1" dirty="0">
                <a:latin typeface="Times New Roman" panose="02020603050405020304" pitchFamily="18" charset="0"/>
                <a:cs typeface="Times New Roman" panose="02020603050405020304" pitchFamily="18" charset="0"/>
              </a:rPr>
              <a:t>System Requirements:</a:t>
            </a:r>
          </a:p>
          <a:p>
            <a:pPr marL="342900" indent="-342900">
              <a:buClr>
                <a:srgbClr val="00B0F0"/>
              </a:buCl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Platform</a:t>
            </a:r>
            <a:r>
              <a:rPr lang="en-IN" sz="2000" dirty="0">
                <a:latin typeface="Times New Roman" panose="02020603050405020304" pitchFamily="18" charset="0"/>
                <a:cs typeface="Times New Roman" panose="02020603050405020304" pitchFamily="18" charset="0"/>
              </a:rPr>
              <a:t>: IBM Cloud (Lite Plan)</a:t>
            </a:r>
          </a:p>
          <a:p>
            <a:pPr marL="342900" indent="-342900">
              <a:buClr>
                <a:srgbClr val="00B0F0"/>
              </a:buCl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Tool Used</a:t>
            </a:r>
            <a:r>
              <a:rPr lang="en-IN" sz="2000" dirty="0">
                <a:latin typeface="Times New Roman" panose="02020603050405020304" pitchFamily="18" charset="0"/>
                <a:cs typeface="Times New Roman" panose="02020603050405020304" pitchFamily="18" charset="0"/>
              </a:rPr>
              <a:t>: Watsonx.ai Studio</a:t>
            </a:r>
          </a:p>
          <a:p>
            <a:pPr marL="342900" indent="-342900">
              <a:buClr>
                <a:srgbClr val="00B0F0"/>
              </a:buCl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Data Format</a:t>
            </a:r>
            <a:r>
              <a:rPr lang="en-IN" sz="2000" dirty="0">
                <a:latin typeface="Times New Roman" panose="02020603050405020304" pitchFamily="18" charset="0"/>
                <a:cs typeface="Times New Roman" panose="02020603050405020304" pitchFamily="18" charset="0"/>
              </a:rPr>
              <a:t>: CSV file from NSS 78th Round – Multiple Indicator Survey (MIS)</a:t>
            </a:r>
          </a:p>
          <a:p>
            <a:pPr marL="342900" indent="-342900">
              <a:buClr>
                <a:srgbClr val="00B0F0"/>
              </a:buCl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Internet</a:t>
            </a:r>
            <a:r>
              <a:rPr lang="en-IN" sz="2000" dirty="0">
                <a:latin typeface="Times New Roman" panose="02020603050405020304" pitchFamily="18" charset="0"/>
                <a:cs typeface="Times New Roman" panose="02020603050405020304" pitchFamily="18" charset="0"/>
              </a:rPr>
              <a:t>: Required for cloud access and deployment</a:t>
            </a:r>
          </a:p>
          <a:p>
            <a:pPr marL="342900" indent="-342900">
              <a:buClr>
                <a:srgbClr val="00B0F0"/>
              </a:buCl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User Access</a:t>
            </a:r>
            <a:r>
              <a:rPr lang="en-IN" sz="2000" dirty="0">
                <a:latin typeface="Times New Roman" panose="02020603050405020304" pitchFamily="18" charset="0"/>
                <a:cs typeface="Times New Roman" panose="02020603050405020304" pitchFamily="18" charset="0"/>
              </a:rPr>
              <a:t>: IBM Cloud account and Watson Studio access</a:t>
            </a:r>
          </a:p>
          <a:p>
            <a:endParaRPr lang="en-IN" sz="2000" dirty="0">
              <a:latin typeface="Times New Roman" panose="02020603050405020304" pitchFamily="18" charset="0"/>
              <a:cs typeface="Times New Roman" panose="02020603050405020304" pitchFamily="18" charset="0"/>
            </a:endParaRPr>
          </a:p>
          <a:p>
            <a:pPr>
              <a:buNone/>
            </a:pPr>
            <a:r>
              <a:rPr lang="en-US" sz="2000" b="1" dirty="0">
                <a:latin typeface="Times New Roman" panose="02020603050405020304" pitchFamily="18" charset="0"/>
                <a:cs typeface="Times New Roman" panose="02020603050405020304" pitchFamily="18" charset="0"/>
              </a:rPr>
              <a:t>Libraries/Tools Used:</a:t>
            </a:r>
          </a:p>
          <a:p>
            <a:pPr marL="342900" indent="-342900">
              <a:buClr>
                <a:srgbClr val="00B0F0"/>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Built-in </a:t>
            </a:r>
            <a:r>
              <a:rPr lang="en-US" sz="2000" b="1" dirty="0">
                <a:latin typeface="Times New Roman" panose="02020603050405020304" pitchFamily="18" charset="0"/>
                <a:cs typeface="Times New Roman" panose="02020603050405020304" pitchFamily="18" charset="0"/>
              </a:rPr>
              <a:t>data visualization tools</a:t>
            </a:r>
            <a:r>
              <a:rPr lang="en-US" sz="2000" dirty="0">
                <a:latin typeface="Times New Roman" panose="02020603050405020304" pitchFamily="18" charset="0"/>
                <a:cs typeface="Times New Roman" panose="02020603050405020304" pitchFamily="18" charset="0"/>
              </a:rPr>
              <a:t> (bar chart, pie chart, histogram, Pareto analysis)</a:t>
            </a:r>
          </a:p>
          <a:p>
            <a:pPr marL="342900" indent="-342900">
              <a:buClr>
                <a:srgbClr val="00B0F0"/>
              </a:buCl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Auto data summarization</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column transformation</a:t>
            </a:r>
            <a:r>
              <a:rPr lang="en-US" sz="2000" dirty="0">
                <a:latin typeface="Times New Roman" panose="02020603050405020304" pitchFamily="18" charset="0"/>
                <a:cs typeface="Times New Roman" panose="02020603050405020304" pitchFamily="18" charset="0"/>
              </a:rPr>
              <a:t> tools</a:t>
            </a:r>
          </a:p>
          <a:p>
            <a:pPr marL="342900" indent="-342900">
              <a:buClr>
                <a:srgbClr val="00B0F0"/>
              </a:buCl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Watsonx.ai dashboard components</a:t>
            </a:r>
            <a:r>
              <a:rPr lang="en-US" sz="2000" dirty="0">
                <a:latin typeface="Times New Roman" panose="02020603050405020304" pitchFamily="18" charset="0"/>
                <a:cs typeface="Times New Roman" panose="02020603050405020304" pitchFamily="18" charset="0"/>
              </a:rPr>
              <a:t> for dragging and dropping analysis blocks</a:t>
            </a:r>
          </a:p>
          <a:p>
            <a:pPr marL="342900" indent="-342900">
              <a:buClr>
                <a:srgbClr val="00B0F0"/>
              </a:buCl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Chart building interface</a:t>
            </a:r>
            <a:r>
              <a:rPr lang="en-US" sz="2000" dirty="0">
                <a:latin typeface="Times New Roman" panose="02020603050405020304" pitchFamily="18" charset="0"/>
                <a:cs typeface="Times New Roman" panose="02020603050405020304" pitchFamily="18" charset="0"/>
              </a:rPr>
              <a:t> for categorical and numerical fields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7" name="TextBox 6">
            <a:extLst>
              <a:ext uri="{FF2B5EF4-FFF2-40B4-BE49-F238E27FC236}">
                <a16:creationId xmlns:a16="http://schemas.microsoft.com/office/drawing/2014/main" id="{45337F7F-EF41-FB6A-0985-C8DD7D667181}"/>
              </a:ext>
            </a:extLst>
          </p:cNvPr>
          <p:cNvSpPr txBox="1"/>
          <p:nvPr/>
        </p:nvSpPr>
        <p:spPr>
          <a:xfrm>
            <a:off x="581192" y="1232452"/>
            <a:ext cx="11148692" cy="5447645"/>
          </a:xfrm>
          <a:prstGeom prst="rect">
            <a:avLst/>
          </a:prstGeom>
          <a:noFill/>
        </p:spPr>
        <p:txBody>
          <a:bodyPr wrap="square">
            <a:spAutoFit/>
          </a:bodyPr>
          <a:lstStyle/>
          <a:p>
            <a:pPr>
              <a:buNone/>
            </a:pPr>
            <a:r>
              <a:rPr lang="en-US" sz="2400" b="1" dirty="0">
                <a:latin typeface="Times New Roman" panose="02020603050405020304" pitchFamily="18" charset="0"/>
                <a:cs typeface="Times New Roman" panose="02020603050405020304" pitchFamily="18" charset="0"/>
              </a:rPr>
              <a:t>Algorithm:</a:t>
            </a:r>
          </a:p>
          <a:p>
            <a:pPr>
              <a:buNone/>
            </a:pPr>
            <a:r>
              <a:rPr lang="en-US" sz="2000" dirty="0">
                <a:latin typeface="Times New Roman" panose="02020603050405020304" pitchFamily="18" charset="0"/>
                <a:cs typeface="Times New Roman" panose="02020603050405020304" pitchFamily="18" charset="0"/>
              </a:rPr>
              <a:t>Since the project focuses on </a:t>
            </a:r>
            <a:r>
              <a:rPr lang="en-US" sz="2000" b="1" dirty="0">
                <a:latin typeface="Times New Roman" panose="02020603050405020304" pitchFamily="18" charset="0"/>
                <a:cs typeface="Times New Roman" panose="02020603050405020304" pitchFamily="18" charset="0"/>
              </a:rPr>
              <a:t>descriptive analytics</a:t>
            </a:r>
            <a:r>
              <a:rPr lang="en-US" sz="2000" dirty="0">
                <a:latin typeface="Times New Roman" panose="02020603050405020304" pitchFamily="18" charset="0"/>
                <a:cs typeface="Times New Roman" panose="02020603050405020304" pitchFamily="18" charset="0"/>
              </a:rPr>
              <a:t>, no machine learning algorithm was applied. Instead, the project used:</a:t>
            </a:r>
          </a:p>
          <a:p>
            <a:pPr>
              <a:buNone/>
            </a:pPr>
            <a:endParaRPr lang="en-US" sz="2000" dirty="0">
              <a:latin typeface="Times New Roman" panose="02020603050405020304" pitchFamily="18" charset="0"/>
              <a:cs typeface="Times New Roman" panose="02020603050405020304" pitchFamily="18" charset="0"/>
            </a:endParaRPr>
          </a:p>
          <a:p>
            <a:pPr marL="342900" indent="-342900">
              <a:buClr>
                <a:srgbClr val="00B0F0"/>
              </a:buCl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Statistical visualization techniques</a:t>
            </a:r>
            <a:r>
              <a:rPr lang="en-US" sz="2000" dirty="0">
                <a:latin typeface="Times New Roman" panose="02020603050405020304" pitchFamily="18" charset="0"/>
                <a:cs typeface="Times New Roman" panose="02020603050405020304" pitchFamily="18" charset="0"/>
              </a:rPr>
              <a:t> to identify patterns and disparities</a:t>
            </a:r>
          </a:p>
          <a:p>
            <a:pPr marL="342900" indent="-342900">
              <a:buClr>
                <a:srgbClr val="00B0F0"/>
              </a:buCl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Chart-based comparative analysis</a:t>
            </a:r>
            <a:r>
              <a:rPr lang="en-US" sz="2000" dirty="0">
                <a:latin typeface="Times New Roman" panose="02020603050405020304" pitchFamily="18" charset="0"/>
                <a:cs typeface="Times New Roman" panose="02020603050405020304" pitchFamily="18" charset="0"/>
              </a:rPr>
              <a:t> between:</a:t>
            </a:r>
          </a:p>
          <a:p>
            <a:pPr marL="800100" lvl="1" indent="-342900">
              <a:buClr>
                <a:srgbClr val="00B0F0"/>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Urban vs. Rural access to improved drinking water</a:t>
            </a:r>
          </a:p>
          <a:p>
            <a:pPr marL="800100" lvl="1" indent="-342900">
              <a:buClr>
                <a:srgbClr val="00B0F0"/>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State-wise distribution of access</a:t>
            </a:r>
          </a:p>
          <a:p>
            <a:pPr marL="800100" lvl="1" indent="-342900">
              <a:buClr>
                <a:srgbClr val="00B0F0"/>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Sector-wise insights using pie, bar, histogram, and Pareto charts</a:t>
            </a:r>
          </a:p>
          <a:p>
            <a:pPr lvl="1"/>
            <a:endParaRPr lang="en-US" sz="2000" dirty="0">
              <a:latin typeface="Times New Roman" panose="02020603050405020304" pitchFamily="18" charset="0"/>
              <a:cs typeface="Times New Roman" panose="02020603050405020304" pitchFamily="18" charset="0"/>
            </a:endParaRPr>
          </a:p>
          <a:p>
            <a:pPr>
              <a:buNone/>
            </a:pPr>
            <a:r>
              <a:rPr lang="en-US" sz="2000" b="1" dirty="0">
                <a:latin typeface="Times New Roman" panose="02020603050405020304" pitchFamily="18" charset="0"/>
                <a:cs typeface="Times New Roman" panose="02020603050405020304" pitchFamily="18" charset="0"/>
              </a:rPr>
              <a:t>Input Features:</a:t>
            </a:r>
          </a:p>
          <a:p>
            <a:pPr marL="342900" indent="-342900">
              <a:buClr>
                <a:srgbClr val="00B0F0"/>
              </a:buCl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State/UT</a:t>
            </a:r>
            <a:r>
              <a:rPr lang="en-US" sz="2000" dirty="0">
                <a:latin typeface="Times New Roman" panose="02020603050405020304" pitchFamily="18" charset="0"/>
                <a:cs typeface="Times New Roman" panose="02020603050405020304" pitchFamily="18" charset="0"/>
              </a:rPr>
              <a:t> name</a:t>
            </a:r>
          </a:p>
          <a:p>
            <a:pPr marL="342900" indent="-342900">
              <a:buClr>
                <a:srgbClr val="00B0F0"/>
              </a:buCl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Sector</a:t>
            </a:r>
            <a:r>
              <a:rPr lang="en-US" sz="2000" dirty="0">
                <a:latin typeface="Times New Roman" panose="02020603050405020304" pitchFamily="18" charset="0"/>
                <a:cs typeface="Times New Roman" panose="02020603050405020304" pitchFamily="18" charset="0"/>
              </a:rPr>
              <a:t> (Urban, Rural, All)</a:t>
            </a:r>
          </a:p>
          <a:p>
            <a:pPr marL="342900" indent="-342900">
              <a:buClr>
                <a:srgbClr val="00B0F0"/>
              </a:buCl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Percentage of population</a:t>
            </a:r>
            <a:r>
              <a:rPr lang="en-US" sz="2000" dirty="0">
                <a:latin typeface="Times New Roman" panose="02020603050405020304" pitchFamily="18" charset="0"/>
                <a:cs typeface="Times New Roman" panose="02020603050405020304" pitchFamily="18" charset="0"/>
              </a:rPr>
              <a:t> with improved water access</a:t>
            </a:r>
          </a:p>
          <a:p>
            <a:pPr marL="342900" indent="-342900">
              <a:buClr>
                <a:srgbClr val="00B0F0"/>
              </a:buCl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Related indicators</a:t>
            </a:r>
            <a:r>
              <a:rPr lang="en-US" sz="2000" dirty="0">
                <a:latin typeface="Times New Roman" panose="02020603050405020304" pitchFamily="18" charset="0"/>
                <a:cs typeface="Times New Roman" panose="02020603050405020304" pitchFamily="18" charset="0"/>
              </a:rPr>
              <a:t> like clean cooking fuel and migration status</a:t>
            </a:r>
          </a:p>
          <a:p>
            <a:endParaRPr lang="en-US" sz="2000" dirty="0">
              <a:latin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0F858-52D0-20A9-453E-810F07DB6557}"/>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Algorithm &amp; Deployment</a:t>
            </a:r>
            <a:endParaRPr lang="en-IN" sz="4000" dirty="0"/>
          </a:p>
        </p:txBody>
      </p:sp>
      <p:sp>
        <p:nvSpPr>
          <p:cNvPr id="8" name="TextBox 7">
            <a:extLst>
              <a:ext uri="{FF2B5EF4-FFF2-40B4-BE49-F238E27FC236}">
                <a16:creationId xmlns:a16="http://schemas.microsoft.com/office/drawing/2014/main" id="{43E38B3F-1DB4-D3DC-9CBB-AFE73E48802D}"/>
              </a:ext>
            </a:extLst>
          </p:cNvPr>
          <p:cNvSpPr txBox="1"/>
          <p:nvPr/>
        </p:nvSpPr>
        <p:spPr>
          <a:xfrm>
            <a:off x="581192" y="1351508"/>
            <a:ext cx="10696408" cy="4154984"/>
          </a:xfrm>
          <a:prstGeom prst="rect">
            <a:avLst/>
          </a:prstGeom>
          <a:noFill/>
        </p:spPr>
        <p:txBody>
          <a:bodyPr wrap="square">
            <a:spAutoFit/>
          </a:bodyPr>
          <a:lstStyle/>
          <a:p>
            <a:pPr>
              <a:buNone/>
            </a:pPr>
            <a:r>
              <a:rPr lang="en-IN" sz="2400" b="1" dirty="0">
                <a:latin typeface="Times New Roman" panose="02020603050405020304" pitchFamily="18" charset="0"/>
                <a:cs typeface="Times New Roman" panose="02020603050405020304" pitchFamily="18" charset="0"/>
              </a:rPr>
              <a:t>Deployment Process:</a:t>
            </a:r>
          </a:p>
          <a:p>
            <a:pPr marL="342900" indent="-342900">
              <a:buClr>
                <a:srgbClr val="00B0F0"/>
              </a:buCl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entire solution was deployed and executed using </a:t>
            </a:r>
            <a:r>
              <a:rPr lang="en-IN" sz="2000" b="1" dirty="0">
                <a:latin typeface="Times New Roman" panose="02020603050405020304" pitchFamily="18" charset="0"/>
                <a:cs typeface="Times New Roman" panose="02020603050405020304" pitchFamily="18" charset="0"/>
              </a:rPr>
              <a:t>IBM Watsonx.ai on IBM Cloud Lite</a:t>
            </a:r>
            <a:r>
              <a:rPr lang="en-IN" sz="2000" dirty="0">
                <a:latin typeface="Times New Roman" panose="02020603050405020304" pitchFamily="18" charset="0"/>
                <a:cs typeface="Times New Roman" panose="02020603050405020304" pitchFamily="18" charset="0"/>
              </a:rPr>
              <a:t>.</a:t>
            </a:r>
          </a:p>
          <a:p>
            <a:pPr marL="342900" indent="-342900">
              <a:buClr>
                <a:srgbClr val="00B0F0"/>
              </a:buCl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Key steps:</a:t>
            </a:r>
          </a:p>
          <a:p>
            <a:pPr marL="800100" lvl="1" indent="-342900">
              <a:buClr>
                <a:srgbClr val="00B0F0"/>
              </a:buCl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CSV Dataset uploaded into Watsonx.ai</a:t>
            </a:r>
          </a:p>
          <a:p>
            <a:pPr marL="800100" lvl="1" indent="-342900">
              <a:buClr>
                <a:srgbClr val="00B0F0"/>
              </a:buCl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Data prepared using </a:t>
            </a:r>
            <a:r>
              <a:rPr lang="en-IN" sz="2000" dirty="0" err="1">
                <a:latin typeface="Times New Roman" panose="02020603050405020304" pitchFamily="18" charset="0"/>
                <a:cs typeface="Times New Roman" panose="02020603050405020304" pitchFamily="18" charset="0"/>
              </a:rPr>
              <a:t>Watsonx’s</a:t>
            </a:r>
            <a:r>
              <a:rPr lang="en-IN" sz="2000" dirty="0">
                <a:latin typeface="Times New Roman" panose="02020603050405020304" pitchFamily="18" charset="0"/>
                <a:cs typeface="Times New Roman" panose="02020603050405020304" pitchFamily="18" charset="0"/>
              </a:rPr>
              <a:t> transformation tools</a:t>
            </a:r>
          </a:p>
          <a:p>
            <a:pPr marL="800100" lvl="1" indent="-342900">
              <a:buClr>
                <a:srgbClr val="00B0F0"/>
              </a:buCl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Dashboards built with drag-and-drop visualization widgets</a:t>
            </a:r>
          </a:p>
          <a:p>
            <a:pPr marL="800100" lvl="1" indent="-342900">
              <a:buClr>
                <a:srgbClr val="00B0F0"/>
              </a:buCl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Charts exported as images and included in the project results</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a:p>
            <a:pPr>
              <a:buNone/>
            </a:pPr>
            <a:r>
              <a:rPr lang="en-US" sz="2000" b="1" dirty="0">
                <a:latin typeface="Times New Roman" panose="02020603050405020304" pitchFamily="18" charset="0"/>
                <a:cs typeface="Times New Roman" panose="02020603050405020304" pitchFamily="18" charset="0"/>
              </a:rPr>
              <a:t>Outcome:</a:t>
            </a:r>
          </a:p>
          <a:p>
            <a:pPr marL="342900" indent="-342900">
              <a:buClr>
                <a:srgbClr val="00B0F0"/>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fully interactive, visual representation of disparities in water access</a:t>
            </a:r>
          </a:p>
          <a:p>
            <a:pPr marL="342900" indent="-342900">
              <a:buClr>
                <a:srgbClr val="00B0F0"/>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No-code solution enabled rapid, accurate insight generation without writing any ML code</a:t>
            </a:r>
          </a:p>
          <a:p>
            <a:pPr marL="342900" indent="-342900">
              <a:buClr>
                <a:srgbClr val="00B0F0"/>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Charts used as direct outputs for evidence-based understanding</a:t>
            </a:r>
          </a:p>
          <a:p>
            <a:pPr lvl="1"/>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138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Picture 3">
            <a:extLst>
              <a:ext uri="{FF2B5EF4-FFF2-40B4-BE49-F238E27FC236}">
                <a16:creationId xmlns:a16="http://schemas.microsoft.com/office/drawing/2014/main" id="{89E62CD7-1BAA-1F24-D6B9-B7D68BB78894}"/>
              </a:ext>
            </a:extLst>
          </p:cNvPr>
          <p:cNvPicPr>
            <a:picLocks noChangeAspect="1"/>
          </p:cNvPicPr>
          <p:nvPr/>
        </p:nvPicPr>
        <p:blipFill>
          <a:blip r:embed="rId2"/>
          <a:stretch>
            <a:fillRect/>
          </a:stretch>
        </p:blipFill>
        <p:spPr>
          <a:xfrm>
            <a:off x="727587" y="2353330"/>
            <a:ext cx="8770374" cy="3998309"/>
          </a:xfrm>
          <a:prstGeom prst="rect">
            <a:avLst/>
          </a:prstGeom>
        </p:spPr>
      </p:pic>
      <p:sp>
        <p:nvSpPr>
          <p:cNvPr id="7" name="TextBox 6">
            <a:extLst>
              <a:ext uri="{FF2B5EF4-FFF2-40B4-BE49-F238E27FC236}">
                <a16:creationId xmlns:a16="http://schemas.microsoft.com/office/drawing/2014/main" id="{3159C379-9091-E39B-1525-0833287DE33A}"/>
              </a:ext>
            </a:extLst>
          </p:cNvPr>
          <p:cNvSpPr txBox="1"/>
          <p:nvPr/>
        </p:nvSpPr>
        <p:spPr>
          <a:xfrm>
            <a:off x="658760" y="1160657"/>
            <a:ext cx="10235381" cy="1015663"/>
          </a:xfrm>
          <a:prstGeom prst="rect">
            <a:avLst/>
          </a:prstGeom>
          <a:noFill/>
        </p:spPr>
        <p:txBody>
          <a:bodyPr wrap="square">
            <a:spAutoFit/>
          </a:bodyPr>
          <a:lstStyle/>
          <a:p>
            <a:pPr>
              <a:buNone/>
            </a:pPr>
            <a:r>
              <a:rPr lang="en-US" sz="2000" b="1" dirty="0">
                <a:latin typeface="Times New Roman" panose="02020603050405020304" pitchFamily="18" charset="0"/>
                <a:cs typeface="Times New Roman" panose="02020603050405020304" pitchFamily="18" charset="0"/>
              </a:rPr>
              <a:t>Key Findings:</a:t>
            </a:r>
          </a:p>
          <a:p>
            <a:r>
              <a:rPr lang="en-US" sz="2000" b="1" dirty="0">
                <a:latin typeface="Times New Roman" panose="02020603050405020304" pitchFamily="18" charset="0"/>
                <a:cs typeface="Times New Roman" panose="02020603050405020304" pitchFamily="18" charset="0"/>
              </a:rPr>
              <a:t>	1. Urban areas</a:t>
            </a:r>
            <a:r>
              <a:rPr lang="en-US" sz="2000" dirty="0">
                <a:latin typeface="Times New Roman" panose="02020603050405020304" pitchFamily="18" charset="0"/>
                <a:cs typeface="Times New Roman" panose="02020603050405020304" pitchFamily="18" charset="0"/>
              </a:rPr>
              <a:t> showed significantly higher access to improved drinking water sources compared to </a:t>
            </a:r>
            <a:r>
              <a:rPr lang="en-US" sz="2000" b="1" dirty="0">
                <a:latin typeface="Times New Roman" panose="02020603050405020304" pitchFamily="18" charset="0"/>
                <a:cs typeface="Times New Roman" panose="02020603050405020304" pitchFamily="18" charset="0"/>
              </a:rPr>
              <a:t>rural regions</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72</TotalTime>
  <Words>1122</Words>
  <Application>Microsoft Office PowerPoint</Application>
  <PresentationFormat>Widescreen</PresentationFormat>
  <Paragraphs>125</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Franklin Gothic Book</vt:lpstr>
      <vt:lpstr>Franklin Gothic Demi</vt:lpstr>
      <vt:lpstr>Times New Roman</vt:lpstr>
      <vt:lpstr>Wingdings 2</vt:lpstr>
      <vt:lpstr>DividendVTI</vt:lpstr>
      <vt:lpstr>Improved Source of Drinking Water</vt:lpstr>
      <vt:lpstr>OUTLINE</vt:lpstr>
      <vt:lpstr>Problem Statement</vt:lpstr>
      <vt:lpstr>Proposed Solution</vt:lpstr>
      <vt:lpstr>Proposed Solution</vt:lpstr>
      <vt:lpstr>System  Approach</vt:lpstr>
      <vt:lpstr>Algorithm &amp; Deployment</vt:lpstr>
      <vt:lpstr>Algorithm &amp; Deployment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Karthick Raja K</cp:lastModifiedBy>
  <cp:revision>48</cp:revision>
  <dcterms:created xsi:type="dcterms:W3CDTF">2021-05-26T16:50:10Z</dcterms:created>
  <dcterms:modified xsi:type="dcterms:W3CDTF">2025-08-01T05:20:14Z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