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16140622" r:id="rId4"/>
    <p:sldId id="262" r:id="rId5"/>
    <p:sldId id="263" r:id="rId6"/>
    <p:sldId id="16140630" r:id="rId8"/>
    <p:sldId id="265" r:id="rId9"/>
    <p:sldId id="266" r:id="rId10"/>
    <p:sldId id="267" r:id="rId11"/>
    <p:sldId id="16140631" r:id="rId12"/>
    <p:sldId id="16140632" r:id="rId13"/>
    <p:sldId id="268" r:id="rId14"/>
    <p:sldId id="16140623" r:id="rId15"/>
    <p:sldId id="269" r:id="rId16"/>
    <p:sldId id="16140627" r:id="rId17"/>
    <p:sldId id="16140628" r:id="rId18"/>
    <p:sldId id="1614062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ibm.com/cloud/watson-studio/autoai" TargetMode="External"/><Relationship Id="rId3" Type="http://schemas.openxmlformats.org/officeDocument/2006/relationships/hyperlink" Target="https://link.springer.com/article/10.1023/A:1010933404324" TargetMode="External"/><Relationship Id="rId2" Type="http://schemas.openxmlformats.org/officeDocument/2006/relationships/hyperlink" Target="https://www.ibm.com/docs/en/watsonx" TargetMode="External"/><Relationship Id="rId1" Type="http://schemas.openxmlformats.org/officeDocument/2006/relationships/hyperlink" Target="https://aikosh.indiaai.gov.in/"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dirty="0">
                <a:solidFill>
                  <a:schemeClr val="accent2"/>
                </a:solidFill>
              </a:rPr>
              <a:t>NSAP Eligibility Prediction using Machine Learning with IBM Watsonx.ai Studio</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             Karthick Raja K - Christian College of Engineering </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                                                             and Technology - 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panose="020B0604020202020204"/>
                <a:ea typeface="+mj-lt"/>
                <a:cs typeface="Arial" panose="020B0604020202020204"/>
              </a:rPr>
              <a:t>Result</a:t>
            </a:r>
            <a:endParaRPr lang="en-IN" sz="4000" dirty="0"/>
          </a:p>
        </p:txBody>
      </p:sp>
      <p:pic>
        <p:nvPicPr>
          <p:cNvPr id="5" name="Picture 4"/>
          <p:cNvPicPr>
            <a:picLocks noChangeAspect="1"/>
          </p:cNvPicPr>
          <p:nvPr/>
        </p:nvPicPr>
        <p:blipFill>
          <a:blip r:embed="rId1"/>
          <a:srcRect l="4132" t="21837" r="4031"/>
          <a:stretch>
            <a:fillRect/>
          </a:stretch>
        </p:blipFill>
        <p:spPr>
          <a:xfrm>
            <a:off x="497632" y="1232452"/>
            <a:ext cx="11196736" cy="5062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7" name="TextBox 6"/>
          <p:cNvSpPr txBox="1"/>
          <p:nvPr/>
        </p:nvSpPr>
        <p:spPr>
          <a:xfrm>
            <a:off x="581192" y="1228397"/>
            <a:ext cx="11029615" cy="4401205"/>
          </a:xfrm>
          <a:prstGeom prst="rect">
            <a:avLst/>
          </a:prstGeom>
          <a:noFill/>
        </p:spPr>
        <p:txBody>
          <a:bodyPr wrap="square">
            <a:spAutoFit/>
          </a:bodyPr>
          <a:lstStyle/>
          <a:p>
            <a:pPr algn="just">
              <a:buNone/>
            </a:pPr>
            <a:r>
              <a:rPr lang="en-US" sz="2000" dirty="0">
                <a:latin typeface="Times New Roman" panose="02020603050405020304" pitchFamily="18" charset="0"/>
                <a:cs typeface="Times New Roman" panose="02020603050405020304" pitchFamily="18" charset="0"/>
              </a:rPr>
              <a:t>	The NSAP Eligibility Prediction system was successfully developed using a no-code approach on </a:t>
            </a:r>
            <a:r>
              <a:rPr lang="en-US" sz="2000" b="1" dirty="0">
                <a:latin typeface="Times New Roman" panose="02020603050405020304" pitchFamily="18" charset="0"/>
                <a:cs typeface="Times New Roman" panose="02020603050405020304" pitchFamily="18" charset="0"/>
              </a:rPr>
              <a:t>IBM Watsonx.ai Studio</a:t>
            </a:r>
            <a:r>
              <a:rPr lang="en-US" sz="2000" dirty="0">
                <a:latin typeface="Times New Roman" panose="02020603050405020304" pitchFamily="18" charset="0"/>
                <a:cs typeface="Times New Roman" panose="02020603050405020304" pitchFamily="18" charset="0"/>
              </a:rPr>
              <a:t>. The primary goal was to automate the classification of applicants under the correct NSAP scheme using their demographic and socio-economic information. The use of the </a:t>
            </a: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helped in building a robust and accurate model, selected automatically by IBM </a:t>
            </a:r>
            <a:r>
              <a:rPr lang="en-US" sz="2000" dirty="0" err="1">
                <a:latin typeface="Times New Roman" panose="02020603050405020304" pitchFamily="18" charset="0"/>
                <a:cs typeface="Times New Roman" panose="02020603050405020304" pitchFamily="18" charset="0"/>
              </a:rPr>
              <a:t>AutoAI</a:t>
            </a:r>
            <a:r>
              <a:rPr lang="en-US" sz="2000" dirty="0">
                <a:latin typeface="Times New Roman" panose="02020603050405020304" pitchFamily="18" charset="0"/>
                <a:cs typeface="Times New Roman" panose="02020603050405020304" pitchFamily="18" charset="0"/>
              </a:rPr>
              <a:t> based on performance metrics. The dataset used contained real-world records from the </a:t>
            </a:r>
            <a:r>
              <a:rPr lang="en-US" sz="2000" b="1" dirty="0">
                <a:latin typeface="Times New Roman" panose="02020603050405020304" pitchFamily="18" charset="0"/>
                <a:cs typeface="Times New Roman" panose="02020603050405020304" pitchFamily="18" charset="0"/>
              </a:rPr>
              <a:t>AI Kosh NSAP pension data</a:t>
            </a:r>
            <a:r>
              <a:rPr lang="en-US" sz="2000" dirty="0">
                <a:latin typeface="Times New Roman" panose="02020603050405020304" pitchFamily="18" charset="0"/>
                <a:cs typeface="Times New Roman" panose="02020603050405020304" pitchFamily="18" charset="0"/>
              </a:rPr>
              <a:t>, covering multiple states and applicant categories.</a:t>
            </a: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Through proper preprocessing and visual model training, the system was able to generate reliable predictions and significantly reduce the manual workload involved in scheme allocation. The project demonstrated the power of cloud-based AI tools like Watsonx.ai in making machine learning accessible without the need for traditional coding. The final model was deployed as a web service, allowing government officers to input new applicant data and instantly receive scheme recommendations. Overall, the project improved efficiency, ensured better delivery of welfare, and proved the real-world impact of AI in public service domains.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9" name="Rectangle 4"/>
          <p:cNvSpPr>
            <a:spLocks noChangeArrowheads="1"/>
          </p:cNvSpPr>
          <p:nvPr/>
        </p:nvSpPr>
        <p:spPr bwMode="auto">
          <a:xfrm rot="10800000" flipV="1">
            <a:off x="409381" y="1262282"/>
            <a:ext cx="1156179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Feature Set</a:t>
            </a:r>
            <a:endParaRPr lang="en-US" altLang="en-US" sz="20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
                <a:srgbClr val="00B0F0"/>
              </a:buClr>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versions of the system can include additional features such as education level, occupation type, and household size. These variables can help the model better understand the applicant's socio-economic status and improve prediction accuracy.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and Web Application Development</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
                <a:srgbClr val="00B0F0"/>
              </a:buClr>
              <a:buSzTx/>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mobile app or web-based platform can be developed to allow government officials and applicants to access the prediction system easily. This would enable field-level officers to use the tool in real-time during field visits or data collection drives.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Government Databases</a:t>
            </a: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
                <a:srgbClr val="00B0F0"/>
              </a:buClr>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can be connected with official databases like Aadhaar, income certificates, or BPL registers to automate and verify applicant details in real time. This will reduce manual verification and improve system reliability.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Multi-language Support</a:t>
            </a: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
                <a:srgbClr val="00B0F0"/>
              </a:buClr>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Adding regional language support to the interface will make the system accessible to applicants and staff in different parts of India, especially in rural and underserved areas. It will promote inclusivity and broader adoption.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3" name="Rectangle 1"/>
          <p:cNvSpPr>
            <a:spLocks noChangeArrowheads="1"/>
          </p:cNvSpPr>
          <p:nvPr/>
        </p:nvSpPr>
        <p:spPr bwMode="auto">
          <a:xfrm>
            <a:off x="487885" y="1042402"/>
            <a:ext cx="12509656"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Kosh NSAP Dataset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National Social Assistance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Programme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(NSAP) – District-wise Pension Data</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
              </a:rPr>
              <a:t>https://aikosh.indiaai.gov.in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Watsonx.ai Documentation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Docs – Watsonx.ai Studio</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https://www.ibm.com/docs/en/watsonx</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Breiman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(2001).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Journal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45(1), 5–32.</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https://link.springer.com/article/10.1023/A:1010933404324</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581192" y="5308216"/>
            <a:ext cx="6498770" cy="707886"/>
          </a:xfrm>
          <a:prstGeom prst="rect">
            <a:avLst/>
          </a:prstGeom>
          <a:noFill/>
        </p:spPr>
        <p:txBody>
          <a:bodyPr wrap="square">
            <a:spAutoFit/>
          </a:bodyPr>
          <a:lstStyle/>
          <a:p>
            <a:pPr marL="342900" indent="-342900">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IBM </a:t>
            </a:r>
            <a:r>
              <a:rPr lang="en-IN" sz="2000" b="1" dirty="0" err="1">
                <a:latin typeface="Times New Roman" panose="02020603050405020304" pitchFamily="18" charset="0"/>
                <a:cs typeface="Times New Roman" panose="02020603050405020304" pitchFamily="18" charset="0"/>
              </a:rPr>
              <a:t>AutoAI</a:t>
            </a:r>
            <a:r>
              <a:rPr lang="en-IN" sz="2000" b="1" dirty="0">
                <a:latin typeface="Times New Roman" panose="02020603050405020304" pitchFamily="18" charset="0"/>
                <a:cs typeface="Times New Roman" panose="02020603050405020304" pitchFamily="18" charset="0"/>
              </a:rPr>
              <a:t> Overview</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hlinkClick r:id="rId4"/>
              </a:rPr>
              <a:t>https://www.ibm.com/cloud/watson-studio/autoai</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Picture 4"/>
          <p:cNvPicPr>
            <a:picLocks noChangeAspect="1"/>
          </p:cNvPicPr>
          <p:nvPr/>
        </p:nvPicPr>
        <p:blipFill>
          <a:blip r:embed="rId1"/>
          <a:stretch>
            <a:fillRect/>
          </a:stretch>
        </p:blipFill>
        <p:spPr>
          <a:xfrm>
            <a:off x="996988" y="1322962"/>
            <a:ext cx="7056000" cy="54523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Picture 4"/>
          <p:cNvPicPr>
            <a:picLocks noChangeAspect="1"/>
          </p:cNvPicPr>
          <p:nvPr/>
        </p:nvPicPr>
        <p:blipFill>
          <a:blip r:embed="rId1"/>
          <a:stretch>
            <a:fillRect/>
          </a:stretch>
        </p:blipFill>
        <p:spPr>
          <a:xfrm>
            <a:off x="1016444" y="1232452"/>
            <a:ext cx="7308000" cy="56470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Picture 4"/>
          <p:cNvPicPr>
            <a:picLocks noChangeAspect="1"/>
          </p:cNvPicPr>
          <p:nvPr/>
        </p:nvPicPr>
        <p:blipFill>
          <a:blip r:embed="rId1"/>
          <a:srcRect r="6075" b="17415"/>
          <a:stretch>
            <a:fillRect/>
          </a:stretch>
        </p:blipFill>
        <p:spPr>
          <a:xfrm>
            <a:off x="947045" y="1194318"/>
            <a:ext cx="8860907" cy="550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p:cNvSpPr txBox="1"/>
          <p:nvPr/>
        </p:nvSpPr>
        <p:spPr>
          <a:xfrm>
            <a:off x="581191" y="1337187"/>
            <a:ext cx="10716073" cy="3785652"/>
          </a:xfrm>
          <a:prstGeom prst="rect">
            <a:avLst/>
          </a:prstGeom>
          <a:noFill/>
        </p:spPr>
        <p:txBody>
          <a:bodyPr wrap="square">
            <a:spAutoFit/>
          </a:bodyPr>
          <a:lstStyle/>
          <a:p>
            <a:pPr algn="just">
              <a:buNone/>
            </a:pPr>
            <a:r>
              <a:rPr lang="en-US" sz="2400" dirty="0">
                <a:latin typeface="Times New Roman" panose="02020603050405020304" pitchFamily="18" charset="0"/>
                <a:cs typeface="Times New Roman" panose="02020603050405020304" pitchFamily="18" charset="0"/>
              </a:rPr>
              <a:t>	The National Social Assistance Program (NSAP) is a welfare initiative by the Government of India to support elderly persons, widows, and individuals with disabilities living below the poverty line. Manually verifying applications and determining the correct pension scheme is time-consuming and often leads to delays or incorrect allocations.</a:t>
            </a: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	These issues can prevent deserving citizens from receiving timely financial assistance, reducing the overall effectiveness of the program. As the number of applicants increases, it becomes difficult to manage the scheme eligibility process efficiently using manual methods.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7" name="TextBox 6"/>
          <p:cNvSpPr txBox="1"/>
          <p:nvPr/>
        </p:nvSpPr>
        <p:spPr>
          <a:xfrm>
            <a:off x="581192" y="1150374"/>
            <a:ext cx="11029616"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proposed system aims to address the challenge of accurately determining the most suitable NSAP scheme for applicants based on their demographic and socio-economic characteristics. This involves leveraging machine learning techniques to automate and enhance the eligibility prediction process. The solution consists of the following components:</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81191" y="2412768"/>
            <a:ext cx="11029613" cy="1015663"/>
          </a:xfrm>
          <a:prstGeom prst="rect">
            <a:avLst/>
          </a:prstGeom>
          <a:noFill/>
        </p:spPr>
        <p:txBody>
          <a:bodyPr wrap="square">
            <a:spAutoFit/>
          </a:bodyPr>
          <a:lstStyle/>
          <a:p>
            <a:pPr algn="just">
              <a:buNone/>
            </a:pPr>
            <a:r>
              <a:rPr lang="en-US" sz="2000" b="1" dirty="0">
                <a:latin typeface="Times New Roman" panose="02020603050405020304" pitchFamily="18" charset="0"/>
                <a:cs typeface="Times New Roman" panose="02020603050405020304" pitchFamily="18" charset="0"/>
              </a:rPr>
              <a:t>Data Collection:</a:t>
            </a:r>
            <a:endParaRPr lang="en-US"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Gather historical applicant data from the </a:t>
            </a:r>
            <a:r>
              <a:rPr lang="en-US" sz="2000" b="1" dirty="0">
                <a:latin typeface="Times New Roman" panose="02020603050405020304" pitchFamily="18" charset="0"/>
                <a:cs typeface="Times New Roman" panose="02020603050405020304" pitchFamily="18" charset="0"/>
              </a:rPr>
              <a:t>AI Kosh NSAP dataset</a:t>
            </a:r>
            <a:r>
              <a:rPr lang="en-US" sz="2000" dirty="0">
                <a:latin typeface="Times New Roman" panose="02020603050405020304" pitchFamily="18" charset="0"/>
                <a:cs typeface="Times New Roman" panose="02020603050405020304" pitchFamily="18" charset="0"/>
              </a:rPr>
              <a:t>, which includes attributes like age, gender, disability status, BPL status, marital status, income, caste category, and location (state/district).</a:t>
            </a:r>
            <a:endParaRPr lang="en-US"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81191" y="3429000"/>
            <a:ext cx="11029613" cy="1015663"/>
          </a:xfrm>
          <a:prstGeom prst="rect">
            <a:avLst/>
          </a:prstGeom>
          <a:noFill/>
        </p:spPr>
        <p:txBody>
          <a:bodyPr wrap="square">
            <a:spAutoFit/>
          </a:bodyPr>
          <a:lstStyle/>
          <a:p>
            <a:pPr algn="just">
              <a:buNone/>
            </a:pPr>
            <a:r>
              <a:rPr lang="en-US" sz="2000" b="1" dirty="0">
                <a:latin typeface="Times New Roman" panose="02020603050405020304" pitchFamily="18" charset="0"/>
                <a:cs typeface="Times New Roman" panose="02020603050405020304" pitchFamily="18" charset="0"/>
              </a:rPr>
              <a:t>Data Preprocessing:</a:t>
            </a:r>
            <a:endParaRPr lang="en-US"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Clean the dataset by handling missing values, removing duplicates, and managing inconsistencies.</a:t>
            </a:r>
            <a:endParaRPr lang="en-US" sz="2000" dirty="0">
              <a:latin typeface="Times New Roman" panose="02020603050405020304" pitchFamily="18" charset="0"/>
              <a:cs typeface="Times New Roman" panose="02020603050405020304" pitchFamily="18" charset="0"/>
            </a:endParaRPr>
          </a:p>
          <a:p>
            <a:pPr algn="just"/>
            <a:endParaRPr lang="en-US" sz="2000" dirty="0"/>
          </a:p>
        </p:txBody>
      </p:sp>
      <p:sp>
        <p:nvSpPr>
          <p:cNvPr id="14" name="Rectangle 3"/>
          <p:cNvSpPr>
            <a:spLocks noChangeArrowheads="1"/>
          </p:cNvSpPr>
          <p:nvPr/>
        </p:nvSpPr>
        <p:spPr bwMode="auto">
          <a:xfrm rot="10800000" flipV="1">
            <a:off x="581191" y="4022951"/>
            <a:ext cx="134013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 or scale numerical features (such as age and income) to improve model performance.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retain only the most relevant variables affecting scheme eligibility.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574551" y="4730838"/>
            <a:ext cx="11029615" cy="1631216"/>
          </a:xfrm>
          <a:prstGeom prst="rect">
            <a:avLst/>
          </a:prstGeom>
          <a:noFill/>
        </p:spPr>
        <p:txBody>
          <a:bodyPr wrap="square">
            <a:spAutoFit/>
          </a:bodyPr>
          <a:lstStyle/>
          <a:p>
            <a:pPr algn="just">
              <a:buNone/>
            </a:pPr>
            <a:r>
              <a:rPr lang="en-US" sz="2000" b="1" dirty="0">
                <a:latin typeface="Times New Roman" panose="02020603050405020304" pitchFamily="18" charset="0"/>
                <a:cs typeface="Times New Roman" panose="02020603050405020304" pitchFamily="18" charset="0"/>
              </a:rPr>
              <a:t>Machine Learning Algorithm:</a:t>
            </a:r>
            <a:endParaRPr lang="en-US"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Implement a </a:t>
            </a: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a robust ensemble model that builds multiple decision trees and aggregates their predictions.</a:t>
            </a:r>
            <a:endParaRPr lang="en-US"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Train the model on a labeled portion of the dataset (train-test split) to recognize patterns associated with each NSAP scheme.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5" name="TextBox 4"/>
          <p:cNvSpPr txBox="1"/>
          <p:nvPr/>
        </p:nvSpPr>
        <p:spPr>
          <a:xfrm>
            <a:off x="581191" y="1232452"/>
            <a:ext cx="11334001" cy="1631216"/>
          </a:xfrm>
          <a:prstGeom prst="rect">
            <a:avLst/>
          </a:prstGeom>
          <a:noFill/>
        </p:spPr>
        <p:txBody>
          <a:bodyPr wrap="square">
            <a:spAutoFit/>
          </a:bodyPr>
          <a:lstStyle/>
          <a:p>
            <a:pPr algn="just">
              <a:buNone/>
            </a:pPr>
            <a:r>
              <a:rPr lang="en-IN" sz="2000" b="1" dirty="0">
                <a:latin typeface="Times New Roman" panose="02020603050405020304" pitchFamily="18" charset="0"/>
                <a:cs typeface="Times New Roman" panose="02020603050405020304" pitchFamily="18" charset="0"/>
              </a:rPr>
              <a:t>Deployment:</a:t>
            </a:r>
            <a:endParaRPr lang="en-IN"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 </a:t>
            </a:r>
            <a:r>
              <a:rPr lang="en-IN" sz="2000" b="1" dirty="0">
                <a:latin typeface="Times New Roman" panose="02020603050405020304" pitchFamily="18" charset="0"/>
                <a:cs typeface="Times New Roman" panose="02020603050405020304" pitchFamily="18" charset="0"/>
              </a:rPr>
              <a:t>IBM Watsonx.ai Studio</a:t>
            </a:r>
            <a:r>
              <a:rPr lang="en-IN" sz="2000" dirty="0">
                <a:latin typeface="Times New Roman" panose="02020603050405020304" pitchFamily="18" charset="0"/>
                <a:cs typeface="Times New Roman" panose="02020603050405020304" pitchFamily="18" charset="0"/>
              </a:rPr>
              <a:t> on </a:t>
            </a:r>
            <a:r>
              <a:rPr lang="en-IN" sz="2000" b="1" dirty="0">
                <a:latin typeface="Times New Roman" panose="02020603050405020304" pitchFamily="18" charset="0"/>
                <a:cs typeface="Times New Roman" panose="02020603050405020304" pitchFamily="18" charset="0"/>
              </a:rPr>
              <a:t>IBM Cloud Lite</a:t>
            </a:r>
            <a:r>
              <a:rPr lang="en-IN" sz="2000" dirty="0">
                <a:latin typeface="Times New Roman" panose="02020603050405020304" pitchFamily="18" charset="0"/>
                <a:cs typeface="Times New Roman" panose="02020603050405020304" pitchFamily="18" charset="0"/>
              </a:rPr>
              <a:t> to train and deploy the model.</a:t>
            </a:r>
            <a:endParaRPr lang="en-IN"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Store the dataset in </a:t>
            </a:r>
            <a:r>
              <a:rPr lang="en-IN" sz="2000" b="1" dirty="0">
                <a:latin typeface="Times New Roman" panose="02020603050405020304" pitchFamily="18" charset="0"/>
                <a:cs typeface="Times New Roman" panose="02020603050405020304" pitchFamily="18" charset="0"/>
              </a:rPr>
              <a:t>IBM Cloud Object Storage</a:t>
            </a:r>
            <a:r>
              <a:rPr lang="en-IN" sz="2000" dirty="0">
                <a:latin typeface="Times New Roman" panose="02020603050405020304" pitchFamily="18" charset="0"/>
                <a:cs typeface="Times New Roman" panose="02020603050405020304" pitchFamily="18" charset="0"/>
              </a:rPr>
              <a:t> and use </a:t>
            </a:r>
            <a:r>
              <a:rPr lang="en-IN" sz="2000" b="1" dirty="0" err="1">
                <a:latin typeface="Times New Roman" panose="02020603050405020304" pitchFamily="18" charset="0"/>
                <a:cs typeface="Times New Roman" panose="02020603050405020304" pitchFamily="18" charset="0"/>
              </a:rPr>
              <a:t>AutoAI</a:t>
            </a:r>
            <a:r>
              <a:rPr lang="en-IN" sz="2000" b="1" dirty="0">
                <a:latin typeface="Times New Roman" panose="02020603050405020304" pitchFamily="18" charset="0"/>
                <a:cs typeface="Times New Roman" panose="02020603050405020304" pitchFamily="18" charset="0"/>
              </a:rPr>
              <a:t> or </a:t>
            </a:r>
            <a:r>
              <a:rPr lang="en-IN" sz="2000" b="1" dirty="0" err="1">
                <a:latin typeface="Times New Roman" panose="02020603050405020304" pitchFamily="18" charset="0"/>
                <a:cs typeface="Times New Roman" panose="02020603050405020304" pitchFamily="18" charset="0"/>
              </a:rPr>
              <a:t>Jupyter</a:t>
            </a:r>
            <a:r>
              <a:rPr lang="en-IN" sz="2000" b="1" dirty="0">
                <a:latin typeface="Times New Roman" panose="02020603050405020304" pitchFamily="18" charset="0"/>
                <a:cs typeface="Times New Roman" panose="02020603050405020304" pitchFamily="18" charset="0"/>
              </a:rPr>
              <a:t> Notebooks</a:t>
            </a:r>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Deploy the final trained model as a </a:t>
            </a:r>
            <a:r>
              <a:rPr lang="en-IN" sz="2000" b="1" dirty="0">
                <a:latin typeface="Times New Roman" panose="02020603050405020304" pitchFamily="18" charset="0"/>
                <a:cs typeface="Times New Roman" panose="02020603050405020304" pitchFamily="18" charset="0"/>
              </a:rPr>
              <a:t>Web Service Endpoint</a:t>
            </a:r>
            <a:r>
              <a:rPr lang="en-IN" sz="2000" dirty="0">
                <a:latin typeface="Times New Roman" panose="02020603050405020304" pitchFamily="18" charset="0"/>
                <a:cs typeface="Times New Roman" panose="02020603050405020304" pitchFamily="18" charset="0"/>
              </a:rPr>
              <a:t>, allowing real-time predictions based on new         applicant data.</a:t>
            </a:r>
            <a:endParaRPr lang="en-IN"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1191" y="2929812"/>
            <a:ext cx="11029617" cy="132343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Evaluation:</a:t>
            </a:r>
            <a:endParaRPr lang="en-US"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Evaluate model performance using multi-class metrics </a:t>
            </a:r>
            <a:r>
              <a:rPr lang="en-US" sz="2000" b="1" dirty="0">
                <a:latin typeface="Times New Roman" panose="02020603050405020304" pitchFamily="18" charset="0"/>
                <a:cs typeface="Times New Roman" panose="02020603050405020304" pitchFamily="18" charset="0"/>
              </a:rPr>
              <a:t>Accuracy.</a:t>
            </a:r>
            <a:endParaRPr lang="en-US"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Test the model using multiple input scenarios to validate prediction consistency.</a:t>
            </a:r>
            <a:endParaRPr lang="en-US"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Continuously monitor and improve model performance based on user feedback and new data.</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81191" y="4253251"/>
            <a:ext cx="11029617" cy="1938992"/>
          </a:xfrm>
          <a:prstGeom prst="rect">
            <a:avLst/>
          </a:prstGeom>
          <a:noFill/>
        </p:spPr>
        <p:txBody>
          <a:bodyPr wrap="square">
            <a:spAutoFit/>
          </a:bodyPr>
          <a:lstStyle/>
          <a:p>
            <a:pPr algn="just">
              <a:buNone/>
            </a:pPr>
            <a:r>
              <a:rPr lang="en-US" sz="2000" b="1" dirty="0">
                <a:latin typeface="Times New Roman" panose="02020603050405020304" pitchFamily="18" charset="0"/>
                <a:cs typeface="Times New Roman" panose="02020603050405020304" pitchFamily="18" charset="0"/>
              </a:rPr>
              <a:t>Result :</a:t>
            </a:r>
            <a:endParaRPr lang="en-US"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achieved an overall </a:t>
            </a:r>
            <a:r>
              <a:rPr lang="en-US" sz="2000" b="1" dirty="0">
                <a:latin typeface="Times New Roman" panose="02020603050405020304" pitchFamily="18" charset="0"/>
                <a:cs typeface="Times New Roman" panose="02020603050405020304" pitchFamily="18" charset="0"/>
              </a:rPr>
              <a:t>accuracy of 98.4%</a:t>
            </a:r>
            <a:r>
              <a:rPr lang="en-US" sz="2000" dirty="0">
                <a:latin typeface="Times New Roman" panose="02020603050405020304" pitchFamily="18" charset="0"/>
                <a:cs typeface="Times New Roman" panose="02020603050405020304" pitchFamily="18" charset="0"/>
              </a:rPr>
              <a:t>, effectively predicting the correct NSAP scheme based on applicant demographic and socio-economic data.</a:t>
            </a:r>
            <a:endParaRPr lang="en-US"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Multiple </a:t>
            </a:r>
            <a:r>
              <a:rPr lang="en-US" sz="2000" b="1" dirty="0">
                <a:latin typeface="Times New Roman" panose="02020603050405020304" pitchFamily="18" charset="0"/>
                <a:cs typeface="Times New Roman" panose="02020603050405020304" pitchFamily="18" charset="0"/>
              </a:rPr>
              <a:t>real-time predictions</a:t>
            </a:r>
            <a:r>
              <a:rPr lang="en-US" sz="2000" dirty="0">
                <a:latin typeface="Times New Roman" panose="02020603050405020304" pitchFamily="18" charset="0"/>
                <a:cs typeface="Times New Roman" panose="02020603050405020304" pitchFamily="18" charset="0"/>
              </a:rPr>
              <a:t> were successfully performed using the deployed model in </a:t>
            </a:r>
            <a:r>
              <a:rPr lang="en-US" sz="2000" b="1" dirty="0">
                <a:latin typeface="Times New Roman" panose="02020603050405020304" pitchFamily="18" charset="0"/>
                <a:cs typeface="Times New Roman" panose="02020603050405020304" pitchFamily="18" charset="0"/>
              </a:rPr>
              <a:t>IBM Watsonx.ai Studio</a:t>
            </a:r>
            <a:r>
              <a:rPr lang="en-US" sz="2000" dirty="0">
                <a:latin typeface="Times New Roman" panose="02020603050405020304" pitchFamily="18" charset="0"/>
                <a:cs typeface="Times New Roman" panose="02020603050405020304" pitchFamily="18" charset="0"/>
              </a:rPr>
              <a:t>, and the outputs were verified using sample inputs and corresponding result images.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7" name="TextBox 6"/>
          <p:cNvSpPr txBox="1"/>
          <p:nvPr/>
        </p:nvSpPr>
        <p:spPr>
          <a:xfrm>
            <a:off x="581192" y="1076346"/>
            <a:ext cx="11029616"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"System Approach"</a:t>
            </a:r>
            <a:r>
              <a:rPr lang="en-US" sz="2000" dirty="0">
                <a:latin typeface="Times New Roman" panose="02020603050405020304" pitchFamily="18" charset="0"/>
                <a:cs typeface="Times New Roman" panose="02020603050405020304" pitchFamily="18" charset="0"/>
              </a:rPr>
              <a:t> section outlines the overall strategy and methodology followed in developing and deploying the NSAP scheme eligibility prediction system. This structured approach ensured the project was accurate, efficient, and deployable using IBM Watsonx.ai services.</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81191" y="2056731"/>
            <a:ext cx="8077616" cy="2246769"/>
          </a:xfrm>
          <a:prstGeom prst="rect">
            <a:avLst/>
          </a:prstGeom>
          <a:noFill/>
        </p:spPr>
        <p:txBody>
          <a:bodyPr wrap="square">
            <a:spAutoFit/>
          </a:bodyPr>
          <a:lstStyle/>
          <a:p>
            <a:pPr algn="just">
              <a:buNone/>
            </a:pPr>
            <a:r>
              <a:rPr lang="en-IN" sz="2000" b="1" dirty="0">
                <a:latin typeface="Times New Roman" panose="02020603050405020304" pitchFamily="18" charset="0"/>
                <a:cs typeface="Times New Roman" panose="02020603050405020304" pitchFamily="18" charset="0"/>
              </a:rPr>
              <a:t>System Requirements:</a:t>
            </a:r>
            <a:endParaRPr lang="en-IN"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Platform</a:t>
            </a:r>
            <a:r>
              <a:rPr lang="en-IN" sz="2000" dirty="0">
                <a:latin typeface="Times New Roman" panose="02020603050405020304" pitchFamily="18" charset="0"/>
                <a:cs typeface="Times New Roman" panose="02020603050405020304" pitchFamily="18" charset="0"/>
              </a:rPr>
              <a:t>: IBM Cloud (Lite Plan)</a:t>
            </a:r>
            <a:endParaRPr lang="en-IN"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Tool Used</a:t>
            </a:r>
            <a:r>
              <a:rPr lang="en-IN" sz="2000" dirty="0">
                <a:latin typeface="Times New Roman" panose="02020603050405020304" pitchFamily="18" charset="0"/>
                <a:cs typeface="Times New Roman" panose="02020603050405020304" pitchFamily="18" charset="0"/>
              </a:rPr>
              <a:t>: Watsonx.ai Studio</a:t>
            </a:r>
            <a:endParaRPr lang="en-IN"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Data Format</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CSV file from AI Kosh NSAP dataset containing overall applicant details from various states.</a:t>
            </a:r>
            <a:endParaRPr lang="en-US"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Internet</a:t>
            </a:r>
            <a:r>
              <a:rPr lang="en-IN" sz="2000" dirty="0">
                <a:latin typeface="Times New Roman" panose="02020603050405020304" pitchFamily="18" charset="0"/>
                <a:cs typeface="Times New Roman" panose="02020603050405020304" pitchFamily="18" charset="0"/>
              </a:rPr>
              <a:t>: Required for cloud access and deployment</a:t>
            </a:r>
            <a:endParaRPr lang="en-IN"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User Access</a:t>
            </a:r>
            <a:r>
              <a:rPr lang="en-IN" sz="2000" dirty="0">
                <a:latin typeface="Times New Roman" panose="02020603050405020304" pitchFamily="18" charset="0"/>
                <a:cs typeface="Times New Roman" panose="02020603050405020304" pitchFamily="18" charset="0"/>
              </a:rPr>
              <a:t>: IBM Cloud account and Watson Studio access</a:t>
            </a:r>
            <a:endParaRPr lang="en-I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81191" y="4303500"/>
            <a:ext cx="11222033" cy="1323439"/>
          </a:xfrm>
          <a:prstGeom prst="rect">
            <a:avLst/>
          </a:prstGeom>
          <a:noFill/>
        </p:spPr>
        <p:txBody>
          <a:bodyPr wrap="square">
            <a:spAutoFit/>
          </a:bodyPr>
          <a:lstStyle/>
          <a:p>
            <a:pPr algn="just">
              <a:buNone/>
            </a:pPr>
            <a:r>
              <a:rPr lang="en-IN" sz="2000" b="1" dirty="0">
                <a:latin typeface="Times New Roman" panose="02020603050405020304" pitchFamily="18" charset="0"/>
                <a:cs typeface="Times New Roman" panose="02020603050405020304" pitchFamily="18" charset="0"/>
              </a:rPr>
              <a:t>Tools and Platform Used:</a:t>
            </a:r>
            <a:endParaRPr lang="en-IN" sz="2000" b="1"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IBM Watsonx.ai Studio</a:t>
            </a:r>
            <a:r>
              <a:rPr lang="en-IN" sz="2000" dirty="0">
                <a:latin typeface="Times New Roman" panose="02020603050405020304" pitchFamily="18" charset="0"/>
                <a:cs typeface="Times New Roman" panose="02020603050405020304" pitchFamily="18" charset="0"/>
              </a:rPr>
              <a:t>: Used to develop the ML model through visual pipeline (no-code environment).</a:t>
            </a:r>
            <a:endParaRPr lang="en-IN"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Random Forest Classifier</a:t>
            </a:r>
            <a:r>
              <a:rPr lang="en-IN" sz="2000" dirty="0">
                <a:latin typeface="Times New Roman" panose="02020603050405020304" pitchFamily="18" charset="0"/>
                <a:cs typeface="Times New Roman" panose="02020603050405020304" pitchFamily="18" charset="0"/>
              </a:rPr>
              <a:t>: Selected automatically by </a:t>
            </a:r>
            <a:r>
              <a:rPr lang="en-IN" sz="2000" dirty="0" err="1">
                <a:latin typeface="Times New Roman" panose="02020603050405020304" pitchFamily="18" charset="0"/>
                <a:cs typeface="Times New Roman" panose="02020603050405020304" pitchFamily="18" charset="0"/>
              </a:rPr>
              <a:t>Watsonx</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AutoAI</a:t>
            </a:r>
            <a:r>
              <a:rPr lang="en-IN" sz="2000" dirty="0">
                <a:latin typeface="Times New Roman" panose="02020603050405020304" pitchFamily="18" charset="0"/>
                <a:cs typeface="Times New Roman" panose="02020603050405020304" pitchFamily="18" charset="0"/>
              </a:rPr>
              <a:t> as the best-performing model.</a:t>
            </a:r>
            <a:endParaRPr lang="en-IN" sz="2000" dirty="0">
              <a:latin typeface="Times New Roman" panose="02020603050405020304" pitchFamily="18" charset="0"/>
              <a:cs typeface="Times New Roman" panose="02020603050405020304" pitchFamily="18" charset="0"/>
            </a:endParaRPr>
          </a:p>
          <a:p>
            <a:pPr marL="342900" indent="-342900" algn="just">
              <a:buClr>
                <a:srgbClr val="00B0F0"/>
              </a:buClr>
              <a:buFont typeface="Wingdings" panose="05000000000000000000" pitchFamily="2" charset="2"/>
              <a:buChar char="§"/>
            </a:pPr>
            <a:r>
              <a:rPr lang="en-IN" sz="2000" b="1" dirty="0" err="1">
                <a:latin typeface="Times New Roman" panose="02020603050405020304" pitchFamily="18" charset="0"/>
                <a:cs typeface="Times New Roman" panose="02020603050405020304" pitchFamily="18" charset="0"/>
              </a:rPr>
              <a:t>AutoAI</a:t>
            </a:r>
            <a:r>
              <a:rPr lang="en-IN" sz="2000" b="1" dirty="0">
                <a:latin typeface="Times New Roman" panose="02020603050405020304" pitchFamily="18" charset="0"/>
                <a:cs typeface="Times New Roman" panose="02020603050405020304" pitchFamily="18" charset="0"/>
              </a:rPr>
              <a:t> Service</a:t>
            </a:r>
            <a:r>
              <a:rPr lang="en-IN" sz="2000" dirty="0">
                <a:latin typeface="Times New Roman" panose="02020603050405020304" pitchFamily="18" charset="0"/>
                <a:cs typeface="Times New Roman" panose="02020603050405020304" pitchFamily="18" charset="0"/>
              </a:rPr>
              <a:t>: Handled automated preprocessing, model selection, training, and optimization.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7" name="TextBox 6"/>
          <p:cNvSpPr txBox="1"/>
          <p:nvPr/>
        </p:nvSpPr>
        <p:spPr>
          <a:xfrm>
            <a:off x="581191" y="1251334"/>
            <a:ext cx="10895461" cy="1938992"/>
          </a:xfrm>
          <a:prstGeom prst="rect">
            <a:avLst/>
          </a:prstGeom>
          <a:noFill/>
        </p:spPr>
        <p:txBody>
          <a:bodyPr wrap="square">
            <a:spAutoFit/>
          </a:bodyPr>
          <a:lstStyle/>
          <a:p>
            <a:pPr>
              <a:buClr>
                <a:srgbClr val="00B0F0"/>
              </a:buClr>
            </a:pPr>
            <a:r>
              <a:rPr lang="en-US" sz="2000" b="1" dirty="0">
                <a:latin typeface="Times New Roman" panose="02020603050405020304" pitchFamily="18" charset="0"/>
                <a:cs typeface="Times New Roman" panose="02020603050405020304" pitchFamily="18" charset="0"/>
              </a:rPr>
              <a:t>Algorithm:</a:t>
            </a:r>
            <a:endParaRPr lang="en-US" sz="2000" b="1" dirty="0">
              <a:latin typeface="Times New Roman" panose="02020603050405020304" pitchFamily="18" charset="0"/>
              <a:cs typeface="Times New Roman" panose="02020603050405020304" pitchFamily="18" charset="0"/>
            </a:endParaRPr>
          </a:p>
          <a:p>
            <a:pPr marL="342900" indent="-342900">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algorithm was used to train the model.</a:t>
            </a:r>
            <a:endParaRPr lang="en-US" sz="2000" dirty="0">
              <a:latin typeface="Times New Roman" panose="02020603050405020304" pitchFamily="18" charset="0"/>
              <a:cs typeface="Times New Roman" panose="02020603050405020304" pitchFamily="18" charset="0"/>
            </a:endParaRPr>
          </a:p>
          <a:p>
            <a:pPr marL="342900" indent="-342900">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a supervised machine learning algorithm that works by constructing multiple decision trees and combining their results for improved accuracy.</a:t>
            </a:r>
            <a:endParaRPr lang="en-US" sz="2000" dirty="0">
              <a:latin typeface="Times New Roman" panose="02020603050405020304" pitchFamily="18" charset="0"/>
              <a:cs typeface="Times New Roman" panose="02020603050405020304" pitchFamily="18" charset="0"/>
            </a:endParaRPr>
          </a:p>
          <a:p>
            <a:pPr marL="342900" indent="-342900">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algorithm was automatically selected by </a:t>
            </a:r>
            <a:r>
              <a:rPr lang="en-US" sz="2000" b="1" dirty="0">
                <a:latin typeface="Times New Roman" panose="02020603050405020304" pitchFamily="18" charset="0"/>
                <a:cs typeface="Times New Roman" panose="02020603050405020304" pitchFamily="18" charset="0"/>
              </a:rPr>
              <a:t>IBM Watsonx.ai Studio’s </a:t>
            </a:r>
            <a:r>
              <a:rPr lang="en-US" sz="2000" b="1" dirty="0" err="1">
                <a:latin typeface="Times New Roman" panose="02020603050405020304" pitchFamily="18" charset="0"/>
                <a:cs typeface="Times New Roman" panose="02020603050405020304" pitchFamily="18" charset="0"/>
              </a:rPr>
              <a:t>AutoAI</a:t>
            </a:r>
            <a:r>
              <a:rPr lang="en-US" sz="2000" dirty="0">
                <a:latin typeface="Times New Roman" panose="02020603050405020304" pitchFamily="18" charset="0"/>
                <a:cs typeface="Times New Roman" panose="02020603050405020304" pitchFamily="18" charset="0"/>
              </a:rPr>
              <a:t> as the best performer after testing multiple models.</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81191" y="3319552"/>
            <a:ext cx="10764834"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Deployment Approach:</a:t>
            </a:r>
            <a:endParaRPr lang="en-US" sz="2000" b="1" dirty="0">
              <a:latin typeface="Times New Roman" panose="02020603050405020304" pitchFamily="18" charset="0"/>
              <a:cs typeface="Times New Roman" panose="02020603050405020304" pitchFamily="18" charset="0"/>
            </a:endParaRPr>
          </a:p>
          <a:p>
            <a:pPr marL="342900" indent="-342900">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model was developed using the </a:t>
            </a:r>
            <a:r>
              <a:rPr lang="en-US" sz="2000" b="1" dirty="0" err="1">
                <a:latin typeface="Times New Roman" panose="02020603050405020304" pitchFamily="18" charset="0"/>
                <a:cs typeface="Times New Roman" panose="02020603050405020304" pitchFamily="18" charset="0"/>
              </a:rPr>
              <a:t>AutoAI</a:t>
            </a:r>
            <a:r>
              <a:rPr lang="en-US" sz="2000" b="1" dirty="0">
                <a:latin typeface="Times New Roman" panose="02020603050405020304" pitchFamily="18" charset="0"/>
                <a:cs typeface="Times New Roman" panose="02020603050405020304" pitchFamily="18" charset="0"/>
              </a:rPr>
              <a:t> tool</a:t>
            </a:r>
            <a:r>
              <a:rPr lang="en-US" sz="2000" dirty="0">
                <a:latin typeface="Times New Roman" panose="02020603050405020304" pitchFamily="18" charset="0"/>
                <a:cs typeface="Times New Roman" panose="02020603050405020304" pitchFamily="18" charset="0"/>
              </a:rPr>
              <a:t> inside </a:t>
            </a:r>
            <a:r>
              <a:rPr lang="en-US" sz="2000" b="1" dirty="0">
                <a:latin typeface="Times New Roman" panose="02020603050405020304" pitchFamily="18" charset="0"/>
                <a:cs typeface="Times New Roman" panose="02020603050405020304" pitchFamily="18" charset="0"/>
              </a:rPr>
              <a:t>IBM Watsonx.ai Studio</a:t>
            </a:r>
            <a:r>
              <a:rPr lang="en-US" sz="2000" dirty="0">
                <a:latin typeface="Times New Roman" panose="02020603050405020304" pitchFamily="18" charset="0"/>
                <a:cs typeface="Times New Roman" panose="02020603050405020304" pitchFamily="18" charset="0"/>
              </a:rPr>
              <a:t>, which required </a:t>
            </a:r>
            <a:r>
              <a:rPr lang="en-US" sz="2000" b="1" dirty="0">
                <a:latin typeface="Times New Roman" panose="02020603050405020304" pitchFamily="18" charset="0"/>
                <a:cs typeface="Times New Roman" panose="02020603050405020304" pitchFamily="18" charset="0"/>
              </a:rPr>
              <a:t>no coding</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dataset (CSV format) was uploaded to </a:t>
            </a:r>
            <a:r>
              <a:rPr lang="en-US" sz="2000" b="1" dirty="0">
                <a:latin typeface="Times New Roman" panose="02020603050405020304" pitchFamily="18" charset="0"/>
                <a:cs typeface="Times New Roman" panose="02020603050405020304" pitchFamily="18" charset="0"/>
              </a:rPr>
              <a:t>IBM Cloud Object Storage</a:t>
            </a:r>
            <a:r>
              <a:rPr lang="en-US" sz="2000" dirty="0">
                <a:latin typeface="Times New Roman" panose="02020603050405020304" pitchFamily="18" charset="0"/>
                <a:cs typeface="Times New Roman" panose="02020603050405020304" pitchFamily="18" charset="0"/>
              </a:rPr>
              <a:t> and connected directly to the </a:t>
            </a:r>
            <a:r>
              <a:rPr lang="en-US" sz="2000" dirty="0" err="1">
                <a:latin typeface="Times New Roman" panose="02020603050405020304" pitchFamily="18" charset="0"/>
                <a:cs typeface="Times New Roman" panose="02020603050405020304" pitchFamily="18" charset="0"/>
              </a:rPr>
              <a:t>AutoAI</a:t>
            </a:r>
            <a:r>
              <a:rPr lang="en-US" sz="2000" dirty="0">
                <a:latin typeface="Times New Roman" panose="02020603050405020304" pitchFamily="18" charset="0"/>
                <a:cs typeface="Times New Roman" panose="02020603050405020304" pitchFamily="18" charset="0"/>
              </a:rPr>
              <a:t> pipeline.</a:t>
            </a:r>
            <a:endParaRPr lang="en-US" sz="2000" dirty="0">
              <a:latin typeface="Times New Roman" panose="02020603050405020304" pitchFamily="18" charset="0"/>
              <a:cs typeface="Times New Roman" panose="02020603050405020304" pitchFamily="18" charset="0"/>
            </a:endParaRPr>
          </a:p>
          <a:p>
            <a:pPr marL="342900" indent="-342900">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Once training was complete, the best model (Random Forest) was deployed as a </a:t>
            </a:r>
            <a:r>
              <a:rPr lang="en-US" sz="2000" b="1" dirty="0">
                <a:latin typeface="Times New Roman" panose="02020603050405020304" pitchFamily="18" charset="0"/>
                <a:cs typeface="Times New Roman" panose="02020603050405020304" pitchFamily="18" charset="0"/>
              </a:rPr>
              <a:t>Web Service Endpoint</a:t>
            </a:r>
            <a:r>
              <a:rPr lang="en-US" sz="2000" dirty="0">
                <a:latin typeface="Times New Roman" panose="02020603050405020304" pitchFamily="18" charset="0"/>
                <a:cs typeface="Times New Roman" panose="02020603050405020304" pitchFamily="18" charset="0"/>
              </a:rPr>
              <a:t> using IBM Watsonx.ai.</a:t>
            </a:r>
            <a:endParaRPr lang="en-US" sz="2000" dirty="0">
              <a:latin typeface="Times New Roman" panose="02020603050405020304" pitchFamily="18" charset="0"/>
              <a:cs typeface="Times New Roman" panose="02020603050405020304" pitchFamily="18" charset="0"/>
            </a:endParaRPr>
          </a:p>
          <a:p>
            <a:pPr marL="342900" indent="-342900">
              <a:buClr>
                <a:srgbClr val="00B0F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Predictions were generated in real-time by uploading new input data (CSV files and test cases).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3" name="Rectangle 1"/>
          <p:cNvSpPr>
            <a:spLocks noChangeArrowheads="1"/>
          </p:cNvSpPr>
          <p:nvPr/>
        </p:nvSpPr>
        <p:spPr bwMode="auto">
          <a:xfrm rot="10800000" flipV="1">
            <a:off x="488301" y="1110315"/>
            <a:ext cx="1121539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trained using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algorithm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accurately predicted the correct NSAP scheme for each applicant.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was deployed successfully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Watsonx.ai Studio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prediction results were tested with real applicant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Sample inputs were given, and the model returned correct scheme predictions with high accuracy.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rcRect t="50000" r="1735"/>
          <a:stretch>
            <a:fillRect/>
          </a:stretch>
        </p:blipFill>
        <p:spPr>
          <a:xfrm>
            <a:off x="105746" y="2917344"/>
            <a:ext cx="11980506" cy="3238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panose="020B0604020202020204"/>
                <a:ea typeface="+mj-lt"/>
                <a:cs typeface="Arial" panose="020B0604020202020204"/>
              </a:rPr>
              <a:t>Result</a:t>
            </a:r>
            <a:endParaRPr lang="en-IN" sz="4000" dirty="0"/>
          </a:p>
        </p:txBody>
      </p:sp>
      <p:pic>
        <p:nvPicPr>
          <p:cNvPr id="5" name="Picture 4"/>
          <p:cNvPicPr>
            <a:picLocks noChangeAspect="1"/>
          </p:cNvPicPr>
          <p:nvPr/>
        </p:nvPicPr>
        <p:blipFill>
          <a:blip r:embed="rId1"/>
          <a:srcRect l="1837" t="22413" r="1964"/>
          <a:stretch>
            <a:fillRect/>
          </a:stretch>
        </p:blipFill>
        <p:spPr>
          <a:xfrm>
            <a:off x="231710" y="1232452"/>
            <a:ext cx="11728579" cy="5025312"/>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8050</Words>
  <Application>WPS Presentation</Application>
  <PresentationFormat>Widescreen</PresentationFormat>
  <Paragraphs>133</Paragraphs>
  <Slides>17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 2</vt:lpstr>
      <vt:lpstr>Arial</vt:lpstr>
      <vt:lpstr>Calibri</vt:lpstr>
      <vt:lpstr>Times New Roman</vt:lpstr>
      <vt:lpstr>Calibri Light</vt:lpstr>
      <vt:lpstr>Franklin Gothic Demi</vt:lpstr>
      <vt:lpstr>Microsoft YaHei</vt:lpstr>
      <vt:lpstr>Arial Unicode MS</vt:lpstr>
      <vt:lpstr>Franklin Gothic Book</vt:lpstr>
      <vt:lpstr>DividendVTI</vt:lpstr>
      <vt:lpstr>NSAP Eligibility Prediction using Machine Learning with IBM Watsonx.ai Studio</vt:lpstr>
      <vt:lpstr>OUTLINE</vt:lpstr>
      <vt:lpstr>Problem Statement</vt:lpstr>
      <vt:lpstr>Proposed Solution</vt:lpstr>
      <vt:lpstr>Proposed Solution</vt:lpstr>
      <vt:lpstr>System  Approach</vt:lpstr>
      <vt:lpstr>Algorithm &amp; Deployment</vt:lpstr>
      <vt:lpstr>Result</vt:lpstr>
      <vt:lpstr>Result</vt:lpstr>
      <vt:lpstr>Result</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Karthick Raja</cp:lastModifiedBy>
  <cp:revision>54</cp:revision>
  <dcterms:created xsi:type="dcterms:W3CDTF">2021-05-26T16:50:00Z</dcterms:created>
  <dcterms:modified xsi:type="dcterms:W3CDTF">2025-08-01T04:51:41Z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A287D6BB412B4090BF4DCAB5B26480B2_13</vt:lpwstr>
  </property>
  <property fmtid="{D5CDD505-2E9C-101B-9397-08002B2CF9AE}" pid="4" name="KSOProductBuildVer">
    <vt:lpwstr>1033-12.2.0.21931</vt:lpwstr>
  </property>
</Properties>
</file>