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0" r:id="rId7"/>
    <p:sldId id="272" r:id="rId8"/>
    <p:sldId id="274" r:id="rId9"/>
    <p:sldId id="275" r:id="rId10"/>
    <p:sldId id="27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00194C"/>
    <a:srgbClr val="014067"/>
    <a:srgbClr val="010101"/>
    <a:srgbClr val="3F3F3F"/>
    <a:srgbClr val="014E7D"/>
    <a:srgbClr val="013657"/>
    <a:srgbClr val="01456F"/>
    <a:srgbClr val="01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4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ttps://www.amazon.in/boAt-Wave-Call-Dedicated-Multi-Sport/product-reviews/B0B5B6PQCT/ref=cm_cr_dp_d_show_all_btm?ie=UTF8&amp;reviewerType=all_review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00000" b="100000"/>
          <a:stretch/>
        </p:blipFill>
        <p:spPr>
          <a:xfrm>
            <a:off x="1717476" y="1011257"/>
            <a:ext cx="4508657" cy="5230044"/>
          </a:xfrm>
          <a:solidFill>
            <a:schemeClr val="accent2">
              <a:lumMod val="75000"/>
            </a:schemeClr>
          </a:solidFill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52829" y="2253304"/>
            <a:ext cx="2715259" cy="2653651"/>
          </a:xfrm>
          <a:prstGeom prst="hexagon">
            <a:avLst/>
          </a:prstGeom>
          <a:solidFill>
            <a:srgbClr val="01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3441" y="2123066"/>
            <a:ext cx="5776942" cy="161625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 smtClean="0"/>
              <a:t>Customer Sentiment </a:t>
            </a:r>
            <a:r>
              <a:rPr lang="en-US" sz="5400" dirty="0" smtClean="0"/>
              <a:t>Analysis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4963" y="3987616"/>
            <a:ext cx="4854339" cy="1257574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Boat Smart watch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33" y="2931192"/>
            <a:ext cx="2653651" cy="13822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97267" y="4616403"/>
            <a:ext cx="1808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hlinkClick r:id="rId4"/>
              </a:rPr>
              <a:t>Product Link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 rot="19938677">
            <a:off x="8829056" y="4756317"/>
            <a:ext cx="3672768" cy="41661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deliverables </a:t>
            </a:r>
            <a:r>
              <a:rPr lang="en-US" dirty="0" smtClean="0"/>
              <a:t>to Brand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11143" y="1356997"/>
            <a:ext cx="83722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Sentiment-based </a:t>
            </a:r>
            <a:r>
              <a:rPr lang="en-US" sz="3200" dirty="0">
                <a:solidFill>
                  <a:schemeClr val="bg1"/>
                </a:solidFill>
              </a:rPr>
              <a:t>binary classification model (positive/ negative) for customer product </a:t>
            </a:r>
            <a:r>
              <a:rPr lang="en-US" sz="3200" dirty="0" smtClean="0">
                <a:solidFill>
                  <a:schemeClr val="bg1"/>
                </a:solidFill>
              </a:rPr>
              <a:t>review on amazon (</a:t>
            </a:r>
            <a:r>
              <a:rPr lang="en-US" sz="3200" dirty="0" smtClean="0">
                <a:solidFill>
                  <a:schemeClr val="bg1"/>
                </a:solidFill>
              </a:rPr>
              <a:t>1186 </a:t>
            </a:r>
            <a:r>
              <a:rPr lang="en-US" sz="3200" dirty="0" smtClean="0">
                <a:solidFill>
                  <a:schemeClr val="bg1"/>
                </a:solidFill>
              </a:rPr>
              <a:t>review)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Helps us to </a:t>
            </a:r>
            <a:r>
              <a:rPr lang="en-US" sz="3200" dirty="0" smtClean="0">
                <a:solidFill>
                  <a:schemeClr val="bg1"/>
                </a:solidFill>
              </a:rPr>
              <a:t>improve </a:t>
            </a:r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 smtClean="0">
                <a:solidFill>
                  <a:schemeClr val="bg1"/>
                </a:solidFill>
              </a:rPr>
              <a:t>product features.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Sentiment </a:t>
            </a:r>
            <a:r>
              <a:rPr lang="en-US" sz="3200" dirty="0">
                <a:solidFill>
                  <a:schemeClr val="bg1"/>
                </a:solidFill>
              </a:rPr>
              <a:t>prediction for </a:t>
            </a:r>
            <a:r>
              <a:rPr lang="en-US" sz="3200" dirty="0" smtClean="0">
                <a:solidFill>
                  <a:schemeClr val="bg1"/>
                </a:solidFill>
              </a:rPr>
              <a:t>new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Reviews dataset </a:t>
            </a:r>
            <a:r>
              <a:rPr lang="en-US" sz="3200" dirty="0" smtClean="0">
                <a:solidFill>
                  <a:schemeClr val="bg1"/>
                </a:solidFill>
              </a:rPr>
              <a:t>(886reviews</a:t>
            </a:r>
            <a:r>
              <a:rPr lang="en-US" sz="3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0" y="186266"/>
            <a:ext cx="1066800" cy="677333"/>
          </a:xfrm>
          <a:prstGeom prst="rect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9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9729" y="1594619"/>
            <a:ext cx="11237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            Reviews of the product has been collected from amazon platform by using python scrapping method and it is extracted into excel </a:t>
            </a:r>
            <a:r>
              <a:rPr lang="en-US" sz="2400" dirty="0" smtClean="0">
                <a:solidFill>
                  <a:schemeClr val="bg1"/>
                </a:solidFill>
              </a:rPr>
              <a:t>format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(1186 review).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0" y="152400"/>
            <a:ext cx="1066800" cy="677333"/>
          </a:xfrm>
          <a:prstGeom prst="rect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11" y="2595492"/>
            <a:ext cx="6538106" cy="37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Approach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11143" y="1805000"/>
            <a:ext cx="8372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Assumption 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All </a:t>
            </a:r>
            <a:r>
              <a:rPr lang="en-US" sz="3200" dirty="0" smtClean="0">
                <a:solidFill>
                  <a:schemeClr val="bg1"/>
                </a:solidFill>
              </a:rPr>
              <a:t>number &amp; </a:t>
            </a:r>
            <a:r>
              <a:rPr lang="en-US" sz="3200" dirty="0" smtClean="0">
                <a:solidFill>
                  <a:schemeClr val="bg1"/>
                </a:solidFill>
              </a:rPr>
              <a:t>special characters dropped 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Assumed all reviews are in </a:t>
            </a:r>
            <a:r>
              <a:rPr lang="en-US" sz="3200" dirty="0" smtClean="0">
                <a:solidFill>
                  <a:schemeClr val="bg1"/>
                </a:solidFill>
              </a:rPr>
              <a:t>English</a:t>
            </a:r>
          </a:p>
          <a:p>
            <a:pPr lvl="4"/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Trained a classification Model 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Predicting review as positive and negative comments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Using Random </a:t>
            </a:r>
            <a:r>
              <a:rPr lang="en-US" sz="3200" dirty="0" smtClean="0">
                <a:solidFill>
                  <a:schemeClr val="bg1"/>
                </a:solidFill>
              </a:rPr>
              <a:t>forest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0" y="152400"/>
            <a:ext cx="1066800" cy="677333"/>
          </a:xfrm>
          <a:prstGeom prst="rect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43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454122" cy="1147968"/>
          </a:xfrm>
        </p:spPr>
        <p:txBody>
          <a:bodyPr>
            <a:normAutofit/>
          </a:bodyPr>
          <a:lstStyle/>
          <a:p>
            <a:r>
              <a:rPr lang="en-US" dirty="0" smtClean="0"/>
              <a:t>Predicted </a:t>
            </a:r>
            <a:r>
              <a:rPr lang="en-US" dirty="0"/>
              <a:t>sentiment labels for </a:t>
            </a:r>
            <a:r>
              <a:rPr lang="en-US" dirty="0" smtClean="0"/>
              <a:t>New dataset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11143" y="1795595"/>
            <a:ext cx="8372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Model accuracy  75.5</a:t>
            </a:r>
            <a:r>
              <a:rPr lang="en-US" sz="3200" dirty="0" smtClean="0">
                <a:solidFill>
                  <a:schemeClr val="bg1"/>
                </a:solidFill>
              </a:rPr>
              <a:t>%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72800" y="152400"/>
            <a:ext cx="1066800" cy="677333"/>
          </a:xfrm>
          <a:prstGeom prst="rect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6" y="2818968"/>
            <a:ext cx="7980916" cy="3302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692" y="3537812"/>
            <a:ext cx="356575" cy="3836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151" y="4040334"/>
            <a:ext cx="356575" cy="383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692" y="5143396"/>
            <a:ext cx="356575" cy="3836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692" y="5645918"/>
            <a:ext cx="356575" cy="3836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692" y="4560215"/>
            <a:ext cx="357929" cy="4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9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52400"/>
            <a:ext cx="10454122" cy="114796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Insights: Most of the Customers are </a:t>
            </a:r>
            <a:r>
              <a:rPr lang="en-US" sz="4000" dirty="0" smtClean="0"/>
              <a:t>happy</a:t>
            </a:r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1911143" y="1805000"/>
            <a:ext cx="8372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Positive and Negative feed back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19" y="2634345"/>
            <a:ext cx="4202113" cy="38533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93466" y="3204402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IN" sz="2800" dirty="0" smtClean="0">
                <a:solidFill>
                  <a:schemeClr val="bg1"/>
                </a:solidFill>
              </a:rPr>
              <a:t>Positive </a:t>
            </a:r>
            <a:r>
              <a:rPr lang="en-IN" sz="2800" dirty="0">
                <a:solidFill>
                  <a:schemeClr val="bg1"/>
                </a:solidFill>
              </a:rPr>
              <a:t>F</a:t>
            </a:r>
            <a:r>
              <a:rPr lang="en-IN" sz="2800" dirty="0" smtClean="0">
                <a:solidFill>
                  <a:schemeClr val="bg1"/>
                </a:solidFill>
              </a:rPr>
              <a:t>eedback (</a:t>
            </a:r>
            <a:r>
              <a:rPr lang="en-IN" sz="2800" dirty="0">
                <a:solidFill>
                  <a:schemeClr val="bg1"/>
                </a:solidFill>
              </a:rPr>
              <a:t>1) : 625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solidFill>
                  <a:schemeClr val="bg1"/>
                </a:solidFill>
              </a:rPr>
              <a:t>Negative Feedback(0): 261</a:t>
            </a: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972800" y="152400"/>
            <a:ext cx="1066800" cy="677333"/>
          </a:xfrm>
          <a:prstGeom prst="rect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3580324" y="3436061"/>
            <a:ext cx="2369715" cy="2385189"/>
          </a:xfrm>
          <a:prstGeom prst="flowChartConnector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48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454122" cy="1147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Observation from Review Analysis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39165" y="1856515"/>
            <a:ext cx="11148033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Most </a:t>
            </a:r>
            <a:r>
              <a:rPr lang="en-US" sz="3200" dirty="0">
                <a:solidFill>
                  <a:schemeClr val="bg1"/>
                </a:solidFill>
              </a:rPr>
              <a:t>repeated complaint are </a:t>
            </a:r>
            <a:r>
              <a:rPr lang="en-US" sz="3200" dirty="0" smtClean="0">
                <a:solidFill>
                  <a:schemeClr val="bg1"/>
                </a:solidFill>
              </a:rPr>
              <a:t>mentioned </a:t>
            </a:r>
            <a:r>
              <a:rPr lang="en-US" sz="3200" dirty="0" smtClean="0">
                <a:solidFill>
                  <a:schemeClr val="bg1"/>
                </a:solidFill>
              </a:rPr>
              <a:t>below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Low Battery life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Issue with loading the media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Bluetooth </a:t>
            </a:r>
            <a:r>
              <a:rPr lang="en-US" sz="3200" dirty="0" smtClean="0">
                <a:solidFill>
                  <a:schemeClr val="bg1"/>
                </a:solidFill>
              </a:rPr>
              <a:t>connectivity problem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44011" y="209029"/>
            <a:ext cx="1347989" cy="525067"/>
          </a:xfrm>
          <a:prstGeom prst="rect">
            <a:avLst/>
          </a:prstGeom>
          <a:solidFill>
            <a:srgbClr val="00194C"/>
          </a:solidFill>
          <a:ln>
            <a:solidFill>
              <a:srgbClr val="001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9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063" y="1736221"/>
            <a:ext cx="5537512" cy="1780274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2928" y="3571826"/>
            <a:ext cx="3445782" cy="299468"/>
          </a:xfrm>
        </p:spPr>
        <p:txBody>
          <a:bodyPr/>
          <a:lstStyle/>
          <a:p>
            <a:r>
              <a:rPr lang="en-US" dirty="0" smtClean="0"/>
              <a:t>By:- </a:t>
            </a:r>
            <a:r>
              <a:rPr lang="en-US" dirty="0" err="1" smtClean="0"/>
              <a:t>Karthickraja</a:t>
            </a:r>
            <a:r>
              <a:rPr lang="en-US" dirty="0" smtClean="0"/>
              <a:t> </a:t>
            </a:r>
            <a:r>
              <a:rPr lang="en-US" dirty="0" err="1" smtClean="0"/>
              <a:t>Devadoss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3981957"/>
            <a:ext cx="3445783" cy="289070"/>
          </a:xfrm>
        </p:spPr>
        <p:txBody>
          <a:bodyPr/>
          <a:lstStyle/>
          <a:p>
            <a:r>
              <a:rPr lang="en-US" dirty="0" smtClean="0"/>
              <a:t>karthickraja9868@gmail.com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0648" y="3461163"/>
            <a:ext cx="512280" cy="15100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178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Customer Sentiment Analysis</vt:lpstr>
      <vt:lpstr>Our deliverables to Brand</vt:lpstr>
      <vt:lpstr>Data Collection </vt:lpstr>
      <vt:lpstr>Model Approach</vt:lpstr>
      <vt:lpstr>Predicted sentiment labels for New dataset</vt:lpstr>
      <vt:lpstr>Insights: Most of the Customers are happy</vt:lpstr>
      <vt:lpstr>Important Observation from Review Analysis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2022-11-04T08:38:40Z</dcterms:created>
  <dcterms:modified xsi:type="dcterms:W3CDTF">2022-11-05T13:28:24Z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