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6"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BB8F-D62A-6516-21B9-5A8D78E66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7EEC1-A91B-156F-1CDD-DC80876BA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F62B27-82C2-2BBD-F369-E670526AAEE0}"/>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5" name="Footer Placeholder 4">
            <a:extLst>
              <a:ext uri="{FF2B5EF4-FFF2-40B4-BE49-F238E27FC236}">
                <a16:creationId xmlns:a16="http://schemas.microsoft.com/office/drawing/2014/main" id="{0FD443B0-8807-151E-0E1B-1724AFD3F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B1278-AFA3-F742-8205-A07588D86D41}"/>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292176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8CD9-EB96-5650-355B-C6D757CFDE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2FB3E0-CACA-2DDB-91AB-8BC5036701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81E6-5F89-7A7F-8FC4-5A8A746BA3B4}"/>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5" name="Footer Placeholder 4">
            <a:extLst>
              <a:ext uri="{FF2B5EF4-FFF2-40B4-BE49-F238E27FC236}">
                <a16:creationId xmlns:a16="http://schemas.microsoft.com/office/drawing/2014/main" id="{5F1158C9-9C36-33BC-6D0B-70B8FE944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F7410-60EA-07DF-FA4B-168BCD82F9FA}"/>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184576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12E26-DE23-C75E-C824-DB2741C654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21CFB1-4327-5983-9460-9AF3BC790A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4C402-2E6F-51B9-A774-7E1219CC9DC9}"/>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5" name="Footer Placeholder 4">
            <a:extLst>
              <a:ext uri="{FF2B5EF4-FFF2-40B4-BE49-F238E27FC236}">
                <a16:creationId xmlns:a16="http://schemas.microsoft.com/office/drawing/2014/main" id="{0E0BE80E-96BB-B542-ADB5-E53EFFF4C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B897E-CBD4-4186-336A-B546A1DA646C}"/>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64069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B552-E35A-375D-3D52-034B7599F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1AF46-75F5-08F4-B0E6-1087936EA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F7C81-493E-2403-D59C-8F5BF5A34F4D}"/>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5" name="Footer Placeholder 4">
            <a:extLst>
              <a:ext uri="{FF2B5EF4-FFF2-40B4-BE49-F238E27FC236}">
                <a16:creationId xmlns:a16="http://schemas.microsoft.com/office/drawing/2014/main" id="{2832F825-8352-D7E6-AEE2-A44CDB163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2ED3F-5846-A85D-D196-B213C319DD8C}"/>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321371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9A57-0CA5-0231-3029-2DD1AB201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61E17C-B7BF-C6E8-BF6A-211085417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B182A-B957-BE74-76E6-9D6B82C96363}"/>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5" name="Footer Placeholder 4">
            <a:extLst>
              <a:ext uri="{FF2B5EF4-FFF2-40B4-BE49-F238E27FC236}">
                <a16:creationId xmlns:a16="http://schemas.microsoft.com/office/drawing/2014/main" id="{737524A4-FA2C-B68F-7227-FE5F02611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89EBD-4A87-3287-AFE9-C354A3281B3E}"/>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410031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594F-F67F-02BC-029D-568140A75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650D9-39AE-5C59-6DE9-E8F8E88195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E51308-FB2F-133B-CA0E-4CDE747481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FA996-457B-22C1-3D8E-47FD15E7118D}"/>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6" name="Footer Placeholder 5">
            <a:extLst>
              <a:ext uri="{FF2B5EF4-FFF2-40B4-BE49-F238E27FC236}">
                <a16:creationId xmlns:a16="http://schemas.microsoft.com/office/drawing/2014/main" id="{7A6A5A6C-AC26-CC6B-4C80-171ABFC1C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13476-4BE5-F1AA-9F0D-C2DF3DCA5F3E}"/>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2006364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0A3F-E5D8-ED8E-2303-EAD16BA48C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62BC8-64A9-DC8C-7F20-7E01AD3DC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AA7DA-AC9D-C414-85E7-46F2706D7F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3718B-5DEE-9F17-C458-E8C5F3F383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6A5A5-6E57-0AA5-27E4-D80877C216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DC272-D671-C158-3951-C2D4611F002A}"/>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8" name="Footer Placeholder 7">
            <a:extLst>
              <a:ext uri="{FF2B5EF4-FFF2-40B4-BE49-F238E27FC236}">
                <a16:creationId xmlns:a16="http://schemas.microsoft.com/office/drawing/2014/main" id="{2DAE53B8-CCB9-734E-6102-AE06313BCB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3DF522-2688-81C8-C3DE-B97910C389DB}"/>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159876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473C-0FD5-2AD6-5D38-D59D15E169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001230-91B6-31AF-C74D-B37062A53D54}"/>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4" name="Footer Placeholder 3">
            <a:extLst>
              <a:ext uri="{FF2B5EF4-FFF2-40B4-BE49-F238E27FC236}">
                <a16:creationId xmlns:a16="http://schemas.microsoft.com/office/drawing/2014/main" id="{2B2BDD67-E22B-421B-E7A3-57B9465D1F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ED886A-A9A7-3B52-B244-38BFB09F8525}"/>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323242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908DD-8C1C-6156-F4F3-50CB1BDC0D63}"/>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3" name="Footer Placeholder 2">
            <a:extLst>
              <a:ext uri="{FF2B5EF4-FFF2-40B4-BE49-F238E27FC236}">
                <a16:creationId xmlns:a16="http://schemas.microsoft.com/office/drawing/2014/main" id="{5C0412B7-3137-21F9-C68D-E27F57BD2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579262-9FC1-47EB-6B11-4B3A567D2D48}"/>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38504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E967-19AD-EFD6-1069-878E7DCDB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BA7CA8-86F3-D232-4D7A-935EA702C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E76E4-9EA1-A21B-0C6C-798C4B014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9BC30-7A9D-D035-BFAD-AB3E937FE2E9}"/>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6" name="Footer Placeholder 5">
            <a:extLst>
              <a:ext uri="{FF2B5EF4-FFF2-40B4-BE49-F238E27FC236}">
                <a16:creationId xmlns:a16="http://schemas.microsoft.com/office/drawing/2014/main" id="{F6CB3524-E2C3-D360-E486-972EE8A88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457E3-C5D5-D2EA-23F8-983663D347BE}"/>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182289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8954-1BE5-947F-1D3A-C0BFC746F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9DC63-7EB8-B9CD-724C-CDA65AAF5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E6563D-B0AE-F843-60A8-A520B94AA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CE2C8-A5FB-4898-9767-08783E70D826}"/>
              </a:ext>
            </a:extLst>
          </p:cNvPr>
          <p:cNvSpPr>
            <a:spLocks noGrp="1"/>
          </p:cNvSpPr>
          <p:nvPr>
            <p:ph type="dt" sz="half" idx="10"/>
          </p:nvPr>
        </p:nvSpPr>
        <p:spPr/>
        <p:txBody>
          <a:bodyPr/>
          <a:lstStyle/>
          <a:p>
            <a:fld id="{26C99080-765C-4C27-A060-980912609F30}" type="datetimeFigureOut">
              <a:rPr lang="en-US" smtClean="0"/>
              <a:t>10/17/2022</a:t>
            </a:fld>
            <a:endParaRPr lang="en-US"/>
          </a:p>
        </p:txBody>
      </p:sp>
      <p:sp>
        <p:nvSpPr>
          <p:cNvPr id="6" name="Footer Placeholder 5">
            <a:extLst>
              <a:ext uri="{FF2B5EF4-FFF2-40B4-BE49-F238E27FC236}">
                <a16:creationId xmlns:a16="http://schemas.microsoft.com/office/drawing/2014/main" id="{D1E426A0-F25E-7AD4-D362-B7B449DFA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B7F6F-FE34-57AD-9090-4E115181E203}"/>
              </a:ext>
            </a:extLst>
          </p:cNvPr>
          <p:cNvSpPr>
            <a:spLocks noGrp="1"/>
          </p:cNvSpPr>
          <p:nvPr>
            <p:ph type="sldNum" sz="quarter" idx="12"/>
          </p:nvPr>
        </p:nvSpPr>
        <p:spPr/>
        <p:txBody>
          <a:bodyPr/>
          <a:lstStyle/>
          <a:p>
            <a:fld id="{BEA81FB1-C00A-405F-9DC0-404AF3D9CBE4}" type="slidenum">
              <a:rPr lang="en-US" smtClean="0"/>
              <a:t>‹#›</a:t>
            </a:fld>
            <a:endParaRPr lang="en-US"/>
          </a:p>
        </p:txBody>
      </p:sp>
    </p:spTree>
    <p:extLst>
      <p:ext uri="{BB962C8B-B14F-4D97-AF65-F5344CB8AC3E}">
        <p14:creationId xmlns:p14="http://schemas.microsoft.com/office/powerpoint/2010/main" val="190510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35D1A0-5A4D-E493-943E-0CFB05B22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1FAC3-70F2-084B-DF63-431B8AE28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AE65F-7178-A57C-AC4E-5DCCA1BAD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99080-765C-4C27-A060-980912609F30}" type="datetimeFigureOut">
              <a:rPr lang="en-US" smtClean="0"/>
              <a:t>10/17/2022</a:t>
            </a:fld>
            <a:endParaRPr lang="en-US"/>
          </a:p>
        </p:txBody>
      </p:sp>
      <p:sp>
        <p:nvSpPr>
          <p:cNvPr id="5" name="Footer Placeholder 4">
            <a:extLst>
              <a:ext uri="{FF2B5EF4-FFF2-40B4-BE49-F238E27FC236}">
                <a16:creationId xmlns:a16="http://schemas.microsoft.com/office/drawing/2014/main" id="{D0E80002-2FAC-1944-FA10-C0D5CCB352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4713D1-83AD-C4EB-5396-E6C1EBC66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81FB1-C00A-405F-9DC0-404AF3D9CBE4}" type="slidenum">
              <a:rPr lang="en-US" smtClean="0"/>
              <a:t>‹#›</a:t>
            </a:fld>
            <a:endParaRPr lang="en-US"/>
          </a:p>
        </p:txBody>
      </p:sp>
    </p:spTree>
    <p:extLst>
      <p:ext uri="{BB962C8B-B14F-4D97-AF65-F5344CB8AC3E}">
        <p14:creationId xmlns:p14="http://schemas.microsoft.com/office/powerpoint/2010/main" val="1701723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4ABF-EC3F-B450-4896-236FFDCECCE4}"/>
              </a:ext>
            </a:extLst>
          </p:cNvPr>
          <p:cNvSpPr>
            <a:spLocks noGrp="1"/>
          </p:cNvSpPr>
          <p:nvPr>
            <p:ph type="ctrTitle"/>
          </p:nvPr>
        </p:nvSpPr>
        <p:spPr>
          <a:xfrm>
            <a:off x="-1345808" y="384629"/>
            <a:ext cx="8548468" cy="776775"/>
          </a:xfrm>
        </p:spPr>
        <p:txBody>
          <a:bodyPr>
            <a:normAutofit/>
          </a:bodyPr>
          <a:lstStyle/>
          <a:p>
            <a:r>
              <a:rPr lang="en-US" sz="4400" b="1" dirty="0">
                <a:latin typeface="Times New Roman" panose="02020603050405020304" pitchFamily="18" charset="0"/>
                <a:cs typeface="Times New Roman" panose="02020603050405020304" pitchFamily="18" charset="0"/>
              </a:rPr>
              <a:t>WEB SCRAPING</a:t>
            </a:r>
          </a:p>
        </p:txBody>
      </p:sp>
      <p:sp>
        <p:nvSpPr>
          <p:cNvPr id="3" name="Subtitle 2">
            <a:extLst>
              <a:ext uri="{FF2B5EF4-FFF2-40B4-BE49-F238E27FC236}">
                <a16:creationId xmlns:a16="http://schemas.microsoft.com/office/drawing/2014/main" id="{3EAD2BCF-E7DF-FD58-7FC8-FD08298A05EC}"/>
              </a:ext>
            </a:extLst>
          </p:cNvPr>
          <p:cNvSpPr>
            <a:spLocks noGrp="1"/>
          </p:cNvSpPr>
          <p:nvPr>
            <p:ph type="subTitle" idx="1"/>
          </p:nvPr>
        </p:nvSpPr>
        <p:spPr>
          <a:xfrm>
            <a:off x="6583680" y="4178105"/>
            <a:ext cx="4490274" cy="2295266"/>
          </a:xfrm>
        </p:spPr>
        <p:txBody>
          <a:bodyPr>
            <a:normAutofit/>
          </a:bodyPr>
          <a:lstStyle/>
          <a:p>
            <a:pPr algn="l"/>
            <a:r>
              <a:rPr lang="en-US" dirty="0">
                <a:latin typeface="Times New Roman" panose="02020603050405020304" pitchFamily="18" charset="0"/>
                <a:cs typeface="Times New Roman" panose="02020603050405020304" pitchFamily="18" charset="0"/>
              </a:rPr>
              <a:t>DEEPIKA MANI .D</a:t>
            </a:r>
          </a:p>
          <a:p>
            <a:pPr algn="l"/>
            <a:r>
              <a:rPr lang="en-US" dirty="0">
                <a:latin typeface="Times New Roman" panose="02020603050405020304" pitchFamily="18" charset="0"/>
                <a:cs typeface="Times New Roman" panose="02020603050405020304" pitchFamily="18" charset="0"/>
              </a:rPr>
              <a:t>INBARASAN .S.V</a:t>
            </a:r>
          </a:p>
          <a:p>
            <a:pPr algn="l"/>
            <a:r>
              <a:rPr lang="en-US" dirty="0">
                <a:latin typeface="Times New Roman" panose="02020603050405020304" pitchFamily="18" charset="0"/>
                <a:cs typeface="Times New Roman" panose="02020603050405020304" pitchFamily="18" charset="0"/>
              </a:rPr>
              <a:t>KARTHICK .R</a:t>
            </a:r>
          </a:p>
          <a:p>
            <a:pPr algn="l"/>
            <a:r>
              <a:rPr lang="en-US" dirty="0">
                <a:latin typeface="Times New Roman" panose="02020603050405020304" pitchFamily="18" charset="0"/>
                <a:cs typeface="Times New Roman" panose="02020603050405020304" pitchFamily="18" charset="0"/>
              </a:rPr>
              <a:t>LAKSHMI NARAYANAN .T</a:t>
            </a:r>
          </a:p>
          <a:p>
            <a:pPr algn="l"/>
            <a:r>
              <a:rPr lang="en-US" dirty="0">
                <a:latin typeface="Times New Roman" panose="02020603050405020304" pitchFamily="18" charset="0"/>
                <a:cs typeface="Times New Roman" panose="02020603050405020304" pitchFamily="18" charset="0"/>
              </a:rPr>
              <a:t>VINEETH KUMAR .C</a:t>
            </a:r>
          </a:p>
          <a:p>
            <a:pPr algn="l"/>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CE6DDF-CA1C-E283-85FA-1E5750E7A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660" y="297172"/>
            <a:ext cx="4051494" cy="864232"/>
          </a:xfrm>
          <a:prstGeom prst="rect">
            <a:avLst/>
          </a:prstGeom>
        </p:spPr>
      </p:pic>
    </p:spTree>
    <p:extLst>
      <p:ext uri="{BB962C8B-B14F-4D97-AF65-F5344CB8AC3E}">
        <p14:creationId xmlns:p14="http://schemas.microsoft.com/office/powerpoint/2010/main" val="248215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B3A83C-1014-A5B3-5DDC-B3BEEF1339D0}"/>
              </a:ext>
            </a:extLst>
          </p:cNvPr>
          <p:cNvSpPr>
            <a:spLocks noGrp="1"/>
          </p:cNvSpPr>
          <p:nvPr>
            <p:ph idx="1"/>
          </p:nvPr>
        </p:nvSpPr>
        <p:spPr>
          <a:xfrm>
            <a:off x="838200" y="562708"/>
            <a:ext cx="10515600" cy="5614255"/>
          </a:xfrm>
        </p:spPr>
        <p:txBody>
          <a:bodyPr>
            <a:normAutofit/>
          </a:bodyPr>
          <a:lstStyle/>
          <a:p>
            <a:r>
              <a:rPr lang="en-US" sz="2000" dirty="0">
                <a:latin typeface="Times New Roman" panose="02020603050405020304" pitchFamily="18" charset="0"/>
                <a:cs typeface="Times New Roman" panose="02020603050405020304" pitchFamily="18" charset="0"/>
              </a:rPr>
              <a:t>Step8  :Give condition to </a:t>
            </a:r>
            <a:r>
              <a:rPr lang="en-US" sz="2000" dirty="0" err="1">
                <a:latin typeface="Times New Roman" panose="02020603050405020304" pitchFamily="18" charset="0"/>
                <a:cs typeface="Times New Roman" panose="02020603050405020304" pitchFamily="18" charset="0"/>
              </a:rPr>
              <a:t>concat</a:t>
            </a:r>
            <a:r>
              <a:rPr lang="en-US" sz="2000" dirty="0">
                <a:latin typeface="Times New Roman" panose="02020603050405020304" pitchFamily="18" charset="0"/>
                <a:cs typeface="Times New Roman" panose="02020603050405020304" pitchFamily="18" charset="0"/>
              </a:rPr>
              <a:t> code with question.</a:t>
            </a:r>
          </a:p>
          <a:p>
            <a:r>
              <a:rPr lang="en-US" sz="2000" dirty="0">
                <a:latin typeface="Times New Roman" panose="02020603050405020304" pitchFamily="18" charset="0"/>
                <a:cs typeface="Times New Roman" panose="02020603050405020304" pitchFamily="18" charset="0"/>
              </a:rPr>
              <a:t>Step9  :Remove empty index in question list.</a:t>
            </a:r>
          </a:p>
          <a:p>
            <a:r>
              <a:rPr lang="en-US" sz="2000" dirty="0">
                <a:latin typeface="Times New Roman" panose="02020603050405020304" pitchFamily="18" charset="0"/>
                <a:cs typeface="Times New Roman" panose="02020603050405020304" pitchFamily="18" charset="0"/>
              </a:rPr>
              <a:t>Step10:Add the code part with question list.</a:t>
            </a:r>
          </a:p>
          <a:p>
            <a:r>
              <a:rPr lang="en-US" sz="2000" dirty="0">
                <a:latin typeface="Times New Roman" panose="02020603050405020304" pitchFamily="18" charset="0"/>
                <a:cs typeface="Times New Roman" panose="02020603050405020304" pitchFamily="18" charset="0"/>
              </a:rPr>
              <a:t>Step11:Using file handling store the file as text format.</a:t>
            </a:r>
          </a:p>
          <a:p>
            <a:r>
              <a:rPr lang="en-US" sz="2000" dirty="0">
                <a:latin typeface="Times New Roman" panose="02020603050405020304" pitchFamily="18" charset="0"/>
                <a:cs typeface="Times New Roman" panose="02020603050405020304" pitchFamily="18" charset="0"/>
              </a:rPr>
              <a:t>Step12:Open the notepad to view the output.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79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87715-54B6-6D0E-0772-107E5508F536}"/>
              </a:ext>
            </a:extLst>
          </p:cNvPr>
          <p:cNvSpPr>
            <a:spLocks noGrp="1"/>
          </p:cNvSpPr>
          <p:nvPr>
            <p:ph idx="1"/>
          </p:nvPr>
        </p:nvSpPr>
        <p:spPr>
          <a:xfrm>
            <a:off x="838200" y="576775"/>
            <a:ext cx="10515600" cy="560018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SAMPLE SNIPPET</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021D5D-7E36-C89C-0F9F-6685127B5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66403"/>
            <a:ext cx="9808373" cy="4525193"/>
          </a:xfrm>
          <a:prstGeom prst="rect">
            <a:avLst/>
          </a:prstGeom>
        </p:spPr>
      </p:pic>
    </p:spTree>
    <p:extLst>
      <p:ext uri="{BB962C8B-B14F-4D97-AF65-F5344CB8AC3E}">
        <p14:creationId xmlns:p14="http://schemas.microsoft.com/office/powerpoint/2010/main" val="289344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EFD00-FC16-9FE4-908E-84F037903547}"/>
              </a:ext>
            </a:extLst>
          </p:cNvPr>
          <p:cNvSpPr>
            <a:spLocks noGrp="1"/>
          </p:cNvSpPr>
          <p:nvPr>
            <p:ph idx="1"/>
          </p:nvPr>
        </p:nvSpPr>
        <p:spPr>
          <a:xfrm>
            <a:off x="838200" y="209518"/>
            <a:ext cx="10515600" cy="596744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OUTPUT</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8BFFAA-926B-067D-6AD7-404032FE8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87" y="681037"/>
            <a:ext cx="6019376" cy="2581170"/>
          </a:xfrm>
          <a:prstGeom prst="rect">
            <a:avLst/>
          </a:prstGeom>
        </p:spPr>
      </p:pic>
      <p:pic>
        <p:nvPicPr>
          <p:cNvPr id="7" name="Picture 6">
            <a:extLst>
              <a:ext uri="{FF2B5EF4-FFF2-40B4-BE49-F238E27FC236}">
                <a16:creationId xmlns:a16="http://schemas.microsoft.com/office/drawing/2014/main" id="{89F5893E-DD0B-05FE-A2DC-2B6CE6F9F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987" y="3667630"/>
            <a:ext cx="6019376" cy="2695613"/>
          </a:xfrm>
          <a:prstGeom prst="rect">
            <a:avLst/>
          </a:prstGeom>
        </p:spPr>
      </p:pic>
    </p:spTree>
    <p:extLst>
      <p:ext uri="{BB962C8B-B14F-4D97-AF65-F5344CB8AC3E}">
        <p14:creationId xmlns:p14="http://schemas.microsoft.com/office/powerpoint/2010/main" val="373381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9E9D5-C147-499F-20C7-B9CD7974AFE8}"/>
              </a:ext>
            </a:extLst>
          </p:cNvPr>
          <p:cNvSpPr>
            <a:spLocks noGrp="1"/>
          </p:cNvSpPr>
          <p:nvPr>
            <p:ph idx="1"/>
          </p:nvPr>
        </p:nvSpPr>
        <p:spPr>
          <a:xfrm>
            <a:off x="838200" y="422030"/>
            <a:ext cx="10515600" cy="564239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CONCULSION</a:t>
            </a:r>
            <a:r>
              <a:rPr lang="en-US" sz="2000" b="1"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All our needs in this project to be executed successfully </a:t>
            </a:r>
          </a:p>
          <a:p>
            <a:r>
              <a:rPr lang="en-US" sz="2000" dirty="0">
                <a:latin typeface="Times New Roman" panose="02020603050405020304" pitchFamily="18" charset="0"/>
                <a:cs typeface="Times New Roman" panose="02020603050405020304" pitchFamily="18" charset="0"/>
              </a:rPr>
              <a:t>our target to get all 50 text questions to be retrieved from the above mentioned web URL</a:t>
            </a:r>
          </a:p>
          <a:p>
            <a:r>
              <a:rPr lang="en-US" sz="2000" dirty="0">
                <a:latin typeface="Times New Roman" panose="02020603050405020304" pitchFamily="18" charset="0"/>
                <a:cs typeface="Times New Roman" panose="02020603050405020304" pitchFamily="18" charset="0"/>
              </a:rPr>
              <a:t>And it should be saved in a notepad as automated. Although it’s possible to parse data from the Web using tools in Python’s standard library, there are many tools on PyCharm using python that can help simplify the process.</a:t>
            </a:r>
          </a:p>
          <a:p>
            <a:r>
              <a:rPr lang="en-US" sz="2000" dirty="0">
                <a:latin typeface="Times New Roman" panose="02020603050405020304" pitchFamily="18" charset="0"/>
                <a:cs typeface="Times New Roman" panose="02020603050405020304" pitchFamily="18" charset="0"/>
              </a:rPr>
              <a:t>In this mini project ,we learned how to:</a:t>
            </a:r>
          </a:p>
          <a:p>
            <a:r>
              <a:rPr lang="en-US" sz="2000" dirty="0">
                <a:latin typeface="Times New Roman" panose="02020603050405020304" pitchFamily="18" charset="0"/>
                <a:cs typeface="Times New Roman" panose="02020603050405020304" pitchFamily="18" charset="0"/>
              </a:rPr>
              <a:t>Request a web page using Python’s built-in urllib module. Parse HTML using Beautiful Soup. Interact with web URL using BeatifulSoup.Repeatedly request data from a website to check for updates.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76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34396-D055-7921-7191-6FAC57A391E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FA14196-2EEB-4018-DBDC-F98CEB6DFA76}"/>
              </a:ext>
            </a:extLst>
          </p:cNvPr>
          <p:cNvSpPr>
            <a:spLocks noGrp="1"/>
          </p:cNvSpPr>
          <p:nvPr>
            <p:ph idx="1"/>
          </p:nvPr>
        </p:nvSpPr>
        <p:spPr>
          <a:xfrm>
            <a:off x="838200" y="1434905"/>
            <a:ext cx="10515600" cy="4742058"/>
          </a:xfrm>
        </p:spPr>
        <p:txBody>
          <a:bodyPr/>
          <a:lstStyle/>
          <a:p>
            <a:r>
              <a:rPr lang="en-US" sz="2000" dirty="0">
                <a:latin typeface="Times New Roman" panose="02020603050405020304" pitchFamily="18" charset="0"/>
                <a:cs typeface="Times New Roman" panose="02020603050405020304" pitchFamily="18" charset="0"/>
              </a:rPr>
              <a:t>Web Scraping is a software technique of extracting information from websites.</a:t>
            </a:r>
          </a:p>
          <a:p>
            <a:r>
              <a:rPr lang="en-US" sz="2000" dirty="0">
                <a:latin typeface="Times New Roman" panose="02020603050405020304" pitchFamily="18" charset="0"/>
                <a:cs typeface="Times New Roman" panose="02020603050405020304" pitchFamily="18" charset="0"/>
              </a:rPr>
              <a:t>It focuses on transformation of unstructured data on the web (typically HTML), into structured data that can be stored and analyzed.</a:t>
            </a:r>
          </a:p>
          <a:p>
            <a:r>
              <a:rPr lang="en-US" sz="2000" dirty="0">
                <a:latin typeface="Times New Roman" panose="02020603050405020304" pitchFamily="18" charset="0"/>
                <a:cs typeface="Times New Roman" panose="02020603050405020304" pitchFamily="18" charset="0"/>
              </a:rPr>
              <a:t>The Python community has come up with some pretty powerful web scraping tools.</a:t>
            </a:r>
          </a:p>
          <a:p>
            <a:r>
              <a:rPr lang="en-US" sz="2000" dirty="0">
                <a:latin typeface="Times New Roman" panose="02020603050405020304" pitchFamily="18" charset="0"/>
                <a:cs typeface="Times New Roman" panose="02020603050405020304" pitchFamily="18" charset="0"/>
              </a:rPr>
              <a:t>Web Scraping also known as Web harvesting and Web Data Extraction.</a:t>
            </a:r>
          </a:p>
          <a:p>
            <a:endParaRPr lang="en-US" sz="2000" dirty="0">
              <a:latin typeface="Times New Roman" panose="02020603050405020304" pitchFamily="18" charset="0"/>
              <a:cs typeface="Times New Roman" panose="02020603050405020304" pitchFamily="18" charset="0"/>
            </a:endParaRPr>
          </a:p>
          <a:p>
            <a:pPr marL="0" indent="0">
              <a:buNone/>
            </a:pPr>
            <a:r>
              <a:rPr lang="en-US" dirty="0"/>
              <a:t>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C73CD56-AB39-19D8-D9C6-FAFAACE387B4}"/>
              </a:ext>
            </a:extLst>
          </p:cNvPr>
          <p:cNvPicPr>
            <a:picLocks noChangeAspect="1"/>
          </p:cNvPicPr>
          <p:nvPr/>
        </p:nvPicPr>
        <p:blipFill>
          <a:blip r:embed="rId2"/>
          <a:stretch>
            <a:fillRect/>
          </a:stretch>
        </p:blipFill>
        <p:spPr>
          <a:xfrm>
            <a:off x="2091251" y="3429000"/>
            <a:ext cx="7334250" cy="2747963"/>
          </a:xfrm>
          <a:prstGeom prst="rect">
            <a:avLst/>
          </a:prstGeom>
        </p:spPr>
      </p:pic>
    </p:spTree>
    <p:extLst>
      <p:ext uri="{BB962C8B-B14F-4D97-AF65-F5344CB8AC3E}">
        <p14:creationId xmlns:p14="http://schemas.microsoft.com/office/powerpoint/2010/main" val="83757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9198-46A5-485D-0DB5-F67CE7BF7138}"/>
              </a:ext>
            </a:extLst>
          </p:cNvPr>
          <p:cNvSpPr>
            <a:spLocks noGrp="1"/>
          </p:cNvSpPr>
          <p:nvPr>
            <p:ph type="title"/>
          </p:nvPr>
        </p:nvSpPr>
        <p:spPr>
          <a:xfrm>
            <a:off x="838200" y="365125"/>
            <a:ext cx="10515600" cy="929103"/>
          </a:xfrm>
        </p:spPr>
        <p:txBody>
          <a:bodyPr>
            <a:normAutofit/>
          </a:bodyPr>
          <a:lstStyle/>
          <a:p>
            <a:r>
              <a:rPr lang="en-US" sz="2800" b="1" dirty="0">
                <a:latin typeface="Times New Roman" panose="02020603050405020304" pitchFamily="18" charset="0"/>
                <a:cs typeface="Times New Roman" panose="02020603050405020304" pitchFamily="18" charset="0"/>
              </a:rPr>
              <a:t>Modules and Packages</a:t>
            </a:r>
          </a:p>
        </p:txBody>
      </p:sp>
      <p:sp>
        <p:nvSpPr>
          <p:cNvPr id="3" name="Content Placeholder 2">
            <a:extLst>
              <a:ext uri="{FF2B5EF4-FFF2-40B4-BE49-F238E27FC236}">
                <a16:creationId xmlns:a16="http://schemas.microsoft.com/office/drawing/2014/main" id="{40F9FA92-A6BC-E38C-82D2-06F1238C6CA8}"/>
              </a:ext>
            </a:extLst>
          </p:cNvPr>
          <p:cNvSpPr>
            <a:spLocks noGrp="1"/>
          </p:cNvSpPr>
          <p:nvPr>
            <p:ph idx="1"/>
          </p:nvPr>
        </p:nvSpPr>
        <p:spPr>
          <a:xfrm>
            <a:off x="838200" y="1294228"/>
            <a:ext cx="10515600" cy="4882735"/>
          </a:xfrm>
        </p:spPr>
        <p:txBody>
          <a:bodyPr>
            <a:normAutofit fontScale="85000" lnSpcReduction="10000"/>
          </a:bodyPr>
          <a:lstStyle/>
          <a:p>
            <a:r>
              <a:rPr lang="en-US" sz="2200" b="0" i="0" dirty="0">
                <a:solidFill>
                  <a:srgbClr val="202124"/>
                </a:solidFill>
                <a:effectLst/>
                <a:latin typeface="Times New Roman" panose="02020603050405020304" pitchFamily="18" charset="0"/>
                <a:cs typeface="Times New Roman" panose="02020603050405020304" pitchFamily="18" charset="0"/>
              </a:rPr>
              <a:t>Modules refer to </a:t>
            </a:r>
            <a:r>
              <a:rPr lang="en-US" sz="2200" i="0" dirty="0">
                <a:solidFill>
                  <a:srgbClr val="202124"/>
                </a:solidFill>
                <a:effectLst/>
                <a:latin typeface="Times New Roman" panose="02020603050405020304" pitchFamily="18" charset="0"/>
                <a:cs typeface="Times New Roman" panose="02020603050405020304" pitchFamily="18" charset="0"/>
              </a:rPr>
              <a:t>a</a:t>
            </a:r>
            <a:r>
              <a:rPr lang="en-US" sz="2200" b="1" i="0" dirty="0">
                <a:solidFill>
                  <a:srgbClr val="202124"/>
                </a:solidFill>
                <a:effectLst/>
                <a:latin typeface="Times New Roman" panose="02020603050405020304" pitchFamily="18" charset="0"/>
                <a:cs typeface="Times New Roman" panose="02020603050405020304" pitchFamily="18" charset="0"/>
              </a:rPr>
              <a:t> </a:t>
            </a:r>
            <a:r>
              <a:rPr lang="en-US" sz="2200" i="0" dirty="0">
                <a:solidFill>
                  <a:srgbClr val="202124"/>
                </a:solidFill>
                <a:effectLst/>
                <a:latin typeface="Times New Roman" panose="02020603050405020304" pitchFamily="18" charset="0"/>
                <a:cs typeface="Times New Roman" panose="02020603050405020304" pitchFamily="18" charset="0"/>
              </a:rPr>
              <a:t>file containing Python statements and definitions</a:t>
            </a:r>
            <a:r>
              <a:rPr lang="en-US" sz="2200" b="0" i="0" dirty="0">
                <a:solidFill>
                  <a:srgbClr val="202124"/>
                </a:solidFill>
                <a:effectLst/>
                <a:latin typeface="Times New Roman" panose="02020603050405020304" pitchFamily="18" charset="0"/>
                <a:cs typeface="Times New Roman" panose="02020603050405020304" pitchFamily="18" charset="0"/>
              </a:rPr>
              <a:t>. A file containing Python</a:t>
            </a:r>
          </a:p>
          <a:p>
            <a:pPr marL="0" indent="0">
              <a:buNone/>
            </a:pPr>
            <a:r>
              <a:rPr lang="en-US" sz="2200" b="0" i="0" dirty="0">
                <a:solidFill>
                  <a:srgbClr val="202124"/>
                </a:solidFill>
                <a:effectLst/>
                <a:latin typeface="Times New Roman" panose="02020603050405020304" pitchFamily="18" charset="0"/>
                <a:cs typeface="Times New Roman" panose="02020603050405020304" pitchFamily="18" charset="0"/>
              </a:rPr>
              <a:t>    code, for example: example.py , is called a module.</a:t>
            </a:r>
          </a:p>
          <a:p>
            <a:r>
              <a:rPr lang="en-US" sz="2200" b="0" i="0" dirty="0">
                <a:solidFill>
                  <a:srgbClr val="202124"/>
                </a:solidFill>
                <a:effectLst/>
                <a:latin typeface="Times New Roman" panose="02020603050405020304" pitchFamily="18" charset="0"/>
                <a:cs typeface="Times New Roman" panose="02020603050405020304" pitchFamily="18" charset="0"/>
              </a:rPr>
              <a:t>A package is </a:t>
            </a:r>
            <a:r>
              <a:rPr lang="en-US" sz="2200" i="0" dirty="0">
                <a:solidFill>
                  <a:srgbClr val="202124"/>
                </a:solidFill>
                <a:effectLst/>
                <a:latin typeface="Times New Roman" panose="02020603050405020304" pitchFamily="18" charset="0"/>
                <a:cs typeface="Times New Roman" panose="02020603050405020304" pitchFamily="18" charset="0"/>
              </a:rPr>
              <a:t>a directory of Python modules that contains an additional __init__.py file</a:t>
            </a:r>
            <a:r>
              <a:rPr lang="en-US" sz="2200" b="0" i="0" dirty="0">
                <a:solidFill>
                  <a:srgbClr val="202124"/>
                </a:solidFill>
                <a:effectLst/>
                <a:latin typeface="Times New Roman" panose="02020603050405020304" pitchFamily="18" charset="0"/>
                <a:cs typeface="Times New Roman" panose="02020603050405020304" pitchFamily="18" charset="0"/>
              </a:rPr>
              <a:t>, which</a:t>
            </a:r>
          </a:p>
          <a:p>
            <a:pPr marL="0" indent="0">
              <a:buNone/>
            </a:pPr>
            <a:r>
              <a:rPr lang="en-US" sz="2200" dirty="0">
                <a:solidFill>
                  <a:srgbClr val="202124"/>
                </a:solidFill>
                <a:latin typeface="Times New Roman" panose="02020603050405020304" pitchFamily="18" charset="0"/>
                <a:cs typeface="Times New Roman" panose="02020603050405020304" pitchFamily="18" charset="0"/>
              </a:rPr>
              <a:t>  </a:t>
            </a:r>
            <a:r>
              <a:rPr lang="en-US" sz="2200" b="0" i="0" dirty="0">
                <a:solidFill>
                  <a:srgbClr val="202124"/>
                </a:solidFill>
                <a:effectLst/>
                <a:latin typeface="Times New Roman" panose="02020603050405020304" pitchFamily="18" charset="0"/>
                <a:cs typeface="Times New Roman" panose="02020603050405020304" pitchFamily="18" charset="0"/>
              </a:rPr>
              <a:t> distinguishes a package from a directory that is supposed to contain multiple Python scripts.</a:t>
            </a:r>
          </a:p>
          <a:p>
            <a:r>
              <a:rPr lang="en-US" sz="2200" dirty="0">
                <a:latin typeface="Times New Roman" panose="02020603050405020304" pitchFamily="18" charset="0"/>
                <a:cs typeface="Times New Roman" panose="02020603050405020304" pitchFamily="18" charset="0"/>
              </a:rPr>
              <a:t>Here, we use Requests , BeautifulSoup and subprocess modules to develop web scraping in Python.</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Beautifulsoup:</a:t>
            </a:r>
          </a:p>
          <a:p>
            <a:r>
              <a:rPr lang="en-US" sz="2200" dirty="0">
                <a:latin typeface="Times New Roman" panose="02020603050405020304" pitchFamily="18" charset="0"/>
                <a:cs typeface="Times New Roman" panose="02020603050405020304" pitchFamily="18" charset="0"/>
              </a:rPr>
              <a:t>  Beautiful Soup is a Python library for pulling data out of HTML and XML files and  used  for scraping data through python. </a:t>
            </a:r>
          </a:p>
          <a:p>
            <a:pPr marL="0" indent="0">
              <a:buNone/>
            </a:pPr>
            <a:r>
              <a:rPr lang="en-US" sz="2200" b="1" dirty="0">
                <a:latin typeface="Times New Roman" panose="02020603050405020304" pitchFamily="18" charset="0"/>
                <a:cs typeface="Times New Roman" panose="02020603050405020304" pitchFamily="18" charset="0"/>
              </a:rPr>
              <a:t>Requests: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First, you’ll want to get the site’s HTML code into your Python script so that you can interact with it. For this task, you’ll use Python’s requests library.</a:t>
            </a:r>
          </a:p>
          <a:p>
            <a:pPr marL="0" indent="0">
              <a:buNone/>
            </a:pPr>
            <a:r>
              <a:rPr lang="en-US" sz="2200" b="1" dirty="0">
                <a:latin typeface="Times New Roman" panose="02020603050405020304" pitchFamily="18" charset="0"/>
                <a:cs typeface="Times New Roman" panose="02020603050405020304" pitchFamily="18" charset="0"/>
              </a:rPr>
              <a:t>Subprocess:</a:t>
            </a:r>
          </a:p>
          <a:p>
            <a:r>
              <a:rPr lang="en-US" sz="2200" b="0" i="0" dirty="0">
                <a:solidFill>
                  <a:srgbClr val="202124"/>
                </a:solidFill>
                <a:effectLst/>
                <a:latin typeface="Times New Roman" panose="02020603050405020304" pitchFamily="18" charset="0"/>
                <a:cs typeface="Times New Roman" panose="02020603050405020304" pitchFamily="18" charset="0"/>
              </a:rPr>
              <a:t>Subprocess in Python is </a:t>
            </a:r>
            <a:r>
              <a:rPr lang="en-US" sz="2200" i="0" dirty="0">
                <a:solidFill>
                  <a:srgbClr val="202124"/>
                </a:solidFill>
                <a:effectLst/>
                <a:latin typeface="Times New Roman" panose="02020603050405020304" pitchFamily="18" charset="0"/>
                <a:cs typeface="Times New Roman" panose="02020603050405020304" pitchFamily="18" charset="0"/>
              </a:rPr>
              <a:t>a module used to run new codes and applications by creating new processes</a:t>
            </a:r>
            <a:endParaRPr lang="en-US" sz="22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32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90EE-957E-8DDC-C951-5BF553F9FC6E}"/>
              </a:ext>
            </a:extLst>
          </p:cNvPr>
          <p:cNvSpPr>
            <a:spLocks noGrp="1"/>
          </p:cNvSpPr>
          <p:nvPr>
            <p:ph idx="1"/>
          </p:nvPr>
        </p:nvSpPr>
        <p:spPr>
          <a:xfrm>
            <a:off x="739726" y="432922"/>
            <a:ext cx="10515600" cy="605228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requests.get</a:t>
            </a:r>
          </a:p>
          <a:p>
            <a:r>
              <a:rPr lang="en-US" sz="2000" dirty="0">
                <a:latin typeface="Times New Roman" panose="02020603050405020304" pitchFamily="18" charset="0"/>
                <a:cs typeface="Times New Roman" panose="02020603050405020304" pitchFamily="18" charset="0"/>
              </a:rPr>
              <a:t>      The requests library will make a GET request to a web server, which will download the HTML contents of a given web page for us. </a:t>
            </a:r>
          </a:p>
          <a:p>
            <a:r>
              <a:rPr lang="en-US" sz="2000" dirty="0">
                <a:latin typeface="Times New Roman" panose="02020603050405020304" pitchFamily="18" charset="0"/>
                <a:cs typeface="Times New Roman" panose="02020603050405020304" pitchFamily="18" charset="0"/>
              </a:rPr>
              <a:t>      There are several different types of requests we can make using requests, of which GET is just one. </a:t>
            </a:r>
          </a:p>
          <a:p>
            <a:r>
              <a:rPr lang="en-US" sz="2000" dirty="0">
                <a:latin typeface="Times New Roman" panose="02020603050405020304" pitchFamily="18" charset="0"/>
                <a:cs typeface="Times New Roman" panose="02020603050405020304" pitchFamily="18" charset="0"/>
              </a:rPr>
              <a:t>      The GET method returns data of the requested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Suppose we want to fetch the HTML page content of a job search portal using requests get method.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.text</a:t>
            </a:r>
          </a:p>
          <a:p>
            <a:r>
              <a:rPr lang="en-US" sz="2000" dirty="0">
                <a:latin typeface="Times New Roman" panose="02020603050405020304" pitchFamily="18" charset="0"/>
                <a:cs typeface="Times New Roman" panose="02020603050405020304" pitchFamily="18" charset="0"/>
              </a:rPr>
              <a:t>      Fetch the raw HTML content from the URL.</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html.parser</a:t>
            </a:r>
          </a:p>
          <a:p>
            <a:r>
              <a:rPr lang="en-US" sz="2000" dirty="0">
                <a:latin typeface="Times New Roman" panose="02020603050405020304" pitchFamily="18" charset="0"/>
                <a:cs typeface="Times New Roman" panose="02020603050405020304" pitchFamily="18" charset="0"/>
              </a:rPr>
              <a:t>       Parsing means analyzing and converting a program into an internal format that a runtime environment can actually run</a:t>
            </a:r>
            <a:r>
              <a:rPr lang="en-US" sz="2800" dirty="0">
                <a:latin typeface="Times New Roman" panose="02020603050405020304" pitchFamily="18" charset="0"/>
                <a:cs typeface="Times New Roman" panose="02020603050405020304" pitchFamily="18" charset="0"/>
              </a:rPr>
              <a:t>.  </a:t>
            </a:r>
          </a:p>
          <a:p>
            <a:endParaRPr lang="en-US" sz="2200" dirty="0"/>
          </a:p>
        </p:txBody>
      </p:sp>
    </p:spTree>
    <p:extLst>
      <p:ext uri="{BB962C8B-B14F-4D97-AF65-F5344CB8AC3E}">
        <p14:creationId xmlns:p14="http://schemas.microsoft.com/office/powerpoint/2010/main" val="154658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F006A-C18F-EE7E-8A8A-335C8626D4FD}"/>
              </a:ext>
            </a:extLst>
          </p:cNvPr>
          <p:cNvSpPr>
            <a:spLocks noGrp="1"/>
          </p:cNvSpPr>
          <p:nvPr>
            <p:ph idx="1"/>
          </p:nvPr>
        </p:nvSpPr>
        <p:spPr>
          <a:xfrm>
            <a:off x="838200" y="450166"/>
            <a:ext cx="10515600" cy="5726797"/>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Headers User-Agent</a:t>
            </a:r>
          </a:p>
          <a:p>
            <a:r>
              <a:rPr lang="en-US" sz="2000" b="1" dirty="0">
                <a:latin typeface="Times New Roman" panose="02020603050405020304" pitchFamily="18" charset="0"/>
                <a:cs typeface="Times New Roman" panose="02020603050405020304" pitchFamily="18" charset="0"/>
              </a:rPr>
              <a:t>   </a:t>
            </a:r>
            <a:r>
              <a:rPr lang="en-US" sz="2000" b="0" i="0" dirty="0">
                <a:solidFill>
                  <a:srgbClr val="111111"/>
                </a:solidFill>
                <a:effectLst/>
                <a:latin typeface="Times New Roman" panose="02020603050405020304" pitchFamily="18" charset="0"/>
                <a:cs typeface="Times New Roman" panose="02020603050405020304" pitchFamily="18" charset="0"/>
              </a:rPr>
              <a:t>The HTTP </a:t>
            </a:r>
            <a:r>
              <a:rPr lang="en-US" sz="2000" i="0" dirty="0">
                <a:solidFill>
                  <a:srgbClr val="111111"/>
                </a:solidFill>
                <a:effectLst/>
                <a:latin typeface="Times New Roman" panose="02020603050405020304" pitchFamily="18" charset="0"/>
                <a:cs typeface="Times New Roman" panose="02020603050405020304" pitchFamily="18" charset="0"/>
              </a:rPr>
              <a:t>headers User-Agent </a:t>
            </a:r>
            <a:r>
              <a:rPr lang="en-US" sz="2000" b="0" i="0" dirty="0">
                <a:solidFill>
                  <a:srgbClr val="111111"/>
                </a:solidFill>
                <a:effectLst/>
                <a:latin typeface="Times New Roman" panose="02020603050405020304" pitchFamily="18" charset="0"/>
                <a:cs typeface="Times New Roman" panose="02020603050405020304" pitchFamily="18" charset="0"/>
              </a:rPr>
              <a:t>is a request header that allows a characteristic string that allows network protocol peers to identify the Operating System and Browser of the web-server. Your browser sends the </a:t>
            </a:r>
            <a:r>
              <a:rPr lang="en-US" sz="2000" i="0" dirty="0">
                <a:solidFill>
                  <a:srgbClr val="111111"/>
                </a:solidFill>
                <a:effectLst/>
                <a:latin typeface="Times New Roman" panose="02020603050405020304" pitchFamily="18" charset="0"/>
                <a:cs typeface="Times New Roman" panose="02020603050405020304" pitchFamily="18" charset="0"/>
              </a:rPr>
              <a:t>user agent </a:t>
            </a:r>
            <a:r>
              <a:rPr lang="en-US" sz="2000" b="0" i="0" dirty="0">
                <a:solidFill>
                  <a:srgbClr val="111111"/>
                </a:solidFill>
                <a:effectLst/>
                <a:latin typeface="Times New Roman" panose="02020603050405020304" pitchFamily="18" charset="0"/>
                <a:cs typeface="Times New Roman" panose="02020603050405020304" pitchFamily="18" charset="0"/>
              </a:rPr>
              <a:t>to every website you connect to.</a:t>
            </a:r>
          </a:p>
          <a:p>
            <a:pPr marL="0" indent="0">
              <a:buNone/>
            </a:pPr>
            <a:r>
              <a:rPr lang="en-US" sz="2000" b="1" dirty="0">
                <a:latin typeface="Times New Roman" panose="02020603050405020304" pitchFamily="18" charset="0"/>
                <a:cs typeface="Times New Roman" panose="02020603050405020304" pitchFamily="18" charset="0"/>
              </a:rPr>
              <a:t>find</a:t>
            </a:r>
          </a:p>
          <a:p>
            <a:r>
              <a:rPr lang="en-US" sz="2000" dirty="0">
                <a:latin typeface="Times New Roman" panose="02020603050405020304" pitchFamily="18" charset="0"/>
                <a:cs typeface="Times New Roman" panose="02020603050405020304" pitchFamily="18" charset="0"/>
              </a:rPr>
              <a:t>   The findAll() method scans the entire document looking for results, but sometimes you only want to find one result. If you know a document only has one &lt;body&gt; tag, it’s a waste of time to scan the entire document looking for more.</a:t>
            </a:r>
          </a:p>
          <a:p>
            <a:r>
              <a:rPr lang="en-US" sz="2000" dirty="0">
                <a:latin typeface="Times New Roman" panose="02020603050405020304" pitchFamily="18" charset="0"/>
                <a:cs typeface="Times New Roman" panose="02020603050405020304" pitchFamily="18" charset="0"/>
              </a:rPr>
              <a:t>   you can use the find() method.</a:t>
            </a:r>
          </a:p>
          <a:p>
            <a:pPr marL="0" indent="0">
              <a:buNone/>
            </a:pPr>
            <a:r>
              <a:rPr lang="en-US" sz="2000" b="1" dirty="0">
                <a:latin typeface="Times New Roman" panose="02020603050405020304" pitchFamily="18" charset="0"/>
                <a:cs typeface="Times New Roman" panose="02020603050405020304" pitchFamily="18" charset="0"/>
              </a:rPr>
              <a:t>findAll</a:t>
            </a:r>
          </a:p>
          <a:p>
            <a:r>
              <a:rPr lang="en-US" sz="2000" dirty="0">
                <a:latin typeface="Times New Roman" panose="02020603050405020304" pitchFamily="18" charset="0"/>
                <a:cs typeface="Times New Roman" panose="02020603050405020304" pitchFamily="18" charset="0"/>
              </a:rPr>
              <a:t>   If we want to extract a single tag, we can instead use the </a:t>
            </a:r>
            <a:r>
              <a:rPr lang="en-US" sz="2000" dirty="0" err="1">
                <a:latin typeface="Times New Roman" panose="02020603050405020304" pitchFamily="18" charset="0"/>
                <a:cs typeface="Times New Roman" panose="02020603050405020304" pitchFamily="18" charset="0"/>
              </a:rPr>
              <a:t>find_all</a:t>
            </a:r>
            <a:r>
              <a:rPr lang="en-US" sz="2000" dirty="0">
                <a:latin typeface="Times New Roman" panose="02020603050405020304" pitchFamily="18" charset="0"/>
                <a:cs typeface="Times New Roman" panose="02020603050405020304" pitchFamily="18" charset="0"/>
              </a:rPr>
              <a:t> method, which will find all the instances of a tag on a page.</a:t>
            </a:r>
          </a:p>
          <a:p>
            <a:r>
              <a:rPr lang="en-US" sz="2000" dirty="0">
                <a:latin typeface="Times New Roman" panose="02020603050405020304" pitchFamily="18" charset="0"/>
                <a:cs typeface="Times New Roman" panose="02020603050405020304" pitchFamily="18" charset="0"/>
              </a:rPr>
              <a:t>   Note that findAll returns a list.</a:t>
            </a:r>
          </a:p>
          <a:p>
            <a:pPr marL="0" indent="0">
              <a:buNone/>
            </a:pPr>
            <a:r>
              <a:rPr lang="en-US" sz="2000" b="1" i="0" dirty="0">
                <a:solidFill>
                  <a:srgbClr val="202124"/>
                </a:solidFill>
                <a:effectLst/>
              </a:rPr>
              <a:t>close()  </a:t>
            </a:r>
          </a:p>
          <a:p>
            <a:r>
              <a:rPr lang="en-US" sz="2000" i="0">
                <a:solidFill>
                  <a:srgbClr val="202124"/>
                </a:solidFill>
                <a:effectLst/>
              </a:rPr>
              <a:t>   This method closes an file which is currently in an open state.</a:t>
            </a:r>
            <a:endParaRPr lang="en-US" sz="2000"/>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3155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BFEC9-D801-039A-A142-9F1285DC399B}"/>
              </a:ext>
            </a:extLst>
          </p:cNvPr>
          <p:cNvSpPr>
            <a:spLocks noGrp="1"/>
          </p:cNvSpPr>
          <p:nvPr>
            <p:ph idx="1"/>
          </p:nvPr>
        </p:nvSpPr>
        <p:spPr>
          <a:xfrm>
            <a:off x="838200" y="675249"/>
            <a:ext cx="10515600" cy="5501714"/>
          </a:xfrm>
        </p:spPr>
        <p:txBody>
          <a:bodyPr/>
          <a:lstStyle/>
          <a:p>
            <a:pPr marL="0" indent="0">
              <a:buNone/>
            </a:pPr>
            <a:r>
              <a:rPr lang="en-US" sz="2000" b="1" dirty="0">
                <a:latin typeface="Times New Roman" panose="02020603050405020304" pitchFamily="18" charset="0"/>
                <a:cs typeface="Times New Roman" panose="02020603050405020304" pitchFamily="18" charset="0"/>
              </a:rPr>
              <a:t>strip  </a:t>
            </a:r>
          </a:p>
          <a:p>
            <a:pPr algn="l"/>
            <a:r>
              <a:rPr lang="en-US" sz="2000" dirty="0">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The strip() method</a:t>
            </a:r>
            <a:r>
              <a:rPr lang="en-US" sz="2000" i="0" dirty="0">
                <a:solidFill>
                  <a:srgbClr val="202124"/>
                </a:solidFill>
                <a:effectLst/>
                <a:latin typeface="Times New Roman" panose="02020603050405020304" pitchFamily="18" charset="0"/>
                <a:cs typeface="Times New Roman" panose="02020603050405020304" pitchFamily="18" charset="0"/>
              </a:rPr>
              <a:t> removes any leading (spaces at the beginning) and trailing (spaces at the end) characters</a:t>
            </a:r>
            <a:r>
              <a:rPr lang="en-US" sz="2000" b="0" i="0" dirty="0">
                <a:solidFill>
                  <a:srgbClr val="202124"/>
                </a:solidFill>
                <a:effectLst/>
                <a:latin typeface="Times New Roman" panose="02020603050405020304" pitchFamily="18" charset="0"/>
                <a:cs typeface="Times New Roman" panose="02020603050405020304" pitchFamily="18" charset="0"/>
              </a:rPr>
              <a:t> (space is the default leading character to remove).</a:t>
            </a:r>
          </a:p>
          <a:p>
            <a:pPr marL="0" indent="0">
              <a:buNone/>
            </a:pPr>
            <a:r>
              <a:rPr lang="en-US" sz="2000" b="1" dirty="0">
                <a:latin typeface="Times New Roman" panose="02020603050405020304" pitchFamily="18" charset="0"/>
                <a:cs typeface="Times New Roman" panose="02020603050405020304" pitchFamily="18" charset="0"/>
              </a:rPr>
              <a:t>index</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index() in Python returns the position of the element in the specified list or the characters in the string.</a:t>
            </a:r>
          </a:p>
          <a:p>
            <a:pPr marL="0" indent="0">
              <a:buNone/>
            </a:pPr>
            <a:r>
              <a:rPr lang="en-US" sz="2000" b="1" dirty="0">
                <a:latin typeface="Times New Roman" panose="02020603050405020304" pitchFamily="18" charset="0"/>
                <a:cs typeface="Times New Roman" panose="02020603050405020304" pitchFamily="18" charset="0"/>
              </a:rPr>
              <a:t>open  </a:t>
            </a:r>
          </a:p>
          <a:p>
            <a:r>
              <a:rPr lang="en-US" sz="2000"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This function is used to opens a file, and returns it as a file object</a:t>
            </a:r>
            <a:r>
              <a:rPr lang="en-US" sz="2000" i="0" dirty="0">
                <a:solidFill>
                  <a:srgbClr val="4D5156"/>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Popen</a:t>
            </a:r>
          </a:p>
          <a:p>
            <a:r>
              <a:rPr lang="en-US" sz="2000" dirty="0">
                <a:latin typeface="Times New Roman" panose="02020603050405020304" pitchFamily="18" charset="0"/>
                <a:cs typeface="Times New Roman" panose="02020603050405020304" pitchFamily="18" charset="0"/>
              </a:rPr>
              <a:t> </a:t>
            </a:r>
            <a:r>
              <a:rPr lang="en-US" sz="2000" b="0" i="0" dirty="0">
                <a:solidFill>
                  <a:srgbClr val="202124"/>
                </a:solidFill>
                <a:effectLst/>
                <a:latin typeface="Times New Roman" panose="02020603050405020304" pitchFamily="18" charset="0"/>
                <a:cs typeface="Times New Roman" panose="02020603050405020304" pitchFamily="18" charset="0"/>
              </a:rPr>
              <a:t>It creates a pipe between the calling program and the executed command, and returns a pointer to a stream that can be used to either read from or write to the pipe.</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Write</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Opens a file for writing , creates a file if it does </a:t>
            </a:r>
            <a:r>
              <a:rPr lang="en-US" sz="2000">
                <a:latin typeface="Times New Roman" panose="02020603050405020304" pitchFamily="18" charset="0"/>
                <a:cs typeface="Times New Roman" panose="02020603050405020304" pitchFamily="18" charset="0"/>
              </a:rPr>
              <a:t>not exist.</a:t>
            </a:r>
            <a:endParaRPr lang="en-US" sz="2000"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497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BE9805-052E-2747-8C52-CE181C8603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243" y="1139483"/>
            <a:ext cx="9129932" cy="4318782"/>
          </a:xfrm>
        </p:spPr>
      </p:pic>
    </p:spTree>
    <p:extLst>
      <p:ext uri="{BB962C8B-B14F-4D97-AF65-F5344CB8AC3E}">
        <p14:creationId xmlns:p14="http://schemas.microsoft.com/office/powerpoint/2010/main" val="427198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Yes&#10;&#10;&#10;&#10;&#10;&#10;">
            <a:extLst>
              <a:ext uri="{FF2B5EF4-FFF2-40B4-BE49-F238E27FC236}">
                <a16:creationId xmlns:a16="http://schemas.microsoft.com/office/drawing/2014/main" id="{8D05879E-E3F8-B9DF-FDC0-3D73C272ABC8}"/>
              </a:ext>
              <a:ext uri="{C183D7F6-B498-43B3-948B-1728B52AA6E4}">
                <adec:decorative xmlns:adec="http://schemas.microsoft.com/office/drawing/2017/decorative" val="0"/>
              </a:ext>
            </a:extLst>
          </p:cNvPr>
          <p:cNvSpPr>
            <a:spLocks noGrp="1"/>
          </p:cNvSpPr>
          <p:nvPr>
            <p:ph idx="1"/>
          </p:nvPr>
        </p:nvSpPr>
        <p:spPr>
          <a:xfrm>
            <a:off x="478303" y="393895"/>
            <a:ext cx="11352626" cy="5964702"/>
          </a:xfrm>
        </p:spPr>
        <p:style>
          <a:lnRef idx="2">
            <a:schemeClr val="dk1"/>
          </a:lnRef>
          <a:fillRef idx="1">
            <a:schemeClr val="lt1"/>
          </a:fillRef>
          <a:effectRef idx="0">
            <a:schemeClr val="dk1"/>
          </a:effectRef>
          <a:fontRef idx="minor">
            <a:schemeClr val="dk1"/>
          </a:fontRef>
        </p:style>
        <p: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Flow Diagram</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7C951BB4-98C2-729D-D1F9-A53983A33A8D}"/>
              </a:ext>
            </a:extLst>
          </p:cNvPr>
          <p:cNvSpPr/>
          <p:nvPr/>
        </p:nvSpPr>
        <p:spPr>
          <a:xfrm>
            <a:off x="838200" y="1111348"/>
            <a:ext cx="1997612"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Start</a:t>
            </a:r>
          </a:p>
        </p:txBody>
      </p:sp>
      <p:sp>
        <p:nvSpPr>
          <p:cNvPr id="7" name="Rectangle 6">
            <a:extLst>
              <a:ext uri="{FF2B5EF4-FFF2-40B4-BE49-F238E27FC236}">
                <a16:creationId xmlns:a16="http://schemas.microsoft.com/office/drawing/2014/main" id="{766F4BBD-FE79-CE6F-5EEE-9938419E0EA7}"/>
              </a:ext>
            </a:extLst>
          </p:cNvPr>
          <p:cNvSpPr/>
          <p:nvPr/>
        </p:nvSpPr>
        <p:spPr>
          <a:xfrm>
            <a:off x="3601329" y="1111348"/>
            <a:ext cx="2086708"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Open the web browser</a:t>
            </a:r>
          </a:p>
        </p:txBody>
      </p:sp>
      <p:cxnSp>
        <p:nvCxnSpPr>
          <p:cNvPr id="9" name="Straight Arrow Connector 8">
            <a:extLst>
              <a:ext uri="{FF2B5EF4-FFF2-40B4-BE49-F238E27FC236}">
                <a16:creationId xmlns:a16="http://schemas.microsoft.com/office/drawing/2014/main" id="{4267F168-AE86-313A-25E9-A1C5B01D88DA}"/>
              </a:ext>
            </a:extLst>
          </p:cNvPr>
          <p:cNvCxnSpPr>
            <a:endCxn id="7" idx="1"/>
          </p:cNvCxnSpPr>
          <p:nvPr/>
        </p:nvCxnSpPr>
        <p:spPr>
          <a:xfrm>
            <a:off x="2835812" y="1568548"/>
            <a:ext cx="765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C32F4CDB-3CBE-FA67-9D10-4FE302C2AC52}"/>
              </a:ext>
            </a:extLst>
          </p:cNvPr>
          <p:cNvSpPr/>
          <p:nvPr/>
        </p:nvSpPr>
        <p:spPr>
          <a:xfrm>
            <a:off x="3601329" y="2482948"/>
            <a:ext cx="208670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Go to the website source page</a:t>
            </a:r>
          </a:p>
        </p:txBody>
      </p:sp>
      <p:cxnSp>
        <p:nvCxnSpPr>
          <p:cNvPr id="12" name="Straight Arrow Connector 11">
            <a:extLst>
              <a:ext uri="{FF2B5EF4-FFF2-40B4-BE49-F238E27FC236}">
                <a16:creationId xmlns:a16="http://schemas.microsoft.com/office/drawing/2014/main" id="{FC351FE1-BC12-223D-8241-94663F1C6E99}"/>
              </a:ext>
            </a:extLst>
          </p:cNvPr>
          <p:cNvCxnSpPr/>
          <p:nvPr/>
        </p:nvCxnSpPr>
        <p:spPr>
          <a:xfrm>
            <a:off x="4586068" y="2025748"/>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872A75D-A84C-988D-0C1B-559ED035E679}"/>
              </a:ext>
            </a:extLst>
          </p:cNvPr>
          <p:cNvSpPr/>
          <p:nvPr/>
        </p:nvSpPr>
        <p:spPr>
          <a:xfrm>
            <a:off x="6503965" y="2482948"/>
            <a:ext cx="194719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Analyze website source script</a:t>
            </a:r>
          </a:p>
        </p:txBody>
      </p:sp>
      <p:cxnSp>
        <p:nvCxnSpPr>
          <p:cNvPr id="15" name="Straight Arrow Connector 14">
            <a:extLst>
              <a:ext uri="{FF2B5EF4-FFF2-40B4-BE49-F238E27FC236}">
                <a16:creationId xmlns:a16="http://schemas.microsoft.com/office/drawing/2014/main" id="{4A480FD9-F6D9-5834-C20B-3D5DEADCAD6A}"/>
              </a:ext>
            </a:extLst>
          </p:cNvPr>
          <p:cNvCxnSpPr/>
          <p:nvPr/>
        </p:nvCxnSpPr>
        <p:spPr>
          <a:xfrm>
            <a:off x="5688036" y="2926080"/>
            <a:ext cx="815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729C0D2-2B21-F5BF-1524-E4BF38D7BD1A}"/>
              </a:ext>
            </a:extLst>
          </p:cNvPr>
          <p:cNvSpPr/>
          <p:nvPr/>
        </p:nvSpPr>
        <p:spPr>
          <a:xfrm>
            <a:off x="9120554" y="2482948"/>
            <a:ext cx="1947198"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Analyze the pattern</a:t>
            </a:r>
          </a:p>
        </p:txBody>
      </p:sp>
      <p:cxnSp>
        <p:nvCxnSpPr>
          <p:cNvPr id="18" name="Straight Arrow Connector 17">
            <a:extLst>
              <a:ext uri="{FF2B5EF4-FFF2-40B4-BE49-F238E27FC236}">
                <a16:creationId xmlns:a16="http://schemas.microsoft.com/office/drawing/2014/main" id="{BD77EFC3-E81E-A3B9-8C97-F60D7A19407C}"/>
              </a:ext>
            </a:extLst>
          </p:cNvPr>
          <p:cNvCxnSpPr>
            <a:stCxn id="13" idx="3"/>
            <a:endCxn id="16" idx="1"/>
          </p:cNvCxnSpPr>
          <p:nvPr/>
        </p:nvCxnSpPr>
        <p:spPr>
          <a:xfrm>
            <a:off x="8451164" y="2940148"/>
            <a:ext cx="669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Diamond 18">
            <a:extLst>
              <a:ext uri="{FF2B5EF4-FFF2-40B4-BE49-F238E27FC236}">
                <a16:creationId xmlns:a16="http://schemas.microsoft.com/office/drawing/2014/main" id="{F0F989D4-BEE8-3F2F-8EEE-EA2306C8DAD9}"/>
              </a:ext>
            </a:extLst>
          </p:cNvPr>
          <p:cNvSpPr/>
          <p:nvPr/>
        </p:nvSpPr>
        <p:spPr>
          <a:xfrm>
            <a:off x="8956431" y="3914333"/>
            <a:ext cx="2275444" cy="187099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Is there any specific pattern?</a:t>
            </a:r>
          </a:p>
        </p:txBody>
      </p:sp>
      <p:cxnSp>
        <p:nvCxnSpPr>
          <p:cNvPr id="21" name="Straight Connector 20">
            <a:extLst>
              <a:ext uri="{FF2B5EF4-FFF2-40B4-BE49-F238E27FC236}">
                <a16:creationId xmlns:a16="http://schemas.microsoft.com/office/drawing/2014/main" id="{3DF7A70A-8D8D-A4EE-4229-5D9CB3A7E2CF}"/>
              </a:ext>
            </a:extLst>
          </p:cNvPr>
          <p:cNvCxnSpPr>
            <a:stCxn id="19" idx="1"/>
          </p:cNvCxnSpPr>
          <p:nvPr/>
        </p:nvCxnSpPr>
        <p:spPr>
          <a:xfrm flipH="1" flipV="1">
            <a:off x="8581292" y="4849832"/>
            <a:ext cx="375139" cy="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C7852D1-64F8-DC5D-9ECF-3F48E4AACFE1}"/>
              </a:ext>
            </a:extLst>
          </p:cNvPr>
          <p:cNvCxnSpPr/>
          <p:nvPr/>
        </p:nvCxnSpPr>
        <p:spPr>
          <a:xfrm flipH="1">
            <a:off x="7477564" y="4849832"/>
            <a:ext cx="6535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22E5625D-F2CA-0C47-EF50-76A655911C7F}"/>
              </a:ext>
            </a:extLst>
          </p:cNvPr>
          <p:cNvSpPr txBox="1"/>
          <p:nvPr/>
        </p:nvSpPr>
        <p:spPr>
          <a:xfrm flipH="1">
            <a:off x="8131126" y="4665166"/>
            <a:ext cx="5486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a:t>
            </a:r>
          </a:p>
        </p:txBody>
      </p:sp>
      <p:sp>
        <p:nvSpPr>
          <p:cNvPr id="25" name="Rectangle 24">
            <a:extLst>
              <a:ext uri="{FF2B5EF4-FFF2-40B4-BE49-F238E27FC236}">
                <a16:creationId xmlns:a16="http://schemas.microsoft.com/office/drawing/2014/main" id="{B1B3D539-85ED-DCD0-4325-D6E0B9C80AD6}"/>
              </a:ext>
            </a:extLst>
          </p:cNvPr>
          <p:cNvSpPr/>
          <p:nvPr/>
        </p:nvSpPr>
        <p:spPr>
          <a:xfrm>
            <a:off x="4937760" y="4114801"/>
            <a:ext cx="2539803" cy="13434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Process it to structured data and stored it in a required format</a:t>
            </a:r>
          </a:p>
        </p:txBody>
      </p:sp>
      <p:cxnSp>
        <p:nvCxnSpPr>
          <p:cNvPr id="27" name="Straight Connector 26">
            <a:extLst>
              <a:ext uri="{FF2B5EF4-FFF2-40B4-BE49-F238E27FC236}">
                <a16:creationId xmlns:a16="http://schemas.microsoft.com/office/drawing/2014/main" id="{EF1F8465-2E14-D0D5-BEA9-E39C5EE7FE0A}"/>
              </a:ext>
            </a:extLst>
          </p:cNvPr>
          <p:cNvCxnSpPr/>
          <p:nvPr/>
        </p:nvCxnSpPr>
        <p:spPr>
          <a:xfrm>
            <a:off x="11231875" y="4849832"/>
            <a:ext cx="289565"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54D5108-B6EA-FEFF-A3CA-C35F8D2B4B78}"/>
              </a:ext>
            </a:extLst>
          </p:cNvPr>
          <p:cNvCxnSpPr/>
          <p:nvPr/>
        </p:nvCxnSpPr>
        <p:spPr>
          <a:xfrm flipV="1">
            <a:off x="11507373" y="3914333"/>
            <a:ext cx="0" cy="935499"/>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377A8F4D-E73A-5149-5C7D-64F400B4A16B}"/>
              </a:ext>
            </a:extLst>
          </p:cNvPr>
          <p:cNvSpPr txBox="1"/>
          <p:nvPr/>
        </p:nvSpPr>
        <p:spPr>
          <a:xfrm flipH="1">
            <a:off x="11265996" y="3585475"/>
            <a:ext cx="48275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p>
        </p:txBody>
      </p:sp>
      <p:cxnSp>
        <p:nvCxnSpPr>
          <p:cNvPr id="35" name="Straight Connector 34">
            <a:extLst>
              <a:ext uri="{FF2B5EF4-FFF2-40B4-BE49-F238E27FC236}">
                <a16:creationId xmlns:a16="http://schemas.microsoft.com/office/drawing/2014/main" id="{9D5F71F4-B1B4-EB8F-88B7-059D4B45FE67}"/>
              </a:ext>
            </a:extLst>
          </p:cNvPr>
          <p:cNvCxnSpPr>
            <a:stCxn id="31" idx="0"/>
          </p:cNvCxnSpPr>
          <p:nvPr/>
        </p:nvCxnSpPr>
        <p:spPr>
          <a:xfrm flipV="1">
            <a:off x="11507373" y="2940148"/>
            <a:ext cx="0" cy="64532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A50D21B-8CDD-98BB-9A39-ABB165DB6F44}"/>
              </a:ext>
            </a:extLst>
          </p:cNvPr>
          <p:cNvCxnSpPr/>
          <p:nvPr/>
        </p:nvCxnSpPr>
        <p:spPr>
          <a:xfrm flipH="1">
            <a:off x="11067752" y="2940148"/>
            <a:ext cx="4396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F5243FD5-4025-4283-28C0-E7DB4B7AE450}"/>
              </a:ext>
            </a:extLst>
          </p:cNvPr>
          <p:cNvSpPr/>
          <p:nvPr/>
        </p:nvSpPr>
        <p:spPr>
          <a:xfrm>
            <a:off x="2141806" y="4329332"/>
            <a:ext cx="1863969"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End</a:t>
            </a:r>
          </a:p>
        </p:txBody>
      </p:sp>
      <p:cxnSp>
        <p:nvCxnSpPr>
          <p:cNvPr id="40" name="Straight Arrow Connector 39">
            <a:extLst>
              <a:ext uri="{FF2B5EF4-FFF2-40B4-BE49-F238E27FC236}">
                <a16:creationId xmlns:a16="http://schemas.microsoft.com/office/drawing/2014/main" id="{53C53854-3EDD-5BDF-2A16-FD3D548C7716}"/>
              </a:ext>
            </a:extLst>
          </p:cNvPr>
          <p:cNvCxnSpPr>
            <a:stCxn id="25" idx="1"/>
            <a:endCxn id="38" idx="6"/>
          </p:cNvCxnSpPr>
          <p:nvPr/>
        </p:nvCxnSpPr>
        <p:spPr>
          <a:xfrm flipH="1" flipV="1">
            <a:off x="4005775" y="4786532"/>
            <a:ext cx="9319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F25CFA66-CDCF-7DD5-802D-82E29C4D41B7}"/>
              </a:ext>
            </a:extLst>
          </p:cNvPr>
          <p:cNvCxnSpPr>
            <a:stCxn id="16" idx="2"/>
          </p:cNvCxnSpPr>
          <p:nvPr/>
        </p:nvCxnSpPr>
        <p:spPr>
          <a:xfrm flipH="1">
            <a:off x="10086535" y="3397348"/>
            <a:ext cx="7618" cy="51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981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44AF5-521D-B501-3229-BE6F278A2D29}"/>
              </a:ext>
            </a:extLst>
          </p:cNvPr>
          <p:cNvSpPr>
            <a:spLocks noGrp="1"/>
          </p:cNvSpPr>
          <p:nvPr>
            <p:ph idx="1"/>
          </p:nvPr>
        </p:nvSpPr>
        <p:spPr>
          <a:xfrm>
            <a:off x="838200" y="422030"/>
            <a:ext cx="10515600" cy="588029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ALGORITHM</a:t>
            </a:r>
          </a:p>
          <a:p>
            <a:pPr algn="just"/>
            <a:r>
              <a:rPr lang="en-US" sz="2000" dirty="0">
                <a:latin typeface="Times New Roman" panose="02020603050405020304" pitchFamily="18" charset="0"/>
                <a:cs typeface="Times New Roman" panose="02020603050405020304" pitchFamily="18" charset="0"/>
              </a:rPr>
              <a:t>Step1:Start</a:t>
            </a:r>
          </a:p>
          <a:p>
            <a:pPr algn="just"/>
            <a:r>
              <a:rPr lang="en-US" sz="2000" dirty="0">
                <a:latin typeface="Times New Roman" panose="02020603050405020304" pitchFamily="18" charset="0"/>
                <a:cs typeface="Times New Roman" panose="02020603050405020304" pitchFamily="18" charset="0"/>
              </a:rPr>
              <a:t>Step2:Open PyCharm IDE.</a:t>
            </a:r>
          </a:p>
          <a:p>
            <a:pPr algn="just"/>
            <a:r>
              <a:rPr lang="en-US" sz="2000" dirty="0">
                <a:latin typeface="Times New Roman" panose="02020603050405020304" pitchFamily="18" charset="0"/>
                <a:cs typeface="Times New Roman" panose="02020603050405020304" pitchFamily="18" charset="0"/>
              </a:rPr>
              <a:t>Step3:Import Python library.</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from bs4 import BeautifulSoup</a:t>
            </a:r>
          </a:p>
          <a:p>
            <a:pPr marL="0" indent="0" algn="just">
              <a:buNone/>
            </a:pPr>
            <a:r>
              <a:rPr lang="en-US" sz="2000" b="1" dirty="0">
                <a:latin typeface="Times New Roman" panose="02020603050405020304" pitchFamily="18" charset="0"/>
                <a:cs typeface="Times New Roman" panose="02020603050405020304" pitchFamily="18" charset="0"/>
              </a:rPr>
              <a:t>             import requests</a:t>
            </a:r>
          </a:p>
          <a:p>
            <a:pPr marL="0" indent="0" algn="just">
              <a:buNone/>
            </a:pPr>
            <a:r>
              <a:rPr lang="en-US" sz="2000" b="1" dirty="0">
                <a:latin typeface="Times New Roman" panose="02020603050405020304" pitchFamily="18" charset="0"/>
                <a:cs typeface="Times New Roman" panose="02020603050405020304" pitchFamily="18" charset="0"/>
              </a:rPr>
              <a:t>             import subprocess</a:t>
            </a:r>
          </a:p>
          <a:p>
            <a:pPr algn="just"/>
            <a:r>
              <a:rPr lang="en-US" sz="2000" dirty="0">
                <a:latin typeface="Times New Roman" panose="02020603050405020304" pitchFamily="18" charset="0"/>
                <a:cs typeface="Times New Roman" panose="02020603050405020304" pitchFamily="18" charset="0"/>
              </a:rPr>
              <a:t>Step4:Get the URL from web browser.</a:t>
            </a:r>
          </a:p>
          <a:p>
            <a:pPr algn="just"/>
            <a:r>
              <a:rPr lang="en-US" sz="2000" dirty="0">
                <a:latin typeface="Times New Roman" panose="02020603050405020304" pitchFamily="18" charset="0"/>
                <a:cs typeface="Times New Roman" panose="02020603050405020304" pitchFamily="18" charset="0"/>
              </a:rPr>
              <a:t>Step5:Get the raw html codes from the web page by selecting the inspect or view page source.</a:t>
            </a:r>
          </a:p>
          <a:p>
            <a:pPr algn="just"/>
            <a:r>
              <a:rPr lang="en-US" sz="2000" dirty="0">
                <a:latin typeface="Times New Roman" panose="02020603050405020304" pitchFamily="18" charset="0"/>
                <a:cs typeface="Times New Roman" panose="02020603050405020304" pitchFamily="18" charset="0"/>
              </a:rPr>
              <a:t>Step6:Get the contents based on Tags and class from the html code.</a:t>
            </a:r>
          </a:p>
          <a:p>
            <a:r>
              <a:rPr lang="en-US" sz="2000" dirty="0">
                <a:latin typeface="Times New Roman" panose="02020603050405020304" pitchFamily="18" charset="0"/>
                <a:cs typeface="Times New Roman" panose="02020603050405020304" pitchFamily="18" charset="0"/>
              </a:rPr>
              <a:t>Step7:Remove unwanted text from the html code using split function and append the texts required into a new list.</a:t>
            </a:r>
          </a:p>
          <a:p>
            <a:r>
              <a:rPr lang="en-US" sz="2000" dirty="0">
                <a:latin typeface="Times New Roman" panose="02020603050405020304" pitchFamily="18" charset="0"/>
                <a:cs typeface="Times New Roman" panose="02020603050405020304" pitchFamily="18" charset="0"/>
              </a:rPr>
              <a:t>Step8:Since removing a explanation part from the String removes the code snippets, The new list with only code snippets is created.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417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992</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WEB SCRAPING</vt:lpstr>
      <vt:lpstr>INTRODUCTION</vt:lpstr>
      <vt:lpstr>Modules and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dc:title>
  <dc:creator>SSLTP11366</dc:creator>
  <cp:lastModifiedBy>DELL</cp:lastModifiedBy>
  <cp:revision>7</cp:revision>
  <dcterms:created xsi:type="dcterms:W3CDTF">2022-10-16T14:32:11Z</dcterms:created>
  <dcterms:modified xsi:type="dcterms:W3CDTF">2022-10-17T04:38:56Z</dcterms:modified>
</cp:coreProperties>
</file>