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6C9E"/>
    <a:srgbClr val="BCE3F0"/>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2"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E14AF36-86A1-41D7-9CE6-8300F705D26E}" type="datetimeFigureOut">
              <a:rPr lang="en-IN" smtClean="0"/>
              <a:t>24-04-2024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2E52D80-A05E-4242-8418-12D009DF9FB9}" type="slidenum">
              <a:rPr lang="en-IN" smtClean="0"/>
              <a:t>‹#›</a:t>
            </a:fld>
            <a:endParaRPr lang="en-IN"/>
          </a:p>
        </p:txBody>
      </p:sp>
    </p:spTree>
    <p:extLst>
      <p:ext uri="{BB962C8B-B14F-4D97-AF65-F5344CB8AC3E}">
        <p14:creationId xmlns:p14="http://schemas.microsoft.com/office/powerpoint/2010/main" val="3036755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b="1" dirty="0">
                <a:latin typeface="Trebuchet MS"/>
                <a:cs typeface="Trebuchet MS"/>
              </a:rPr>
              <a:t>KARTHICK S</a:t>
            </a:r>
            <a:endParaRPr sz="3200" b="1"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spc="-60" dirty="0">
                <a:solidFill>
                  <a:srgbClr val="276C9E"/>
                </a:solidFill>
              </a:rPr>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1" name="Picture 10">
            <a:extLst>
              <a:ext uri="{FF2B5EF4-FFF2-40B4-BE49-F238E27FC236}">
                <a16:creationId xmlns:a16="http://schemas.microsoft.com/office/drawing/2014/main" id="{1E3D5D87-31F6-D291-EB4C-F38046C7EFA8}"/>
              </a:ext>
            </a:extLst>
          </p:cNvPr>
          <p:cNvPicPr>
            <a:picLocks noChangeAspect="1"/>
          </p:cNvPicPr>
          <p:nvPr/>
        </p:nvPicPr>
        <p:blipFill>
          <a:blip r:embed="rId4"/>
          <a:stretch>
            <a:fillRect/>
          </a:stretch>
        </p:blipFill>
        <p:spPr>
          <a:xfrm>
            <a:off x="2209800" y="1180276"/>
            <a:ext cx="5944143" cy="49315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217522" y="838066"/>
            <a:ext cx="9764395" cy="5366533"/>
          </a:xfrm>
          <a:prstGeom prst="rect">
            <a:avLst/>
          </a:prstGeom>
        </p:spPr>
        <p:txBody>
          <a:bodyPr vert="horz" wrap="square" lIns="0" tIns="460692" rIns="0" bIns="0" rtlCol="0">
            <a:spAutoFit/>
          </a:bodyPr>
          <a:lstStyle/>
          <a:p>
            <a:pPr marL="193675" algn="ctr">
              <a:spcBef>
                <a:spcPts val="130"/>
              </a:spcBef>
            </a:pPr>
            <a:br>
              <a:rPr lang="en-US" sz="4400" dirty="0">
                <a:solidFill>
                  <a:srgbClr val="124E73"/>
                </a:solidFill>
                <a:latin typeface="Microsoft YaHei" panose="020B0503020204020204" pitchFamily="34" charset="-122"/>
                <a:ea typeface="Microsoft YaHei" panose="020B0503020204020204" pitchFamily="34" charset="-122"/>
                <a:cs typeface="MuseoModerno" pitchFamily="34" charset="-120"/>
              </a:rPr>
            </a:br>
            <a:br>
              <a:rPr lang="en-US" sz="4400" dirty="0">
                <a:solidFill>
                  <a:srgbClr val="124E73"/>
                </a:solidFill>
                <a:latin typeface="Microsoft YaHei" panose="020B0503020204020204" pitchFamily="34" charset="-122"/>
                <a:ea typeface="Microsoft YaHei" panose="020B0503020204020204" pitchFamily="34" charset="-122"/>
                <a:cs typeface="MuseoModerno" pitchFamily="34" charset="-120"/>
              </a:rPr>
            </a:br>
            <a:r>
              <a:rPr lang="en-US" sz="5000" dirty="0">
                <a:solidFill>
                  <a:srgbClr val="276C9E"/>
                </a:solidFill>
                <a:latin typeface="Microsoft YaHei" panose="020B0503020204020204" pitchFamily="34" charset="-122"/>
                <a:ea typeface="Microsoft YaHei" panose="020B0503020204020204" pitchFamily="34" charset="-122"/>
                <a:cs typeface="MuseoModerno" pitchFamily="34" charset="-120"/>
              </a:rPr>
              <a:t>Anime Face Generator using DCGAN</a:t>
            </a:r>
            <a:br>
              <a:rPr lang="en-US" sz="4400" dirty="0">
                <a:solidFill>
                  <a:srgbClr val="124E73"/>
                </a:solidFill>
                <a:latin typeface="Microsoft YaHei" panose="020B0503020204020204" pitchFamily="34" charset="-122"/>
                <a:ea typeface="Microsoft YaHei" panose="020B0503020204020204" pitchFamily="34" charset="-122"/>
                <a:cs typeface="MuseoModerno" pitchFamily="34" charset="-120"/>
              </a:rPr>
            </a:br>
            <a:br>
              <a:rPr lang="en-US" sz="4400" dirty="0">
                <a:solidFill>
                  <a:srgbClr val="124E73"/>
                </a:solidFill>
                <a:latin typeface="Microsoft YaHei" panose="020B0503020204020204" pitchFamily="34" charset="-122"/>
                <a:ea typeface="Microsoft YaHei" panose="020B0503020204020204" pitchFamily="34" charset="-122"/>
                <a:cs typeface="MuseoModerno" pitchFamily="34" charset="-120"/>
              </a:rPr>
            </a:br>
            <a:br>
              <a:rPr lang="en-US" sz="4400"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solidFill>
                <a:srgbClr val="F1F1F1"/>
              </a:soli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4191000"/>
            <a:ext cx="3533775" cy="2638422"/>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spc="-10" dirty="0">
                <a:solidFill>
                  <a:srgbClr val="276C9E"/>
                </a:solidFill>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pic>
        <p:nvPicPr>
          <p:cNvPr id="57" name="Picture 56">
            <a:extLst>
              <a:ext uri="{FF2B5EF4-FFF2-40B4-BE49-F238E27FC236}">
                <a16:creationId xmlns:a16="http://schemas.microsoft.com/office/drawing/2014/main" id="{BABB80F3-1BF0-D684-AA57-2B3B4C28FDD5}"/>
              </a:ext>
            </a:extLst>
          </p:cNvPr>
          <p:cNvPicPr>
            <a:picLocks noChangeAspect="1"/>
          </p:cNvPicPr>
          <p:nvPr/>
        </p:nvPicPr>
        <p:blipFill>
          <a:blip r:embed="rId5"/>
          <a:stretch>
            <a:fillRect/>
          </a:stretch>
        </p:blipFill>
        <p:spPr>
          <a:xfrm>
            <a:off x="427723" y="1380920"/>
            <a:ext cx="9192908" cy="293410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166928" cy="75533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solidFill>
                  <a:srgbClr val="276C9E"/>
                </a:solidFill>
              </a:rPr>
              <a:t>PROBLEM</a:t>
            </a:r>
            <a:r>
              <a:rPr dirty="0">
                <a:solidFill>
                  <a:srgbClr val="276C9E"/>
                </a:solidFill>
              </a:rPr>
              <a:t>	</a:t>
            </a:r>
            <a:r>
              <a:rPr lang="en-IN" dirty="0">
                <a:solidFill>
                  <a:srgbClr val="276C9E"/>
                </a:solidFill>
              </a:rPr>
              <a:t> </a:t>
            </a:r>
            <a:r>
              <a:rPr spc="-75" dirty="0">
                <a:solidFill>
                  <a:srgbClr val="276C9E"/>
                </a:solidFill>
              </a:rPr>
              <a:t>STATEMENT</a:t>
            </a:r>
            <a:endParaRPr dirty="0">
              <a:solidFill>
                <a:srgbClr val="276C9E"/>
              </a:solidFill>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16" name="Picture 15">
            <a:extLst>
              <a:ext uri="{FF2B5EF4-FFF2-40B4-BE49-F238E27FC236}">
                <a16:creationId xmlns:a16="http://schemas.microsoft.com/office/drawing/2014/main" id="{D458317C-7C87-0FE1-06AC-2DA72CB42353}"/>
              </a:ext>
            </a:extLst>
          </p:cNvPr>
          <p:cNvPicPr>
            <a:picLocks noChangeAspect="1"/>
          </p:cNvPicPr>
          <p:nvPr/>
        </p:nvPicPr>
        <p:blipFill>
          <a:blip r:embed="rId3"/>
          <a:stretch>
            <a:fillRect/>
          </a:stretch>
        </p:blipFill>
        <p:spPr>
          <a:xfrm>
            <a:off x="381000" y="1600200"/>
            <a:ext cx="9220200" cy="3011930"/>
          </a:xfrm>
          <a:prstGeom prst="rect">
            <a:avLst/>
          </a:prstGeom>
        </p:spPr>
      </p:pic>
      <p:grpSp>
        <p:nvGrpSpPr>
          <p:cNvPr id="2" name="object 2"/>
          <p:cNvGrpSpPr/>
          <p:nvPr/>
        </p:nvGrpSpPr>
        <p:grpSpPr>
          <a:xfrm>
            <a:off x="8534399" y="3587763"/>
            <a:ext cx="2697255" cy="3011931"/>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4" cstate="print"/>
            <a:stretch>
              <a:fillRect/>
            </a:stretch>
          </p:blipFill>
          <p:spPr>
            <a:xfrm>
              <a:off x="7991475" y="2933700"/>
              <a:ext cx="2762250" cy="3257550"/>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55D8AD9-DEBC-8DBA-A2F8-F5BA324FEFB2}"/>
              </a:ext>
            </a:extLst>
          </p:cNvPr>
          <p:cNvPicPr>
            <a:picLocks noChangeAspect="1"/>
          </p:cNvPicPr>
          <p:nvPr/>
        </p:nvPicPr>
        <p:blipFill>
          <a:blip r:embed="rId2"/>
          <a:stretch>
            <a:fillRect/>
          </a:stretch>
        </p:blipFill>
        <p:spPr>
          <a:xfrm>
            <a:off x="152400" y="2009775"/>
            <a:ext cx="8991600" cy="2705100"/>
          </a:xfrm>
          <a:prstGeom prst="rect">
            <a:avLst/>
          </a:prstGeom>
        </p:spPr>
      </p:pic>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6270625" cy="755335"/>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solidFill>
                  <a:srgbClr val="276C9E"/>
                </a:solidFill>
              </a:rPr>
              <a:t>PROJECT</a:t>
            </a:r>
            <a:r>
              <a:rPr dirty="0">
                <a:solidFill>
                  <a:srgbClr val="276C9E"/>
                </a:solidFill>
              </a:rPr>
              <a:t>	</a:t>
            </a:r>
            <a:r>
              <a:rPr lang="en-IN" dirty="0">
                <a:solidFill>
                  <a:srgbClr val="276C9E"/>
                </a:solidFill>
              </a:rPr>
              <a:t> </a:t>
            </a:r>
            <a:r>
              <a:rPr spc="-10" dirty="0">
                <a:solidFill>
                  <a:srgbClr val="276C9E"/>
                </a:solidFill>
              </a:rPr>
              <a:t>OVERVIEW</a:t>
            </a:r>
            <a:endParaRPr dirty="0">
              <a:solidFill>
                <a:srgbClr val="276C9E"/>
              </a:solidFill>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266628"/>
          </a:xfrm>
          <a:prstGeom prst="rect">
            <a:avLst/>
          </a:prstGeom>
        </p:spPr>
        <p:txBody>
          <a:bodyPr vert="horz" wrap="square" lIns="0" tIns="522858" rIns="0" bIns="0" rtlCol="0">
            <a:spAutoFit/>
          </a:bodyPr>
          <a:lstStyle/>
          <a:p>
            <a:pPr marL="153670">
              <a:lnSpc>
                <a:spcPct val="100000"/>
              </a:lnSpc>
              <a:spcBef>
                <a:spcPts val="130"/>
              </a:spcBef>
            </a:pPr>
            <a:r>
              <a:rPr dirty="0">
                <a:solidFill>
                  <a:srgbClr val="276C9E"/>
                </a:solidFill>
              </a:rPr>
              <a:t>END</a:t>
            </a:r>
            <a:r>
              <a:rPr spc="-70" dirty="0">
                <a:solidFill>
                  <a:srgbClr val="276C9E"/>
                </a:solidFill>
              </a:rPr>
              <a:t> </a:t>
            </a:r>
            <a:r>
              <a:rPr spc="-10" dirty="0">
                <a:solidFill>
                  <a:srgbClr val="276C9E"/>
                </a:solidFill>
              </a:rPr>
              <a:t>USERS</a:t>
            </a:r>
            <a:endParaRPr dirty="0">
              <a:solidFill>
                <a:srgbClr val="276C9E"/>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6B20AB29-23D0-1D52-A57A-CE5352505DD8}"/>
              </a:ext>
            </a:extLst>
          </p:cNvPr>
          <p:cNvSpPr txBox="1"/>
          <p:nvPr/>
        </p:nvSpPr>
        <p:spPr>
          <a:xfrm>
            <a:off x="723900" y="2019300"/>
            <a:ext cx="8175625" cy="2954655"/>
          </a:xfrm>
          <a:prstGeom prst="rect">
            <a:avLst/>
          </a:prstGeom>
          <a:noFill/>
        </p:spPr>
        <p:txBody>
          <a:bodyPr wrap="square" rtlCol="0">
            <a:spAutoFit/>
          </a:bodyPr>
          <a:lstStyle/>
          <a:p>
            <a:r>
              <a:rPr lang="en-US" sz="2400" dirty="0">
                <a:solidFill>
                  <a:srgbClr val="2B4150"/>
                </a:solidFill>
                <a:latin typeface="Source Sans Pro" pitchFamily="34" charset="0"/>
                <a:ea typeface="Source Sans Pro" pitchFamily="34" charset="-122"/>
                <a:cs typeface="Source Sans Pro" pitchFamily="34" charset="-120"/>
              </a:rPr>
              <a:t>The end users might include researchers, developers, and designers in the anime industry who can leverage the embeddings for various purposes, such as creating new characters, designing merchandise, or improving animation techniques. Additionally, the embeddings could potentially be utilized by enthusiasts and fans for creating fan art or developing anime-related content.</a:t>
            </a:r>
            <a:endParaRPr lang="en-US" sz="2400"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8BB73DF-BB8C-3ADB-43E9-BF4AB4E54D11}"/>
              </a:ext>
            </a:extLst>
          </p:cNvPr>
          <p:cNvPicPr>
            <a:picLocks noChangeAspect="1"/>
          </p:cNvPicPr>
          <p:nvPr/>
        </p:nvPicPr>
        <p:blipFill>
          <a:blip r:embed="rId2"/>
          <a:stretch>
            <a:fillRect/>
          </a:stretch>
        </p:blipFill>
        <p:spPr>
          <a:xfrm>
            <a:off x="558165" y="2286000"/>
            <a:ext cx="8292300" cy="4029661"/>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10960353" cy="1967846"/>
          </a:xfrm>
          <a:prstGeom prst="rect">
            <a:avLst/>
          </a:prstGeom>
        </p:spPr>
        <p:txBody>
          <a:bodyPr vert="horz" wrap="square" lIns="0" tIns="485775" rIns="0" bIns="0" rtlCol="0">
            <a:spAutoFit/>
          </a:bodyPr>
          <a:lstStyle/>
          <a:p>
            <a:pPr marL="12700">
              <a:lnSpc>
                <a:spcPct val="100000"/>
              </a:lnSpc>
              <a:spcBef>
                <a:spcPts val="105"/>
              </a:spcBef>
            </a:pPr>
            <a:r>
              <a:rPr spc="-10" dirty="0">
                <a:solidFill>
                  <a:srgbClr val="276C9E"/>
                </a:solidFill>
              </a:rPr>
              <a:t>SOLUTION</a:t>
            </a:r>
            <a:r>
              <a:rPr spc="-345" dirty="0">
                <a:solidFill>
                  <a:srgbClr val="276C9E"/>
                </a:solidFill>
              </a:rPr>
              <a:t> </a:t>
            </a:r>
            <a:r>
              <a:rPr dirty="0">
                <a:solidFill>
                  <a:srgbClr val="276C9E"/>
                </a:solidFill>
              </a:rPr>
              <a:t>AND</a:t>
            </a:r>
            <a:r>
              <a:rPr spc="-20" dirty="0">
                <a:solidFill>
                  <a:srgbClr val="276C9E"/>
                </a:solidFill>
              </a:rPr>
              <a:t> </a:t>
            </a:r>
            <a:r>
              <a:rPr dirty="0">
                <a:solidFill>
                  <a:srgbClr val="276C9E"/>
                </a:solidFill>
              </a:rPr>
              <a:t>ITS </a:t>
            </a:r>
            <a:r>
              <a:rPr spc="-20" dirty="0">
                <a:solidFill>
                  <a:srgbClr val="276C9E"/>
                </a:solidFill>
              </a:rPr>
              <a:t>VALUE</a:t>
            </a:r>
            <a:r>
              <a:rPr spc="-120" dirty="0">
                <a:solidFill>
                  <a:srgbClr val="276C9E"/>
                </a:solidFill>
              </a:rPr>
              <a:t> </a:t>
            </a:r>
            <a:r>
              <a:rPr spc="-10" dirty="0">
                <a:solidFill>
                  <a:srgbClr val="276C9E"/>
                </a:solidFill>
              </a:rPr>
              <a:t>PROPOSITION</a:t>
            </a:r>
            <a:endParaRPr dirty="0">
              <a:solidFill>
                <a:srgbClr val="276C9E"/>
              </a:solidFill>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558165" y="385444"/>
            <a:ext cx="9764395" cy="1027461"/>
          </a:xfrm>
          <a:prstGeom prst="rect">
            <a:avLst/>
          </a:prstGeom>
        </p:spPr>
        <p:txBody>
          <a:bodyPr vert="horz" wrap="square" lIns="0" tIns="286004" rIns="0" bIns="0" rtlCol="0">
            <a:spAutoFit/>
          </a:bodyPr>
          <a:lstStyle/>
          <a:p>
            <a:pPr marL="193675">
              <a:lnSpc>
                <a:spcPct val="100000"/>
              </a:lnSpc>
              <a:spcBef>
                <a:spcPts val="130"/>
              </a:spcBef>
            </a:pPr>
            <a:r>
              <a:rPr dirty="0">
                <a:solidFill>
                  <a:srgbClr val="276C9E"/>
                </a:solidFill>
              </a:rPr>
              <a:t>THE</a:t>
            </a:r>
            <a:r>
              <a:rPr spc="20" dirty="0">
                <a:solidFill>
                  <a:srgbClr val="276C9E"/>
                </a:solidFill>
              </a:rPr>
              <a:t> </a:t>
            </a:r>
            <a:r>
              <a:rPr dirty="0">
                <a:solidFill>
                  <a:srgbClr val="276C9E"/>
                </a:solidFill>
              </a:rPr>
              <a:t>WOW</a:t>
            </a:r>
            <a:r>
              <a:rPr lang="en-IN" spc="90" dirty="0">
                <a:solidFill>
                  <a:srgbClr val="276C9E"/>
                </a:solidFill>
              </a:rPr>
              <a:t> FACTORS</a:t>
            </a:r>
            <a:endParaRPr dirty="0">
              <a:solidFill>
                <a:srgbClr val="276C9E"/>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1E33CB7A-E81D-BE49-62C3-17F6E06A66A5}"/>
              </a:ext>
            </a:extLst>
          </p:cNvPr>
          <p:cNvSpPr txBox="1"/>
          <p:nvPr/>
        </p:nvSpPr>
        <p:spPr>
          <a:xfrm>
            <a:off x="752475" y="2057007"/>
            <a:ext cx="8010525" cy="3046988"/>
          </a:xfrm>
          <a:prstGeom prst="rect">
            <a:avLst/>
          </a:prstGeom>
          <a:noFill/>
        </p:spPr>
        <p:txBody>
          <a:bodyPr wrap="square" rtlCol="0">
            <a:spAutoFit/>
          </a:bodyPr>
          <a:lstStyle/>
          <a:p>
            <a:r>
              <a:rPr lang="en-US" sz="2400" dirty="0">
                <a:solidFill>
                  <a:srgbClr val="2B4150"/>
                </a:solidFill>
                <a:latin typeface="Source Sans Pro" pitchFamily="34" charset="0"/>
                <a:ea typeface="Source Sans Pro" pitchFamily="34" charset="-122"/>
                <a:cs typeface="Source Sans Pro" pitchFamily="34" charset="-120"/>
              </a:rPr>
              <a:t>The striking level of detail and realism achieved by the DCGAN-based anime face generator is sure to wow both artists and fans alike, elevating the overall quality and appeal of anime character designs. Its ability to generate anime faces that capture the essence of the art form is truly impressive and opens up endless possibilities for creativity and expression in the anime industry.</a:t>
            </a:r>
            <a:endParaRPr lang="en-US" sz="2400" dirty="0"/>
          </a:p>
          <a:p>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48A2902-6E51-C6BC-7EB3-5437965092D9}"/>
              </a:ext>
            </a:extLst>
          </p:cNvPr>
          <p:cNvPicPr>
            <a:picLocks noChangeAspect="1"/>
          </p:cNvPicPr>
          <p:nvPr/>
        </p:nvPicPr>
        <p:blipFill>
          <a:blip r:embed="rId2"/>
          <a:stretch>
            <a:fillRect/>
          </a:stretch>
        </p:blipFill>
        <p:spPr>
          <a:xfrm>
            <a:off x="609601" y="1580594"/>
            <a:ext cx="8991600" cy="3982006"/>
          </a:xfrm>
          <a:prstGeom prst="rect">
            <a:avLst/>
          </a:prstGeom>
        </p:spPr>
      </p:pic>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52475" y="537210"/>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solidFill>
                  <a:srgbClr val="276C9E"/>
                </a:solidFill>
              </a:rPr>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TotalTime>
  <Words>202</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Microsoft YaHei</vt:lpstr>
      <vt:lpstr>Calibri</vt:lpstr>
      <vt:lpstr>Source Sans Pro</vt:lpstr>
      <vt:lpstr>Trebuchet MS</vt:lpstr>
      <vt:lpstr>Office Theme</vt:lpstr>
      <vt:lpstr>PowerPoint Presentation</vt:lpstr>
      <vt:lpstr>  Anime Face Generator using DCGAN   </vt:lpstr>
      <vt:lpstr>AGENDA</vt:lpstr>
      <vt:lpstr>PROBLEM  STATEMENT</vt:lpstr>
      <vt:lpstr>PROJECT  OVERVIEW</vt:lpstr>
      <vt:lpstr>END USERS</vt:lpstr>
      <vt:lpstr>SOLUTION AND ITS VALUE PROPOSITION</vt:lpstr>
      <vt:lpstr>THE WOW FACTORS</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Harish Jayan</dc:creator>
  <cp:lastModifiedBy>Harish Jayan</cp:lastModifiedBy>
  <cp:revision>1</cp:revision>
  <dcterms:created xsi:type="dcterms:W3CDTF">2024-04-24T09:42:08Z</dcterms:created>
  <dcterms:modified xsi:type="dcterms:W3CDTF">2024-04-24T10:25:05Z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2024-04-24T00:00:00Z</vt:filetime>
  </property>
</Properties>
</file>