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6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8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303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7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01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34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2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32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59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6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7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4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5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5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B62C-E4D6-41A5-B4AD-576EB164C9E1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9956086-4E7B-4FDC-A702-1D04C7554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51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fonline.org/research/evaluating-readiness-for-renewable-energy-adoption-in-india-a-multi-state-survey-of-industrial-and-residential-power-consumers" TargetMode="External"/><Relationship Id="rId2" Type="http://schemas.openxmlformats.org/officeDocument/2006/relationships/hyperlink" Target="https://www.iisd.org/story/mapping-india-energy-policy-2023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vestindia.gov.in/sector/renewable-energy" TargetMode="External"/><Relationship Id="rId4" Type="http://schemas.openxmlformats.org/officeDocument/2006/relationships/hyperlink" Target="https://www.iea.org/commentaries/india-s-clean-energy-transition-is-rapidly-underway-benefiting-the-entire-worl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3D5E-8843-38DB-848E-603EE414F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742" y="267629"/>
            <a:ext cx="9141870" cy="2080621"/>
          </a:xfrm>
        </p:spPr>
        <p:txBody>
          <a:bodyPr/>
          <a:lstStyle/>
          <a:p>
            <a:r>
              <a:rPr lang="en-IN" dirty="0"/>
              <a:t>CLEAN ENERGY NAVIGATOR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401F8-743D-A45C-AFF3-9E2622970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TEAM HAJMOLA</a:t>
            </a:r>
          </a:p>
          <a:p>
            <a:r>
              <a:rPr lang="en-IN" dirty="0"/>
              <a:t>SAJAY JK 23BCE2028</a:t>
            </a:r>
            <a:br>
              <a:rPr lang="en-IN" dirty="0"/>
            </a:br>
            <a:r>
              <a:rPr lang="en-IN" dirty="0"/>
              <a:t>KARTHICK SAAI KT 23BCE2015</a:t>
            </a:r>
          </a:p>
        </p:txBody>
      </p:sp>
    </p:spTree>
    <p:extLst>
      <p:ext uri="{BB962C8B-B14F-4D97-AF65-F5344CB8AC3E}">
        <p14:creationId xmlns:p14="http://schemas.microsoft.com/office/powerpoint/2010/main" val="769271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DA04-2B48-8420-A794-C72587A8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9584" y="523303"/>
            <a:ext cx="3854174" cy="1280890"/>
          </a:xfrm>
        </p:spPr>
        <p:txBody>
          <a:bodyPr/>
          <a:lstStyle/>
          <a:p>
            <a:r>
              <a:rPr lang="en-IN" dirty="0" err="1"/>
              <a:t>DistilBERT</a:t>
            </a:r>
            <a:r>
              <a:rPr lang="en-IN" dirty="0"/>
              <a:t>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735DCB-66B0-CD47-54B6-FEFD0C747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832" y="3079750"/>
            <a:ext cx="6720168" cy="37782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0403-CAE7-EF9C-85C6-1B579700A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55738" cy="3608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9D5A48-E440-372A-95A8-985293E55B84}"/>
              </a:ext>
            </a:extLst>
          </p:cNvPr>
          <p:cNvSpPr txBox="1"/>
          <p:nvPr/>
        </p:nvSpPr>
        <p:spPr>
          <a:xfrm>
            <a:off x="1192192" y="4872942"/>
            <a:ext cx="37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508889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095F-3AA4-2B6B-3E2C-5DD3A43F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73390-87C3-BDEE-4618-D602FAFDE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6" y="15875"/>
            <a:ext cx="6070740" cy="341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84C1-7001-628C-7ADD-027A2EFA8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01" y="3272991"/>
            <a:ext cx="5976284" cy="33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6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0851A-41E6-5F42-E9B9-9D2149E5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82FBC-0DA2-4FFD-C561-F5E8E19A8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3" y="119605"/>
            <a:ext cx="5886241" cy="33093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D4D60-5383-5D1B-0A58-6BB93EA1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2917268"/>
            <a:ext cx="6751899" cy="37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4A8B-45E4-09D8-CDEA-9414CE7D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D9F77-5645-3995-D036-DD702F862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52" y="15875"/>
            <a:ext cx="6070740" cy="34131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46A186-03ED-B5FA-E61F-3D0EF3B9C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432" y="3246438"/>
            <a:ext cx="6070740" cy="34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84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E4A3-19FE-348B-D449-2A3E92F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B2CCA-2ABF-6E21-916A-9B15467C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819" y="952982"/>
            <a:ext cx="6720168" cy="3778250"/>
          </a:xfrm>
        </p:spPr>
      </p:pic>
    </p:spTree>
    <p:extLst>
      <p:ext uri="{BB962C8B-B14F-4D97-AF65-F5344CB8AC3E}">
        <p14:creationId xmlns:p14="http://schemas.microsoft.com/office/powerpoint/2010/main" val="182704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88B5-5887-245F-FC9E-5BC8AC14B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957" y="149548"/>
            <a:ext cx="5659824" cy="1019495"/>
          </a:xfrm>
        </p:spPr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DACF-942C-06DD-DC69-86DAD3D3C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https://www.iisd.org/story/mapping-india-energy-policy-2023/</a:t>
            </a:r>
            <a:endParaRPr lang="en-IN" dirty="0"/>
          </a:p>
          <a:p>
            <a:r>
              <a:rPr lang="en-IN" dirty="0">
                <a:hlinkClick r:id="rId3"/>
              </a:rPr>
              <a:t>https://www.orfonline.org/research/evaluating-readiness-for-renewable-energy-adoption-in-india-a-multi-state-survey-of-industrial-and-residential-power-consumers</a:t>
            </a:r>
            <a:endParaRPr lang="en-IN" dirty="0"/>
          </a:p>
          <a:p>
            <a:r>
              <a:rPr lang="en-IN" dirty="0">
                <a:hlinkClick r:id="rId4"/>
              </a:rPr>
              <a:t>https://www.iea.org/commentaries/india-s-clean-energy-transition-is-rapidly-underway-benefiting-the-entire-world</a:t>
            </a:r>
            <a:endParaRPr lang="en-IN" dirty="0"/>
          </a:p>
          <a:p>
            <a:r>
              <a:rPr lang="en-IN" dirty="0">
                <a:hlinkClick r:id="rId5"/>
              </a:rPr>
              <a:t>https://www.investindia.gov.in/sector/renewable-energy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1F65-EA70-7783-E99B-4DE85D20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CHALLENGE- Hurdles to clean energy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223E-A26F-B0C4-5697-45C2BD3C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"In India, despite growing interest in renewable energy:</a:t>
            </a:r>
          </a:p>
          <a:p>
            <a:r>
              <a:rPr lang="en-US" dirty="0"/>
              <a:t>76% of potential adopters are confused about which clean energy solution fits their needs</a:t>
            </a:r>
          </a:p>
          <a:p>
            <a:r>
              <a:rPr lang="en-US" dirty="0"/>
              <a:t>82% are uncertain about the actual cost benefits and ROI65% struggle to find reliable local suppliers</a:t>
            </a:r>
          </a:p>
          <a:p>
            <a:r>
              <a:rPr lang="en-US" dirty="0"/>
              <a:t>70% lack clear understanding of government incentives and policies</a:t>
            </a:r>
          </a:p>
          <a:p>
            <a:r>
              <a:rPr lang="en-US" dirty="0"/>
              <a:t>This results in slower adoption of clean energy solutions, despite their clear environmental and economic benefits."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97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F899-39AA-4B30-7511-87607D05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67AB-8FF9-6DE7-79EA-E976D2D8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Energy Navigator is an AI-powered platform that:</a:t>
            </a:r>
          </a:p>
          <a:p>
            <a:r>
              <a:rPr lang="en-US" dirty="0"/>
              <a:t>Analyzes user inputs (location, budget, energy usage) to recommend the best clean energy solutions</a:t>
            </a:r>
          </a:p>
          <a:p>
            <a:r>
              <a:rPr lang="en-US" dirty="0"/>
              <a:t>Calculates precise ROI and break-even points using real market data</a:t>
            </a:r>
          </a:p>
          <a:p>
            <a:r>
              <a:rPr lang="en-US" dirty="0"/>
              <a:t>Connects users with verified local suppliers</a:t>
            </a:r>
          </a:p>
          <a:p>
            <a:r>
              <a:rPr lang="en-US" dirty="0"/>
              <a:t>Provides sustainability scores for products</a:t>
            </a:r>
          </a:p>
          <a:p>
            <a:r>
              <a:rPr lang="en-US" dirty="0"/>
              <a:t>Offers AI-powered chat support for instant assistance</a:t>
            </a:r>
          </a:p>
        </p:txBody>
      </p:sp>
    </p:spTree>
    <p:extLst>
      <p:ext uri="{BB962C8B-B14F-4D97-AF65-F5344CB8AC3E}">
        <p14:creationId xmlns:p14="http://schemas.microsoft.com/office/powerpoint/2010/main" val="280396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FBB2-861D-3CA6-8B6D-47100E15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081" y="0"/>
            <a:ext cx="6261143" cy="680583"/>
          </a:xfrm>
        </p:spPr>
        <p:txBody>
          <a:bodyPr/>
          <a:lstStyle/>
          <a:p>
            <a:r>
              <a:rPr lang="en-IN" dirty="0"/>
              <a:t>Key Features &amp;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D9961-C43F-3DF9-BB6D-838C512C3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951" y="940419"/>
            <a:ext cx="9863122" cy="51369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Our platform leverages cutting-edge technology:</a:t>
            </a:r>
          </a:p>
          <a:p>
            <a:r>
              <a:rPr lang="en-IN" dirty="0"/>
              <a:t>AI Recommendation Engine: Uses machine learning to </a:t>
            </a:r>
            <a:r>
              <a:rPr lang="en-IN" dirty="0" err="1"/>
              <a:t>analyze</a:t>
            </a:r>
            <a:r>
              <a:rPr lang="en-IN" dirty="0"/>
              <a:t> multiple data points</a:t>
            </a:r>
          </a:p>
          <a:p>
            <a:r>
              <a:rPr lang="en-IN" dirty="0"/>
              <a:t>Provides personalized clean energy solutions</a:t>
            </a:r>
          </a:p>
          <a:p>
            <a:r>
              <a:rPr lang="en-IN" dirty="0"/>
              <a:t>Adapts recommendations based on user feedback</a:t>
            </a:r>
          </a:p>
          <a:p>
            <a:r>
              <a:rPr lang="en-IN" dirty="0"/>
              <a:t>Financial Analysis: Real-time ROI calculations</a:t>
            </a:r>
          </a:p>
          <a:p>
            <a:r>
              <a:rPr lang="en-IN" dirty="0"/>
              <a:t>Break-even point analysis</a:t>
            </a:r>
          </a:p>
          <a:p>
            <a:r>
              <a:rPr lang="en-IN" dirty="0"/>
              <a:t>Long-term profit projections</a:t>
            </a:r>
          </a:p>
          <a:p>
            <a:r>
              <a:rPr lang="en-IN" dirty="0"/>
              <a:t>Location-Based Services: Integration with </a:t>
            </a:r>
            <a:r>
              <a:rPr lang="en-IN" dirty="0" err="1"/>
              <a:t>Geoapify</a:t>
            </a:r>
            <a:r>
              <a:rPr lang="en-IN" dirty="0"/>
              <a:t> API Maps nearby suppliers and installers</a:t>
            </a:r>
          </a:p>
          <a:p>
            <a:r>
              <a:rPr lang="en-IN" dirty="0"/>
              <a:t>Real-time availability checking Sustainability </a:t>
            </a:r>
          </a:p>
          <a:p>
            <a:r>
              <a:rPr lang="en-IN" dirty="0"/>
              <a:t>Scoring: AI-powered product analysis</a:t>
            </a:r>
          </a:p>
          <a:p>
            <a:r>
              <a:rPr lang="en-IN" dirty="0"/>
              <a:t>Environmental impact assessment</a:t>
            </a:r>
          </a:p>
          <a:p>
            <a:r>
              <a:rPr lang="en-IN" dirty="0"/>
              <a:t>Smart Chatbot: Powered by Google's Gemini API 24/7 customer support </a:t>
            </a:r>
          </a:p>
          <a:p>
            <a:r>
              <a:rPr lang="en-IN" dirty="0"/>
              <a:t>Personalized guidance</a:t>
            </a:r>
          </a:p>
        </p:txBody>
      </p:sp>
    </p:spTree>
    <p:extLst>
      <p:ext uri="{BB962C8B-B14F-4D97-AF65-F5344CB8AC3E}">
        <p14:creationId xmlns:p14="http://schemas.microsoft.com/office/powerpoint/2010/main" val="203889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6539-44B4-1309-0BA2-5BA80B52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892" y="199288"/>
            <a:ext cx="4644216" cy="747490"/>
          </a:xfrm>
        </p:spPr>
        <p:txBody>
          <a:bodyPr/>
          <a:lstStyle/>
          <a:p>
            <a:r>
              <a:rPr lang="en-IN" dirty="0"/>
              <a:t>Market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9E43-1C36-57B1-BD58-EEF01C10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Indian renewable energy market is projected to reach $226 billion by 2026, with:</a:t>
            </a:r>
          </a:p>
          <a:p>
            <a:r>
              <a:rPr lang="en-US" dirty="0"/>
              <a:t>40% annual growth in residential solar adoption</a:t>
            </a:r>
          </a:p>
          <a:p>
            <a:r>
              <a:rPr lang="en-US" dirty="0"/>
              <a:t>35% increase in clean energy investments</a:t>
            </a:r>
          </a:p>
          <a:p>
            <a:r>
              <a:rPr lang="en-US" dirty="0"/>
              <a:t>Government target of 500 GW renewable energy by 2030</a:t>
            </a:r>
          </a:p>
          <a:p>
            <a:r>
              <a:rPr lang="en-US" dirty="0"/>
              <a:t>Rising electricity costs driving demand for alternatives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405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A6F2-049D-2A7F-7C74-5C8E3B0C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462" y="310800"/>
            <a:ext cx="3503075" cy="635978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5444-EB90-A89F-BB9B-4DAA40BB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Revenue streams include:</a:t>
            </a:r>
          </a:p>
          <a:p>
            <a:r>
              <a:rPr lang="en-US" dirty="0"/>
              <a:t>Commission from supplier referrals</a:t>
            </a:r>
          </a:p>
          <a:p>
            <a:r>
              <a:rPr lang="en-US" dirty="0"/>
              <a:t>Premium subscription services</a:t>
            </a:r>
          </a:p>
          <a:p>
            <a:r>
              <a:rPr lang="en-US" dirty="0"/>
              <a:t>Consultation fees for large-scale projects</a:t>
            </a:r>
          </a:p>
          <a:p>
            <a:r>
              <a:rPr lang="en-US" dirty="0"/>
              <a:t>Data insights licensing</a:t>
            </a:r>
          </a:p>
          <a:p>
            <a:r>
              <a:rPr lang="en-US" dirty="0"/>
              <a:t>API access fees</a:t>
            </a:r>
          </a:p>
          <a:p>
            <a:r>
              <a:rPr lang="en-US" dirty="0"/>
              <a:t>Sponsored Content and Partnerships</a:t>
            </a:r>
          </a:p>
          <a:p>
            <a:r>
              <a:rPr lang="en-US" dirty="0"/>
              <a:t>Data Analytics and Reporting</a:t>
            </a:r>
          </a:p>
          <a:p>
            <a:pPr marL="0" indent="0">
              <a:buNone/>
            </a:pPr>
            <a:endParaRPr lang="en-IN" i="1" dirty="0">
              <a:solidFill>
                <a:srgbClr val="E2E2E5"/>
              </a:solidFill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7810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7FDF-3E47-1C6A-19C6-EBCD0C6B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018" y="166910"/>
            <a:ext cx="5067963" cy="691734"/>
          </a:xfrm>
        </p:spPr>
        <p:txBody>
          <a:bodyPr/>
          <a:lstStyle/>
          <a:p>
            <a:r>
              <a:rPr lang="en-IN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8EA3-3606-FE5F-7F14-FAAC61C9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While there are existing players in the market:</a:t>
            </a:r>
          </a:p>
          <a:p>
            <a:r>
              <a:rPr lang="en-IN" dirty="0"/>
              <a:t>Competitors: Traditional energy consultants</a:t>
            </a:r>
          </a:p>
          <a:p>
            <a:r>
              <a:rPr lang="en-IN" dirty="0"/>
              <a:t>Generic e-commerce platforms</a:t>
            </a:r>
          </a:p>
          <a:p>
            <a:r>
              <a:rPr lang="en-IN" dirty="0"/>
              <a:t>Individual supplier websites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Our Advantages: AI-powered personalization , Comprehensive solution comparison , Sustainability scoring system , End-to-end user journey support with chatbot assistance</a:t>
            </a:r>
          </a:p>
        </p:txBody>
      </p:sp>
    </p:spTree>
    <p:extLst>
      <p:ext uri="{BB962C8B-B14F-4D97-AF65-F5344CB8AC3E}">
        <p14:creationId xmlns:p14="http://schemas.microsoft.com/office/powerpoint/2010/main" val="271472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F104-D92B-B196-AED6-70ABE567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428" y="211515"/>
            <a:ext cx="3975143" cy="847851"/>
          </a:xfrm>
        </p:spPr>
        <p:txBody>
          <a:bodyPr/>
          <a:lstStyle/>
          <a:p>
            <a:r>
              <a:rPr lang="en-IN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5356-C745-E7CB-C813-7E5A01689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Expansion to all Indian cities and towns</a:t>
            </a:r>
          </a:p>
          <a:p>
            <a:r>
              <a:rPr lang="en-US" dirty="0"/>
              <a:t> Integration with smart home systems</a:t>
            </a:r>
          </a:p>
          <a:p>
            <a:r>
              <a:rPr lang="en-US" dirty="0"/>
              <a:t> Mobile app development</a:t>
            </a:r>
          </a:p>
          <a:p>
            <a:r>
              <a:rPr lang="en-US" dirty="0"/>
              <a:t> B2B enterprise solutions</a:t>
            </a:r>
          </a:p>
          <a:p>
            <a:r>
              <a:rPr lang="en-US" dirty="0"/>
              <a:t> International market entry</a:t>
            </a:r>
          </a:p>
          <a:p>
            <a:r>
              <a:rPr lang="en-US" dirty="0"/>
              <a:t> Real time weather data to find best 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593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9165-75E9-FA1A-45AF-3F542D9E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543" y="161122"/>
            <a:ext cx="5763997" cy="961622"/>
          </a:xfrm>
        </p:spPr>
        <p:txBody>
          <a:bodyPr/>
          <a:lstStyle/>
          <a:p>
            <a:r>
              <a:rPr lang="en-IN" dirty="0"/>
              <a:t>ARCHITECTURE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9614C6-841C-00AE-2824-1C3A68B01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452" y="868101"/>
            <a:ext cx="10592788" cy="5679266"/>
          </a:xfrm>
        </p:spPr>
      </p:pic>
    </p:spTree>
    <p:extLst>
      <p:ext uri="{BB962C8B-B14F-4D97-AF65-F5344CB8AC3E}">
        <p14:creationId xmlns:p14="http://schemas.microsoft.com/office/powerpoint/2010/main" val="33386407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447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Google Sans Text</vt:lpstr>
      <vt:lpstr>Wingdings 3</vt:lpstr>
      <vt:lpstr>Wisp</vt:lpstr>
      <vt:lpstr>CLEAN ENERGY NAVIGATOR</vt:lpstr>
      <vt:lpstr>THE CHALLENGE- Hurdles to clean energy adoption</vt:lpstr>
      <vt:lpstr>Solution</vt:lpstr>
      <vt:lpstr>Key Features &amp; Technology</vt:lpstr>
      <vt:lpstr>Market Opportunity</vt:lpstr>
      <vt:lpstr>Business Model</vt:lpstr>
      <vt:lpstr>Competitive Analysis</vt:lpstr>
      <vt:lpstr>Future Roadmap</vt:lpstr>
      <vt:lpstr>ARCHITECTURE MODEL</vt:lpstr>
      <vt:lpstr>DistilBERT Model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K T</dc:creator>
  <cp:lastModifiedBy>Koushik K T</cp:lastModifiedBy>
  <cp:revision>2</cp:revision>
  <dcterms:created xsi:type="dcterms:W3CDTF">2025-02-05T10:52:04Z</dcterms:created>
  <dcterms:modified xsi:type="dcterms:W3CDTF">2025-02-05T11:28:26Z</dcterms:modified>
</cp:coreProperties>
</file>