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93.02325" units="1/cm"/>
          <inkml:channelProperty channel="T" name="resolution" value="1" units="1/dev"/>
        </inkml:channelProperties>
      </inkml:inkSource>
      <inkml:timestamp xml:id="ts0" timeString="2025-07-07T08:57:14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6202 8551 0,'0'-10'1172,"10"-33"-1141,-10 33-15,0-1-16,22 11 16,-22-10-16,0-1 0,10 11 0,-10-11 15,11-20 16,-1 10 1,1 10-17,-1 0 17,-10 1-17,0-1-15,11 11 0,0-32 31,10 32-15,-21-10-16,10-1 16,12 1-1,-22-1-15,31-31 32,1 21-17,-32 10 1,11 11-16,-1-11 0,1 1 15,10-22 1,0 32 0,0-21-16,-10 21 0,-11-11 0,21 1 15,-10 10-15,10-11 16,-11-10-16,1 10 0,0 11 16,-1-10-16,1-1 0,-1 11 15,-10-10-15,43-11 16,-33 21-16,1 0 15,-1-11-15,-10-10 0,11 21 16,0-11-16,10 1 0,0-1 0,-11 0 16,1 11-16,0-10 0,-1-1 15,54-20 1,-54 31-16,-10-11 0,11 11 16,-1-11-16,1 11 0,0-10 0,-1 10 15,11-21-15,22 10 16,-33 0-16,43-10 31,-32 11-15,-10 10-16,42-11 15,-21 11 1,-32-21-16,21 21 0,-11-11 0,1 11 0,0 0 16,52-21-1,-52 21-15,-1-10 16,22 10-16,-32-11 0,21 11 0,-10 0 15,52-11 1,-52-10-16,10 21 0,-10 0 0,-1 0 16,1-10-16,-1 10 0,33-11 15,10 1 1,-43 10-16,11 0 0,11-11 16,-21 11-16,-1 0 0,22-21 0,0 10 15,-22 11-15,22 0 16,-11 0-16,0-10 0,11 10 0,21-11 15,-11 11 1,-10-21-16,-21 21 0,20 0 16,54-21-1,-43 21 1,-31 0-16,10 0 0,-10 0 0,21 0 16,-22 0-16,43-11 0,-21 11 15,-22 0-15,12 0 0,9 0 16,-10-10-16,1 10 0,-1 0 0,11 0 15,-11 0-15,21 0 0,-21 0 16,11 0-16,-21 0 0,10 0 16,10 0-16,-9 0 0,9 0 0,-20 0 0,21 0 15,-11 0-15,11 0 0,-11 0 16,11 0-16,-11 0 0,10 0 0,-9 0 16,31 0-16,-32 0 0,-11 0 0,22 0 15,169 0 16,-180 0-31,-10 0 16,21 0-16,-11 0 0,-11 10 16,22-10-16,-11 0 0,43 0 15,-32 0-15,31 0 16,-31 11-16,10-11 16,-10 10-1,-11-10-15,11 0 0,0 21 16,-22-21-16,22 11 15,-22-11-15,43 11 16,-42-11-16,10 10 0,-10 1 16,20-11-16,-20 21 0,21-21 15,52 32 1,-73-32-16,10 10 0,-10-10 16,10 11-16,-10-11 0,-1 21 0,11-21 0,-10 11 15,74 20 16,-75-20-31,11-11 0,85 63 47,-32-31-15,-63-32-32,-11 21 15,53 1 16,-43-12-15,22 1 0,-32-1-16,11-10 0,-1 0 0,11 11 15,-21 10-15,32-10 16,-32-1-16,11-10 0,-1 11 16,1-11-16,-11 10 0,21-10 0,-10 11 15,-1 0-15,11 20 31,22-10-15,-43-10-16,10-11 0,1 11 16,-1-11-16,-10 10 0,11-10 0,0 11 15,-1 10-15,11-21 0,-10 11 16,0-1-16,-1-10 0,1 11 0,-1 10 16,1-21-16,-1 10 0,12 12 15,9-1 1,-20-21-16,-11 10 15,11 1-15,-1-11 0,11 11 16,-10-11-16,-1 10 0,12 11 16,-12-10-16,-10-1 0,43 1 15,-33 0-15,1-1 16,73 43 15,-84-42-31,11-11 0,0 10 16,31 11 15,-32 1-31,1-12 0,0-10 16,-11 11-16,10-11 0,22 10 15,-21 1-15,-1-11 0,1 11 16,20 20 0,1-31-1,-21 0 1,-1 11 31,-10-1 46,11-10-61,-11-10 483,0-11-515,-11 10 0,11 1 0,-10-1 16,-1-10-16,11 10 16,-21-10-16,21 10 15,0 1-15,-11-1 0,1 1 16,10-1-1,-11 1 1,11-12 62,-10 12 0,-1-1-15,1 11-48,-1-10 1,11-1-16,-21 0 16,10 1-1,11-1-15,-10 11 16,-1 0 15,22 0 672,-11 11-703,10-1 32,22 12-17,-32-12 1,32 33 15,-22-33-15,1 1-16,-1 10 31,12-11 0,-12 22 32,1 11-32,-11-33-31,10 11 0,-10-10 31,11-1 0,-11 1 1,-42-11 233,-128 11-233,139 10-32,-65-21 31,54 0 0,42 10-15,-11-10 109,1 0-94,-11 11 0,10 0-31,0-1 16,-10-10 15</inkml:trace>
  <inkml:trace contextRef="#ctx0" brushRef="#br0" timeOffset="5400.23">7186 7451 0,'-11'-43'0,"1"12"15,10 20-15,-11-21 0,11 11 0,-10-21 16,-1 42-16,11-21 0,0-1 15,0 12-15,-21-1 16,21-10 0,0 10-16,-11 11 0,11-10 15,0-1 1,0-10 31,0 42 31,53 22-62,-42-33-16,-1 33 15,1-33-15,10 1 0,11 52 16,0-31-16,-22-21 15,-10-1-15,11 1 0,-1-1 16,1-10-16,-11 21 0,11-10 16,-1-11-1,-10 11 1,21-11-16,-21 10 16,0-20 77,0-33-61,0 12-1,0 20-16,0-21 1,0 22-16,0-1 0,11-10 31,0 21-15,-11-11 0,0 1-1,10 10 1,1 0 15,-1 0-15,1 0-1,31 0 1,-31 0 0,-1 10-1,1-10 16,0 0 16,-1 0-31,-10-10-16,21-11 16,-10 10-1,-11-10 1,0 10-16,10 11 0,-10-10 15,0-1 1,11 11 109,0 21-94,-11-10-15,10-11-16,-10 10 0,11 1 16,21 21-1,-11-32 16,21-21-15,-31-1-16,-1-9 0,43-43 16,-21 42-16,-22-21 0,22 11 15,-11-1-15,1 11 0,-1-20 0,10-1 16,-20 21-16,-11 21 16,21-20-16,-21 20 0,0 0 0,11 1 15,-11-1 1,21 22 15,-21 31-15,0-21-16,-11 11 0,11 10 15,0-10-15,0 10 0,0 117 16,0-116-16,0 62 16,0-62-16,0 10 0,0 10 15,43 297 16,-33-307-31,-10-32 16,0 11-16,11 31 16,-11-52-16,0 31 15,0-31-15,0-1 16,0 1 0,0 0-1,-11-11 1,-42 0-1,22-22 1,9 22-16,1 0 0,21-10 16,-10-11-16,-1 21 0,1-11 15,-1 0-15,11 1 0,-11 10 16,11-11-16,0-10 16,0-11-1,0 22-15,0-1 0,0 1 0,0-1 16,0 0-16,11-20 0,-11 20 0,11 1 15,-1-1-15,11-21 0,-10 22 16,-1-12-16,1 1 0,0 11 0,20-22 16,-20 11-16,0 10 15,-1 1-15,-10-1 0,11 0 0,-1 11 0,1-21 32,10 0-17,371 116 423,169 64-423,719 296 1,-782-211 0,-234-128-16,-31 0 0,211 138 15,-200-105-15,200 105 16,-211-138-16,-21 22 0,381 253 15,-403-243-15,117 75 16,-201-128-16,-11-32 0,64 96 16,-85-106-16,-21-11 0,-21-10 15,-1 21-15,22 21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93.02325" units="1/cm"/>
          <inkml:channelProperty channel="Y" name="resolution" value="93.02325" units="1/cm"/>
          <inkml:channelProperty channel="T" name="resolution" value="1" units="1/dev"/>
        </inkml:channelProperties>
      </inkml:inkSource>
      <inkml:timestamp xml:id="ts0" timeString="2025-07-07T08:56:32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815 10329 0,'21'106'172,"21"63"-156,-31-126-16,-11 10 16,21-11-16,-10 53 15,10-52-15,11 62 16,-11 22-1,-11-52 1,12-23 0,-12-41-16,-10 10 31,0 11 0,11-32 47</inkml:trace>
  <inkml:trace contextRef="#ctx0" brushRef="#br0" timeOffset="3876.25">1609 10044 0,'53'169'62,"-22"-116"-46,-20-11-16,10 11 0,-10-32 15,20 74-15,-20-42 0,21-31 16,-32 30-16,31-9 0,-31-11 0,22-11 16,9 32-16,-20-22 0,0 22 15,10-21-15,-21-21 0,10 31 16,1-31-16,-11-1 0,0 1 15,10-1-15,-10 1 0,0-1 16,0 1 15,-10-32 235,-64-127-250,42 84-1,11 43-15,21-11 0,-11 1 16,1 9-16,-11-9 0,21-1 15,-11 11-15,11 10 0,-11-21 0,11 1 0,0 20 16,-10-52 0,-11 20-1,10-10 1,11 0 0,0 43-16,0-1 0,0 1 15,0-1-15,0-21 16,21 22-16,-10-11 15,-1-1 1,-10 12-16,11-11 16,0 21-16,-11-11 0,10 11 15,1-11-15,20 11 16,-20 0-16,0 0 16,-1 0-16,11 0 15,32 0 1,-42 0-1,31 0 1,-31 0 0,-1 0-1,1 0-15,0 0 47,10 32-16,10 0 1,-31-11-17,0-10 1,0 20 0,-21-20-1,0 0 1,11-11-16,-1 0 15,0 10-15,1-10 16,-33 11 0,33-1-16,-1 12 15,-10-22 1,0 10 0,10 1-1,1-11 16,10 10-15,0 1-16,0-1 31,0 1-15,32-11 265,31 0-265,1-21-1,-54 21-15,1-11 16,20-20 0,-9 9-1,-22 12-15,10-1 16,-10 1-16,11-22 16,-1 11-1,-10 10-15,0 1 16,11 10-16,-11-11 0,0 0 15,21-31 1,-21 31 0,11 1-1,-11-1 17,10-31-1,1-11 0,-1-42 0,-10 84-31,11 1 16,-11-1 0,32 75 234,10 20-219,-42-73-31,11 10 15,-11-10 32,-11-107-15,1 75-32,-12-11 0,12 1 0,-1-1 15,-10 0-15,10-10 0,1 10 16,-96-211 15,85 221-31,10 12 0,11-22 0,-10 11 16,10 10-16,-11 1 0,11-11 15,0 10-15,0 0 0,-10-10 47,20 21-16,43 0 1,32 11-1,-64 10-15,32 21-1,-53-31-15,10-11 0,1 11 0,0-1 16,-11 1-16,10-11 0,-10 21 15,11-21-15,-11 10 0,0 1 0,10-11 16,11 21 15,-10 0 1,-11 1 30,21-33 32,-10 11-79,31 0 1,22 11 0,20 20-1,-73-31 1,-1 11-16,1-1 16,0 1-16,-1 10 0,22 0 15,-32-10-15,0 0 0,11-11 16,-11 10-16,10 1 0,-10 10 0,11 21 31,-11-31-15,0-1-1,0 22 1,-11-32-16,1 11 16,-22 10-1,11-11 1,-43 1-1,54 0-15,-12 10 16,-9-11-16,20 1 0,-21 21 0,11-22 16,-11 11-16,-63 54 15,21-33 1,63-21-16,1-10 0,-11-11 16,21 10-16,-11-10 0,1 0 31,20-10 16</inkml:trace>
  <inkml:trace contextRef="#ctx0" brushRef="#br0" timeOffset="5545.12">3524 9557 0,'32'-32'219,"63"-74"-203,-42 96-16,-32-22 15,32 0-15,-10 21 0,9-20 0,65-43 16,-96 74-16,212-85 15,-138 32-15,191-21 16,42-11 0,0 11-1,117 11 1,-329 63-16,0-21 0,-20 21 0,20 0 16,720-22 15,-698 22-31,-22 0 0,22 0 0,-22 0 15,1 0-15,31-21 0,-32 21 16,22 0-16,-22 0 0,22 0 0,-22 0 16,1 0-16,-1 0 0,0 0 0,-31 0 15,31 0-15,-31 0 0,0 0 16,10-10-16,-10 10 0,10 0 0,74 0 16,-105 0-16,20 0 0,1 0 15,-21 0-15,20 0 0,107 0 16,-128 21-16,1-21 15,-1 0-15,11 10 0,-10-10 0,-1 22 16,1-12-16,-22 11 0,22-10 16,-11 10-16,10-10 0,1 10 0,31 21 15,64 11 1,73 74 0,-189-116-16,-11 20 0,20-9 15,-9 9-15,10 1 0,21 10 16,-42-31-16,-1 21 0,12-11 15,-33-11-15,33 1 0,-33 0 0,1-1 16,20 11-16,-20-21 0,0 11 0,-1-11 16,1 11-16,-1-1 15,12-10 1,-12 0-16,-10 11 16,11-11 30</inkml:trace>
  <inkml:trace contextRef="#ctx0" brushRef="#br0" timeOffset="6717.5">11525 8805 0,'21'0'79,"11"32"-64,10 0-15,-10 0 0,74 52 16,-53-31-16,21 21 15,-42-42-15,21 21 0,-11-21 16,-10 10-16,21 11 0,-11-21 0,11 10 16,-11-10-16,-10 21 0,21-22 15,-11 12-15,11-12 0,-21 22 0,10-21 16,-10 0-16,0 0 0,10-1 0,11 22 16,-32-32-16,11-10 15,-11 21-15,0-22 0,-10 1 0,10 21 0,-10-32 16,-1 10-16,1 1 0,-1-1 15,1 12 1,0-22-16,-11 10 16,21-10-1,-21 21 1,-11-10 31,11 0-47,-53 20 31,32-10-31,0-10 0,-11-11 0,-10 11 0,10 10 16,-10-11-16,-22 12 0,11 9 15,-10-31-15,20 32 0,-20-21 0,10 10 16,-10-11-16,-1 12 0,1-12 0,10 11 16,-11-10-16,1 10 0,-64 11 15,-117 0 1,191-22-16,-10 11 0,-22-21 15,22 0-15,-1 21 0,-190-10 16,201 10 0,-10-10-16,20-11 0,-94 32 15,73-11-15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D2AE-1A94-E2D3-8A25-5EE263D79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598C7-AC52-B1D9-9A6D-DB0038707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F476-9C29-D818-BD65-A601167F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FB93-D6F8-80B1-0A10-AC65CAC2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D78A-73DB-AC24-45BF-01D0E630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6E62-AEF4-7C19-7153-8C9AD162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B4982-E284-952F-FA2E-F099AA1C2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9BBA-D6B8-1A54-3F6E-785292E8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8DBA0-9C94-D361-B67F-CD3462AC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1DA63-4CEB-446C-B518-F54F84CD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1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75E39-69AC-BE81-D436-0F4172FB3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9D946-D3ED-4256-E58E-8A14197EF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9471-2EB3-1BA2-F440-5309CFF7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6A1F2-C2BF-2C43-7AD4-C6AB86A0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25EEA-2836-9B0C-5C11-D415DDAC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0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19E-2F81-FB19-8BB7-E4404CA3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06AB8-5B49-8B4E-9E4C-D7065865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B124-5444-D8B3-4B7E-60D33BC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13F9C-C061-C529-D8E2-C1FE3A13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6292-541F-2AB4-5DDD-1F1A9276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0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01F0-8419-889A-4219-1BBB4BE0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50BC9-B51D-4ADD-C6D4-1AB4FFD6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E4EDF-9DED-DC01-12B9-7F9F2F14C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41D9-1E24-C705-EA9F-903E4B66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546-3608-4017-63EB-1A44A8CE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6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415A-D4B7-34B3-391C-9C07FC12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18DD-B279-B9A6-4E74-C0C82164E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30EF6-A5D1-92EB-585E-588EC1B2A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EA4D-2B12-8AC1-51CA-FAF767FA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01F5C-83F1-0AED-A622-1DD699EC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E7BC-D6D0-94FB-D1E2-2092EDB0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7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3BE9-6F91-67D9-4ED4-D3E970CE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08256-A3B0-1522-D266-A8A8D63AE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2E7B8-A2FF-787B-D750-3285D65D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0592F-D34B-A737-AEE2-B9EE31888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98A9F-3DD3-5AAD-1F11-C0E2A997E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2A11D-4AD0-FD9A-9EDE-2DDD6427B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99E53-92DC-6BAB-7369-8764F111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E74F7-8490-8255-8C17-1E4A6726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05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0990-6F26-4262-3632-47EF577C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08DAD-C184-83B2-D44C-8AAFB709A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AC7A-686F-A8A0-3493-0C6272A6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8270D-D3CD-63E0-D1F6-AD85FF5B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5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7A90F-3EC1-81B6-F6D9-8DE4024C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9D306-E860-57A9-2429-1C8FDDA6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A4594-912A-DC76-6EDD-31425655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2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1650-2720-FB50-B4B8-48B23765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E05F-342F-57F0-A6C4-BD08D3B1E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F9522-D2AA-0031-80CE-CF23B59FD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8678-D2B2-6D78-89E0-CD6ABE98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30FEA-FE35-C83B-1BC3-8B97D151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7D71-AFFF-C440-4B17-611DEC6C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48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2B85-3478-8D34-442D-F0E10469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CEC8DF-ADFD-D29E-554A-CD332842A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D9CF8-646D-6C4B-C1B3-476305EE0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3203-1196-5A81-5225-1F15DF4D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1EE7-67C4-20E5-867B-7F805B2F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98187-32B7-02D8-9225-563011C49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5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A7E0E-670C-27A9-D31D-782E56B0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DF92-276B-B3A6-662E-B2462C9F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3A40-EEBD-EEF9-BDD8-6300766A8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AB2D9-0F4D-4305-B4F4-5B86451E6848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FF79-6FEB-EBB0-7B51-91C85B6E7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48EE0-0E0D-16F2-EF1B-E5A732866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6455-9EFA-4421-B567-632D8DC17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0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3A04-0101-679C-68BE-D211004D1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EE5AA-973C-3A98-6A2C-2681FBE41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FC22-9203-D77E-4A37-734D85FF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5714-E47A-8500-783C-70989973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 – 80-90% </a:t>
            </a:r>
          </a:p>
          <a:p>
            <a:r>
              <a:rPr lang="en-US" dirty="0"/>
              <a:t>Variety – System, Application ,IOT</a:t>
            </a:r>
          </a:p>
          <a:p>
            <a:r>
              <a:rPr lang="en-US" dirty="0"/>
              <a:t>Velocity </a:t>
            </a:r>
            <a:r>
              <a:rPr lang="en-IN" dirty="0"/>
              <a:t>– Depends on Volume and Variety of data we need to have proper computing power to analyse the data in minimal timing.</a:t>
            </a:r>
          </a:p>
          <a:p>
            <a:r>
              <a:rPr lang="en-IN" dirty="0"/>
              <a:t>By Means Horizontal Scalability We will achieve..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5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9ECB-533D-1FE1-73F6-601432C67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BEFB-FCE5-B26F-77E8-A6D0BB2F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2004 – how they analyzed the un-structured data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Extract Transform and loading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20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84F3-EB5F-2A29-5C62-208B859E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9D09-CFC0-FD24-2E8D-3C3B183A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6C6F3B-C8B8-6175-0639-A4C1F7262430}"/>
              </a:ext>
            </a:extLst>
          </p:cNvPr>
          <p:cNvSpPr/>
          <p:nvPr/>
        </p:nvSpPr>
        <p:spPr>
          <a:xfrm>
            <a:off x="1396448" y="2246243"/>
            <a:ext cx="1525656" cy="1634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A626DE-4442-5B6F-67F2-6637FE2E8E6B}"/>
              </a:ext>
            </a:extLst>
          </p:cNvPr>
          <p:cNvSpPr/>
          <p:nvPr/>
        </p:nvSpPr>
        <p:spPr>
          <a:xfrm>
            <a:off x="1396448" y="4301848"/>
            <a:ext cx="1525656" cy="1634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2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EA9B3-650C-2668-ACD7-E81D34C0970E}"/>
              </a:ext>
            </a:extLst>
          </p:cNvPr>
          <p:cNvSpPr/>
          <p:nvPr/>
        </p:nvSpPr>
        <p:spPr>
          <a:xfrm>
            <a:off x="4075043" y="2246243"/>
            <a:ext cx="3235187" cy="3551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Stagging Area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7ACA51-6BEC-C303-40F9-51026C505BB5}"/>
              </a:ext>
            </a:extLst>
          </p:cNvPr>
          <p:cNvSpPr/>
          <p:nvPr/>
        </p:nvSpPr>
        <p:spPr>
          <a:xfrm>
            <a:off x="2991678" y="2847561"/>
            <a:ext cx="1083365" cy="65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D88756B-0C23-2A69-1E3C-A5E8D2D66B4C}"/>
              </a:ext>
            </a:extLst>
          </p:cNvPr>
          <p:cNvSpPr/>
          <p:nvPr/>
        </p:nvSpPr>
        <p:spPr>
          <a:xfrm>
            <a:off x="2991677" y="4520510"/>
            <a:ext cx="1083365" cy="6510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D30859-5F9B-684D-0023-BFF6CCD74BAD}"/>
              </a:ext>
            </a:extLst>
          </p:cNvPr>
          <p:cNvSpPr/>
          <p:nvPr/>
        </p:nvSpPr>
        <p:spPr>
          <a:xfrm>
            <a:off x="8312425" y="1690688"/>
            <a:ext cx="2039179" cy="2232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154600-38EE-28A0-F4F1-9BA2AC3D44A7}"/>
              </a:ext>
            </a:extLst>
          </p:cNvPr>
          <p:cNvSpPr/>
          <p:nvPr/>
        </p:nvSpPr>
        <p:spPr>
          <a:xfrm>
            <a:off x="8329818" y="4058477"/>
            <a:ext cx="2039179" cy="22328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Warehouse</a:t>
            </a:r>
          </a:p>
          <a:p>
            <a:pPr algn="ctr"/>
            <a:r>
              <a:rPr lang="en-US" dirty="0"/>
              <a:t>Data Lake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4DE7-D4CA-62B2-CD53-6B7BE46C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70776-43DC-E38A-938E-8293FBE0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structural and schema issues – it will be really hard to handle the unstructured data?</a:t>
            </a:r>
          </a:p>
          <a:p>
            <a:r>
              <a:rPr lang="en-US" dirty="0"/>
              <a:t>How it ill handle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310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2A8B-1227-166E-2447-A2A7B974B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8890-57DE-34B9-2CD3-5E90BF0A4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Unit</a:t>
            </a:r>
          </a:p>
          <a:p>
            <a:pPr lvl="1"/>
            <a:r>
              <a:rPr lang="en-US" dirty="0"/>
              <a:t>Forwarder</a:t>
            </a:r>
          </a:p>
          <a:p>
            <a:pPr lvl="1"/>
            <a:r>
              <a:rPr lang="en-US" dirty="0"/>
              <a:t>Indexer</a:t>
            </a:r>
          </a:p>
          <a:p>
            <a:pPr lvl="1"/>
            <a:r>
              <a:rPr lang="en-US" dirty="0"/>
              <a:t>Search Head</a:t>
            </a:r>
          </a:p>
          <a:p>
            <a:r>
              <a:rPr lang="en-US" dirty="0"/>
              <a:t>Management Unit</a:t>
            </a:r>
          </a:p>
          <a:p>
            <a:pPr lvl="1"/>
            <a:r>
              <a:rPr lang="en-US" dirty="0"/>
              <a:t>Monitoring Console</a:t>
            </a:r>
          </a:p>
          <a:p>
            <a:pPr lvl="1"/>
            <a:r>
              <a:rPr lang="en-US" dirty="0"/>
              <a:t>Deployment Server</a:t>
            </a:r>
          </a:p>
          <a:p>
            <a:pPr lvl="1"/>
            <a:r>
              <a:rPr lang="en-US" dirty="0"/>
              <a:t>License Server/Master</a:t>
            </a:r>
          </a:p>
          <a:p>
            <a:pPr lvl="1"/>
            <a:r>
              <a:rPr lang="en-US" dirty="0"/>
              <a:t>Cluster Manager</a:t>
            </a:r>
          </a:p>
          <a:p>
            <a:pPr lvl="1"/>
            <a:r>
              <a:rPr lang="en-US" dirty="0"/>
              <a:t>Deployer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32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39E7-1184-57CE-6E74-9F545FD7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9A62B-6DA5-C574-D373-6AA391F6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Forwarders Forwards data from one Splunk to another</a:t>
            </a:r>
          </a:p>
          <a:p>
            <a:r>
              <a:rPr lang="en-US" dirty="0"/>
              <a:t>From Source system to an indexer</a:t>
            </a:r>
          </a:p>
          <a:p>
            <a:r>
              <a:rPr lang="en-US" dirty="0"/>
              <a:t>From Source system directory to Search Header</a:t>
            </a:r>
          </a:p>
        </p:txBody>
      </p:sp>
    </p:spTree>
    <p:extLst>
      <p:ext uri="{BB962C8B-B14F-4D97-AF65-F5344CB8AC3E}">
        <p14:creationId xmlns:p14="http://schemas.microsoft.com/office/powerpoint/2010/main" val="188870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0398-CE0C-27A5-2F01-1C3BCF18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3CDF-5A0D-9C1F-1851-288A8C4D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Splunk stores raw data in compressed, time-segmented containers called buckets</a:t>
            </a:r>
          </a:p>
          <a:p>
            <a:r>
              <a:rPr lang="en-US" dirty="0"/>
              <a:t>Raw Data -&gt; Stored in *.</a:t>
            </a:r>
            <a:r>
              <a:rPr lang="en-US" dirty="0" err="1"/>
              <a:t>tsidx</a:t>
            </a:r>
            <a:r>
              <a:rPr lang="en-US" dirty="0"/>
              <a:t>(time series index) and compressed journals(*.data)</a:t>
            </a:r>
          </a:p>
          <a:p>
            <a:r>
              <a:rPr lang="en-US" dirty="0"/>
              <a:t>Bloom </a:t>
            </a:r>
            <a:r>
              <a:rPr lang="en-US" dirty="0" err="1"/>
              <a:t>Filters’Lexicons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22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042C-7A25-0984-24FC-FAAA73E1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0B06-694A-CB6C-921A-0E60E690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B2362-88CF-ACC1-A9B5-5AD55E4D2336}"/>
              </a:ext>
            </a:extLst>
          </p:cNvPr>
          <p:cNvSpPr/>
          <p:nvPr/>
        </p:nvSpPr>
        <p:spPr>
          <a:xfrm>
            <a:off x="3677478" y="2106992"/>
            <a:ext cx="4030317" cy="4035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118B6F-FF57-D22A-249B-1F5E18FC1923}"/>
              </a:ext>
            </a:extLst>
          </p:cNvPr>
          <p:cNvSpPr/>
          <p:nvPr/>
        </p:nvSpPr>
        <p:spPr>
          <a:xfrm>
            <a:off x="4144617" y="4924839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856F7-1A6E-19F4-A6A7-9A0F0CE6D7BE}"/>
              </a:ext>
            </a:extLst>
          </p:cNvPr>
          <p:cNvSpPr/>
          <p:nvPr/>
        </p:nvSpPr>
        <p:spPr>
          <a:xfrm>
            <a:off x="5263597" y="4924838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EAB05-A0C4-C246-245F-27544DE6FAD1}"/>
              </a:ext>
            </a:extLst>
          </p:cNvPr>
          <p:cNvSpPr/>
          <p:nvPr/>
        </p:nvSpPr>
        <p:spPr>
          <a:xfrm>
            <a:off x="6382577" y="4924838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D4ED67-B3E6-C552-4E48-995CBDCD1DCF}"/>
              </a:ext>
            </a:extLst>
          </p:cNvPr>
          <p:cNvSpPr/>
          <p:nvPr/>
        </p:nvSpPr>
        <p:spPr>
          <a:xfrm>
            <a:off x="4144617" y="3924420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CF0069-C56B-579F-8462-4C8E2D7AE25C}"/>
              </a:ext>
            </a:extLst>
          </p:cNvPr>
          <p:cNvSpPr/>
          <p:nvPr/>
        </p:nvSpPr>
        <p:spPr>
          <a:xfrm>
            <a:off x="5263597" y="3924419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EC2FA6-C98D-2B1E-AA10-E0847181A02C}"/>
              </a:ext>
            </a:extLst>
          </p:cNvPr>
          <p:cNvSpPr/>
          <p:nvPr/>
        </p:nvSpPr>
        <p:spPr>
          <a:xfrm>
            <a:off x="6382577" y="3924419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FCB0DF-FDE4-E73B-173F-3716D20FE9F8}"/>
              </a:ext>
            </a:extLst>
          </p:cNvPr>
          <p:cNvSpPr/>
          <p:nvPr/>
        </p:nvSpPr>
        <p:spPr>
          <a:xfrm>
            <a:off x="4144617" y="2933581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806B07-2486-D2D0-CDEC-D2070A35ADD5}"/>
              </a:ext>
            </a:extLst>
          </p:cNvPr>
          <p:cNvSpPr/>
          <p:nvPr/>
        </p:nvSpPr>
        <p:spPr>
          <a:xfrm>
            <a:off x="5263597" y="2933580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EB429-E803-D29D-9933-8661E12D58A4}"/>
              </a:ext>
            </a:extLst>
          </p:cNvPr>
          <p:cNvSpPr/>
          <p:nvPr/>
        </p:nvSpPr>
        <p:spPr>
          <a:xfrm>
            <a:off x="6382577" y="2933580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8A245-43D9-C2F5-61A8-72ED810295F3}"/>
              </a:ext>
            </a:extLst>
          </p:cNvPr>
          <p:cNvSpPr/>
          <p:nvPr/>
        </p:nvSpPr>
        <p:spPr>
          <a:xfrm>
            <a:off x="1808922" y="1199312"/>
            <a:ext cx="8229600" cy="880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Head and Indexers are available in single machine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D3E9B17-923B-A970-BF31-34097685FC5B}"/>
                  </a:ext>
                </a:extLst>
              </p14:cNvPr>
              <p14:cNvContentPartPr/>
              <p14:nvPr/>
            </p14:nvContentPartPr>
            <p14:xfrm>
              <a:off x="293400" y="3139560"/>
              <a:ext cx="4336200" cy="929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D3E9B17-923B-A970-BF31-34097685FC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040" y="3130200"/>
                <a:ext cx="4354920" cy="9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57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5961-7F20-4080-CA70-64488372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BFF7-60E3-FDD7-E67C-ACBB0A93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1602C5-E0BB-D335-2661-870ADA76BC63}"/>
              </a:ext>
            </a:extLst>
          </p:cNvPr>
          <p:cNvSpPr/>
          <p:nvPr/>
        </p:nvSpPr>
        <p:spPr>
          <a:xfrm>
            <a:off x="1018761" y="2141676"/>
            <a:ext cx="4030317" cy="4035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A6DFC-CA80-F06F-7F2C-56DCC7DAAC41}"/>
              </a:ext>
            </a:extLst>
          </p:cNvPr>
          <p:cNvSpPr/>
          <p:nvPr/>
        </p:nvSpPr>
        <p:spPr>
          <a:xfrm>
            <a:off x="1485900" y="4959523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5CA17-8F91-3E0A-1EF4-7318CD153927}"/>
              </a:ext>
            </a:extLst>
          </p:cNvPr>
          <p:cNvSpPr/>
          <p:nvPr/>
        </p:nvSpPr>
        <p:spPr>
          <a:xfrm>
            <a:off x="2604880" y="4959522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B724E5-3C28-8049-F31D-9325B79347F9}"/>
              </a:ext>
            </a:extLst>
          </p:cNvPr>
          <p:cNvSpPr/>
          <p:nvPr/>
        </p:nvSpPr>
        <p:spPr>
          <a:xfrm>
            <a:off x="3723860" y="4959522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805D8-32AB-FC94-58B5-5BAA2D675FAB}"/>
              </a:ext>
            </a:extLst>
          </p:cNvPr>
          <p:cNvSpPr/>
          <p:nvPr/>
        </p:nvSpPr>
        <p:spPr>
          <a:xfrm>
            <a:off x="1485900" y="3959104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2EBA8-B489-9666-3F49-7E8B92A7908F}"/>
              </a:ext>
            </a:extLst>
          </p:cNvPr>
          <p:cNvSpPr/>
          <p:nvPr/>
        </p:nvSpPr>
        <p:spPr>
          <a:xfrm>
            <a:off x="2604880" y="3959103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95EAF-BB87-2CAA-1759-6D3D0D0F04F5}"/>
              </a:ext>
            </a:extLst>
          </p:cNvPr>
          <p:cNvSpPr/>
          <p:nvPr/>
        </p:nvSpPr>
        <p:spPr>
          <a:xfrm>
            <a:off x="3723860" y="3959103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7A3CB6-0DE8-1F00-A455-CA0D30726299}"/>
              </a:ext>
            </a:extLst>
          </p:cNvPr>
          <p:cNvSpPr/>
          <p:nvPr/>
        </p:nvSpPr>
        <p:spPr>
          <a:xfrm>
            <a:off x="1485900" y="2968265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A5769-C8C0-FBF3-F219-6B53B93AB94C}"/>
              </a:ext>
            </a:extLst>
          </p:cNvPr>
          <p:cNvSpPr/>
          <p:nvPr/>
        </p:nvSpPr>
        <p:spPr>
          <a:xfrm>
            <a:off x="2604880" y="2968264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48EB4-9D3C-CB23-8D96-B79FD8EF1EFA}"/>
              </a:ext>
            </a:extLst>
          </p:cNvPr>
          <p:cNvSpPr/>
          <p:nvPr/>
        </p:nvSpPr>
        <p:spPr>
          <a:xfrm>
            <a:off x="3723860" y="2968264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D8D0EC-2CD2-C533-63CC-D13D2CE1FEBD}"/>
              </a:ext>
            </a:extLst>
          </p:cNvPr>
          <p:cNvSpPr/>
          <p:nvPr/>
        </p:nvSpPr>
        <p:spPr>
          <a:xfrm>
            <a:off x="5454100" y="2141676"/>
            <a:ext cx="4030317" cy="4035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035524-E0EA-9279-35E8-A53F2475522C}"/>
              </a:ext>
            </a:extLst>
          </p:cNvPr>
          <p:cNvSpPr/>
          <p:nvPr/>
        </p:nvSpPr>
        <p:spPr>
          <a:xfrm>
            <a:off x="5921239" y="4959523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0CCFF-D727-9922-64B9-647951551B84}"/>
              </a:ext>
            </a:extLst>
          </p:cNvPr>
          <p:cNvSpPr/>
          <p:nvPr/>
        </p:nvSpPr>
        <p:spPr>
          <a:xfrm>
            <a:off x="7040219" y="4959522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EB8AB7-BCAC-3D1A-E839-ED23E6D4ADA8}"/>
              </a:ext>
            </a:extLst>
          </p:cNvPr>
          <p:cNvSpPr/>
          <p:nvPr/>
        </p:nvSpPr>
        <p:spPr>
          <a:xfrm>
            <a:off x="8159199" y="4959522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3A2B-DAE6-A87B-C702-A5F221503114}"/>
              </a:ext>
            </a:extLst>
          </p:cNvPr>
          <p:cNvSpPr/>
          <p:nvPr/>
        </p:nvSpPr>
        <p:spPr>
          <a:xfrm>
            <a:off x="5921239" y="3959104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AAFA2-0B6D-A792-AA9C-BDF84A30D04E}"/>
              </a:ext>
            </a:extLst>
          </p:cNvPr>
          <p:cNvSpPr/>
          <p:nvPr/>
        </p:nvSpPr>
        <p:spPr>
          <a:xfrm>
            <a:off x="7040219" y="3959103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4804CE-6D8E-102B-07E1-0F56D9FAE0F6}"/>
              </a:ext>
            </a:extLst>
          </p:cNvPr>
          <p:cNvSpPr/>
          <p:nvPr/>
        </p:nvSpPr>
        <p:spPr>
          <a:xfrm>
            <a:off x="8159199" y="3959103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C9C4FE-36F7-0D75-319E-55A670990121}"/>
              </a:ext>
            </a:extLst>
          </p:cNvPr>
          <p:cNvSpPr/>
          <p:nvPr/>
        </p:nvSpPr>
        <p:spPr>
          <a:xfrm>
            <a:off x="5921239" y="2968265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C5CAAB-48EB-88EE-FC38-C7417E31A3F6}"/>
              </a:ext>
            </a:extLst>
          </p:cNvPr>
          <p:cNvSpPr/>
          <p:nvPr/>
        </p:nvSpPr>
        <p:spPr>
          <a:xfrm>
            <a:off x="7040219" y="2968264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259B81-019B-E028-8297-E97B91C83A6E}"/>
              </a:ext>
            </a:extLst>
          </p:cNvPr>
          <p:cNvSpPr/>
          <p:nvPr/>
        </p:nvSpPr>
        <p:spPr>
          <a:xfrm>
            <a:off x="8159199" y="2968264"/>
            <a:ext cx="998883" cy="8597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F319C2-24A8-F920-16A7-6AB7722F3A73}"/>
              </a:ext>
            </a:extLst>
          </p:cNvPr>
          <p:cNvSpPr/>
          <p:nvPr/>
        </p:nvSpPr>
        <p:spPr>
          <a:xfrm>
            <a:off x="1217543" y="810039"/>
            <a:ext cx="8229600" cy="880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3BD466D-1E56-1725-0CDD-31AEA9BA1581}"/>
              </a:ext>
            </a:extLst>
          </p:cNvPr>
          <p:cNvCxnSpPr/>
          <p:nvPr/>
        </p:nvCxnSpPr>
        <p:spPr>
          <a:xfrm>
            <a:off x="2787926" y="1197665"/>
            <a:ext cx="914400" cy="91440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0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06BD-0555-32CE-7CC9-99443FC6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64FB1-853B-065F-B4FA-A4106B7B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Indexers index and store data</a:t>
            </a:r>
          </a:p>
          <a:p>
            <a:r>
              <a:rPr lang="en-US" dirty="0"/>
              <a:t>In a distributed environment</a:t>
            </a:r>
          </a:p>
          <a:p>
            <a:pPr lvl="1"/>
            <a:r>
              <a:rPr lang="en-US" dirty="0"/>
              <a:t>Data will reside on dedicated machines</a:t>
            </a:r>
          </a:p>
          <a:p>
            <a:pPr lvl="1"/>
            <a:r>
              <a:rPr lang="en-IN" dirty="0"/>
              <a:t>Data in Clustered environment</a:t>
            </a:r>
          </a:p>
          <a:p>
            <a:pPr lvl="1"/>
            <a:r>
              <a:rPr lang="en-IN" dirty="0"/>
              <a:t>Clustered indexers or known as peer nodes</a:t>
            </a:r>
          </a:p>
        </p:txBody>
      </p:sp>
    </p:spTree>
    <p:extLst>
      <p:ext uri="{BB962C8B-B14F-4D97-AF65-F5344CB8AC3E}">
        <p14:creationId xmlns:p14="http://schemas.microsoft.com/office/powerpoint/2010/main" val="365650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4AC1-E440-E38B-A18E-6967D5B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Depends on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CE806-B773-0D79-B79B-38B8530D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  <a:p>
            <a:pPr lvl="1"/>
            <a:r>
              <a:rPr lang="en-US" dirty="0"/>
              <a:t>Unique Structure(Table)</a:t>
            </a:r>
          </a:p>
          <a:p>
            <a:pPr lvl="1"/>
            <a:r>
              <a:rPr lang="en-US" dirty="0"/>
              <a:t>Schema</a:t>
            </a:r>
          </a:p>
          <a:p>
            <a:r>
              <a:rPr lang="en-US" dirty="0"/>
              <a:t>Un Structured Data</a:t>
            </a:r>
          </a:p>
          <a:p>
            <a:pPr lvl="1"/>
            <a:r>
              <a:rPr lang="en-US" dirty="0"/>
              <a:t>There is no proper structure</a:t>
            </a:r>
          </a:p>
          <a:p>
            <a:pPr lvl="1"/>
            <a:r>
              <a:rPr lang="en-US" dirty="0"/>
              <a:t>There is no schema</a:t>
            </a:r>
          </a:p>
          <a:p>
            <a:r>
              <a:rPr lang="en-US" dirty="0"/>
              <a:t>Semi Structured</a:t>
            </a:r>
          </a:p>
          <a:p>
            <a:pPr lvl="1"/>
            <a:r>
              <a:rPr lang="en-US" dirty="0"/>
              <a:t>Optional Structure(</a:t>
            </a:r>
            <a:r>
              <a:rPr lang="en-US" dirty="0" err="1"/>
              <a:t>Documnent,Key-Value,Graph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Optional Schema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759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3E45-62E2-BB8D-7019-DB48233E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Head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213E-4BB6-8B9E-E766-04312CDD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Heads manage search request from the use</a:t>
            </a:r>
            <a:r>
              <a:rPr lang="en-IN" dirty="0" err="1"/>
              <a:t>rs</a:t>
            </a:r>
            <a:endParaRPr lang="en-IN" dirty="0"/>
          </a:p>
          <a:p>
            <a:r>
              <a:rPr lang="en-IN" dirty="0"/>
              <a:t>Distributed searched across indexes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73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72F8-FC1D-0B3D-4F89-20882B580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Splunk indexes data for fast searching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A8C8-099D-7376-02C2-6B91E1606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Splunk builds multiple index structure to accelerate searches</a:t>
            </a:r>
          </a:p>
          <a:p>
            <a:r>
              <a:rPr lang="en-US" dirty="0"/>
              <a:t>Inverted index(like google search)</a:t>
            </a:r>
          </a:p>
          <a:p>
            <a:pPr lvl="1"/>
            <a:r>
              <a:rPr lang="en-US" dirty="0"/>
              <a:t>It will map the keywords on the format </a:t>
            </a:r>
            <a:r>
              <a:rPr lang="en-US" dirty="0" err="1"/>
              <a:t>og</a:t>
            </a:r>
            <a:r>
              <a:rPr lang="en-US" dirty="0"/>
              <a:t> list-&gt;events</a:t>
            </a:r>
          </a:p>
          <a:p>
            <a:pPr lvl="1"/>
            <a:r>
              <a:rPr lang="en-US" dirty="0"/>
              <a:t>“error” -&gt; [“event#1, event#2, event#3,evenr4”]</a:t>
            </a:r>
          </a:p>
          <a:p>
            <a:r>
              <a:rPr lang="en-US" dirty="0"/>
              <a:t>Time-series Index – it is optimized for time ranged queries</a:t>
            </a:r>
          </a:p>
          <a:p>
            <a:r>
              <a:rPr lang="en-US" dirty="0"/>
              <a:t>Bloom Filters</a:t>
            </a:r>
          </a:p>
          <a:p>
            <a:r>
              <a:rPr lang="en-US" dirty="0"/>
              <a:t>Metadata indexing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135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84D6-53D4-73EE-9EFA-2D036BF8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AB65-F7B5-35AC-BAF3-C1CAF4669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D9BE70-23EF-94EB-D3C4-9ED9C9F49357}"/>
              </a:ext>
            </a:extLst>
          </p:cNvPr>
          <p:cNvSpPr/>
          <p:nvPr/>
        </p:nvSpPr>
        <p:spPr>
          <a:xfrm>
            <a:off x="1098274" y="3034609"/>
            <a:ext cx="1948069" cy="2375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Sensor Server</a:t>
            </a:r>
          </a:p>
          <a:p>
            <a:pPr algn="ctr"/>
            <a:r>
              <a:rPr lang="en-US" dirty="0"/>
              <a:t>Splunk Forwarder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E979E-931E-8054-6727-7A5211296736}"/>
              </a:ext>
            </a:extLst>
          </p:cNvPr>
          <p:cNvSpPr/>
          <p:nvPr/>
        </p:nvSpPr>
        <p:spPr>
          <a:xfrm>
            <a:off x="3894482" y="3019700"/>
            <a:ext cx="1948069" cy="2375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Splunk Server</a:t>
            </a:r>
          </a:p>
          <a:p>
            <a:pPr algn="ctr"/>
            <a:r>
              <a:rPr lang="en-US" dirty="0"/>
              <a:t>Parsing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954EC-9880-EB7E-7593-6268C7CBCC18}"/>
              </a:ext>
            </a:extLst>
          </p:cNvPr>
          <p:cNvSpPr/>
          <p:nvPr/>
        </p:nvSpPr>
        <p:spPr>
          <a:xfrm>
            <a:off x="6255025" y="3054487"/>
            <a:ext cx="1948069" cy="2375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Splunk Server</a:t>
            </a:r>
          </a:p>
          <a:p>
            <a:pPr algn="ctr"/>
            <a:r>
              <a:rPr lang="en-US" dirty="0"/>
              <a:t>Indexing</a:t>
            </a:r>
          </a:p>
          <a:p>
            <a:pPr algn="ctr"/>
            <a:r>
              <a:rPr lang="en-US" dirty="0"/>
              <a:t>Bucketing</a:t>
            </a:r>
          </a:p>
          <a:p>
            <a:pPr algn="ctr"/>
            <a:r>
              <a:rPr lang="en-US" dirty="0"/>
              <a:t>Bloom filters</a:t>
            </a:r>
          </a:p>
          <a:p>
            <a:pPr algn="ctr"/>
            <a:r>
              <a:rPr lang="en-US" dirty="0"/>
              <a:t>Metadata Indexing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171ED-D555-2C69-610E-B0D2E3B0B523}"/>
              </a:ext>
            </a:extLst>
          </p:cNvPr>
          <p:cNvSpPr/>
          <p:nvPr/>
        </p:nvSpPr>
        <p:spPr>
          <a:xfrm>
            <a:off x="9269894" y="3019700"/>
            <a:ext cx="1948069" cy="2375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Splunk Server</a:t>
            </a:r>
          </a:p>
          <a:p>
            <a:pPr algn="ctr"/>
            <a:r>
              <a:rPr lang="en-US" dirty="0"/>
              <a:t>Search Head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B77556-4405-1E41-EE5A-C575B3BDC42A}"/>
              </a:ext>
            </a:extLst>
          </p:cNvPr>
          <p:cNvSpPr/>
          <p:nvPr/>
        </p:nvSpPr>
        <p:spPr>
          <a:xfrm>
            <a:off x="8497957" y="4706178"/>
            <a:ext cx="641073" cy="362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B5C477-5B37-FD2F-1C04-5D1FE50A85A7}"/>
              </a:ext>
            </a:extLst>
          </p:cNvPr>
          <p:cNvSpPr/>
          <p:nvPr/>
        </p:nvSpPr>
        <p:spPr>
          <a:xfrm rot="10800000">
            <a:off x="8415957" y="3757750"/>
            <a:ext cx="641073" cy="362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41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E880-8DD9-AC3A-82B4-2021EDFD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F810-4F57-7619-5601-28DD01BF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table – 1pb</a:t>
            </a:r>
            <a:r>
              <a:rPr lang="en-IN" dirty="0"/>
              <a:t> – single folder(Aadhar)</a:t>
            </a:r>
          </a:p>
          <a:p>
            <a:r>
              <a:rPr lang="en-IN" dirty="0"/>
              <a:t>Bucket – divide and distribute the data</a:t>
            </a:r>
            <a:r>
              <a:rPr lang="en-US" dirty="0"/>
              <a:t>(State)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265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34FC-4683-F80C-83EB-A9570E72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6476-D134-7C6E-BABC-9737F287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</a:t>
            </a:r>
          </a:p>
          <a:p>
            <a:r>
              <a:rPr lang="en-US" dirty="0"/>
              <a:t>Enterprise Trail</a:t>
            </a:r>
          </a:p>
          <a:p>
            <a:r>
              <a:rPr lang="en-US" dirty="0"/>
              <a:t>Sales Trial</a:t>
            </a:r>
          </a:p>
          <a:p>
            <a:r>
              <a:rPr lang="en-US" dirty="0"/>
              <a:t>DEV/TEST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Industrial IOT</a:t>
            </a:r>
          </a:p>
          <a:p>
            <a:r>
              <a:rPr lang="en-US" dirty="0"/>
              <a:t>Forwarder License</a:t>
            </a:r>
          </a:p>
        </p:txBody>
      </p:sp>
    </p:spTree>
    <p:extLst>
      <p:ext uri="{BB962C8B-B14F-4D97-AF65-F5344CB8AC3E}">
        <p14:creationId xmlns:p14="http://schemas.microsoft.com/office/powerpoint/2010/main" val="215306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04B1-E98D-BD3F-3E38-3F9124D1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1352-4E42-9103-AC12-0E86A049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Types of Forwarders</a:t>
            </a:r>
          </a:p>
          <a:p>
            <a:r>
              <a:rPr lang="en-US" dirty="0"/>
              <a:t>Universal Forwarder</a:t>
            </a:r>
          </a:p>
          <a:p>
            <a:r>
              <a:rPr lang="en-US" dirty="0"/>
              <a:t>Heavy Forwarder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891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8AF0-CF42-800A-4A80-99D04DA0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415EE-7399-0EBA-C887-AE46415B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Splunk Server – 10.0.7.209</a:t>
            </a:r>
          </a:p>
          <a:p>
            <a:r>
              <a:rPr lang="en-US" dirty="0"/>
              <a:t>Universal Forwarder – 10.0.7.7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125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777B-D424-50D1-D4C0-6CA3EA84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- 0420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04E6-86EF-E49F-FE03-40151496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Forwarder - &gt; Dump Forwarder – just forward the message Splunk enterprise</a:t>
            </a:r>
          </a:p>
          <a:p>
            <a:r>
              <a:rPr lang="en-US" dirty="0"/>
              <a:t>Heavy Forwarder - &gt; don’t have any default app – Splunk enterprise edition -&gt; forward the data without keeping local index or by keeping the local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881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B94B-2AA9-64A2-054D-F7239F31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Forwarder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999C-EE39-5249-F239-EDCA6E46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719D1F-7022-8757-BC03-4D3DDBAF421A}"/>
              </a:ext>
            </a:extLst>
          </p:cNvPr>
          <p:cNvSpPr/>
          <p:nvPr/>
        </p:nvSpPr>
        <p:spPr>
          <a:xfrm>
            <a:off x="2111238" y="3045017"/>
            <a:ext cx="2415208" cy="1843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4D6FD-684D-1D95-AC97-5EA35321E5F2}"/>
              </a:ext>
            </a:extLst>
          </p:cNvPr>
          <p:cNvSpPr/>
          <p:nvPr/>
        </p:nvSpPr>
        <p:spPr>
          <a:xfrm>
            <a:off x="7807188" y="3079439"/>
            <a:ext cx="2415208" cy="1843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88FEC-E7E0-51AD-63C8-973C4572CDE1}"/>
              </a:ext>
            </a:extLst>
          </p:cNvPr>
          <p:cNvSpPr txBox="1"/>
          <p:nvPr/>
        </p:nvSpPr>
        <p:spPr>
          <a:xfrm>
            <a:off x="2328240" y="3157875"/>
            <a:ext cx="213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 – Many</a:t>
            </a:r>
          </a:p>
          <a:p>
            <a:r>
              <a:rPr lang="en-US" dirty="0"/>
              <a:t>Universal Forwarder</a:t>
            </a:r>
          </a:p>
          <a:p>
            <a:r>
              <a:rPr lang="en-US" dirty="0"/>
              <a:t>Dump Forwarder</a:t>
            </a:r>
          </a:p>
          <a:p>
            <a:r>
              <a:rPr lang="en-US" dirty="0"/>
              <a:t>It doesn’t have ability to index and raw data saving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83AF6-BDC9-CA22-0599-D28D5D03FC43}"/>
              </a:ext>
            </a:extLst>
          </p:cNvPr>
          <p:cNvSpPr txBox="1"/>
          <p:nvPr/>
        </p:nvSpPr>
        <p:spPr>
          <a:xfrm>
            <a:off x="7948819" y="3157875"/>
            <a:ext cx="213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- &gt; SH, Indexers</a:t>
            </a:r>
          </a:p>
          <a:p>
            <a:r>
              <a:rPr lang="en-US" dirty="0"/>
              <a:t>Splunk Enterprise</a:t>
            </a:r>
          </a:p>
          <a:p>
            <a:r>
              <a:rPr lang="en-US" dirty="0"/>
              <a:t>PORT – 9997 – to receive the data from forwarder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E3A221A-87BE-78BA-B8BD-4518AD4254A9}"/>
              </a:ext>
            </a:extLst>
          </p:cNvPr>
          <p:cNvSpPr/>
          <p:nvPr/>
        </p:nvSpPr>
        <p:spPr>
          <a:xfrm>
            <a:off x="4460184" y="3607904"/>
            <a:ext cx="3347003" cy="8726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38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500E-7374-5EF2-1CFA-A7EA19122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272C-C20A-E8B0-CF29-EE9BC37E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Heavy Forwarder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71BD-650E-0C31-BAA5-5FF24B70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1EC46B-392D-B14B-A82E-52A7CADB0327}"/>
              </a:ext>
            </a:extLst>
          </p:cNvPr>
          <p:cNvSpPr/>
          <p:nvPr/>
        </p:nvSpPr>
        <p:spPr>
          <a:xfrm>
            <a:off x="2111238" y="3045017"/>
            <a:ext cx="2415208" cy="1843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E0326-CD25-9ED9-5651-C1F30728913C}"/>
              </a:ext>
            </a:extLst>
          </p:cNvPr>
          <p:cNvSpPr/>
          <p:nvPr/>
        </p:nvSpPr>
        <p:spPr>
          <a:xfrm>
            <a:off x="7807188" y="3079439"/>
            <a:ext cx="2415208" cy="1843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92515-435E-30D4-1637-4A98136A46F8}"/>
              </a:ext>
            </a:extLst>
          </p:cNvPr>
          <p:cNvSpPr txBox="1"/>
          <p:nvPr/>
        </p:nvSpPr>
        <p:spPr>
          <a:xfrm>
            <a:off x="2186610" y="3157875"/>
            <a:ext cx="2273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Sender</a:t>
            </a:r>
          </a:p>
          <a:p>
            <a:r>
              <a:rPr lang="en-US" dirty="0"/>
              <a:t>Heavy Forwarder</a:t>
            </a:r>
          </a:p>
          <a:p>
            <a:r>
              <a:rPr lang="en-US" dirty="0"/>
              <a:t>Splunk Enterprise</a:t>
            </a:r>
          </a:p>
          <a:p>
            <a:r>
              <a:rPr lang="en-US" dirty="0"/>
              <a:t>Sending – </a:t>
            </a:r>
          </a:p>
          <a:p>
            <a:r>
              <a:rPr lang="en-US" dirty="0"/>
              <a:t>Receiving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F82A8-ECC8-12AB-5229-57E0670DBAEF}"/>
              </a:ext>
            </a:extLst>
          </p:cNvPr>
          <p:cNvSpPr txBox="1"/>
          <p:nvPr/>
        </p:nvSpPr>
        <p:spPr>
          <a:xfrm>
            <a:off x="7948819" y="3157875"/>
            <a:ext cx="2131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Receiver - &gt; SH, Indexers</a:t>
            </a:r>
          </a:p>
          <a:p>
            <a:r>
              <a:rPr lang="en-US" dirty="0"/>
              <a:t>Splunk Enterprise</a:t>
            </a:r>
          </a:p>
          <a:p>
            <a:r>
              <a:rPr lang="en-US" dirty="0"/>
              <a:t>PORT – 9997 – to receive the data from forwarder</a:t>
            </a:r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12E31AA-96C3-F487-9157-348B823ADDF4}"/>
              </a:ext>
            </a:extLst>
          </p:cNvPr>
          <p:cNvSpPr/>
          <p:nvPr/>
        </p:nvSpPr>
        <p:spPr>
          <a:xfrm>
            <a:off x="4460184" y="3607904"/>
            <a:ext cx="3347003" cy="8726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876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6936-608F-7D7A-E02A-E4988500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9232-5962-E1C4-4135-78EB505B9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Stateless Application</a:t>
            </a:r>
          </a:p>
          <a:p>
            <a:r>
              <a:rPr lang="en-US" dirty="0"/>
              <a:t>Stateful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22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A8D4-D7DD-BD66-1521-19BEC1B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Ecommerce Website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E9D1-E542-56B4-97EE-9FA77500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which country we get the maximum traffic</a:t>
            </a:r>
          </a:p>
          <a:p>
            <a:r>
              <a:rPr lang="en-US" dirty="0"/>
              <a:t>Which is the most visited product page</a:t>
            </a:r>
          </a:p>
          <a:p>
            <a:r>
              <a:rPr lang="en-US" dirty="0"/>
              <a:t>Find out from which mobile I will get the maximum traffic to run the campaign for discount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81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1CE7-E8BE-7670-2D14-8D0E768B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F06D-7EB4-6F94-A343-C619DC8D9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Percentage of Total Data: 80-90% </a:t>
            </a:r>
          </a:p>
          <a:p>
            <a:r>
              <a:rPr lang="en-US" dirty="0"/>
              <a:t>Daily/Yearly – IDC – 175 Zettabytes</a:t>
            </a:r>
          </a:p>
          <a:p>
            <a:r>
              <a:rPr lang="en-US" dirty="0"/>
              <a:t>Video, Audio Files, PDF, Sensor Data, Employee Logs, Server Logs, Application Logs</a:t>
            </a:r>
          </a:p>
          <a:p>
            <a:r>
              <a:rPr lang="en-US" dirty="0"/>
              <a:t>Server Logs, Employee Logs, Application Logs, Sensor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847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8843-D256-355D-E21D-F0B5F2C5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3D59-E36E-4D16-A7BE-BB0A188A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BBC5B-3CC5-4217-1E3C-95C8F8C7D20D}"/>
              </a:ext>
            </a:extLst>
          </p:cNvPr>
          <p:cNvSpPr/>
          <p:nvPr/>
        </p:nvSpPr>
        <p:spPr>
          <a:xfrm>
            <a:off x="1520687" y="3101009"/>
            <a:ext cx="1505778" cy="1446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1E37A-EB5C-B832-9811-04DC7155CE3D}"/>
              </a:ext>
            </a:extLst>
          </p:cNvPr>
          <p:cNvSpPr/>
          <p:nvPr/>
        </p:nvSpPr>
        <p:spPr>
          <a:xfrm>
            <a:off x="4212533" y="2413553"/>
            <a:ext cx="2675283" cy="2884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</a:p>
          <a:p>
            <a:pPr algn="ctr"/>
            <a:r>
              <a:rPr lang="en-US" dirty="0"/>
              <a:t>Normalization</a:t>
            </a:r>
          </a:p>
          <a:p>
            <a:pPr algn="ctr"/>
            <a:r>
              <a:rPr lang="en-US" dirty="0"/>
              <a:t>Acid Properties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06809-36F0-87EF-6711-42E369DC54B1}"/>
              </a:ext>
            </a:extLst>
          </p:cNvPr>
          <p:cNvSpPr/>
          <p:nvPr/>
        </p:nvSpPr>
        <p:spPr>
          <a:xfrm>
            <a:off x="8073884" y="2413553"/>
            <a:ext cx="2675283" cy="2884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Storage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806966-CDB8-170A-D5AA-C0B2DEB3978B}"/>
                  </a:ext>
                </a:extLst>
              </p14:cNvPr>
              <p14:cNvContentPartPr/>
              <p14:nvPr/>
            </p14:nvContentPartPr>
            <p14:xfrm>
              <a:off x="2232720" y="2411640"/>
              <a:ext cx="3013920" cy="1528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806966-CDB8-170A-D5AA-C0B2DEB397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3360" y="2402280"/>
                <a:ext cx="3032640" cy="1546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0513DD2-43C0-6F38-971D-44D635BC35BD}"/>
              </a:ext>
            </a:extLst>
          </p:cNvPr>
          <p:cNvSpPr/>
          <p:nvPr/>
        </p:nvSpPr>
        <p:spPr>
          <a:xfrm>
            <a:off x="8194813" y="2524539"/>
            <a:ext cx="1068457" cy="99391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2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9E8A7-30E8-9BC6-7277-54FA5301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31D4-F1F0-C198-1353-0A61AC9D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69161-562B-0E02-8F42-0CD951C9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E5F2FB-4744-8A98-8875-566C8F883B02}"/>
              </a:ext>
            </a:extLst>
          </p:cNvPr>
          <p:cNvSpPr/>
          <p:nvPr/>
        </p:nvSpPr>
        <p:spPr>
          <a:xfrm>
            <a:off x="1520687" y="3101009"/>
            <a:ext cx="1505778" cy="1446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End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A92AA-CBB0-7368-F4FC-6EE0CBCBE6E7}"/>
              </a:ext>
            </a:extLst>
          </p:cNvPr>
          <p:cNvSpPr/>
          <p:nvPr/>
        </p:nvSpPr>
        <p:spPr>
          <a:xfrm>
            <a:off x="4212533" y="2413553"/>
            <a:ext cx="6884506" cy="448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D520C-92F8-795B-3553-AA37BDECD399}"/>
              </a:ext>
            </a:extLst>
          </p:cNvPr>
          <p:cNvSpPr/>
          <p:nvPr/>
        </p:nvSpPr>
        <p:spPr>
          <a:xfrm>
            <a:off x="4212533" y="2899017"/>
            <a:ext cx="6884506" cy="448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9091D-8130-F0B7-A64E-A5B2A6A01858}"/>
              </a:ext>
            </a:extLst>
          </p:cNvPr>
          <p:cNvSpPr/>
          <p:nvPr/>
        </p:nvSpPr>
        <p:spPr>
          <a:xfrm>
            <a:off x="4212533" y="3384481"/>
            <a:ext cx="6884506" cy="448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42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CA3C-8835-1DA0-8C56-AA96B47C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B5ABD-DBD0-B070-34F4-3B2830D8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Vertical Scaling - Database</a:t>
            </a:r>
          </a:p>
          <a:p>
            <a:r>
              <a:rPr lang="en-US" dirty="0"/>
              <a:t>Horizontal Scaling – NOSQL </a:t>
            </a:r>
            <a:r>
              <a:rPr lang="en-US" dirty="0" err="1"/>
              <a:t>Databse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58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EB9D-3F6D-F905-397C-81E97164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Generation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DA648-3E2E-105F-3CAB-481425ED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Processing –</a:t>
            </a:r>
          </a:p>
          <a:p>
            <a:r>
              <a:rPr lang="en-US" dirty="0"/>
              <a:t>Ecommerce Business – </a:t>
            </a:r>
          </a:p>
          <a:p>
            <a:r>
              <a:rPr lang="en-US" dirty="0"/>
              <a:t>Daily Morning Sales – Yesterday Trend, Seasonal Trend</a:t>
            </a:r>
          </a:p>
          <a:p>
            <a:r>
              <a:rPr lang="en-US" dirty="0"/>
              <a:t>Stream Processing</a:t>
            </a:r>
          </a:p>
          <a:p>
            <a:r>
              <a:rPr lang="en-US" dirty="0"/>
              <a:t>Fraud Analytical System – React Immediately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32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647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PowerPoint Presentation</vt:lpstr>
      <vt:lpstr>Categories Depends on Structure</vt:lpstr>
      <vt:lpstr>Application</vt:lpstr>
      <vt:lpstr>Ecommerce Website</vt:lpstr>
      <vt:lpstr>UnStructured Data</vt:lpstr>
      <vt:lpstr>RDBMS</vt:lpstr>
      <vt:lpstr>NoSQL Database</vt:lpstr>
      <vt:lpstr>PowerPoint Presentation</vt:lpstr>
      <vt:lpstr>Report Generation</vt:lpstr>
      <vt:lpstr>Splunk</vt:lpstr>
      <vt:lpstr>PowerPoint Presentation</vt:lpstr>
      <vt:lpstr>ETL</vt:lpstr>
      <vt:lpstr>PowerPoint Presentation</vt:lpstr>
      <vt:lpstr>Splunk Architecture</vt:lpstr>
      <vt:lpstr>Forwarder</vt:lpstr>
      <vt:lpstr>PowerPoint Presentation</vt:lpstr>
      <vt:lpstr>PowerPoint Presentation</vt:lpstr>
      <vt:lpstr>PowerPoint Presentation</vt:lpstr>
      <vt:lpstr>Indexer</vt:lpstr>
      <vt:lpstr>Search Head</vt:lpstr>
      <vt:lpstr>How Splunk indexes data for fast searching</vt:lpstr>
      <vt:lpstr>PowerPoint Presentation</vt:lpstr>
      <vt:lpstr>PowerPoint Presentation</vt:lpstr>
      <vt:lpstr>License Types</vt:lpstr>
      <vt:lpstr>Forwarders</vt:lpstr>
      <vt:lpstr>Windows Machine</vt:lpstr>
      <vt:lpstr>Break - 0420</vt:lpstr>
      <vt:lpstr>Universal Forwarder</vt:lpstr>
      <vt:lpstr>Heavy Forwarder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Karthick Selvam</dc:creator>
  <cp:lastModifiedBy>Karthick Selvam</cp:lastModifiedBy>
  <cp:revision>2</cp:revision>
  <dcterms:created xsi:type="dcterms:W3CDTF">2025-07-07T04:10:37Z</dcterms:created>
  <dcterms:modified xsi:type="dcterms:W3CDTF">2025-07-07T11:54:38Z</dcterms:modified>
</cp:coreProperties>
</file>