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57" r:id="rId3"/>
    <p:sldId id="296" r:id="rId4"/>
    <p:sldId id="302" r:id="rId5"/>
    <p:sldId id="303" r:id="rId6"/>
    <p:sldId id="307" r:id="rId7"/>
    <p:sldId id="308" r:id="rId8"/>
    <p:sldId id="305" r:id="rId9"/>
    <p:sldId id="309" r:id="rId10"/>
    <p:sldId id="306" r:id="rId11"/>
    <p:sldId id="310" r:id="rId12"/>
    <p:sldId id="320" r:id="rId13"/>
    <p:sldId id="321" r:id="rId14"/>
    <p:sldId id="322" r:id="rId15"/>
    <p:sldId id="287" r:id="rId16"/>
    <p:sldId id="289" r:id="rId17"/>
    <p:sldId id="312" r:id="rId18"/>
    <p:sldId id="288" r:id="rId19"/>
    <p:sldId id="260" r:id="rId20"/>
    <p:sldId id="272" r:id="rId21"/>
    <p:sldId id="295" r:id="rId22"/>
    <p:sldId id="298" r:id="rId23"/>
    <p:sldId id="316"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E00"/>
    <a:srgbClr val="FF5F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5807"/>
  </p:normalViewPr>
  <p:slideViewPr>
    <p:cSldViewPr snapToGrid="0">
      <p:cViewPr>
        <p:scale>
          <a:sx n="100" d="100"/>
          <a:sy n="100" d="100"/>
        </p:scale>
        <p:origin x="10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6DA0F-DCA1-551B-543F-99200D0F68D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F2D8589-35B6-CF47-76D8-2E2DA0245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8954367-CDC5-5CED-CA56-178D19C5D53E}"/>
              </a:ext>
            </a:extLst>
          </p:cNvPr>
          <p:cNvSpPr>
            <a:spLocks noGrp="1"/>
          </p:cNvSpPr>
          <p:nvPr>
            <p:ph type="dt" sz="half" idx="10"/>
          </p:nvPr>
        </p:nvSpPr>
        <p:spPr/>
        <p:txBody>
          <a:bodyPr/>
          <a:lstStyle/>
          <a:p>
            <a:fld id="{DE54A836-B1F3-834C-97A6-B49C9756339F}" type="datetimeFigureOut">
              <a:rPr lang="en-US" smtClean="0"/>
              <a:t>5/26/24</a:t>
            </a:fld>
            <a:endParaRPr lang="en-US"/>
          </a:p>
        </p:txBody>
      </p:sp>
      <p:sp>
        <p:nvSpPr>
          <p:cNvPr id="5" name="Footer Placeholder 4">
            <a:extLst>
              <a:ext uri="{FF2B5EF4-FFF2-40B4-BE49-F238E27FC236}">
                <a16:creationId xmlns:a16="http://schemas.microsoft.com/office/drawing/2014/main" id="{BC14DE10-D8ED-00B5-775D-7BDFF3C6C6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40703-1087-F207-9147-4778B227B35B}"/>
              </a:ext>
            </a:extLst>
          </p:cNvPr>
          <p:cNvSpPr>
            <a:spLocks noGrp="1"/>
          </p:cNvSpPr>
          <p:nvPr>
            <p:ph type="sldNum" sz="quarter" idx="12"/>
          </p:nvPr>
        </p:nvSpPr>
        <p:spPr/>
        <p:txBody>
          <a:bodyPr/>
          <a:lstStyle/>
          <a:p>
            <a:fld id="{C17B7F09-6031-0E45-BA59-2F071840F580}" type="slidenum">
              <a:rPr lang="en-US" smtClean="0"/>
              <a:t>‹#›</a:t>
            </a:fld>
            <a:endParaRPr lang="en-US"/>
          </a:p>
        </p:txBody>
      </p:sp>
    </p:spTree>
    <p:extLst>
      <p:ext uri="{BB962C8B-B14F-4D97-AF65-F5344CB8AC3E}">
        <p14:creationId xmlns:p14="http://schemas.microsoft.com/office/powerpoint/2010/main" val="210719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D91A-6798-24E4-6AE7-38920A6915D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788C4FC-D289-C57D-65CE-89546CC62FE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B9E09C-7FAE-1D80-53AD-49E1A95F6D2C}"/>
              </a:ext>
            </a:extLst>
          </p:cNvPr>
          <p:cNvSpPr>
            <a:spLocks noGrp="1"/>
          </p:cNvSpPr>
          <p:nvPr>
            <p:ph type="dt" sz="half" idx="10"/>
          </p:nvPr>
        </p:nvSpPr>
        <p:spPr/>
        <p:txBody>
          <a:bodyPr/>
          <a:lstStyle/>
          <a:p>
            <a:fld id="{DE54A836-B1F3-834C-97A6-B49C9756339F}" type="datetimeFigureOut">
              <a:rPr lang="en-US" smtClean="0"/>
              <a:t>5/26/24</a:t>
            </a:fld>
            <a:endParaRPr lang="en-US"/>
          </a:p>
        </p:txBody>
      </p:sp>
      <p:sp>
        <p:nvSpPr>
          <p:cNvPr id="5" name="Footer Placeholder 4">
            <a:extLst>
              <a:ext uri="{FF2B5EF4-FFF2-40B4-BE49-F238E27FC236}">
                <a16:creationId xmlns:a16="http://schemas.microsoft.com/office/drawing/2014/main" id="{82EBA58C-1301-282A-CA9E-0CAC13824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962453-4A63-34AE-2517-59E0A3856E61}"/>
              </a:ext>
            </a:extLst>
          </p:cNvPr>
          <p:cNvSpPr>
            <a:spLocks noGrp="1"/>
          </p:cNvSpPr>
          <p:nvPr>
            <p:ph type="sldNum" sz="quarter" idx="12"/>
          </p:nvPr>
        </p:nvSpPr>
        <p:spPr/>
        <p:txBody>
          <a:bodyPr/>
          <a:lstStyle/>
          <a:p>
            <a:fld id="{C17B7F09-6031-0E45-BA59-2F071840F580}" type="slidenum">
              <a:rPr lang="en-US" smtClean="0"/>
              <a:t>‹#›</a:t>
            </a:fld>
            <a:endParaRPr lang="en-US"/>
          </a:p>
        </p:txBody>
      </p:sp>
    </p:spTree>
    <p:extLst>
      <p:ext uri="{BB962C8B-B14F-4D97-AF65-F5344CB8AC3E}">
        <p14:creationId xmlns:p14="http://schemas.microsoft.com/office/powerpoint/2010/main" val="144027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AC09EF-D51F-5907-F8E7-B3D8420FD69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15A605F-D78B-2A1A-C3FF-2099512CCDB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168651-8D76-7662-68FB-3E02A9A0A451}"/>
              </a:ext>
            </a:extLst>
          </p:cNvPr>
          <p:cNvSpPr>
            <a:spLocks noGrp="1"/>
          </p:cNvSpPr>
          <p:nvPr>
            <p:ph type="dt" sz="half" idx="10"/>
          </p:nvPr>
        </p:nvSpPr>
        <p:spPr/>
        <p:txBody>
          <a:bodyPr/>
          <a:lstStyle/>
          <a:p>
            <a:fld id="{DE54A836-B1F3-834C-97A6-B49C9756339F}" type="datetimeFigureOut">
              <a:rPr lang="en-US" smtClean="0"/>
              <a:t>5/26/24</a:t>
            </a:fld>
            <a:endParaRPr lang="en-US"/>
          </a:p>
        </p:txBody>
      </p:sp>
      <p:sp>
        <p:nvSpPr>
          <p:cNvPr id="5" name="Footer Placeholder 4">
            <a:extLst>
              <a:ext uri="{FF2B5EF4-FFF2-40B4-BE49-F238E27FC236}">
                <a16:creationId xmlns:a16="http://schemas.microsoft.com/office/drawing/2014/main" id="{16E6832C-EDBC-3F29-80AE-51E8A66FA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2A11D3-0B9B-45BA-CCD2-1C448E5D6A5F}"/>
              </a:ext>
            </a:extLst>
          </p:cNvPr>
          <p:cNvSpPr>
            <a:spLocks noGrp="1"/>
          </p:cNvSpPr>
          <p:nvPr>
            <p:ph type="sldNum" sz="quarter" idx="12"/>
          </p:nvPr>
        </p:nvSpPr>
        <p:spPr/>
        <p:txBody>
          <a:bodyPr/>
          <a:lstStyle/>
          <a:p>
            <a:fld id="{C17B7F09-6031-0E45-BA59-2F071840F580}" type="slidenum">
              <a:rPr lang="en-US" smtClean="0"/>
              <a:t>‹#›</a:t>
            </a:fld>
            <a:endParaRPr lang="en-US"/>
          </a:p>
        </p:txBody>
      </p:sp>
    </p:spTree>
    <p:extLst>
      <p:ext uri="{BB962C8B-B14F-4D97-AF65-F5344CB8AC3E}">
        <p14:creationId xmlns:p14="http://schemas.microsoft.com/office/powerpoint/2010/main" val="332105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7C32-E651-B1FA-F8C7-54B5FAD6E37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26F06ED-5FB6-2DDC-177F-4D08E7B1439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91A5354-93DC-1F3A-2BE7-05EAA64861CD}"/>
              </a:ext>
            </a:extLst>
          </p:cNvPr>
          <p:cNvSpPr>
            <a:spLocks noGrp="1"/>
          </p:cNvSpPr>
          <p:nvPr>
            <p:ph type="dt" sz="half" idx="10"/>
          </p:nvPr>
        </p:nvSpPr>
        <p:spPr/>
        <p:txBody>
          <a:bodyPr/>
          <a:lstStyle/>
          <a:p>
            <a:fld id="{DE54A836-B1F3-834C-97A6-B49C9756339F}" type="datetimeFigureOut">
              <a:rPr lang="en-US" smtClean="0"/>
              <a:t>5/26/24</a:t>
            </a:fld>
            <a:endParaRPr lang="en-US"/>
          </a:p>
        </p:txBody>
      </p:sp>
      <p:sp>
        <p:nvSpPr>
          <p:cNvPr id="5" name="Footer Placeholder 4">
            <a:extLst>
              <a:ext uri="{FF2B5EF4-FFF2-40B4-BE49-F238E27FC236}">
                <a16:creationId xmlns:a16="http://schemas.microsoft.com/office/drawing/2014/main" id="{6ABC424F-99FD-7B92-06DB-957584496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4CEDF-6585-A540-A674-4F72942A5303}"/>
              </a:ext>
            </a:extLst>
          </p:cNvPr>
          <p:cNvSpPr>
            <a:spLocks noGrp="1"/>
          </p:cNvSpPr>
          <p:nvPr>
            <p:ph type="sldNum" sz="quarter" idx="12"/>
          </p:nvPr>
        </p:nvSpPr>
        <p:spPr/>
        <p:txBody>
          <a:bodyPr/>
          <a:lstStyle/>
          <a:p>
            <a:fld id="{C17B7F09-6031-0E45-BA59-2F071840F580}" type="slidenum">
              <a:rPr lang="en-US" smtClean="0"/>
              <a:t>‹#›</a:t>
            </a:fld>
            <a:endParaRPr lang="en-US"/>
          </a:p>
        </p:txBody>
      </p:sp>
    </p:spTree>
    <p:extLst>
      <p:ext uri="{BB962C8B-B14F-4D97-AF65-F5344CB8AC3E}">
        <p14:creationId xmlns:p14="http://schemas.microsoft.com/office/powerpoint/2010/main" val="157963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1B68-47EE-C43F-6D0C-27DC3D97F3A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5010E35-AD5B-4B49-966B-25B5A0016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635B2E1-6C56-828D-6592-6F1C715C29AE}"/>
              </a:ext>
            </a:extLst>
          </p:cNvPr>
          <p:cNvSpPr>
            <a:spLocks noGrp="1"/>
          </p:cNvSpPr>
          <p:nvPr>
            <p:ph type="dt" sz="half" idx="10"/>
          </p:nvPr>
        </p:nvSpPr>
        <p:spPr/>
        <p:txBody>
          <a:bodyPr/>
          <a:lstStyle/>
          <a:p>
            <a:fld id="{DE54A836-B1F3-834C-97A6-B49C9756339F}" type="datetimeFigureOut">
              <a:rPr lang="en-US" smtClean="0"/>
              <a:t>5/26/24</a:t>
            </a:fld>
            <a:endParaRPr lang="en-US"/>
          </a:p>
        </p:txBody>
      </p:sp>
      <p:sp>
        <p:nvSpPr>
          <p:cNvPr id="5" name="Footer Placeholder 4">
            <a:extLst>
              <a:ext uri="{FF2B5EF4-FFF2-40B4-BE49-F238E27FC236}">
                <a16:creationId xmlns:a16="http://schemas.microsoft.com/office/drawing/2014/main" id="{0DF89CD8-2E86-5916-C9D4-F54C4B61A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591FB-E87E-8B45-330C-11F7904F0090}"/>
              </a:ext>
            </a:extLst>
          </p:cNvPr>
          <p:cNvSpPr>
            <a:spLocks noGrp="1"/>
          </p:cNvSpPr>
          <p:nvPr>
            <p:ph type="sldNum" sz="quarter" idx="12"/>
          </p:nvPr>
        </p:nvSpPr>
        <p:spPr/>
        <p:txBody>
          <a:bodyPr/>
          <a:lstStyle/>
          <a:p>
            <a:fld id="{C17B7F09-6031-0E45-BA59-2F071840F580}" type="slidenum">
              <a:rPr lang="en-US" smtClean="0"/>
              <a:t>‹#›</a:t>
            </a:fld>
            <a:endParaRPr lang="en-US"/>
          </a:p>
        </p:txBody>
      </p:sp>
    </p:spTree>
    <p:extLst>
      <p:ext uri="{BB962C8B-B14F-4D97-AF65-F5344CB8AC3E}">
        <p14:creationId xmlns:p14="http://schemas.microsoft.com/office/powerpoint/2010/main" val="2549818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EB05-15C9-B461-7210-051CF02C376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5343CB6-333F-F5AE-E7BA-BCEDCCF4029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D4785D3-F334-8CF8-72B1-524014564A3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8D95A38-636E-9437-91E7-4A41027B30E6}"/>
              </a:ext>
            </a:extLst>
          </p:cNvPr>
          <p:cNvSpPr>
            <a:spLocks noGrp="1"/>
          </p:cNvSpPr>
          <p:nvPr>
            <p:ph type="dt" sz="half" idx="10"/>
          </p:nvPr>
        </p:nvSpPr>
        <p:spPr/>
        <p:txBody>
          <a:bodyPr/>
          <a:lstStyle/>
          <a:p>
            <a:fld id="{DE54A836-B1F3-834C-97A6-B49C9756339F}" type="datetimeFigureOut">
              <a:rPr lang="en-US" smtClean="0"/>
              <a:t>5/26/24</a:t>
            </a:fld>
            <a:endParaRPr lang="en-US"/>
          </a:p>
        </p:txBody>
      </p:sp>
      <p:sp>
        <p:nvSpPr>
          <p:cNvPr id="6" name="Footer Placeholder 5">
            <a:extLst>
              <a:ext uri="{FF2B5EF4-FFF2-40B4-BE49-F238E27FC236}">
                <a16:creationId xmlns:a16="http://schemas.microsoft.com/office/drawing/2014/main" id="{B4C19678-430C-53E7-19F1-764FD69EE4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75C40-2FEC-1F70-98BA-0AC2FA2243D0}"/>
              </a:ext>
            </a:extLst>
          </p:cNvPr>
          <p:cNvSpPr>
            <a:spLocks noGrp="1"/>
          </p:cNvSpPr>
          <p:nvPr>
            <p:ph type="sldNum" sz="quarter" idx="12"/>
          </p:nvPr>
        </p:nvSpPr>
        <p:spPr/>
        <p:txBody>
          <a:bodyPr/>
          <a:lstStyle/>
          <a:p>
            <a:fld id="{C17B7F09-6031-0E45-BA59-2F071840F580}" type="slidenum">
              <a:rPr lang="en-US" smtClean="0"/>
              <a:t>‹#›</a:t>
            </a:fld>
            <a:endParaRPr lang="en-US"/>
          </a:p>
        </p:txBody>
      </p:sp>
    </p:spTree>
    <p:extLst>
      <p:ext uri="{BB962C8B-B14F-4D97-AF65-F5344CB8AC3E}">
        <p14:creationId xmlns:p14="http://schemas.microsoft.com/office/powerpoint/2010/main" val="2491566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FE06A-4099-C988-7F1E-270BF6E47BF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259958F-3EFA-945F-3240-B8FDB06A4C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3430891-46B2-5863-A077-DDE58360296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2061D9-B5D8-949F-F617-0B47003E3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F5BF825-93DD-EAD3-CAF4-4B44AEB615B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218E4B2-3A99-5C75-8D7F-1889E398EF0B}"/>
              </a:ext>
            </a:extLst>
          </p:cNvPr>
          <p:cNvSpPr>
            <a:spLocks noGrp="1"/>
          </p:cNvSpPr>
          <p:nvPr>
            <p:ph type="dt" sz="half" idx="10"/>
          </p:nvPr>
        </p:nvSpPr>
        <p:spPr/>
        <p:txBody>
          <a:bodyPr/>
          <a:lstStyle/>
          <a:p>
            <a:fld id="{DE54A836-B1F3-834C-97A6-B49C9756339F}" type="datetimeFigureOut">
              <a:rPr lang="en-US" smtClean="0"/>
              <a:t>5/26/24</a:t>
            </a:fld>
            <a:endParaRPr lang="en-US"/>
          </a:p>
        </p:txBody>
      </p:sp>
      <p:sp>
        <p:nvSpPr>
          <p:cNvPr id="8" name="Footer Placeholder 7">
            <a:extLst>
              <a:ext uri="{FF2B5EF4-FFF2-40B4-BE49-F238E27FC236}">
                <a16:creationId xmlns:a16="http://schemas.microsoft.com/office/drawing/2014/main" id="{F9C2C5A6-3E2B-DB05-0374-3256EF8919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475D02-7B21-8875-B2AB-F83E5C0454CD}"/>
              </a:ext>
            </a:extLst>
          </p:cNvPr>
          <p:cNvSpPr>
            <a:spLocks noGrp="1"/>
          </p:cNvSpPr>
          <p:nvPr>
            <p:ph type="sldNum" sz="quarter" idx="12"/>
          </p:nvPr>
        </p:nvSpPr>
        <p:spPr/>
        <p:txBody>
          <a:bodyPr/>
          <a:lstStyle/>
          <a:p>
            <a:fld id="{C17B7F09-6031-0E45-BA59-2F071840F580}" type="slidenum">
              <a:rPr lang="en-US" smtClean="0"/>
              <a:t>‹#›</a:t>
            </a:fld>
            <a:endParaRPr lang="en-US"/>
          </a:p>
        </p:txBody>
      </p:sp>
    </p:spTree>
    <p:extLst>
      <p:ext uri="{BB962C8B-B14F-4D97-AF65-F5344CB8AC3E}">
        <p14:creationId xmlns:p14="http://schemas.microsoft.com/office/powerpoint/2010/main" val="745862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B2E14-007C-4CC5-A365-889EEE67DC0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272701A-2FF8-896F-29F1-13573238CEB8}"/>
              </a:ext>
            </a:extLst>
          </p:cNvPr>
          <p:cNvSpPr>
            <a:spLocks noGrp="1"/>
          </p:cNvSpPr>
          <p:nvPr>
            <p:ph type="dt" sz="half" idx="10"/>
          </p:nvPr>
        </p:nvSpPr>
        <p:spPr/>
        <p:txBody>
          <a:bodyPr/>
          <a:lstStyle/>
          <a:p>
            <a:fld id="{DE54A836-B1F3-834C-97A6-B49C9756339F}" type="datetimeFigureOut">
              <a:rPr lang="en-US" smtClean="0"/>
              <a:t>5/26/24</a:t>
            </a:fld>
            <a:endParaRPr lang="en-US"/>
          </a:p>
        </p:txBody>
      </p:sp>
      <p:sp>
        <p:nvSpPr>
          <p:cNvPr id="4" name="Footer Placeholder 3">
            <a:extLst>
              <a:ext uri="{FF2B5EF4-FFF2-40B4-BE49-F238E27FC236}">
                <a16:creationId xmlns:a16="http://schemas.microsoft.com/office/drawing/2014/main" id="{33F607A4-035C-1F96-3992-3E19C85C3A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8A731E-FD4C-CFC4-C73E-DED991E8DE23}"/>
              </a:ext>
            </a:extLst>
          </p:cNvPr>
          <p:cNvSpPr>
            <a:spLocks noGrp="1"/>
          </p:cNvSpPr>
          <p:nvPr>
            <p:ph type="sldNum" sz="quarter" idx="12"/>
          </p:nvPr>
        </p:nvSpPr>
        <p:spPr/>
        <p:txBody>
          <a:bodyPr/>
          <a:lstStyle/>
          <a:p>
            <a:fld id="{C17B7F09-6031-0E45-BA59-2F071840F580}" type="slidenum">
              <a:rPr lang="en-US" smtClean="0"/>
              <a:t>‹#›</a:t>
            </a:fld>
            <a:endParaRPr lang="en-US"/>
          </a:p>
        </p:txBody>
      </p:sp>
    </p:spTree>
    <p:extLst>
      <p:ext uri="{BB962C8B-B14F-4D97-AF65-F5344CB8AC3E}">
        <p14:creationId xmlns:p14="http://schemas.microsoft.com/office/powerpoint/2010/main" val="2420644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322819-5488-C475-122C-BC82C4B80255}"/>
              </a:ext>
            </a:extLst>
          </p:cNvPr>
          <p:cNvSpPr>
            <a:spLocks noGrp="1"/>
          </p:cNvSpPr>
          <p:nvPr>
            <p:ph type="dt" sz="half" idx="10"/>
          </p:nvPr>
        </p:nvSpPr>
        <p:spPr/>
        <p:txBody>
          <a:bodyPr/>
          <a:lstStyle/>
          <a:p>
            <a:fld id="{DE54A836-B1F3-834C-97A6-B49C9756339F}" type="datetimeFigureOut">
              <a:rPr lang="en-US" smtClean="0"/>
              <a:t>5/26/24</a:t>
            </a:fld>
            <a:endParaRPr lang="en-US"/>
          </a:p>
        </p:txBody>
      </p:sp>
      <p:sp>
        <p:nvSpPr>
          <p:cNvPr id="3" name="Footer Placeholder 2">
            <a:extLst>
              <a:ext uri="{FF2B5EF4-FFF2-40B4-BE49-F238E27FC236}">
                <a16:creationId xmlns:a16="http://schemas.microsoft.com/office/drawing/2014/main" id="{440C86B8-4CAF-1184-8DC5-B23176432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50EE27-047D-A53A-7E4D-28EC422167D8}"/>
              </a:ext>
            </a:extLst>
          </p:cNvPr>
          <p:cNvSpPr>
            <a:spLocks noGrp="1"/>
          </p:cNvSpPr>
          <p:nvPr>
            <p:ph type="sldNum" sz="quarter" idx="12"/>
          </p:nvPr>
        </p:nvSpPr>
        <p:spPr/>
        <p:txBody>
          <a:bodyPr/>
          <a:lstStyle/>
          <a:p>
            <a:fld id="{C17B7F09-6031-0E45-BA59-2F071840F580}" type="slidenum">
              <a:rPr lang="en-US" smtClean="0"/>
              <a:t>‹#›</a:t>
            </a:fld>
            <a:endParaRPr lang="en-US"/>
          </a:p>
        </p:txBody>
      </p:sp>
    </p:spTree>
    <p:extLst>
      <p:ext uri="{BB962C8B-B14F-4D97-AF65-F5344CB8AC3E}">
        <p14:creationId xmlns:p14="http://schemas.microsoft.com/office/powerpoint/2010/main" val="206172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9284-DD41-01A3-8456-F4A97525EE3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54E90E4-50C1-EB0C-4131-7BE304C95E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ADB2A7D-9926-69E3-D8B1-572E71F9DB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BD60C0-AFAF-5388-4304-10B5A10DF968}"/>
              </a:ext>
            </a:extLst>
          </p:cNvPr>
          <p:cNvSpPr>
            <a:spLocks noGrp="1"/>
          </p:cNvSpPr>
          <p:nvPr>
            <p:ph type="dt" sz="half" idx="10"/>
          </p:nvPr>
        </p:nvSpPr>
        <p:spPr/>
        <p:txBody>
          <a:bodyPr/>
          <a:lstStyle/>
          <a:p>
            <a:fld id="{DE54A836-B1F3-834C-97A6-B49C9756339F}" type="datetimeFigureOut">
              <a:rPr lang="en-US" smtClean="0"/>
              <a:t>5/26/24</a:t>
            </a:fld>
            <a:endParaRPr lang="en-US"/>
          </a:p>
        </p:txBody>
      </p:sp>
      <p:sp>
        <p:nvSpPr>
          <p:cNvPr id="6" name="Footer Placeholder 5">
            <a:extLst>
              <a:ext uri="{FF2B5EF4-FFF2-40B4-BE49-F238E27FC236}">
                <a16:creationId xmlns:a16="http://schemas.microsoft.com/office/drawing/2014/main" id="{14CEE300-A87B-8607-36E7-7D284E4EA1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C2C05-0DE2-8446-8F8D-9DB063BB3549}"/>
              </a:ext>
            </a:extLst>
          </p:cNvPr>
          <p:cNvSpPr>
            <a:spLocks noGrp="1"/>
          </p:cNvSpPr>
          <p:nvPr>
            <p:ph type="sldNum" sz="quarter" idx="12"/>
          </p:nvPr>
        </p:nvSpPr>
        <p:spPr/>
        <p:txBody>
          <a:bodyPr/>
          <a:lstStyle/>
          <a:p>
            <a:fld id="{C17B7F09-6031-0E45-BA59-2F071840F580}" type="slidenum">
              <a:rPr lang="en-US" smtClean="0"/>
              <a:t>‹#›</a:t>
            </a:fld>
            <a:endParaRPr lang="en-US"/>
          </a:p>
        </p:txBody>
      </p:sp>
    </p:spTree>
    <p:extLst>
      <p:ext uri="{BB962C8B-B14F-4D97-AF65-F5344CB8AC3E}">
        <p14:creationId xmlns:p14="http://schemas.microsoft.com/office/powerpoint/2010/main" val="365700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5DC04-413B-7680-8D3A-22027C7497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2640A38-2F76-1B26-8320-62E318348C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C73DE2-E5AD-60D3-9199-0AA527757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A8243CF-EBD4-9A63-57C4-A8C30BCD4821}"/>
              </a:ext>
            </a:extLst>
          </p:cNvPr>
          <p:cNvSpPr>
            <a:spLocks noGrp="1"/>
          </p:cNvSpPr>
          <p:nvPr>
            <p:ph type="dt" sz="half" idx="10"/>
          </p:nvPr>
        </p:nvSpPr>
        <p:spPr/>
        <p:txBody>
          <a:bodyPr/>
          <a:lstStyle/>
          <a:p>
            <a:fld id="{DE54A836-B1F3-834C-97A6-B49C9756339F}" type="datetimeFigureOut">
              <a:rPr lang="en-US" smtClean="0"/>
              <a:t>5/26/24</a:t>
            </a:fld>
            <a:endParaRPr lang="en-US"/>
          </a:p>
        </p:txBody>
      </p:sp>
      <p:sp>
        <p:nvSpPr>
          <p:cNvPr id="6" name="Footer Placeholder 5">
            <a:extLst>
              <a:ext uri="{FF2B5EF4-FFF2-40B4-BE49-F238E27FC236}">
                <a16:creationId xmlns:a16="http://schemas.microsoft.com/office/drawing/2014/main" id="{4A3CF946-69D4-25F7-ACF6-E9302EC2E6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971B7-E6A2-2F4C-F996-2E0F08FD9305}"/>
              </a:ext>
            </a:extLst>
          </p:cNvPr>
          <p:cNvSpPr>
            <a:spLocks noGrp="1"/>
          </p:cNvSpPr>
          <p:nvPr>
            <p:ph type="sldNum" sz="quarter" idx="12"/>
          </p:nvPr>
        </p:nvSpPr>
        <p:spPr/>
        <p:txBody>
          <a:bodyPr/>
          <a:lstStyle/>
          <a:p>
            <a:fld id="{C17B7F09-6031-0E45-BA59-2F071840F580}" type="slidenum">
              <a:rPr lang="en-US" smtClean="0"/>
              <a:t>‹#›</a:t>
            </a:fld>
            <a:endParaRPr lang="en-US"/>
          </a:p>
        </p:txBody>
      </p:sp>
    </p:spTree>
    <p:extLst>
      <p:ext uri="{BB962C8B-B14F-4D97-AF65-F5344CB8AC3E}">
        <p14:creationId xmlns:p14="http://schemas.microsoft.com/office/powerpoint/2010/main" val="577015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BE9BBA-33B5-633B-024E-51B5C8EA1F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B41CAA2-17D1-37E2-301D-A72738F9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EF6377-F165-34A9-B2B6-DEAEFB7AA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4A836-B1F3-834C-97A6-B49C9756339F}" type="datetimeFigureOut">
              <a:rPr lang="en-US" smtClean="0"/>
              <a:t>5/26/24</a:t>
            </a:fld>
            <a:endParaRPr lang="en-US"/>
          </a:p>
        </p:txBody>
      </p:sp>
      <p:sp>
        <p:nvSpPr>
          <p:cNvPr id="5" name="Footer Placeholder 4">
            <a:extLst>
              <a:ext uri="{FF2B5EF4-FFF2-40B4-BE49-F238E27FC236}">
                <a16:creationId xmlns:a16="http://schemas.microsoft.com/office/drawing/2014/main" id="{C12353FD-6147-28DB-F6BB-DDDE4C2785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60B649-6389-A617-2AB5-09DF952232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B7F09-6031-0E45-BA59-2F071840F580}" type="slidenum">
              <a:rPr lang="en-US" smtClean="0"/>
              <a:t>‹#›</a:t>
            </a:fld>
            <a:endParaRPr lang="en-US"/>
          </a:p>
        </p:txBody>
      </p:sp>
    </p:spTree>
    <p:extLst>
      <p:ext uri="{BB962C8B-B14F-4D97-AF65-F5344CB8AC3E}">
        <p14:creationId xmlns:p14="http://schemas.microsoft.com/office/powerpoint/2010/main" val="3241112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png"/><Relationship Id="rId10" Type="http://schemas.openxmlformats.org/officeDocument/2006/relationships/image" Target="../media/image22.png"/><Relationship Id="rId4" Type="http://schemas.openxmlformats.org/officeDocument/2006/relationships/image" Target="../media/image18.png"/><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9.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png"/><Relationship Id="rId7" Type="http://schemas.openxmlformats.org/officeDocument/2006/relationships/image" Target="../media/image15.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pixabay.com/es/tick-mark-corregir-elecci%C3%B3n-signo-40143/" TargetMode="Externa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1ED9-A702-A891-8D29-EC6669E1A888}"/>
              </a:ext>
            </a:extLst>
          </p:cNvPr>
          <p:cNvSpPr>
            <a:spLocks noGrp="1"/>
          </p:cNvSpPr>
          <p:nvPr>
            <p:ph type="ctrTitle"/>
          </p:nvPr>
        </p:nvSpPr>
        <p:spPr>
          <a:xfrm>
            <a:off x="1524000" y="1757895"/>
            <a:ext cx="9144000" cy="2387600"/>
          </a:xfrm>
        </p:spPr>
        <p:txBody>
          <a:bodyPr>
            <a:normAutofit/>
          </a:bodyPr>
          <a:lstStyle/>
          <a:p>
            <a:pPr algn="l">
              <a:lnSpc>
                <a:spcPct val="100000"/>
              </a:lnSpc>
            </a:pPr>
            <a:r>
              <a:rPr lang="en-US" sz="3600" b="1" dirty="0">
                <a:latin typeface=""/>
              </a:rPr>
              <a:t>Analysis of lead time and predictive modelling of potential delay</a:t>
            </a:r>
            <a:br>
              <a:rPr lang="en-US" sz="3600" b="1" dirty="0">
                <a:latin typeface=""/>
              </a:rPr>
            </a:br>
            <a:endParaRPr lang="en-US" sz="4800" b="1" i="1" dirty="0">
              <a:latin typeface=""/>
            </a:endParaRPr>
          </a:p>
        </p:txBody>
      </p:sp>
      <p:sp>
        <p:nvSpPr>
          <p:cNvPr id="3" name="Subtitle 2">
            <a:extLst>
              <a:ext uri="{FF2B5EF4-FFF2-40B4-BE49-F238E27FC236}">
                <a16:creationId xmlns:a16="http://schemas.microsoft.com/office/drawing/2014/main" id="{C2A5692C-FBF4-4565-EF26-2B669FD194A3}"/>
              </a:ext>
            </a:extLst>
          </p:cNvPr>
          <p:cNvSpPr>
            <a:spLocks noGrp="1"/>
          </p:cNvSpPr>
          <p:nvPr>
            <p:ph type="subTitle" idx="1"/>
          </p:nvPr>
        </p:nvSpPr>
        <p:spPr>
          <a:xfrm>
            <a:off x="1524000" y="4144970"/>
            <a:ext cx="9144000" cy="1655762"/>
          </a:xfrm>
        </p:spPr>
        <p:txBody>
          <a:bodyPr>
            <a:normAutofit fontScale="92500" lnSpcReduction="20000"/>
          </a:bodyPr>
          <a:lstStyle/>
          <a:p>
            <a:endParaRPr lang="en-US" sz="1800" b="1" dirty="0">
              <a:latin typeface=""/>
              <a:ea typeface="Open Sans" panose="020B0606030504020204" pitchFamily="34" charset="0"/>
              <a:cs typeface="Open Sans" panose="020B0606030504020204" pitchFamily="34" charset="0"/>
            </a:endParaRPr>
          </a:p>
          <a:p>
            <a:pPr algn="l"/>
            <a:endParaRPr lang="en-US" sz="1800" dirty="0">
              <a:latin typeface=""/>
              <a:ea typeface="Open Sans" panose="020B0606030504020204" pitchFamily="34" charset="0"/>
              <a:cs typeface="Open Sans" panose="020B0606030504020204" pitchFamily="34" charset="0"/>
            </a:endParaRPr>
          </a:p>
          <a:p>
            <a:pPr algn="l"/>
            <a:r>
              <a:rPr lang="en-US" sz="2200" dirty="0">
                <a:latin typeface=""/>
                <a:ea typeface="Open Sans" panose="020B0606030504020204" pitchFamily="34" charset="0"/>
                <a:cs typeface="Open Sans" panose="020B0606030504020204" pitchFamily="34" charset="0"/>
              </a:rPr>
              <a:t>Applicant Name     :  Karthick Sundar Coimbatore </a:t>
            </a:r>
            <a:r>
              <a:rPr lang="en-US" sz="2200" dirty="0" err="1">
                <a:latin typeface=""/>
                <a:ea typeface="Open Sans" panose="020B0606030504020204" pitchFamily="34" charset="0"/>
                <a:cs typeface="Open Sans" panose="020B0606030504020204" pitchFamily="34" charset="0"/>
              </a:rPr>
              <a:t>Krishnaraaj</a:t>
            </a:r>
            <a:endParaRPr lang="en-US" sz="2200" dirty="0">
              <a:latin typeface=""/>
              <a:ea typeface="Open Sans" panose="020B0606030504020204" pitchFamily="34" charset="0"/>
              <a:cs typeface="Open Sans" panose="020B0606030504020204" pitchFamily="34" charset="0"/>
            </a:endParaRPr>
          </a:p>
          <a:p>
            <a:pPr algn="l"/>
            <a:r>
              <a:rPr lang="en-US" sz="2200" dirty="0">
                <a:latin typeface=""/>
                <a:ea typeface="Open Sans" panose="020B0606030504020204" pitchFamily="34" charset="0"/>
                <a:cs typeface="Open Sans" panose="020B0606030504020204" pitchFamily="34" charset="0"/>
              </a:rPr>
              <a:t>Submission date    :  26/05/2024</a:t>
            </a:r>
          </a:p>
          <a:p>
            <a:pPr algn="l"/>
            <a:r>
              <a:rPr lang="en-US" sz="2200" dirty="0">
                <a:latin typeface=""/>
                <a:ea typeface="Open Sans" panose="020B0606030504020204" pitchFamily="34" charset="0"/>
                <a:cs typeface="Open Sans" panose="020B0606030504020204" pitchFamily="34" charset="0"/>
              </a:rPr>
              <a:t>E-mail                    :  </a:t>
            </a:r>
            <a:r>
              <a:rPr lang="en-US" sz="2200" dirty="0" err="1">
                <a:latin typeface=""/>
                <a:ea typeface="Open Sans" panose="020B0606030504020204" pitchFamily="34" charset="0"/>
                <a:cs typeface="Open Sans" panose="020B0606030504020204" pitchFamily="34" charset="0"/>
              </a:rPr>
              <a:t>ckkarthicksundar@gmail.com</a:t>
            </a:r>
            <a:endParaRPr lang="en-US" sz="2200" dirty="0">
              <a:latin typeface=""/>
              <a:ea typeface="Open Sans" panose="020B0606030504020204" pitchFamily="34" charset="0"/>
              <a:cs typeface="Open Sans" panose="020B0606030504020204" pitchFamily="34" charset="0"/>
            </a:endParaRPr>
          </a:p>
        </p:txBody>
      </p:sp>
      <p:pic>
        <p:nvPicPr>
          <p:cNvPr id="1026" name="Picture 2" descr="Loads Simpler, Loads Smarter">
            <a:extLst>
              <a:ext uri="{FF2B5EF4-FFF2-40B4-BE49-F238E27FC236}">
                <a16:creationId xmlns:a16="http://schemas.microsoft.com/office/drawing/2014/main" id="{98E2B9CB-4047-9B8F-8CC1-1DEB87962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395" y="326872"/>
            <a:ext cx="3210535" cy="6956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4349BAC-41DD-AF9B-00B3-D3177EE336F1}"/>
              </a:ext>
            </a:extLst>
          </p:cNvPr>
          <p:cNvSpPr txBox="1"/>
          <p:nvPr/>
        </p:nvSpPr>
        <p:spPr>
          <a:xfrm>
            <a:off x="1524000" y="3521600"/>
            <a:ext cx="3923818" cy="461665"/>
          </a:xfrm>
          <a:prstGeom prst="rect">
            <a:avLst/>
          </a:prstGeom>
          <a:noFill/>
        </p:spPr>
        <p:txBody>
          <a:bodyPr wrap="square" rtlCol="0">
            <a:spAutoFit/>
          </a:bodyPr>
          <a:lstStyle/>
          <a:p>
            <a:r>
              <a:rPr lang="en-US" sz="2400" dirty="0">
                <a:latin typeface=""/>
              </a:rPr>
              <a:t>(Take home task)</a:t>
            </a:r>
          </a:p>
        </p:txBody>
      </p:sp>
    </p:spTree>
    <p:extLst>
      <p:ext uri="{BB962C8B-B14F-4D97-AF65-F5344CB8AC3E}">
        <p14:creationId xmlns:p14="http://schemas.microsoft.com/office/powerpoint/2010/main" val="770291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14F2-F3F1-7DEC-D280-2A39422F2574}"/>
              </a:ext>
            </a:extLst>
          </p:cNvPr>
          <p:cNvSpPr>
            <a:spLocks noGrp="1"/>
          </p:cNvSpPr>
          <p:nvPr>
            <p:ph type="title"/>
          </p:nvPr>
        </p:nvSpPr>
        <p:spPr>
          <a:xfrm>
            <a:off x="509585" y="22221"/>
            <a:ext cx="10515600" cy="1325563"/>
          </a:xfrm>
        </p:spPr>
        <p:txBody>
          <a:bodyPr>
            <a:normAutofit/>
          </a:bodyPr>
          <a:lstStyle/>
          <a:p>
            <a:r>
              <a:rPr lang="en-US" sz="3600" dirty="0">
                <a:latin typeface=""/>
              </a:rPr>
              <a:t>Challenges in inconsistent GPS logging</a:t>
            </a:r>
          </a:p>
        </p:txBody>
      </p:sp>
      <p:pic>
        <p:nvPicPr>
          <p:cNvPr id="4" name="Picture 2" descr="digihaul | Linktree">
            <a:extLst>
              <a:ext uri="{FF2B5EF4-FFF2-40B4-BE49-F238E27FC236}">
                <a16:creationId xmlns:a16="http://schemas.microsoft.com/office/drawing/2014/main" id="{FEEA88FD-D376-D464-1E1F-50E72503D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9624" y="5841078"/>
            <a:ext cx="1064441" cy="10644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B222AF0-A141-1212-6CE6-C78F30EEFBE6}"/>
              </a:ext>
            </a:extLst>
          </p:cNvPr>
          <p:cNvSpPr txBox="1"/>
          <p:nvPr/>
        </p:nvSpPr>
        <p:spPr>
          <a:xfrm>
            <a:off x="5127059" y="3971589"/>
            <a:ext cx="2535908" cy="307777"/>
          </a:xfrm>
          <a:prstGeom prst="rect">
            <a:avLst/>
          </a:prstGeom>
          <a:solidFill>
            <a:schemeClr val="accent6">
              <a:lumMod val="40000"/>
              <a:lumOff val="60000"/>
            </a:schemeClr>
          </a:solidFill>
          <a:ln w="25400">
            <a:solidFill>
              <a:schemeClr val="tx1"/>
            </a:solidFill>
            <a:prstDash val="solid"/>
          </a:ln>
        </p:spPr>
        <p:txBody>
          <a:bodyPr wrap="square" rtlCol="0">
            <a:spAutoFit/>
          </a:bodyPr>
          <a:lstStyle/>
          <a:p>
            <a:pPr algn="ctr"/>
            <a:r>
              <a:rPr lang="en-US" sz="1400" dirty="0">
                <a:latin typeface=""/>
              </a:rPr>
              <a:t>+30 mins</a:t>
            </a:r>
          </a:p>
        </p:txBody>
      </p:sp>
      <p:cxnSp>
        <p:nvCxnSpPr>
          <p:cNvPr id="9" name="Straight Connector 8">
            <a:extLst>
              <a:ext uri="{FF2B5EF4-FFF2-40B4-BE49-F238E27FC236}">
                <a16:creationId xmlns:a16="http://schemas.microsoft.com/office/drawing/2014/main" id="{F2604828-920A-149F-F467-6CD0CE735095}"/>
              </a:ext>
            </a:extLst>
          </p:cNvPr>
          <p:cNvCxnSpPr>
            <a:cxnSpLocks/>
          </p:cNvCxnSpPr>
          <p:nvPr/>
        </p:nvCxnSpPr>
        <p:spPr>
          <a:xfrm flipV="1">
            <a:off x="5124821" y="2317119"/>
            <a:ext cx="2535908" cy="1650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5E465F5-3963-B51D-C33A-04FF91B83A3E}"/>
              </a:ext>
            </a:extLst>
          </p:cNvPr>
          <p:cNvSpPr/>
          <p:nvPr/>
        </p:nvSpPr>
        <p:spPr>
          <a:xfrm>
            <a:off x="5127059" y="2349807"/>
            <a:ext cx="2535908" cy="1589412"/>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3FDD8C7-9576-DBAF-3C2C-DCCCB0160006}"/>
              </a:ext>
            </a:extLst>
          </p:cNvPr>
          <p:cNvSpPr/>
          <p:nvPr/>
        </p:nvSpPr>
        <p:spPr>
          <a:xfrm>
            <a:off x="5127731" y="4315969"/>
            <a:ext cx="2535908" cy="1525109"/>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Left Brace 35">
            <a:extLst>
              <a:ext uri="{FF2B5EF4-FFF2-40B4-BE49-F238E27FC236}">
                <a16:creationId xmlns:a16="http://schemas.microsoft.com/office/drawing/2014/main" id="{9DC8C98D-0BB6-850F-83A3-3B833F78F8C6}"/>
              </a:ext>
            </a:extLst>
          </p:cNvPr>
          <p:cNvSpPr/>
          <p:nvPr/>
        </p:nvSpPr>
        <p:spPr>
          <a:xfrm>
            <a:off x="4389466" y="2315846"/>
            <a:ext cx="333544" cy="19143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a:extLst>
              <a:ext uri="{FF2B5EF4-FFF2-40B4-BE49-F238E27FC236}">
                <a16:creationId xmlns:a16="http://schemas.microsoft.com/office/drawing/2014/main" id="{BD3D689B-4D06-FF9C-C63B-EDF11AA6A9DD}"/>
              </a:ext>
            </a:extLst>
          </p:cNvPr>
          <p:cNvSpPr txBox="1"/>
          <p:nvPr/>
        </p:nvSpPr>
        <p:spPr>
          <a:xfrm>
            <a:off x="2664838" y="3123234"/>
            <a:ext cx="1724628" cy="415498"/>
          </a:xfrm>
          <a:prstGeom prst="rect">
            <a:avLst/>
          </a:prstGeom>
          <a:noFill/>
        </p:spPr>
        <p:txBody>
          <a:bodyPr wrap="square" rtlCol="0">
            <a:spAutoFit/>
          </a:bodyPr>
          <a:lstStyle/>
          <a:p>
            <a:pPr algn="ctr"/>
            <a:r>
              <a:rPr lang="en-US" sz="1050" dirty="0">
                <a:latin typeface=""/>
              </a:rPr>
              <a:t>Complete logs till delivery deadline</a:t>
            </a:r>
          </a:p>
        </p:txBody>
      </p:sp>
      <p:sp>
        <p:nvSpPr>
          <p:cNvPr id="40" name="TextBox 39">
            <a:extLst>
              <a:ext uri="{FF2B5EF4-FFF2-40B4-BE49-F238E27FC236}">
                <a16:creationId xmlns:a16="http://schemas.microsoft.com/office/drawing/2014/main" id="{7090BBB1-9997-D9F7-436C-7643216ACF3A}"/>
              </a:ext>
            </a:extLst>
          </p:cNvPr>
          <p:cNvSpPr txBox="1"/>
          <p:nvPr/>
        </p:nvSpPr>
        <p:spPr>
          <a:xfrm>
            <a:off x="2628339" y="3949462"/>
            <a:ext cx="1488657" cy="253916"/>
          </a:xfrm>
          <a:prstGeom prst="rect">
            <a:avLst/>
          </a:prstGeom>
          <a:noFill/>
        </p:spPr>
        <p:txBody>
          <a:bodyPr wrap="square" rtlCol="0">
            <a:spAutoFit/>
          </a:bodyPr>
          <a:lstStyle/>
          <a:p>
            <a:pPr algn="ctr"/>
            <a:r>
              <a:rPr lang="en-US" sz="1050" dirty="0">
                <a:latin typeface=""/>
              </a:rPr>
              <a:t>1 or 2 logs</a:t>
            </a:r>
          </a:p>
        </p:txBody>
      </p:sp>
      <p:sp>
        <p:nvSpPr>
          <p:cNvPr id="43" name="TextBox 42">
            <a:extLst>
              <a:ext uri="{FF2B5EF4-FFF2-40B4-BE49-F238E27FC236}">
                <a16:creationId xmlns:a16="http://schemas.microsoft.com/office/drawing/2014/main" id="{8EEB7AE3-9984-4173-A77B-1C4313C3F234}"/>
              </a:ext>
            </a:extLst>
          </p:cNvPr>
          <p:cNvSpPr txBox="1"/>
          <p:nvPr/>
        </p:nvSpPr>
        <p:spPr>
          <a:xfrm>
            <a:off x="5269231" y="1657982"/>
            <a:ext cx="1956121" cy="338554"/>
          </a:xfrm>
          <a:prstGeom prst="rect">
            <a:avLst/>
          </a:prstGeom>
          <a:noFill/>
        </p:spPr>
        <p:txBody>
          <a:bodyPr wrap="square" rtlCol="0">
            <a:spAutoFit/>
          </a:bodyPr>
          <a:lstStyle/>
          <a:p>
            <a:pPr algn="ctr"/>
            <a:r>
              <a:rPr lang="en-US" sz="1600" b="1" dirty="0">
                <a:latin typeface=""/>
              </a:rPr>
              <a:t>Delivery profiling</a:t>
            </a:r>
          </a:p>
        </p:txBody>
      </p:sp>
      <p:sp>
        <p:nvSpPr>
          <p:cNvPr id="44" name="Left Brace 43">
            <a:extLst>
              <a:ext uri="{FF2B5EF4-FFF2-40B4-BE49-F238E27FC236}">
                <a16:creationId xmlns:a16="http://schemas.microsoft.com/office/drawing/2014/main" id="{05BCD329-67DB-2457-C0FE-6411215E0055}"/>
              </a:ext>
            </a:extLst>
          </p:cNvPr>
          <p:cNvSpPr/>
          <p:nvPr/>
        </p:nvSpPr>
        <p:spPr>
          <a:xfrm>
            <a:off x="4041875" y="3952605"/>
            <a:ext cx="440580" cy="3583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Right Brace 44">
            <a:extLst>
              <a:ext uri="{FF2B5EF4-FFF2-40B4-BE49-F238E27FC236}">
                <a16:creationId xmlns:a16="http://schemas.microsoft.com/office/drawing/2014/main" id="{5926614A-5032-652E-7DFD-2F0D42699063}"/>
              </a:ext>
            </a:extLst>
          </p:cNvPr>
          <p:cNvSpPr/>
          <p:nvPr/>
        </p:nvSpPr>
        <p:spPr>
          <a:xfrm>
            <a:off x="9077587" y="2325370"/>
            <a:ext cx="623626" cy="29610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14BEDA06-407C-4BA8-70E9-B89F370BCF1E}"/>
              </a:ext>
            </a:extLst>
          </p:cNvPr>
          <p:cNvSpPr txBox="1"/>
          <p:nvPr/>
        </p:nvSpPr>
        <p:spPr>
          <a:xfrm>
            <a:off x="9683601" y="3364835"/>
            <a:ext cx="1488657" cy="900246"/>
          </a:xfrm>
          <a:prstGeom prst="rect">
            <a:avLst/>
          </a:prstGeom>
          <a:noFill/>
        </p:spPr>
        <p:txBody>
          <a:bodyPr wrap="square" rtlCol="0">
            <a:spAutoFit/>
          </a:bodyPr>
          <a:lstStyle/>
          <a:p>
            <a:pPr algn="ctr"/>
            <a:r>
              <a:rPr lang="en-US" sz="1050" dirty="0">
                <a:latin typeface=""/>
              </a:rPr>
              <a:t>Complete or incomplete logs post delivery deadline indicate POTENTIAL DELAY</a:t>
            </a:r>
          </a:p>
        </p:txBody>
      </p:sp>
      <p:sp>
        <p:nvSpPr>
          <p:cNvPr id="47" name="Right Brace 46">
            <a:extLst>
              <a:ext uri="{FF2B5EF4-FFF2-40B4-BE49-F238E27FC236}">
                <a16:creationId xmlns:a16="http://schemas.microsoft.com/office/drawing/2014/main" id="{FD56AC17-C177-A001-F4DC-537B1DF2E99A}"/>
              </a:ext>
            </a:extLst>
          </p:cNvPr>
          <p:cNvSpPr/>
          <p:nvPr/>
        </p:nvSpPr>
        <p:spPr>
          <a:xfrm>
            <a:off x="7871440" y="2334456"/>
            <a:ext cx="623626" cy="12758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24864839-AA59-9BE8-1EDA-B77D5305DEFB}"/>
              </a:ext>
            </a:extLst>
          </p:cNvPr>
          <p:cNvSpPr txBox="1"/>
          <p:nvPr/>
        </p:nvSpPr>
        <p:spPr>
          <a:xfrm>
            <a:off x="8457026" y="2657378"/>
            <a:ext cx="897397" cy="577081"/>
          </a:xfrm>
          <a:prstGeom prst="rect">
            <a:avLst/>
          </a:prstGeom>
          <a:noFill/>
        </p:spPr>
        <p:txBody>
          <a:bodyPr wrap="square" rtlCol="0">
            <a:spAutoFit/>
          </a:bodyPr>
          <a:lstStyle/>
          <a:p>
            <a:pPr algn="ctr"/>
            <a:r>
              <a:rPr lang="en-US" sz="1050" dirty="0">
                <a:latin typeface=""/>
              </a:rPr>
              <a:t>Incomplete logs which is of no use</a:t>
            </a:r>
          </a:p>
        </p:txBody>
      </p:sp>
      <p:pic>
        <p:nvPicPr>
          <p:cNvPr id="1026" name="Picture 2" descr="Delivered - Free communications icons">
            <a:extLst>
              <a:ext uri="{FF2B5EF4-FFF2-40B4-BE49-F238E27FC236}">
                <a16:creationId xmlns:a16="http://schemas.microsoft.com/office/drawing/2014/main" id="{CDEE1A94-3E2A-F9DD-6CE8-18C3FC489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002" y="2919063"/>
            <a:ext cx="450898" cy="450898"/>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CB56F4C2-4F65-BB9D-3976-19DABF9024C7}"/>
              </a:ext>
            </a:extLst>
          </p:cNvPr>
          <p:cNvPicPr>
            <a:picLocks noChangeAspect="1"/>
          </p:cNvPicPr>
          <p:nvPr/>
        </p:nvPicPr>
        <p:blipFill>
          <a:blip r:embed="rId4"/>
          <a:stretch>
            <a:fillRect/>
          </a:stretch>
        </p:blipFill>
        <p:spPr>
          <a:xfrm>
            <a:off x="1592669" y="2933699"/>
            <a:ext cx="435578" cy="435578"/>
          </a:xfrm>
          <a:prstGeom prst="rect">
            <a:avLst/>
          </a:prstGeom>
        </p:spPr>
      </p:pic>
      <p:pic>
        <p:nvPicPr>
          <p:cNvPr id="51" name="Picture 2" descr="Delivered - Free communications icons">
            <a:extLst>
              <a:ext uri="{FF2B5EF4-FFF2-40B4-BE49-F238E27FC236}">
                <a16:creationId xmlns:a16="http://schemas.microsoft.com/office/drawing/2014/main" id="{F41F482B-0988-CF70-63FA-26BBBA13B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437" y="3895222"/>
            <a:ext cx="450898" cy="45089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a:extLst>
              <a:ext uri="{FF2B5EF4-FFF2-40B4-BE49-F238E27FC236}">
                <a16:creationId xmlns:a16="http://schemas.microsoft.com/office/drawing/2014/main" id="{733EA6AB-76CC-FB2B-5A2F-C719DD8C1E10}"/>
              </a:ext>
            </a:extLst>
          </p:cNvPr>
          <p:cNvPicPr>
            <a:picLocks noChangeAspect="1"/>
          </p:cNvPicPr>
          <p:nvPr/>
        </p:nvPicPr>
        <p:blipFill>
          <a:blip r:embed="rId4"/>
          <a:stretch>
            <a:fillRect/>
          </a:stretch>
        </p:blipFill>
        <p:spPr>
          <a:xfrm>
            <a:off x="11109300" y="3677433"/>
            <a:ext cx="435578" cy="435578"/>
          </a:xfrm>
          <a:prstGeom prst="rect">
            <a:avLst/>
          </a:prstGeom>
        </p:spPr>
      </p:pic>
    </p:spTree>
    <p:extLst>
      <p:ext uri="{BB962C8B-B14F-4D97-AF65-F5344CB8AC3E}">
        <p14:creationId xmlns:p14="http://schemas.microsoft.com/office/powerpoint/2010/main" val="53248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500"/>
                                        <p:tgtEl>
                                          <p:spTgt spid="4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26"/>
                                        </p:tgtEl>
                                        <p:attrNameLst>
                                          <p:attrName>style.visibility</p:attrName>
                                        </p:attrNameLst>
                                      </p:cBhvr>
                                      <p:to>
                                        <p:strVal val="visible"/>
                                      </p:to>
                                    </p:set>
                                    <p:animEffect transition="in" filter="fade">
                                      <p:cBhvr>
                                        <p:cTn id="39" dur="500"/>
                                        <p:tgtEl>
                                          <p:spTgt spid="102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500"/>
                                        <p:tgtEl>
                                          <p:spTgt spid="5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40" grpId="0"/>
      <p:bldP spid="44" grpId="0" animBg="1"/>
      <p:bldP spid="45" grpId="0" animBg="1"/>
      <p:bldP spid="46" grpId="0"/>
      <p:bldP spid="47" grpId="0" animBg="1"/>
      <p:bldP spid="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6AA30-F3C1-15D3-D843-422EF08C06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393D73-405C-2406-EB52-9B94CB518209}"/>
              </a:ext>
            </a:extLst>
          </p:cNvPr>
          <p:cNvSpPr>
            <a:spLocks noGrp="1"/>
          </p:cNvSpPr>
          <p:nvPr>
            <p:ph type="title"/>
          </p:nvPr>
        </p:nvSpPr>
        <p:spPr>
          <a:xfrm>
            <a:off x="509585" y="22221"/>
            <a:ext cx="10515600" cy="1325563"/>
          </a:xfrm>
        </p:spPr>
        <p:txBody>
          <a:bodyPr>
            <a:normAutofit/>
          </a:bodyPr>
          <a:lstStyle/>
          <a:p>
            <a:r>
              <a:rPr lang="en-US" dirty="0">
                <a:latin typeface=""/>
              </a:rPr>
              <a:t>Distance calculation to determine the destination reach details from GPS data</a:t>
            </a:r>
          </a:p>
        </p:txBody>
      </p:sp>
      <p:sp>
        <p:nvSpPr>
          <p:cNvPr id="10" name="TextBox 9">
            <a:extLst>
              <a:ext uri="{FF2B5EF4-FFF2-40B4-BE49-F238E27FC236}">
                <a16:creationId xmlns:a16="http://schemas.microsoft.com/office/drawing/2014/main" id="{B879DB99-9EEB-3670-2697-35697492BDAB}"/>
              </a:ext>
            </a:extLst>
          </p:cNvPr>
          <p:cNvSpPr txBox="1"/>
          <p:nvPr/>
        </p:nvSpPr>
        <p:spPr>
          <a:xfrm>
            <a:off x="650794" y="1493569"/>
            <a:ext cx="9987469" cy="338554"/>
          </a:xfrm>
          <a:prstGeom prst="rect">
            <a:avLst/>
          </a:prstGeom>
          <a:noFill/>
        </p:spPr>
        <p:txBody>
          <a:bodyPr wrap="square" rtlCol="0">
            <a:spAutoFit/>
          </a:bodyPr>
          <a:lstStyle/>
          <a:p>
            <a:r>
              <a:rPr lang="en-US" sz="1600" dirty="0">
                <a:latin typeface=""/>
              </a:rPr>
              <a:t>Haversine distance/Google direction API is used to gather additional information – distance &amp; eta</a:t>
            </a:r>
          </a:p>
        </p:txBody>
      </p:sp>
      <p:pic>
        <p:nvPicPr>
          <p:cNvPr id="3" name="Picture 2" descr="digihaul | Linktree">
            <a:extLst>
              <a:ext uri="{FF2B5EF4-FFF2-40B4-BE49-F238E27FC236}">
                <a16:creationId xmlns:a16="http://schemas.microsoft.com/office/drawing/2014/main" id="{51DE8E9C-A521-CE00-6DD8-C8338732C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608" y="5858471"/>
            <a:ext cx="1064441" cy="10644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768564B-6ED6-54E0-C33F-125DA20B9305}"/>
              </a:ext>
            </a:extLst>
          </p:cNvPr>
          <p:cNvSpPr txBox="1"/>
          <p:nvPr/>
        </p:nvSpPr>
        <p:spPr>
          <a:xfrm>
            <a:off x="294492" y="3556137"/>
            <a:ext cx="1747777" cy="523220"/>
          </a:xfrm>
          <a:prstGeom prst="rect">
            <a:avLst/>
          </a:prstGeom>
          <a:noFill/>
        </p:spPr>
        <p:txBody>
          <a:bodyPr wrap="square" rtlCol="0">
            <a:spAutoFit/>
          </a:bodyPr>
          <a:lstStyle/>
          <a:p>
            <a:pPr algn="ctr"/>
            <a:r>
              <a:rPr lang="en-US" sz="1400" dirty="0">
                <a:latin typeface=""/>
              </a:rPr>
              <a:t>Shipment delivered? </a:t>
            </a:r>
          </a:p>
        </p:txBody>
      </p:sp>
      <p:cxnSp>
        <p:nvCxnSpPr>
          <p:cNvPr id="6" name="Straight Arrow Connector 5">
            <a:extLst>
              <a:ext uri="{FF2B5EF4-FFF2-40B4-BE49-F238E27FC236}">
                <a16:creationId xmlns:a16="http://schemas.microsoft.com/office/drawing/2014/main" id="{C837BD35-7461-4DBA-F203-21B798F0BDB7}"/>
              </a:ext>
            </a:extLst>
          </p:cNvPr>
          <p:cNvCxnSpPr>
            <a:cxnSpLocks/>
          </p:cNvCxnSpPr>
          <p:nvPr/>
        </p:nvCxnSpPr>
        <p:spPr>
          <a:xfrm>
            <a:off x="1747777" y="3843218"/>
            <a:ext cx="2983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9841E0C-151E-92E9-6AB2-CB71F120AD59}"/>
              </a:ext>
            </a:extLst>
          </p:cNvPr>
          <p:cNvSpPr txBox="1"/>
          <p:nvPr/>
        </p:nvSpPr>
        <p:spPr>
          <a:xfrm>
            <a:off x="2085313" y="3698578"/>
            <a:ext cx="1445327" cy="307777"/>
          </a:xfrm>
          <a:prstGeom prst="rect">
            <a:avLst/>
          </a:prstGeom>
          <a:noFill/>
        </p:spPr>
        <p:txBody>
          <a:bodyPr wrap="square" rtlCol="0">
            <a:spAutoFit/>
          </a:bodyPr>
          <a:lstStyle/>
          <a:p>
            <a:pPr algn="ctr"/>
            <a:r>
              <a:rPr lang="en-US" sz="1400" dirty="0"/>
              <a:t>GPS logs</a:t>
            </a:r>
          </a:p>
        </p:txBody>
      </p:sp>
      <p:cxnSp>
        <p:nvCxnSpPr>
          <p:cNvPr id="8" name="Straight Arrow Connector 7">
            <a:extLst>
              <a:ext uri="{FF2B5EF4-FFF2-40B4-BE49-F238E27FC236}">
                <a16:creationId xmlns:a16="http://schemas.microsoft.com/office/drawing/2014/main" id="{D3CBA117-9E0E-07E4-6A4E-C69468911E7E}"/>
              </a:ext>
            </a:extLst>
          </p:cNvPr>
          <p:cNvCxnSpPr>
            <a:cxnSpLocks/>
          </p:cNvCxnSpPr>
          <p:nvPr/>
        </p:nvCxnSpPr>
        <p:spPr>
          <a:xfrm>
            <a:off x="3362754" y="3868764"/>
            <a:ext cx="3036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F7AB44E-2700-0812-6532-B0FE31D74281}"/>
              </a:ext>
            </a:extLst>
          </p:cNvPr>
          <p:cNvSpPr txBox="1"/>
          <p:nvPr/>
        </p:nvSpPr>
        <p:spPr>
          <a:xfrm>
            <a:off x="3833090" y="3556137"/>
            <a:ext cx="1747777" cy="523220"/>
          </a:xfrm>
          <a:prstGeom prst="rect">
            <a:avLst/>
          </a:prstGeom>
          <a:noFill/>
        </p:spPr>
        <p:txBody>
          <a:bodyPr wrap="square" rtlCol="0">
            <a:spAutoFit/>
          </a:bodyPr>
          <a:lstStyle/>
          <a:p>
            <a:pPr algn="ctr"/>
            <a:r>
              <a:rPr lang="en-US" sz="1400" dirty="0">
                <a:latin typeface=""/>
              </a:rPr>
              <a:t>Latest log for each shipment</a:t>
            </a:r>
          </a:p>
        </p:txBody>
      </p:sp>
      <p:cxnSp>
        <p:nvCxnSpPr>
          <p:cNvPr id="13" name="Elbow Connector 12">
            <a:extLst>
              <a:ext uri="{FF2B5EF4-FFF2-40B4-BE49-F238E27FC236}">
                <a16:creationId xmlns:a16="http://schemas.microsoft.com/office/drawing/2014/main" id="{9E2A752C-F6B0-03C6-4355-43D1E29DD9CF}"/>
              </a:ext>
            </a:extLst>
          </p:cNvPr>
          <p:cNvCxnSpPr>
            <a:cxnSpLocks/>
            <a:stCxn id="9" idx="3"/>
            <a:endCxn id="14" idx="1"/>
          </p:cNvCxnSpPr>
          <p:nvPr/>
        </p:nvCxnSpPr>
        <p:spPr>
          <a:xfrm flipV="1">
            <a:off x="5580867" y="2964594"/>
            <a:ext cx="843382" cy="8531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53DF23C-CA3C-1D91-8BB1-E921770C49B8}"/>
              </a:ext>
            </a:extLst>
          </p:cNvPr>
          <p:cNvSpPr txBox="1"/>
          <p:nvPr/>
        </p:nvSpPr>
        <p:spPr>
          <a:xfrm>
            <a:off x="6424249" y="2595262"/>
            <a:ext cx="1747777" cy="738664"/>
          </a:xfrm>
          <a:prstGeom prst="rect">
            <a:avLst/>
          </a:prstGeom>
          <a:noFill/>
        </p:spPr>
        <p:txBody>
          <a:bodyPr wrap="square" rtlCol="0">
            <a:spAutoFit/>
          </a:bodyPr>
          <a:lstStyle/>
          <a:p>
            <a:pPr algn="ctr"/>
            <a:r>
              <a:rPr lang="en-US" sz="1400" dirty="0">
                <a:latin typeface=""/>
              </a:rPr>
              <a:t>Distance with destination proximity?</a:t>
            </a:r>
          </a:p>
        </p:txBody>
      </p:sp>
      <p:sp>
        <p:nvSpPr>
          <p:cNvPr id="15" name="TextBox 14">
            <a:extLst>
              <a:ext uri="{FF2B5EF4-FFF2-40B4-BE49-F238E27FC236}">
                <a16:creationId xmlns:a16="http://schemas.microsoft.com/office/drawing/2014/main" id="{DC44CC72-970E-218A-4C7A-E530D95665A2}"/>
              </a:ext>
            </a:extLst>
          </p:cNvPr>
          <p:cNvSpPr txBox="1"/>
          <p:nvPr/>
        </p:nvSpPr>
        <p:spPr>
          <a:xfrm>
            <a:off x="6431869" y="4425713"/>
            <a:ext cx="1747777" cy="738664"/>
          </a:xfrm>
          <a:prstGeom prst="rect">
            <a:avLst/>
          </a:prstGeom>
          <a:noFill/>
        </p:spPr>
        <p:txBody>
          <a:bodyPr wrap="square" rtlCol="0">
            <a:spAutoFit/>
          </a:bodyPr>
          <a:lstStyle/>
          <a:p>
            <a:pPr algn="ctr"/>
            <a:r>
              <a:rPr lang="en-US" sz="1400" dirty="0">
                <a:latin typeface=""/>
              </a:rPr>
              <a:t>Time left to reach destination </a:t>
            </a:r>
            <a:r>
              <a:rPr lang="en-US" sz="1400" b="1" dirty="0">
                <a:latin typeface=""/>
              </a:rPr>
              <a:t>vs</a:t>
            </a:r>
            <a:r>
              <a:rPr lang="en-US" sz="1400" dirty="0">
                <a:latin typeface=""/>
              </a:rPr>
              <a:t> threshold time</a:t>
            </a:r>
          </a:p>
        </p:txBody>
      </p:sp>
      <p:cxnSp>
        <p:nvCxnSpPr>
          <p:cNvPr id="22" name="Elbow Connector 21">
            <a:extLst>
              <a:ext uri="{FF2B5EF4-FFF2-40B4-BE49-F238E27FC236}">
                <a16:creationId xmlns:a16="http://schemas.microsoft.com/office/drawing/2014/main" id="{C242B4E5-F259-80AD-A863-4AA2BAC4D312}"/>
              </a:ext>
            </a:extLst>
          </p:cNvPr>
          <p:cNvCxnSpPr>
            <a:stCxn id="9" idx="3"/>
            <a:endCxn id="15" idx="1"/>
          </p:cNvCxnSpPr>
          <p:nvPr/>
        </p:nvCxnSpPr>
        <p:spPr>
          <a:xfrm>
            <a:off x="5580867" y="3817747"/>
            <a:ext cx="851002" cy="97729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8D0CD16-9735-0108-F5FE-043042E35745}"/>
              </a:ext>
            </a:extLst>
          </p:cNvPr>
          <p:cNvSpPr txBox="1"/>
          <p:nvPr/>
        </p:nvSpPr>
        <p:spPr>
          <a:xfrm>
            <a:off x="7870488" y="3468654"/>
            <a:ext cx="1715562" cy="577081"/>
          </a:xfrm>
          <a:prstGeom prst="rect">
            <a:avLst/>
          </a:prstGeom>
          <a:noFill/>
        </p:spPr>
        <p:txBody>
          <a:bodyPr wrap="square" rtlCol="0">
            <a:spAutoFit/>
          </a:bodyPr>
          <a:lstStyle/>
          <a:p>
            <a:pPr algn="ctr"/>
            <a:r>
              <a:rPr lang="en-US" sz="1050" dirty="0">
                <a:latin typeface=""/>
              </a:rPr>
              <a:t>Heuristic: </a:t>
            </a:r>
            <a:r>
              <a:rPr lang="en-US" sz="1050" b="1" dirty="0">
                <a:latin typeface=""/>
              </a:rPr>
              <a:t>Distance&lt;2kms &amp; Time&lt;=threshold time </a:t>
            </a:r>
          </a:p>
        </p:txBody>
      </p:sp>
      <p:cxnSp>
        <p:nvCxnSpPr>
          <p:cNvPr id="31" name="Elbow Connector 30">
            <a:extLst>
              <a:ext uri="{FF2B5EF4-FFF2-40B4-BE49-F238E27FC236}">
                <a16:creationId xmlns:a16="http://schemas.microsoft.com/office/drawing/2014/main" id="{E6166772-8A5F-FD06-4EBF-90F7C41F83F8}"/>
              </a:ext>
            </a:extLst>
          </p:cNvPr>
          <p:cNvCxnSpPr>
            <a:stCxn id="14" idx="3"/>
            <a:endCxn id="23" idx="0"/>
          </p:cNvCxnSpPr>
          <p:nvPr/>
        </p:nvCxnSpPr>
        <p:spPr>
          <a:xfrm>
            <a:off x="8172026" y="2964594"/>
            <a:ext cx="556243" cy="50406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8330C34B-BCBF-41E5-C2BA-6BFDE885A858}"/>
              </a:ext>
            </a:extLst>
          </p:cNvPr>
          <p:cNvCxnSpPr>
            <a:stCxn id="15" idx="3"/>
            <a:endCxn id="23" idx="2"/>
          </p:cNvCxnSpPr>
          <p:nvPr/>
        </p:nvCxnSpPr>
        <p:spPr>
          <a:xfrm flipV="1">
            <a:off x="8179646" y="4045735"/>
            <a:ext cx="548623" cy="74931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DF7F8DD-2D0B-2162-FC37-974D30951C85}"/>
              </a:ext>
            </a:extLst>
          </p:cNvPr>
          <p:cNvSpPr txBox="1"/>
          <p:nvPr/>
        </p:nvSpPr>
        <p:spPr>
          <a:xfrm>
            <a:off x="9908527" y="2844762"/>
            <a:ext cx="1747777" cy="276999"/>
          </a:xfrm>
          <a:prstGeom prst="rect">
            <a:avLst/>
          </a:prstGeom>
          <a:noFill/>
          <a:ln>
            <a:solidFill>
              <a:schemeClr val="tx1"/>
            </a:solidFill>
          </a:ln>
        </p:spPr>
        <p:txBody>
          <a:bodyPr wrap="square" rtlCol="0">
            <a:spAutoFit/>
          </a:bodyPr>
          <a:lstStyle/>
          <a:p>
            <a:pPr algn="ctr"/>
            <a:r>
              <a:rPr lang="en-US" sz="1200" b="1" dirty="0">
                <a:latin typeface=""/>
              </a:rPr>
              <a:t>Advanced delivery</a:t>
            </a:r>
          </a:p>
        </p:txBody>
      </p:sp>
      <p:sp>
        <p:nvSpPr>
          <p:cNvPr id="37" name="TextBox 36">
            <a:extLst>
              <a:ext uri="{FF2B5EF4-FFF2-40B4-BE49-F238E27FC236}">
                <a16:creationId xmlns:a16="http://schemas.microsoft.com/office/drawing/2014/main" id="{3F705E37-FA1C-D311-2BBD-2EBD1BCA1D74}"/>
              </a:ext>
            </a:extLst>
          </p:cNvPr>
          <p:cNvSpPr txBox="1"/>
          <p:nvPr/>
        </p:nvSpPr>
        <p:spPr>
          <a:xfrm>
            <a:off x="9919803" y="3666551"/>
            <a:ext cx="1747777" cy="276999"/>
          </a:xfrm>
          <a:prstGeom prst="rect">
            <a:avLst/>
          </a:prstGeom>
          <a:noFill/>
          <a:ln>
            <a:solidFill>
              <a:schemeClr val="tx1"/>
            </a:solidFill>
          </a:ln>
        </p:spPr>
        <p:txBody>
          <a:bodyPr wrap="square" rtlCol="0">
            <a:spAutoFit/>
          </a:bodyPr>
          <a:lstStyle/>
          <a:p>
            <a:pPr algn="ctr"/>
            <a:r>
              <a:rPr lang="en-US" sz="1200" b="1" dirty="0">
                <a:latin typeface=""/>
              </a:rPr>
              <a:t>On-time delivery</a:t>
            </a:r>
          </a:p>
        </p:txBody>
      </p:sp>
      <p:sp>
        <p:nvSpPr>
          <p:cNvPr id="38" name="TextBox 37">
            <a:extLst>
              <a:ext uri="{FF2B5EF4-FFF2-40B4-BE49-F238E27FC236}">
                <a16:creationId xmlns:a16="http://schemas.microsoft.com/office/drawing/2014/main" id="{749E1287-77E7-32DE-D62E-E491967AB918}"/>
              </a:ext>
            </a:extLst>
          </p:cNvPr>
          <p:cNvSpPr txBox="1"/>
          <p:nvPr/>
        </p:nvSpPr>
        <p:spPr>
          <a:xfrm>
            <a:off x="9927423" y="4415281"/>
            <a:ext cx="1747777" cy="276999"/>
          </a:xfrm>
          <a:prstGeom prst="rect">
            <a:avLst/>
          </a:prstGeom>
          <a:noFill/>
          <a:ln>
            <a:solidFill>
              <a:schemeClr val="tx1"/>
            </a:solidFill>
          </a:ln>
        </p:spPr>
        <p:txBody>
          <a:bodyPr wrap="square" rtlCol="0">
            <a:spAutoFit/>
          </a:bodyPr>
          <a:lstStyle/>
          <a:p>
            <a:pPr algn="ctr"/>
            <a:r>
              <a:rPr lang="en-US" sz="1200" b="1" dirty="0">
                <a:latin typeface=""/>
              </a:rPr>
              <a:t>Late delivery</a:t>
            </a:r>
          </a:p>
        </p:txBody>
      </p:sp>
      <p:cxnSp>
        <p:nvCxnSpPr>
          <p:cNvPr id="42" name="Elbow Connector 41">
            <a:extLst>
              <a:ext uri="{FF2B5EF4-FFF2-40B4-BE49-F238E27FC236}">
                <a16:creationId xmlns:a16="http://schemas.microsoft.com/office/drawing/2014/main" id="{11588D65-51AD-F208-8A78-5B1CCA3759BE}"/>
              </a:ext>
            </a:extLst>
          </p:cNvPr>
          <p:cNvCxnSpPr>
            <a:stCxn id="23" idx="3"/>
            <a:endCxn id="36" idx="1"/>
          </p:cNvCxnSpPr>
          <p:nvPr/>
        </p:nvCxnSpPr>
        <p:spPr>
          <a:xfrm flipV="1">
            <a:off x="9586050" y="2983262"/>
            <a:ext cx="322477" cy="77393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9AAF5879-FB7B-6FD3-BD1B-2BC24139078B}"/>
              </a:ext>
            </a:extLst>
          </p:cNvPr>
          <p:cNvCxnSpPr>
            <a:stCxn id="23" idx="3"/>
            <a:endCxn id="37" idx="1"/>
          </p:cNvCxnSpPr>
          <p:nvPr/>
        </p:nvCxnSpPr>
        <p:spPr>
          <a:xfrm>
            <a:off x="9586050" y="3757195"/>
            <a:ext cx="333753" cy="4785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620258E5-5BDB-3704-F20B-A3EA8F71528E}"/>
              </a:ext>
            </a:extLst>
          </p:cNvPr>
          <p:cNvCxnSpPr>
            <a:cxnSpLocks/>
            <a:stCxn id="23" idx="3"/>
            <a:endCxn id="38" idx="1"/>
          </p:cNvCxnSpPr>
          <p:nvPr/>
        </p:nvCxnSpPr>
        <p:spPr>
          <a:xfrm>
            <a:off x="9586050" y="3757195"/>
            <a:ext cx="341373" cy="79658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ular Callout 51">
            <a:extLst>
              <a:ext uri="{FF2B5EF4-FFF2-40B4-BE49-F238E27FC236}">
                <a16:creationId xmlns:a16="http://schemas.microsoft.com/office/drawing/2014/main" id="{87DF629E-1DC9-CD3D-D170-17855BA4C96E}"/>
              </a:ext>
            </a:extLst>
          </p:cNvPr>
          <p:cNvSpPr/>
          <p:nvPr/>
        </p:nvSpPr>
        <p:spPr>
          <a:xfrm>
            <a:off x="7870488" y="1943100"/>
            <a:ext cx="1244937" cy="652162"/>
          </a:xfrm>
          <a:prstGeom prst="wedgeRectCallout">
            <a:avLst>
              <a:gd name="adj1" fmla="val -58705"/>
              <a:gd name="adj2" fmla="val 112888"/>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1DA3927D-EC1C-F904-7FA9-285025DD03B0}"/>
              </a:ext>
            </a:extLst>
          </p:cNvPr>
          <p:cNvPicPr>
            <a:picLocks noChangeAspect="1"/>
          </p:cNvPicPr>
          <p:nvPr/>
        </p:nvPicPr>
        <p:blipFill>
          <a:blip r:embed="rId3"/>
          <a:stretch>
            <a:fillRect/>
          </a:stretch>
        </p:blipFill>
        <p:spPr>
          <a:xfrm>
            <a:off x="8060483" y="2025187"/>
            <a:ext cx="864945" cy="521712"/>
          </a:xfrm>
          <a:prstGeom prst="rect">
            <a:avLst/>
          </a:prstGeom>
        </p:spPr>
      </p:pic>
      <p:sp>
        <p:nvSpPr>
          <p:cNvPr id="54" name="TextBox 53">
            <a:extLst>
              <a:ext uri="{FF2B5EF4-FFF2-40B4-BE49-F238E27FC236}">
                <a16:creationId xmlns:a16="http://schemas.microsoft.com/office/drawing/2014/main" id="{5E34F863-B777-F67A-49B4-0A59B8A038D0}"/>
              </a:ext>
            </a:extLst>
          </p:cNvPr>
          <p:cNvSpPr txBox="1"/>
          <p:nvPr/>
        </p:nvSpPr>
        <p:spPr>
          <a:xfrm>
            <a:off x="509585" y="5417285"/>
            <a:ext cx="10512023" cy="1200329"/>
          </a:xfrm>
          <a:prstGeom prst="rect">
            <a:avLst/>
          </a:prstGeom>
          <a:noFill/>
        </p:spPr>
        <p:txBody>
          <a:bodyPr wrap="square" rtlCol="0">
            <a:spAutoFit/>
          </a:bodyPr>
          <a:lstStyle/>
          <a:p>
            <a:r>
              <a:rPr lang="en-US" b="1" dirty="0"/>
              <a:t>- Advanced delivery + on-time delivery  </a:t>
            </a:r>
            <a:r>
              <a:rPr lang="en-US" dirty="0"/>
              <a:t>= 1333</a:t>
            </a:r>
          </a:p>
          <a:p>
            <a:r>
              <a:rPr lang="en-US" b="1" dirty="0"/>
              <a:t>- Total shipments </a:t>
            </a:r>
            <a:r>
              <a:rPr lang="en-US" dirty="0"/>
              <a:t>= 3236 (after removing shipments with incomplete logs, incomplete data and date filter)</a:t>
            </a:r>
          </a:p>
          <a:p>
            <a:endParaRPr lang="en-US" dirty="0"/>
          </a:p>
          <a:p>
            <a:r>
              <a:rPr lang="en-US" b="1" dirty="0"/>
              <a:t>% of on-time delivery shipments -&gt;</a:t>
            </a:r>
            <a:r>
              <a:rPr lang="en-US" dirty="0"/>
              <a:t> 1333/3236 = 50.04%</a:t>
            </a:r>
          </a:p>
        </p:txBody>
      </p:sp>
    </p:spTree>
    <p:extLst>
      <p:ext uri="{BB962C8B-B14F-4D97-AF65-F5344CB8AC3E}">
        <p14:creationId xmlns:p14="http://schemas.microsoft.com/office/powerpoint/2010/main" val="148320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childTnLst>
                                </p:cTn>
                              </p:par>
                              <p:par>
                                <p:cTn id="60" presetID="10" presetClass="entr" presetSubtype="0" fill="hold" nodeType="with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500"/>
                                        <p:tgtEl>
                                          <p:spTgt spid="5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fade">
                                      <p:cBhvr>
                                        <p:cTn id="72" dur="500"/>
                                        <p:tgtEl>
                                          <p:spTgt spid="3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500"/>
                                        <p:tgtEl>
                                          <p:spTgt spid="3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500"/>
                                        <p:tgtEl>
                                          <p:spTgt spid="4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500"/>
                                        <p:tgtEl>
                                          <p:spTgt spid="38"/>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fade">
                                      <p:cBhvr>
                                        <p:cTn id="9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4" grpId="0"/>
      <p:bldP spid="15" grpId="0"/>
      <p:bldP spid="23" grpId="0"/>
      <p:bldP spid="36" grpId="0" animBg="1"/>
      <p:bldP spid="37" grpId="0" animBg="1"/>
      <p:bldP spid="38" grpId="0" animBg="1"/>
      <p:bldP spid="52" grpId="0" animBg="1"/>
      <p:bldP spid="5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2" descr="digihaul | Linktree">
            <a:extLst>
              <a:ext uri="{FF2B5EF4-FFF2-40B4-BE49-F238E27FC236}">
                <a16:creationId xmlns:a16="http://schemas.microsoft.com/office/drawing/2014/main" id="{209F821C-BB5E-29A0-A69D-07F6E620A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608" y="5858471"/>
            <a:ext cx="1064441" cy="106444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CB02030C-8512-67B6-38E0-BF9964FFAC24}"/>
              </a:ext>
            </a:extLst>
          </p:cNvPr>
          <p:cNvSpPr>
            <a:spLocks noGrp="1"/>
          </p:cNvSpPr>
          <p:nvPr>
            <p:ph type="title"/>
          </p:nvPr>
        </p:nvSpPr>
        <p:spPr>
          <a:xfrm>
            <a:off x="1812536" y="374159"/>
            <a:ext cx="10053763" cy="2928470"/>
          </a:xfrm>
        </p:spPr>
        <p:txBody>
          <a:bodyPr vert="horz" lIns="91440" tIns="45720" rIns="91440" bIns="45720" rtlCol="0" anchor="b">
            <a:normAutofit/>
          </a:bodyPr>
          <a:lstStyle/>
          <a:p>
            <a:r>
              <a:rPr lang="en-US" sz="4000" kern="1200" dirty="0">
                <a:solidFill>
                  <a:srgbClr val="FFFFFF"/>
                </a:solidFill>
                <a:latin typeface=""/>
              </a:rPr>
              <a:t>Task 2: To whom &amp; when to notify delays</a:t>
            </a:r>
          </a:p>
        </p:txBody>
      </p:sp>
      <p:pic>
        <p:nvPicPr>
          <p:cNvPr id="5" name="Picture 4" descr="DigiHaul Driver 3.0 – Apps on Google Play">
            <a:extLst>
              <a:ext uri="{FF2B5EF4-FFF2-40B4-BE49-F238E27FC236}">
                <a16:creationId xmlns:a16="http://schemas.microsoft.com/office/drawing/2014/main" id="{10542D9F-0B76-D1F6-1AFD-5D7956E73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2" y="2409960"/>
            <a:ext cx="2207246" cy="1103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104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6AA30-F3C1-15D3-D843-422EF08C06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393D73-405C-2406-EB52-9B94CB518209}"/>
              </a:ext>
            </a:extLst>
          </p:cNvPr>
          <p:cNvSpPr>
            <a:spLocks noGrp="1"/>
          </p:cNvSpPr>
          <p:nvPr>
            <p:ph type="title"/>
          </p:nvPr>
        </p:nvSpPr>
        <p:spPr>
          <a:xfrm>
            <a:off x="509585" y="22221"/>
            <a:ext cx="10515600" cy="1325563"/>
          </a:xfrm>
        </p:spPr>
        <p:txBody>
          <a:bodyPr>
            <a:normAutofit/>
          </a:bodyPr>
          <a:lstStyle/>
          <a:p>
            <a:r>
              <a:rPr lang="en-US" sz="4000" dirty="0">
                <a:latin typeface=""/>
              </a:rPr>
              <a:t>Process flow to solve the delay notification problem</a:t>
            </a:r>
          </a:p>
        </p:txBody>
      </p:sp>
      <p:sp>
        <p:nvSpPr>
          <p:cNvPr id="10" name="TextBox 9">
            <a:extLst>
              <a:ext uri="{FF2B5EF4-FFF2-40B4-BE49-F238E27FC236}">
                <a16:creationId xmlns:a16="http://schemas.microsoft.com/office/drawing/2014/main" id="{B879DB99-9EEB-3670-2697-35697492BDAB}"/>
              </a:ext>
            </a:extLst>
          </p:cNvPr>
          <p:cNvSpPr txBox="1"/>
          <p:nvPr/>
        </p:nvSpPr>
        <p:spPr>
          <a:xfrm>
            <a:off x="509585" y="1684001"/>
            <a:ext cx="9987469" cy="338554"/>
          </a:xfrm>
          <a:prstGeom prst="rect">
            <a:avLst/>
          </a:prstGeom>
          <a:noFill/>
        </p:spPr>
        <p:txBody>
          <a:bodyPr wrap="square" rtlCol="0">
            <a:spAutoFit/>
          </a:bodyPr>
          <a:lstStyle/>
          <a:p>
            <a:r>
              <a:rPr lang="en-US" sz="1600" dirty="0">
                <a:latin typeface=""/>
              </a:rPr>
              <a:t>Additional data source: Google direction API is used to gather additional information – distance &amp; eta</a:t>
            </a:r>
          </a:p>
        </p:txBody>
      </p:sp>
      <p:pic>
        <p:nvPicPr>
          <p:cNvPr id="3" name="Picture 2" descr="digihaul | Linktree">
            <a:extLst>
              <a:ext uri="{FF2B5EF4-FFF2-40B4-BE49-F238E27FC236}">
                <a16:creationId xmlns:a16="http://schemas.microsoft.com/office/drawing/2014/main" id="{51DE8E9C-A521-CE00-6DD8-C8338732C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608" y="5858471"/>
            <a:ext cx="1064441" cy="10644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768564B-6ED6-54E0-C33F-125DA20B9305}"/>
              </a:ext>
            </a:extLst>
          </p:cNvPr>
          <p:cNvSpPr txBox="1"/>
          <p:nvPr/>
        </p:nvSpPr>
        <p:spPr>
          <a:xfrm>
            <a:off x="382585" y="3558793"/>
            <a:ext cx="1488371" cy="523220"/>
          </a:xfrm>
          <a:prstGeom prst="rect">
            <a:avLst/>
          </a:prstGeom>
          <a:noFill/>
        </p:spPr>
        <p:txBody>
          <a:bodyPr wrap="square" rtlCol="0">
            <a:spAutoFit/>
          </a:bodyPr>
          <a:lstStyle/>
          <a:p>
            <a:pPr algn="ctr"/>
            <a:r>
              <a:rPr lang="en-US" sz="1400" dirty="0">
                <a:latin typeface=""/>
              </a:rPr>
              <a:t>Shipment + GPS data </a:t>
            </a:r>
          </a:p>
        </p:txBody>
      </p:sp>
      <p:cxnSp>
        <p:nvCxnSpPr>
          <p:cNvPr id="6" name="Straight Arrow Connector 5">
            <a:extLst>
              <a:ext uri="{FF2B5EF4-FFF2-40B4-BE49-F238E27FC236}">
                <a16:creationId xmlns:a16="http://schemas.microsoft.com/office/drawing/2014/main" id="{C837BD35-7461-4DBA-F203-21B798F0BDB7}"/>
              </a:ext>
            </a:extLst>
          </p:cNvPr>
          <p:cNvCxnSpPr>
            <a:cxnSpLocks/>
          </p:cNvCxnSpPr>
          <p:nvPr/>
        </p:nvCxnSpPr>
        <p:spPr>
          <a:xfrm>
            <a:off x="1760477" y="3843218"/>
            <a:ext cx="2983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3CBA117-9E0E-07E4-6A4E-C69468911E7E}"/>
              </a:ext>
            </a:extLst>
          </p:cNvPr>
          <p:cNvCxnSpPr>
            <a:cxnSpLocks/>
          </p:cNvCxnSpPr>
          <p:nvPr/>
        </p:nvCxnSpPr>
        <p:spPr>
          <a:xfrm>
            <a:off x="3273854" y="3843364"/>
            <a:ext cx="3036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F7AB44E-2700-0812-6532-B0FE31D74281}"/>
              </a:ext>
            </a:extLst>
          </p:cNvPr>
          <p:cNvSpPr txBox="1"/>
          <p:nvPr/>
        </p:nvSpPr>
        <p:spPr>
          <a:xfrm>
            <a:off x="3536657" y="3507147"/>
            <a:ext cx="1403644" cy="954107"/>
          </a:xfrm>
          <a:prstGeom prst="rect">
            <a:avLst/>
          </a:prstGeom>
          <a:noFill/>
        </p:spPr>
        <p:txBody>
          <a:bodyPr wrap="square" rtlCol="0">
            <a:spAutoFit/>
          </a:bodyPr>
          <a:lstStyle/>
          <a:p>
            <a:pPr algn="ctr"/>
            <a:r>
              <a:rPr lang="en-US" sz="1400" dirty="0">
                <a:latin typeface=""/>
              </a:rPr>
              <a:t>Estimated distance </a:t>
            </a:r>
          </a:p>
          <a:p>
            <a:pPr algn="ctr"/>
            <a:r>
              <a:rPr lang="en-US" sz="1400" dirty="0">
                <a:latin typeface=""/>
              </a:rPr>
              <a:t>&amp;</a:t>
            </a:r>
          </a:p>
          <a:p>
            <a:pPr algn="ctr"/>
            <a:r>
              <a:rPr lang="en-US" sz="1400" dirty="0">
                <a:latin typeface=""/>
              </a:rPr>
              <a:t>ETA</a:t>
            </a:r>
          </a:p>
        </p:txBody>
      </p:sp>
      <p:sp>
        <p:nvSpPr>
          <p:cNvPr id="14" name="TextBox 13">
            <a:extLst>
              <a:ext uri="{FF2B5EF4-FFF2-40B4-BE49-F238E27FC236}">
                <a16:creationId xmlns:a16="http://schemas.microsoft.com/office/drawing/2014/main" id="{153DF23C-CA3C-1D91-8BB1-E921770C49B8}"/>
              </a:ext>
            </a:extLst>
          </p:cNvPr>
          <p:cNvSpPr txBox="1"/>
          <p:nvPr/>
        </p:nvSpPr>
        <p:spPr>
          <a:xfrm>
            <a:off x="5130401" y="3314396"/>
            <a:ext cx="2474816" cy="1384995"/>
          </a:xfrm>
          <a:prstGeom prst="rect">
            <a:avLst/>
          </a:prstGeom>
          <a:noFill/>
        </p:spPr>
        <p:txBody>
          <a:bodyPr wrap="square" rtlCol="0">
            <a:spAutoFit/>
          </a:bodyPr>
          <a:lstStyle/>
          <a:p>
            <a:pPr algn="ctr"/>
            <a:r>
              <a:rPr lang="en-US" sz="1400" dirty="0">
                <a:latin typeface=""/>
              </a:rPr>
              <a:t>Analysis to find the time threshold (x% of total time) to allow as time difference between actual time and google maps ETA, for every GPS log</a:t>
            </a:r>
          </a:p>
        </p:txBody>
      </p:sp>
      <p:sp>
        <p:nvSpPr>
          <p:cNvPr id="23" name="TextBox 22">
            <a:extLst>
              <a:ext uri="{FF2B5EF4-FFF2-40B4-BE49-F238E27FC236}">
                <a16:creationId xmlns:a16="http://schemas.microsoft.com/office/drawing/2014/main" id="{48D0CD16-9735-0108-F5FE-043042E35745}"/>
              </a:ext>
            </a:extLst>
          </p:cNvPr>
          <p:cNvSpPr txBox="1"/>
          <p:nvPr/>
        </p:nvSpPr>
        <p:spPr>
          <a:xfrm>
            <a:off x="7940784" y="3431793"/>
            <a:ext cx="1715562" cy="1384995"/>
          </a:xfrm>
          <a:prstGeom prst="rect">
            <a:avLst/>
          </a:prstGeom>
          <a:noFill/>
        </p:spPr>
        <p:txBody>
          <a:bodyPr wrap="square" rtlCol="0">
            <a:spAutoFit/>
          </a:bodyPr>
          <a:lstStyle/>
          <a:p>
            <a:pPr algn="ctr"/>
            <a:r>
              <a:rPr lang="en-US" sz="1400" dirty="0">
                <a:latin typeface=""/>
              </a:rPr>
              <a:t>Heuristic</a:t>
            </a:r>
            <a:r>
              <a:rPr lang="en-US" sz="1400" b="1" dirty="0">
                <a:latin typeface=""/>
              </a:rPr>
              <a:t>:</a:t>
            </a:r>
          </a:p>
          <a:p>
            <a:pPr algn="ctr"/>
            <a:r>
              <a:rPr lang="en-US" sz="1400" b="1" dirty="0">
                <a:latin typeface=""/>
              </a:rPr>
              <a:t>(Actual time left by GPS log) – (Google ETA) &lt; 5% of total time estimated? </a:t>
            </a:r>
          </a:p>
        </p:txBody>
      </p:sp>
      <p:sp>
        <p:nvSpPr>
          <p:cNvPr id="37" name="TextBox 36">
            <a:extLst>
              <a:ext uri="{FF2B5EF4-FFF2-40B4-BE49-F238E27FC236}">
                <a16:creationId xmlns:a16="http://schemas.microsoft.com/office/drawing/2014/main" id="{3F705E37-FA1C-D311-2BBD-2EBD1BCA1D74}"/>
              </a:ext>
            </a:extLst>
          </p:cNvPr>
          <p:cNvSpPr txBox="1"/>
          <p:nvPr/>
        </p:nvSpPr>
        <p:spPr>
          <a:xfrm>
            <a:off x="10052695" y="3128740"/>
            <a:ext cx="1747777" cy="276999"/>
          </a:xfrm>
          <a:prstGeom prst="rect">
            <a:avLst/>
          </a:prstGeom>
          <a:noFill/>
          <a:ln>
            <a:solidFill>
              <a:schemeClr val="tx1"/>
            </a:solidFill>
          </a:ln>
        </p:spPr>
        <p:txBody>
          <a:bodyPr wrap="square" rtlCol="0">
            <a:spAutoFit/>
          </a:bodyPr>
          <a:lstStyle/>
          <a:p>
            <a:pPr algn="ctr"/>
            <a:r>
              <a:rPr lang="en-US" sz="1200" b="1" dirty="0">
                <a:latin typeface=""/>
              </a:rPr>
              <a:t>Send notification</a:t>
            </a:r>
          </a:p>
        </p:txBody>
      </p:sp>
      <p:sp>
        <p:nvSpPr>
          <p:cNvPr id="38" name="TextBox 37">
            <a:extLst>
              <a:ext uri="{FF2B5EF4-FFF2-40B4-BE49-F238E27FC236}">
                <a16:creationId xmlns:a16="http://schemas.microsoft.com/office/drawing/2014/main" id="{749E1287-77E7-32DE-D62E-E491967AB918}"/>
              </a:ext>
            </a:extLst>
          </p:cNvPr>
          <p:cNvSpPr txBox="1"/>
          <p:nvPr/>
        </p:nvSpPr>
        <p:spPr>
          <a:xfrm>
            <a:off x="10052695" y="4698351"/>
            <a:ext cx="1747777" cy="461665"/>
          </a:xfrm>
          <a:prstGeom prst="rect">
            <a:avLst/>
          </a:prstGeom>
          <a:noFill/>
          <a:ln>
            <a:solidFill>
              <a:schemeClr val="tx1"/>
            </a:solidFill>
          </a:ln>
        </p:spPr>
        <p:txBody>
          <a:bodyPr wrap="square" rtlCol="0">
            <a:spAutoFit/>
          </a:bodyPr>
          <a:lstStyle/>
          <a:p>
            <a:pPr algn="ctr"/>
            <a:r>
              <a:rPr lang="en-US" sz="1200" dirty="0">
                <a:latin typeface=""/>
              </a:rPr>
              <a:t>Check heuristic on next GPS log</a:t>
            </a:r>
          </a:p>
        </p:txBody>
      </p:sp>
      <p:pic>
        <p:nvPicPr>
          <p:cNvPr id="2056" name="Picture 8" descr="Google maps - Free social media icons">
            <a:extLst>
              <a:ext uri="{FF2B5EF4-FFF2-40B4-BE49-F238E27FC236}">
                <a16:creationId xmlns:a16="http://schemas.microsoft.com/office/drawing/2014/main" id="{F8653321-A074-E619-9CBE-D6884383B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547" y="3398724"/>
            <a:ext cx="878674" cy="8786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3685E3-0CF4-BC1B-E337-62475EEF3311}"/>
              </a:ext>
            </a:extLst>
          </p:cNvPr>
          <p:cNvSpPr txBox="1"/>
          <p:nvPr/>
        </p:nvSpPr>
        <p:spPr>
          <a:xfrm>
            <a:off x="1948698" y="4345903"/>
            <a:ext cx="1488371" cy="261610"/>
          </a:xfrm>
          <a:prstGeom prst="rect">
            <a:avLst/>
          </a:prstGeom>
          <a:noFill/>
        </p:spPr>
        <p:txBody>
          <a:bodyPr wrap="square" rtlCol="0">
            <a:spAutoFit/>
          </a:bodyPr>
          <a:lstStyle/>
          <a:p>
            <a:pPr algn="ctr"/>
            <a:r>
              <a:rPr lang="en-US" sz="1050" dirty="0">
                <a:latin typeface=""/>
              </a:rPr>
              <a:t>Google direction API</a:t>
            </a:r>
          </a:p>
        </p:txBody>
      </p:sp>
      <p:cxnSp>
        <p:nvCxnSpPr>
          <p:cNvPr id="16" name="Straight Arrow Connector 15">
            <a:extLst>
              <a:ext uri="{FF2B5EF4-FFF2-40B4-BE49-F238E27FC236}">
                <a16:creationId xmlns:a16="http://schemas.microsoft.com/office/drawing/2014/main" id="{7CD0C371-38B7-E48F-337E-6ED4713A173D}"/>
              </a:ext>
            </a:extLst>
          </p:cNvPr>
          <p:cNvCxnSpPr>
            <a:cxnSpLocks/>
          </p:cNvCxnSpPr>
          <p:nvPr/>
        </p:nvCxnSpPr>
        <p:spPr>
          <a:xfrm>
            <a:off x="4773568" y="3860742"/>
            <a:ext cx="3036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30907B08-1756-488D-F0E3-B59984F7147E}"/>
              </a:ext>
            </a:extLst>
          </p:cNvPr>
          <p:cNvPicPr>
            <a:picLocks noChangeAspect="1"/>
          </p:cNvPicPr>
          <p:nvPr/>
        </p:nvPicPr>
        <p:blipFill>
          <a:blip r:embed="rId4"/>
          <a:stretch>
            <a:fillRect/>
          </a:stretch>
        </p:blipFill>
        <p:spPr>
          <a:xfrm>
            <a:off x="5710779" y="4687645"/>
            <a:ext cx="1147096" cy="802633"/>
          </a:xfrm>
          <a:prstGeom prst="rect">
            <a:avLst/>
          </a:prstGeom>
        </p:spPr>
      </p:pic>
      <p:cxnSp>
        <p:nvCxnSpPr>
          <p:cNvPr id="25" name="Straight Arrow Connector 24">
            <a:extLst>
              <a:ext uri="{FF2B5EF4-FFF2-40B4-BE49-F238E27FC236}">
                <a16:creationId xmlns:a16="http://schemas.microsoft.com/office/drawing/2014/main" id="{9A484BEE-8BE3-4C41-1216-94218BD363DC}"/>
              </a:ext>
            </a:extLst>
          </p:cNvPr>
          <p:cNvCxnSpPr>
            <a:cxnSpLocks/>
          </p:cNvCxnSpPr>
          <p:nvPr/>
        </p:nvCxnSpPr>
        <p:spPr>
          <a:xfrm>
            <a:off x="7605217" y="3820403"/>
            <a:ext cx="3036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920D1C5F-FA65-5A47-EA9C-23BCF31F9517}"/>
              </a:ext>
            </a:extLst>
          </p:cNvPr>
          <p:cNvCxnSpPr>
            <a:cxnSpLocks/>
            <a:stCxn id="23" idx="3"/>
            <a:endCxn id="37" idx="1"/>
          </p:cNvCxnSpPr>
          <p:nvPr/>
        </p:nvCxnSpPr>
        <p:spPr>
          <a:xfrm flipV="1">
            <a:off x="9656346" y="3267240"/>
            <a:ext cx="396349" cy="8570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1499AE67-66DD-E781-5E01-5090A5AB0734}"/>
              </a:ext>
            </a:extLst>
          </p:cNvPr>
          <p:cNvCxnSpPr>
            <a:stCxn id="23" idx="3"/>
            <a:endCxn id="38" idx="1"/>
          </p:cNvCxnSpPr>
          <p:nvPr/>
        </p:nvCxnSpPr>
        <p:spPr>
          <a:xfrm>
            <a:off x="9656346" y="4124291"/>
            <a:ext cx="396349" cy="80489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CDF8F924-0C4E-71EC-8889-0801BB6483B2}"/>
              </a:ext>
            </a:extLst>
          </p:cNvPr>
          <p:cNvPicPr>
            <a:picLocks noChangeAspect="1"/>
          </p:cNvPicPr>
          <p:nvPr/>
        </p:nvPicPr>
        <p:blipFill>
          <a:blip r:embed="rId5"/>
          <a:stretch>
            <a:fillRect/>
          </a:stretch>
        </p:blipFill>
        <p:spPr>
          <a:xfrm>
            <a:off x="11599311" y="3193595"/>
            <a:ext cx="152667" cy="152667"/>
          </a:xfrm>
          <a:prstGeom prst="rect">
            <a:avLst/>
          </a:prstGeom>
        </p:spPr>
      </p:pic>
      <p:sp>
        <p:nvSpPr>
          <p:cNvPr id="32" name="TextBox 31">
            <a:extLst>
              <a:ext uri="{FF2B5EF4-FFF2-40B4-BE49-F238E27FC236}">
                <a16:creationId xmlns:a16="http://schemas.microsoft.com/office/drawing/2014/main" id="{0639F03B-B63A-3024-CA7B-9D7910610EF1}"/>
              </a:ext>
            </a:extLst>
          </p:cNvPr>
          <p:cNvSpPr txBox="1"/>
          <p:nvPr/>
        </p:nvSpPr>
        <p:spPr>
          <a:xfrm>
            <a:off x="9155431" y="2886618"/>
            <a:ext cx="1488371" cy="261610"/>
          </a:xfrm>
          <a:prstGeom prst="rect">
            <a:avLst/>
          </a:prstGeom>
          <a:noFill/>
        </p:spPr>
        <p:txBody>
          <a:bodyPr wrap="square" rtlCol="0">
            <a:spAutoFit/>
          </a:bodyPr>
          <a:lstStyle/>
          <a:p>
            <a:pPr algn="ctr"/>
            <a:r>
              <a:rPr lang="en-US" sz="1050" dirty="0">
                <a:latin typeface=""/>
              </a:rPr>
              <a:t>Yes</a:t>
            </a:r>
          </a:p>
        </p:txBody>
      </p:sp>
      <p:sp>
        <p:nvSpPr>
          <p:cNvPr id="33" name="TextBox 32">
            <a:extLst>
              <a:ext uri="{FF2B5EF4-FFF2-40B4-BE49-F238E27FC236}">
                <a16:creationId xmlns:a16="http://schemas.microsoft.com/office/drawing/2014/main" id="{0E0E7F64-7C63-845C-F12A-BAD782A2C328}"/>
              </a:ext>
            </a:extLst>
          </p:cNvPr>
          <p:cNvSpPr txBox="1"/>
          <p:nvPr/>
        </p:nvSpPr>
        <p:spPr>
          <a:xfrm>
            <a:off x="9110335" y="4982719"/>
            <a:ext cx="1488371" cy="261610"/>
          </a:xfrm>
          <a:prstGeom prst="rect">
            <a:avLst/>
          </a:prstGeom>
          <a:noFill/>
        </p:spPr>
        <p:txBody>
          <a:bodyPr wrap="square" rtlCol="0">
            <a:spAutoFit/>
          </a:bodyPr>
          <a:lstStyle/>
          <a:p>
            <a:pPr algn="ctr"/>
            <a:r>
              <a:rPr lang="en-US" sz="1100" dirty="0">
                <a:latin typeface=""/>
              </a:rPr>
              <a:t>No</a:t>
            </a:r>
          </a:p>
        </p:txBody>
      </p:sp>
      <p:sp>
        <p:nvSpPr>
          <p:cNvPr id="41" name="TextBox 40">
            <a:extLst>
              <a:ext uri="{FF2B5EF4-FFF2-40B4-BE49-F238E27FC236}">
                <a16:creationId xmlns:a16="http://schemas.microsoft.com/office/drawing/2014/main" id="{3369E832-2DFA-A9A2-25D6-ADC84BD87E0F}"/>
              </a:ext>
            </a:extLst>
          </p:cNvPr>
          <p:cNvSpPr txBox="1"/>
          <p:nvPr/>
        </p:nvSpPr>
        <p:spPr>
          <a:xfrm>
            <a:off x="509585" y="5834503"/>
            <a:ext cx="10512023" cy="646331"/>
          </a:xfrm>
          <a:prstGeom prst="rect">
            <a:avLst/>
          </a:prstGeom>
          <a:noFill/>
        </p:spPr>
        <p:txBody>
          <a:bodyPr wrap="square" rtlCol="0">
            <a:spAutoFit/>
          </a:bodyPr>
          <a:lstStyle/>
          <a:p>
            <a:r>
              <a:rPr lang="en-US" b="1" dirty="0"/>
              <a:t>100% coverage using the heuristic-&gt;</a:t>
            </a:r>
            <a:r>
              <a:rPr lang="en-US" dirty="0"/>
              <a:t> 84% accuracy (on 5% deviation events in late delivery) + 16% (less than 5% deviation events in late delivery )</a:t>
            </a:r>
          </a:p>
        </p:txBody>
      </p:sp>
    </p:spTree>
    <p:extLst>
      <p:ext uri="{BB962C8B-B14F-4D97-AF65-F5344CB8AC3E}">
        <p14:creationId xmlns:p14="http://schemas.microsoft.com/office/powerpoint/2010/main" val="31804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6"/>
                                        </p:tgtEl>
                                        <p:attrNameLst>
                                          <p:attrName>style.visibility</p:attrName>
                                        </p:attrNameLst>
                                      </p:cBhvr>
                                      <p:to>
                                        <p:strVal val="visible"/>
                                      </p:to>
                                    </p:set>
                                    <p:animEffect transition="in" filter="fade">
                                      <p:cBhvr>
                                        <p:cTn id="22" dur="500"/>
                                        <p:tgtEl>
                                          <p:spTgt spid="20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1"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500"/>
                                        <p:tgtEl>
                                          <p:spTgt spid="29"/>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fade">
                                      <p:cBhvr>
                                        <p:cTn id="87" dur="500"/>
                                        <p:tgtEl>
                                          <p:spTgt spid="4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1" nodeType="click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fade">
                                      <p:cBhvr>
                                        <p:cTn id="9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4" grpId="0"/>
      <p:bldP spid="23" grpId="0"/>
      <p:bldP spid="37" grpId="0" animBg="1"/>
      <p:bldP spid="38" grpId="0" animBg="1"/>
      <p:bldP spid="4" grpId="0"/>
      <p:bldP spid="32" grpId="1"/>
      <p:bldP spid="33" grpId="1"/>
      <p:bldP spid="41" grpId="0"/>
      <p:bldP spid="41"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2" descr="digihaul | Linktree">
            <a:extLst>
              <a:ext uri="{FF2B5EF4-FFF2-40B4-BE49-F238E27FC236}">
                <a16:creationId xmlns:a16="http://schemas.microsoft.com/office/drawing/2014/main" id="{209F821C-BB5E-29A0-A69D-07F6E620A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608" y="5858471"/>
            <a:ext cx="1064441" cy="106444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CB02030C-8512-67B6-38E0-BF9964FFAC24}"/>
              </a:ext>
            </a:extLst>
          </p:cNvPr>
          <p:cNvSpPr>
            <a:spLocks noGrp="1"/>
          </p:cNvSpPr>
          <p:nvPr>
            <p:ph type="title"/>
          </p:nvPr>
        </p:nvSpPr>
        <p:spPr>
          <a:xfrm>
            <a:off x="1850636" y="712248"/>
            <a:ext cx="10053763" cy="2928470"/>
          </a:xfrm>
        </p:spPr>
        <p:txBody>
          <a:bodyPr vert="horz" lIns="91440" tIns="45720" rIns="91440" bIns="45720" rtlCol="0" anchor="b">
            <a:normAutofit/>
          </a:bodyPr>
          <a:lstStyle/>
          <a:p>
            <a:r>
              <a:rPr lang="en-US" sz="4000" kern="1200" dirty="0">
                <a:solidFill>
                  <a:srgbClr val="FFFFFF"/>
                </a:solidFill>
                <a:latin typeface=""/>
              </a:rPr>
              <a:t>Task 3: Predicting likelihood of future delays</a:t>
            </a:r>
          </a:p>
        </p:txBody>
      </p:sp>
      <p:pic>
        <p:nvPicPr>
          <p:cNvPr id="5" name="Picture 4" descr="DigiHaul Driver 3.0 – Apps on Google Play">
            <a:extLst>
              <a:ext uri="{FF2B5EF4-FFF2-40B4-BE49-F238E27FC236}">
                <a16:creationId xmlns:a16="http://schemas.microsoft.com/office/drawing/2014/main" id="{10542D9F-0B76-D1F6-1AFD-5D7956E73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2" y="2409960"/>
            <a:ext cx="2207246" cy="1103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127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14F2-F3F1-7DEC-D280-2A39422F2574}"/>
              </a:ext>
            </a:extLst>
          </p:cNvPr>
          <p:cNvSpPr>
            <a:spLocks noGrp="1"/>
          </p:cNvSpPr>
          <p:nvPr>
            <p:ph type="title"/>
          </p:nvPr>
        </p:nvSpPr>
        <p:spPr>
          <a:xfrm>
            <a:off x="509585" y="60321"/>
            <a:ext cx="10515600" cy="1325563"/>
          </a:xfrm>
        </p:spPr>
        <p:txBody>
          <a:bodyPr>
            <a:normAutofit/>
          </a:bodyPr>
          <a:lstStyle/>
          <a:p>
            <a:r>
              <a:rPr lang="en-US" sz="4000" dirty="0">
                <a:latin typeface=""/>
              </a:rPr>
              <a:t>Classification of new shipment booking as potential delay expected or not</a:t>
            </a:r>
          </a:p>
        </p:txBody>
      </p:sp>
      <p:cxnSp>
        <p:nvCxnSpPr>
          <p:cNvPr id="16" name="Straight Arrow Connector 15">
            <a:extLst>
              <a:ext uri="{FF2B5EF4-FFF2-40B4-BE49-F238E27FC236}">
                <a16:creationId xmlns:a16="http://schemas.microsoft.com/office/drawing/2014/main" id="{55DB88C6-D174-703F-C4BC-FC283AED24D3}"/>
              </a:ext>
            </a:extLst>
          </p:cNvPr>
          <p:cNvCxnSpPr>
            <a:cxnSpLocks/>
          </p:cNvCxnSpPr>
          <p:nvPr/>
        </p:nvCxnSpPr>
        <p:spPr>
          <a:xfrm>
            <a:off x="2387958" y="3338843"/>
            <a:ext cx="3894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F1FB69-1AF4-98A3-CA06-9798B1166374}"/>
              </a:ext>
            </a:extLst>
          </p:cNvPr>
          <p:cNvSpPr txBox="1"/>
          <p:nvPr/>
        </p:nvSpPr>
        <p:spPr>
          <a:xfrm>
            <a:off x="2785959" y="2874545"/>
            <a:ext cx="1667796" cy="430887"/>
          </a:xfrm>
          <a:prstGeom prst="rect">
            <a:avLst/>
          </a:prstGeom>
          <a:noFill/>
        </p:spPr>
        <p:txBody>
          <a:bodyPr wrap="square" rtlCol="0">
            <a:spAutoFit/>
          </a:bodyPr>
          <a:lstStyle/>
          <a:p>
            <a:pPr algn="ctr"/>
            <a:r>
              <a:rPr lang="en-US" sz="1100" dirty="0">
                <a:latin typeface=""/>
              </a:rPr>
              <a:t>Data cleaning &amp; Processing</a:t>
            </a:r>
          </a:p>
        </p:txBody>
      </p:sp>
      <p:pic>
        <p:nvPicPr>
          <p:cNvPr id="6152" name="Picture 8" descr="AutoML | AutoML">
            <a:extLst>
              <a:ext uri="{FF2B5EF4-FFF2-40B4-BE49-F238E27FC236}">
                <a16:creationId xmlns:a16="http://schemas.microsoft.com/office/drawing/2014/main" id="{64053C98-1D76-ECE3-A0E8-9BEA9BD1C135}"/>
              </a:ext>
            </a:extLst>
          </p:cNvPr>
          <p:cNvPicPr>
            <a:picLocks noChangeAspect="1" noChangeArrowheads="1"/>
          </p:cNvPicPr>
          <p:nvPr/>
        </p:nvPicPr>
        <p:blipFill>
          <a:blip r:embed="rId2">
            <a:alphaModFix/>
            <a:duotone>
              <a:prstClr val="black"/>
              <a:schemeClr val="tx2">
                <a:tint val="45000"/>
                <a:satMod val="400000"/>
              </a:schemeClr>
            </a:duotone>
            <a:extLst>
              <a:ext uri="{BEBA8EAE-BF5A-486C-A8C5-ECC9F3942E4B}">
                <a14:imgProps xmlns:a14="http://schemas.microsoft.com/office/drawing/2010/main">
                  <a14:imgLayer r:embed="rId3">
                    <a14:imgEffect>
                      <a14:artisticChalkSketch/>
                    </a14:imgEffect>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6730433" y="3131409"/>
            <a:ext cx="1586246" cy="85496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4868445F-7F98-1FD9-E045-D87423EE847D}"/>
              </a:ext>
            </a:extLst>
          </p:cNvPr>
          <p:cNvCxnSpPr>
            <a:cxnSpLocks/>
          </p:cNvCxnSpPr>
          <p:nvPr/>
        </p:nvCxnSpPr>
        <p:spPr>
          <a:xfrm>
            <a:off x="6119874" y="3529868"/>
            <a:ext cx="470441" cy="3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092BC1A-0C3C-5ADC-5308-44671998938A}"/>
              </a:ext>
            </a:extLst>
          </p:cNvPr>
          <p:cNvSpPr txBox="1"/>
          <p:nvPr/>
        </p:nvSpPr>
        <p:spPr>
          <a:xfrm>
            <a:off x="8630097" y="4188885"/>
            <a:ext cx="1771361" cy="261610"/>
          </a:xfrm>
          <a:prstGeom prst="rect">
            <a:avLst/>
          </a:prstGeom>
          <a:noFill/>
        </p:spPr>
        <p:txBody>
          <a:bodyPr wrap="square" rtlCol="0">
            <a:spAutoFit/>
          </a:bodyPr>
          <a:lstStyle/>
          <a:p>
            <a:pPr algn="ctr"/>
            <a:r>
              <a:rPr lang="en-US" sz="1100" dirty="0">
                <a:latin typeface=""/>
              </a:rPr>
              <a:t>Model files</a:t>
            </a:r>
          </a:p>
        </p:txBody>
      </p:sp>
      <p:sp>
        <p:nvSpPr>
          <p:cNvPr id="37" name="TextBox 36">
            <a:extLst>
              <a:ext uri="{FF2B5EF4-FFF2-40B4-BE49-F238E27FC236}">
                <a16:creationId xmlns:a16="http://schemas.microsoft.com/office/drawing/2014/main" id="{8013235F-DFF4-AE23-5F93-98F562EFF350}"/>
              </a:ext>
            </a:extLst>
          </p:cNvPr>
          <p:cNvSpPr txBox="1"/>
          <p:nvPr/>
        </p:nvSpPr>
        <p:spPr>
          <a:xfrm>
            <a:off x="10601740" y="4077493"/>
            <a:ext cx="1519237" cy="261610"/>
          </a:xfrm>
          <a:prstGeom prst="rect">
            <a:avLst/>
          </a:prstGeom>
          <a:noFill/>
        </p:spPr>
        <p:txBody>
          <a:bodyPr wrap="square" rtlCol="0">
            <a:spAutoFit/>
          </a:bodyPr>
          <a:lstStyle/>
          <a:p>
            <a:pPr algn="ctr"/>
            <a:r>
              <a:rPr lang="en-US" sz="1100" dirty="0">
                <a:latin typeface=""/>
              </a:rPr>
              <a:t>Prediction</a:t>
            </a:r>
          </a:p>
        </p:txBody>
      </p:sp>
      <p:cxnSp>
        <p:nvCxnSpPr>
          <p:cNvPr id="36" name="Straight Arrow Connector 35">
            <a:extLst>
              <a:ext uri="{FF2B5EF4-FFF2-40B4-BE49-F238E27FC236}">
                <a16:creationId xmlns:a16="http://schemas.microsoft.com/office/drawing/2014/main" id="{05C107B0-C559-B63A-4607-5131265EC2AF}"/>
              </a:ext>
            </a:extLst>
          </p:cNvPr>
          <p:cNvCxnSpPr>
            <a:cxnSpLocks/>
          </p:cNvCxnSpPr>
          <p:nvPr/>
        </p:nvCxnSpPr>
        <p:spPr>
          <a:xfrm>
            <a:off x="8605541" y="3529786"/>
            <a:ext cx="470441" cy="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160" name="Picture 16" descr="Statistical Analysis Icons - Free SVG &amp; PNG Statistical Analysis Images -  Noun Project">
            <a:extLst>
              <a:ext uri="{FF2B5EF4-FFF2-40B4-BE49-F238E27FC236}">
                <a16:creationId xmlns:a16="http://schemas.microsoft.com/office/drawing/2014/main" id="{FDA21045-12B6-C792-B3FC-C1F0608F0D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5426" y="2183118"/>
            <a:ext cx="668862" cy="668862"/>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FC6CCE0E-8F16-C980-EB3A-F0D48D3CEC96}"/>
              </a:ext>
            </a:extLst>
          </p:cNvPr>
          <p:cNvSpPr txBox="1"/>
          <p:nvPr/>
        </p:nvSpPr>
        <p:spPr>
          <a:xfrm>
            <a:off x="2511151" y="4216140"/>
            <a:ext cx="2214413" cy="261610"/>
          </a:xfrm>
          <a:prstGeom prst="rect">
            <a:avLst/>
          </a:prstGeom>
          <a:noFill/>
        </p:spPr>
        <p:txBody>
          <a:bodyPr wrap="square" rtlCol="0">
            <a:spAutoFit/>
          </a:bodyPr>
          <a:lstStyle/>
          <a:p>
            <a:pPr algn="ctr"/>
            <a:r>
              <a:rPr lang="en-US" sz="1100" dirty="0">
                <a:latin typeface=""/>
              </a:rPr>
              <a:t>Feature engineering</a:t>
            </a:r>
          </a:p>
        </p:txBody>
      </p:sp>
      <p:sp>
        <p:nvSpPr>
          <p:cNvPr id="4" name="TextBox 3">
            <a:extLst>
              <a:ext uri="{FF2B5EF4-FFF2-40B4-BE49-F238E27FC236}">
                <a16:creationId xmlns:a16="http://schemas.microsoft.com/office/drawing/2014/main" id="{F5497F8B-AB02-C718-FAAE-B29E0F233B63}"/>
              </a:ext>
            </a:extLst>
          </p:cNvPr>
          <p:cNvSpPr txBox="1"/>
          <p:nvPr/>
        </p:nvSpPr>
        <p:spPr>
          <a:xfrm>
            <a:off x="683269" y="5022950"/>
            <a:ext cx="1472847" cy="369332"/>
          </a:xfrm>
          <a:prstGeom prst="rect">
            <a:avLst/>
          </a:prstGeom>
          <a:noFill/>
        </p:spPr>
        <p:txBody>
          <a:bodyPr wrap="square" rtlCol="0">
            <a:spAutoFit/>
          </a:bodyPr>
          <a:lstStyle/>
          <a:p>
            <a:pPr algn="ctr"/>
            <a:r>
              <a:rPr lang="en-US" b="1" dirty="0">
                <a:latin typeface=""/>
              </a:rPr>
              <a:t>Stage 1</a:t>
            </a:r>
          </a:p>
        </p:txBody>
      </p:sp>
      <p:sp>
        <p:nvSpPr>
          <p:cNvPr id="5" name="TextBox 4">
            <a:extLst>
              <a:ext uri="{FF2B5EF4-FFF2-40B4-BE49-F238E27FC236}">
                <a16:creationId xmlns:a16="http://schemas.microsoft.com/office/drawing/2014/main" id="{B04B9974-4EA7-B93B-6E7F-876B5C6C4E64}"/>
              </a:ext>
            </a:extLst>
          </p:cNvPr>
          <p:cNvSpPr txBox="1"/>
          <p:nvPr/>
        </p:nvSpPr>
        <p:spPr>
          <a:xfrm>
            <a:off x="2838557" y="5022950"/>
            <a:ext cx="1472847" cy="369332"/>
          </a:xfrm>
          <a:prstGeom prst="rect">
            <a:avLst/>
          </a:prstGeom>
          <a:noFill/>
        </p:spPr>
        <p:txBody>
          <a:bodyPr wrap="square" rtlCol="0">
            <a:spAutoFit/>
          </a:bodyPr>
          <a:lstStyle/>
          <a:p>
            <a:pPr algn="ctr"/>
            <a:r>
              <a:rPr lang="en-US" b="1" dirty="0">
                <a:latin typeface=""/>
              </a:rPr>
              <a:t>Stage 2</a:t>
            </a:r>
          </a:p>
        </p:txBody>
      </p:sp>
      <p:sp>
        <p:nvSpPr>
          <p:cNvPr id="6" name="TextBox 5">
            <a:extLst>
              <a:ext uri="{FF2B5EF4-FFF2-40B4-BE49-F238E27FC236}">
                <a16:creationId xmlns:a16="http://schemas.microsoft.com/office/drawing/2014/main" id="{0867095C-F427-7174-61C7-B59E942BAF9B}"/>
              </a:ext>
            </a:extLst>
          </p:cNvPr>
          <p:cNvSpPr txBox="1"/>
          <p:nvPr/>
        </p:nvSpPr>
        <p:spPr>
          <a:xfrm>
            <a:off x="5991553" y="5022950"/>
            <a:ext cx="1472847" cy="369332"/>
          </a:xfrm>
          <a:prstGeom prst="rect">
            <a:avLst/>
          </a:prstGeom>
          <a:noFill/>
        </p:spPr>
        <p:txBody>
          <a:bodyPr wrap="square" rtlCol="0">
            <a:spAutoFit/>
          </a:bodyPr>
          <a:lstStyle/>
          <a:p>
            <a:pPr algn="ctr"/>
            <a:r>
              <a:rPr lang="en-US" b="1" dirty="0">
                <a:latin typeface=""/>
              </a:rPr>
              <a:t>Stage 3</a:t>
            </a:r>
          </a:p>
        </p:txBody>
      </p:sp>
      <p:sp>
        <p:nvSpPr>
          <p:cNvPr id="8" name="Left Brace 7">
            <a:extLst>
              <a:ext uri="{FF2B5EF4-FFF2-40B4-BE49-F238E27FC236}">
                <a16:creationId xmlns:a16="http://schemas.microsoft.com/office/drawing/2014/main" id="{9C07F598-B62B-9D04-D914-D82F00EF8425}"/>
              </a:ext>
            </a:extLst>
          </p:cNvPr>
          <p:cNvSpPr/>
          <p:nvPr/>
        </p:nvSpPr>
        <p:spPr>
          <a:xfrm rot="16200000">
            <a:off x="1153527" y="3788920"/>
            <a:ext cx="512352" cy="15780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
            </a:endParaRPr>
          </a:p>
        </p:txBody>
      </p:sp>
      <p:sp>
        <p:nvSpPr>
          <p:cNvPr id="9" name="Left Brace 8">
            <a:extLst>
              <a:ext uri="{FF2B5EF4-FFF2-40B4-BE49-F238E27FC236}">
                <a16:creationId xmlns:a16="http://schemas.microsoft.com/office/drawing/2014/main" id="{1D48B654-7C1E-4E07-4562-0DFC65BFA792}"/>
              </a:ext>
            </a:extLst>
          </p:cNvPr>
          <p:cNvSpPr/>
          <p:nvPr/>
        </p:nvSpPr>
        <p:spPr>
          <a:xfrm rot="16200000">
            <a:off x="3318805" y="3856890"/>
            <a:ext cx="512352" cy="15780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
            </a:endParaRPr>
          </a:p>
        </p:txBody>
      </p:sp>
      <p:sp>
        <p:nvSpPr>
          <p:cNvPr id="12" name="Left Brace 11">
            <a:extLst>
              <a:ext uri="{FF2B5EF4-FFF2-40B4-BE49-F238E27FC236}">
                <a16:creationId xmlns:a16="http://schemas.microsoft.com/office/drawing/2014/main" id="{2EE10534-6829-5FF6-D4A9-406D8E27DDD7}"/>
              </a:ext>
            </a:extLst>
          </p:cNvPr>
          <p:cNvSpPr/>
          <p:nvPr/>
        </p:nvSpPr>
        <p:spPr>
          <a:xfrm rot="16200000">
            <a:off x="6494831" y="2888453"/>
            <a:ext cx="466293" cy="35534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
            </a:endParaRPr>
          </a:p>
        </p:txBody>
      </p:sp>
      <p:sp>
        <p:nvSpPr>
          <p:cNvPr id="21" name="TextBox 20">
            <a:extLst>
              <a:ext uri="{FF2B5EF4-FFF2-40B4-BE49-F238E27FC236}">
                <a16:creationId xmlns:a16="http://schemas.microsoft.com/office/drawing/2014/main" id="{841B4584-1AFA-2836-E583-4A5E2975CCF9}"/>
              </a:ext>
            </a:extLst>
          </p:cNvPr>
          <p:cNvSpPr txBox="1"/>
          <p:nvPr/>
        </p:nvSpPr>
        <p:spPr>
          <a:xfrm>
            <a:off x="772247" y="4170375"/>
            <a:ext cx="2512440" cy="261610"/>
          </a:xfrm>
          <a:prstGeom prst="rect">
            <a:avLst/>
          </a:prstGeom>
          <a:noFill/>
        </p:spPr>
        <p:txBody>
          <a:bodyPr wrap="square" rtlCol="0">
            <a:spAutoFit/>
          </a:bodyPr>
          <a:lstStyle/>
          <a:p>
            <a:r>
              <a:rPr lang="en-US" sz="1100" dirty="0">
                <a:latin typeface=""/>
              </a:rPr>
              <a:t>Shipment data </a:t>
            </a:r>
          </a:p>
        </p:txBody>
      </p:sp>
      <p:pic>
        <p:nvPicPr>
          <p:cNvPr id="8194" name="Picture 2" descr="Deploy Machine Learning | Machine Learning for Engineers">
            <a:extLst>
              <a:ext uri="{FF2B5EF4-FFF2-40B4-BE49-F238E27FC236}">
                <a16:creationId xmlns:a16="http://schemas.microsoft.com/office/drawing/2014/main" id="{689BEA42-D99F-9CF6-8BB0-D98E02FAEC7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1882" t="11029" r="37762" b="8542"/>
          <a:stretch/>
        </p:blipFill>
        <p:spPr bwMode="auto">
          <a:xfrm>
            <a:off x="9312021" y="3265203"/>
            <a:ext cx="513427" cy="62771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E5E22F8A-85FE-2643-BAA0-B1DD53330004}"/>
              </a:ext>
            </a:extLst>
          </p:cNvPr>
          <p:cNvCxnSpPr>
            <a:cxnSpLocks/>
            <a:stCxn id="29" idx="0"/>
          </p:cNvCxnSpPr>
          <p:nvPr/>
        </p:nvCxnSpPr>
        <p:spPr>
          <a:xfrm flipV="1">
            <a:off x="10362494" y="3667251"/>
            <a:ext cx="0" cy="1029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C016851-7B65-189C-2A4A-66EDC7A5ED7D}"/>
              </a:ext>
            </a:extLst>
          </p:cNvPr>
          <p:cNvSpPr txBox="1"/>
          <p:nvPr/>
        </p:nvSpPr>
        <p:spPr>
          <a:xfrm>
            <a:off x="9476813" y="4696331"/>
            <a:ext cx="1771361" cy="261610"/>
          </a:xfrm>
          <a:prstGeom prst="rect">
            <a:avLst/>
          </a:prstGeom>
          <a:noFill/>
        </p:spPr>
        <p:txBody>
          <a:bodyPr wrap="square" rtlCol="0">
            <a:spAutoFit/>
          </a:bodyPr>
          <a:lstStyle/>
          <a:p>
            <a:pPr algn="ctr"/>
            <a:r>
              <a:rPr lang="en-US" sz="1100" dirty="0">
                <a:latin typeface=""/>
              </a:rPr>
              <a:t>New </a:t>
            </a:r>
            <a:r>
              <a:rPr lang="en-US" sz="1100" dirty="0" err="1">
                <a:latin typeface=""/>
              </a:rPr>
              <a:t>booking.csv</a:t>
            </a:r>
            <a:endParaRPr lang="en-US" sz="1100" dirty="0">
              <a:latin typeface=""/>
            </a:endParaRPr>
          </a:p>
        </p:txBody>
      </p:sp>
      <p:pic>
        <p:nvPicPr>
          <p:cNvPr id="8198" name="Picture 6" descr="True false test pixel perfect linear icon By bsd studio | TheHungryJPEG">
            <a:extLst>
              <a:ext uri="{FF2B5EF4-FFF2-40B4-BE49-F238E27FC236}">
                <a16:creationId xmlns:a16="http://schemas.microsoft.com/office/drawing/2014/main" id="{95F1194E-7A59-648D-2881-D86B358BE0B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7444" t="11250" r="15788" b="25007"/>
          <a:stretch/>
        </p:blipFill>
        <p:spPr bwMode="auto">
          <a:xfrm>
            <a:off x="10826122" y="3060557"/>
            <a:ext cx="996505" cy="9513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igihaul | Linktree">
            <a:extLst>
              <a:ext uri="{FF2B5EF4-FFF2-40B4-BE49-F238E27FC236}">
                <a16:creationId xmlns:a16="http://schemas.microsoft.com/office/drawing/2014/main" id="{EE075272-3661-A8A8-E6E3-67BCACE99B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21608" y="5858471"/>
            <a:ext cx="1064441" cy="106444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2B3FAF68-83BD-B3C9-B9E7-733B3A021E6C}"/>
              </a:ext>
            </a:extLst>
          </p:cNvPr>
          <p:cNvPicPr>
            <a:picLocks noChangeAspect="1"/>
          </p:cNvPicPr>
          <p:nvPr/>
        </p:nvPicPr>
        <p:blipFill>
          <a:blip r:embed="rId8"/>
          <a:stretch>
            <a:fillRect/>
          </a:stretch>
        </p:blipFill>
        <p:spPr>
          <a:xfrm>
            <a:off x="720726" y="3029523"/>
            <a:ext cx="1397934" cy="864460"/>
          </a:xfrm>
          <a:prstGeom prst="rect">
            <a:avLst/>
          </a:prstGeom>
        </p:spPr>
      </p:pic>
      <p:pic>
        <p:nvPicPr>
          <p:cNvPr id="3074" name="Picture 2" descr="Feature Engineering Icons - Free SVG &amp; PNG Feature Engineering Images -  Noun Project">
            <a:extLst>
              <a:ext uri="{FF2B5EF4-FFF2-40B4-BE49-F238E27FC236}">
                <a16:creationId xmlns:a16="http://schemas.microsoft.com/office/drawing/2014/main" id="{62184AB5-DECC-C874-102D-7D466D8CE4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7937" y="3319287"/>
            <a:ext cx="809323" cy="80932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97E82FB1-BD1C-D92B-FDA2-66201964F556}"/>
              </a:ext>
            </a:extLst>
          </p:cNvPr>
          <p:cNvCxnSpPr>
            <a:cxnSpLocks/>
          </p:cNvCxnSpPr>
          <p:nvPr/>
        </p:nvCxnSpPr>
        <p:spPr>
          <a:xfrm>
            <a:off x="4530855" y="3427052"/>
            <a:ext cx="3894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080" name="Picture 8" descr="4,116 Split Files Icons - Free in SVG, PNG, ICO - IconScout">
            <a:extLst>
              <a:ext uri="{FF2B5EF4-FFF2-40B4-BE49-F238E27FC236}">
                <a16:creationId xmlns:a16="http://schemas.microsoft.com/office/drawing/2014/main" id="{3AD61604-7A30-5B17-FD8A-15259C3DDD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5297" y="3058728"/>
            <a:ext cx="834189" cy="83418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E37EECE-EACD-ED5E-FCD6-573E70638D4F}"/>
              </a:ext>
            </a:extLst>
          </p:cNvPr>
          <p:cNvSpPr txBox="1"/>
          <p:nvPr/>
        </p:nvSpPr>
        <p:spPr>
          <a:xfrm>
            <a:off x="4364003" y="4216140"/>
            <a:ext cx="2214413" cy="261610"/>
          </a:xfrm>
          <a:prstGeom prst="rect">
            <a:avLst/>
          </a:prstGeom>
          <a:noFill/>
        </p:spPr>
        <p:txBody>
          <a:bodyPr wrap="square" rtlCol="0">
            <a:spAutoFit/>
          </a:bodyPr>
          <a:lstStyle/>
          <a:p>
            <a:pPr algn="ctr"/>
            <a:r>
              <a:rPr lang="en-US" sz="1100" dirty="0">
                <a:latin typeface=""/>
              </a:rPr>
              <a:t>Train test split</a:t>
            </a:r>
          </a:p>
        </p:txBody>
      </p:sp>
      <p:sp>
        <p:nvSpPr>
          <p:cNvPr id="24" name="TextBox 23">
            <a:extLst>
              <a:ext uri="{FF2B5EF4-FFF2-40B4-BE49-F238E27FC236}">
                <a16:creationId xmlns:a16="http://schemas.microsoft.com/office/drawing/2014/main" id="{A26AC890-C167-D403-EED9-33FF40E9252C}"/>
              </a:ext>
            </a:extLst>
          </p:cNvPr>
          <p:cNvSpPr txBox="1"/>
          <p:nvPr/>
        </p:nvSpPr>
        <p:spPr>
          <a:xfrm>
            <a:off x="6416349" y="4228350"/>
            <a:ext cx="2214413" cy="261610"/>
          </a:xfrm>
          <a:prstGeom prst="rect">
            <a:avLst/>
          </a:prstGeom>
          <a:noFill/>
        </p:spPr>
        <p:txBody>
          <a:bodyPr wrap="square" rtlCol="0">
            <a:spAutoFit/>
          </a:bodyPr>
          <a:lstStyle/>
          <a:p>
            <a:pPr algn="ctr"/>
            <a:r>
              <a:rPr lang="en-US" sz="1100" dirty="0">
                <a:latin typeface=""/>
              </a:rPr>
              <a:t>ML classification algorithm</a:t>
            </a:r>
          </a:p>
        </p:txBody>
      </p:sp>
      <p:cxnSp>
        <p:nvCxnSpPr>
          <p:cNvPr id="32" name="Straight Arrow Connector 31">
            <a:extLst>
              <a:ext uri="{FF2B5EF4-FFF2-40B4-BE49-F238E27FC236}">
                <a16:creationId xmlns:a16="http://schemas.microsoft.com/office/drawing/2014/main" id="{91103ABE-2EDB-C345-F437-B2D3169D8EFF}"/>
              </a:ext>
            </a:extLst>
          </p:cNvPr>
          <p:cNvCxnSpPr>
            <a:cxnSpLocks/>
          </p:cNvCxnSpPr>
          <p:nvPr/>
        </p:nvCxnSpPr>
        <p:spPr>
          <a:xfrm>
            <a:off x="10131299" y="3561786"/>
            <a:ext cx="470441" cy="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40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160"/>
                                        </p:tgtEl>
                                        <p:attrNameLst>
                                          <p:attrName>style.visibility</p:attrName>
                                        </p:attrNameLst>
                                      </p:cBhvr>
                                      <p:to>
                                        <p:strVal val="visible"/>
                                      </p:to>
                                    </p:set>
                                    <p:animEffect transition="in" filter="fade">
                                      <p:cBhvr>
                                        <p:cTn id="36" dur="500"/>
                                        <p:tgtEl>
                                          <p:spTgt spid="616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074"/>
                                        </p:tgtEl>
                                        <p:attrNameLst>
                                          <p:attrName>style.visibility</p:attrName>
                                        </p:attrNameLst>
                                      </p:cBhvr>
                                      <p:to>
                                        <p:strVal val="visible"/>
                                      </p:to>
                                    </p:set>
                                    <p:animEffect transition="in" filter="fade">
                                      <p:cBhvr>
                                        <p:cTn id="44" dur="500"/>
                                        <p:tgtEl>
                                          <p:spTgt spid="307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par>
                                <p:cTn id="66" presetID="10" presetClass="entr" presetSubtype="0" fill="hold" nodeType="withEffect">
                                  <p:stCondLst>
                                    <p:cond delay="0"/>
                                  </p:stCondLst>
                                  <p:childTnLst>
                                    <p:set>
                                      <p:cBhvr>
                                        <p:cTn id="67" dur="1" fill="hold">
                                          <p:stCondLst>
                                            <p:cond delay="0"/>
                                          </p:stCondLst>
                                        </p:cTn>
                                        <p:tgtEl>
                                          <p:spTgt spid="3080"/>
                                        </p:tgtEl>
                                        <p:attrNameLst>
                                          <p:attrName>style.visibility</p:attrName>
                                        </p:attrNameLst>
                                      </p:cBhvr>
                                      <p:to>
                                        <p:strVal val="visible"/>
                                      </p:to>
                                    </p:set>
                                    <p:animEffect transition="in" filter="fade">
                                      <p:cBhvr>
                                        <p:cTn id="68" dur="500"/>
                                        <p:tgtEl>
                                          <p:spTgt spid="308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500"/>
                                        <p:tgtEl>
                                          <p:spTgt spid="24"/>
                                        </p:tgtEl>
                                      </p:cBhvr>
                                    </p:animEffect>
                                  </p:childTnLst>
                                </p:cTn>
                              </p:par>
                              <p:par>
                                <p:cTn id="79" presetID="10" presetClass="entr" presetSubtype="0" fill="hold" nodeType="withEffect">
                                  <p:stCondLst>
                                    <p:cond delay="0"/>
                                  </p:stCondLst>
                                  <p:childTnLst>
                                    <p:set>
                                      <p:cBhvr>
                                        <p:cTn id="80" dur="1" fill="hold">
                                          <p:stCondLst>
                                            <p:cond delay="0"/>
                                          </p:stCondLst>
                                        </p:cTn>
                                        <p:tgtEl>
                                          <p:spTgt spid="6152"/>
                                        </p:tgtEl>
                                        <p:attrNameLst>
                                          <p:attrName>style.visibility</p:attrName>
                                        </p:attrNameLst>
                                      </p:cBhvr>
                                      <p:to>
                                        <p:strVal val="visible"/>
                                      </p:to>
                                    </p:set>
                                    <p:animEffect transition="in" filter="fade">
                                      <p:cBhvr>
                                        <p:cTn id="81" dur="500"/>
                                        <p:tgtEl>
                                          <p:spTgt spid="615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500"/>
                                        <p:tgtEl>
                                          <p:spTgt spid="31"/>
                                        </p:tgtEl>
                                      </p:cBhvr>
                                    </p:animEffect>
                                  </p:childTnLst>
                                </p:cTn>
                              </p:par>
                              <p:par>
                                <p:cTn id="92" presetID="10" presetClass="entr" presetSubtype="0" fill="hold" nodeType="withEffect">
                                  <p:stCondLst>
                                    <p:cond delay="0"/>
                                  </p:stCondLst>
                                  <p:childTnLst>
                                    <p:set>
                                      <p:cBhvr>
                                        <p:cTn id="93" dur="1" fill="hold">
                                          <p:stCondLst>
                                            <p:cond delay="0"/>
                                          </p:stCondLst>
                                        </p:cTn>
                                        <p:tgtEl>
                                          <p:spTgt spid="8194"/>
                                        </p:tgtEl>
                                        <p:attrNameLst>
                                          <p:attrName>style.visibility</p:attrName>
                                        </p:attrNameLst>
                                      </p:cBhvr>
                                      <p:to>
                                        <p:strVal val="visible"/>
                                      </p:to>
                                    </p:set>
                                    <p:animEffect transition="in" filter="fade">
                                      <p:cBhvr>
                                        <p:cTn id="94" dur="500"/>
                                        <p:tgtEl>
                                          <p:spTgt spid="819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fade">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fade">
                                      <p:cBhvr>
                                        <p:cTn id="104" dur="500"/>
                                        <p:tgtEl>
                                          <p:spTgt spid="29"/>
                                        </p:tgtEl>
                                      </p:cBhvr>
                                    </p:animEffect>
                                  </p:childTnLst>
                                </p:cTn>
                              </p:par>
                              <p:par>
                                <p:cTn id="105" presetID="10" presetClass="entr" presetSubtype="0" fill="hold" nodeType="withEffect">
                                  <p:stCondLst>
                                    <p:cond delay="0"/>
                                  </p:stCondLst>
                                  <p:childTnLst>
                                    <p:set>
                                      <p:cBhvr>
                                        <p:cTn id="106" dur="1" fill="hold">
                                          <p:stCondLst>
                                            <p:cond delay="0"/>
                                          </p:stCondLst>
                                        </p:cTn>
                                        <p:tgtEl>
                                          <p:spTgt spid="28"/>
                                        </p:tgtEl>
                                        <p:attrNameLst>
                                          <p:attrName>style.visibility</p:attrName>
                                        </p:attrNameLst>
                                      </p:cBhvr>
                                      <p:to>
                                        <p:strVal val="visible"/>
                                      </p:to>
                                    </p:set>
                                    <p:animEffect transition="in" filter="fade">
                                      <p:cBhvr>
                                        <p:cTn id="107" dur="500"/>
                                        <p:tgtEl>
                                          <p:spTgt spid="28"/>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8198"/>
                                        </p:tgtEl>
                                        <p:attrNameLst>
                                          <p:attrName>style.visibility</p:attrName>
                                        </p:attrNameLst>
                                      </p:cBhvr>
                                      <p:to>
                                        <p:strVal val="visible"/>
                                      </p:to>
                                    </p:set>
                                    <p:animEffect transition="in" filter="fade">
                                      <p:cBhvr>
                                        <p:cTn id="112" dur="500"/>
                                        <p:tgtEl>
                                          <p:spTgt spid="819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fade">
                                      <p:cBhvr>
                                        <p:cTn id="11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1" grpId="0"/>
      <p:bldP spid="37" grpId="0"/>
      <p:bldP spid="38" grpId="0"/>
      <p:bldP spid="4" grpId="0"/>
      <p:bldP spid="5" grpId="0"/>
      <p:bldP spid="6" grpId="0"/>
      <p:bldP spid="8" grpId="0" animBg="1"/>
      <p:bldP spid="9" grpId="0" animBg="1"/>
      <p:bldP spid="12" grpId="0" animBg="1"/>
      <p:bldP spid="21" grpId="0"/>
      <p:bldP spid="29" grpId="0"/>
      <p:bldP spid="19"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611F-6EA2-0E03-F7C7-96504AC2AC8C}"/>
              </a:ext>
            </a:extLst>
          </p:cNvPr>
          <p:cNvSpPr>
            <a:spLocks noGrp="1"/>
          </p:cNvSpPr>
          <p:nvPr>
            <p:ph type="title"/>
          </p:nvPr>
        </p:nvSpPr>
        <p:spPr>
          <a:xfrm>
            <a:off x="509585" y="22221"/>
            <a:ext cx="10515600" cy="1325563"/>
          </a:xfrm>
        </p:spPr>
        <p:txBody>
          <a:bodyPr>
            <a:normAutofit/>
          </a:bodyPr>
          <a:lstStyle/>
          <a:p>
            <a:r>
              <a:rPr lang="en-US" sz="4000" dirty="0">
                <a:latin typeface=""/>
              </a:rPr>
              <a:t>Technical steps in feature engineering &amp; Model building</a:t>
            </a:r>
          </a:p>
        </p:txBody>
      </p:sp>
      <p:sp>
        <p:nvSpPr>
          <p:cNvPr id="4" name="TextBox 3">
            <a:extLst>
              <a:ext uri="{FF2B5EF4-FFF2-40B4-BE49-F238E27FC236}">
                <a16:creationId xmlns:a16="http://schemas.microsoft.com/office/drawing/2014/main" id="{2AC149F2-9A9C-4D9C-430E-50A576E0AF80}"/>
              </a:ext>
            </a:extLst>
          </p:cNvPr>
          <p:cNvSpPr txBox="1"/>
          <p:nvPr/>
        </p:nvSpPr>
        <p:spPr>
          <a:xfrm>
            <a:off x="509585" y="1494703"/>
            <a:ext cx="11299556" cy="535531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
              </a:rPr>
              <a:t>The problem statement is treated as a binary classification, since the target variable chosen is delay? (1) or no-delay(0)</a:t>
            </a:r>
          </a:p>
          <a:p>
            <a:pPr marL="285750" indent="-285750">
              <a:buFont typeface="Arial" panose="020B0604020202020204" pitchFamily="34" charset="0"/>
              <a:buChar char="•"/>
            </a:pPr>
            <a:endParaRPr lang="en-US" dirty="0">
              <a:latin typeface=""/>
            </a:endParaRPr>
          </a:p>
          <a:p>
            <a:pPr marL="285750" indent="-285750">
              <a:buFont typeface="Arial" panose="020B0604020202020204" pitchFamily="34" charset="0"/>
              <a:buChar char="•"/>
            </a:pPr>
            <a:r>
              <a:rPr lang="en-US" dirty="0">
                <a:latin typeface=""/>
              </a:rPr>
              <a:t>List of pre-processing steps to convert text to numeric values are,</a:t>
            </a:r>
          </a:p>
          <a:p>
            <a:endParaRPr lang="en-US" dirty="0">
              <a:latin typeface=""/>
            </a:endParaRPr>
          </a:p>
          <a:p>
            <a:pPr marL="800100" lvl="1" indent="-342900">
              <a:buAutoNum type="arabicPeriod"/>
            </a:pPr>
            <a:r>
              <a:rPr lang="en-US" dirty="0">
                <a:latin typeface=""/>
              </a:rPr>
              <a:t>Categorical variables – there is no natural ordering in the variables so -&gt; one-hot encoding</a:t>
            </a:r>
          </a:p>
          <a:p>
            <a:pPr lvl="1"/>
            <a:endParaRPr lang="en-US" dirty="0">
              <a:latin typeface=""/>
            </a:endParaRPr>
          </a:p>
          <a:p>
            <a:pPr marL="800100" lvl="1" indent="-342900">
              <a:buAutoNum type="arabicPeriod" startAt="2"/>
            </a:pPr>
            <a:r>
              <a:rPr lang="en-US" dirty="0">
                <a:latin typeface=""/>
              </a:rPr>
              <a:t>Continuous variables – Min-max scaling to bring them all to same dimensions</a:t>
            </a:r>
          </a:p>
          <a:p>
            <a:endParaRPr lang="en-US" dirty="0">
              <a:latin typeface=""/>
            </a:endParaRPr>
          </a:p>
          <a:p>
            <a:pPr marL="285750" indent="-285750">
              <a:buFont typeface="Arial" panose="020B0604020202020204" pitchFamily="34" charset="0"/>
              <a:buChar char="•"/>
            </a:pPr>
            <a:r>
              <a:rPr lang="en-US" dirty="0">
                <a:latin typeface=""/>
              </a:rPr>
              <a:t>Additional attributes extracted:</a:t>
            </a:r>
          </a:p>
          <a:p>
            <a:pPr marL="742950" lvl="1" indent="-285750">
              <a:buFont typeface="Arial" panose="020B0604020202020204" pitchFamily="34" charset="0"/>
              <a:buChar char="•"/>
            </a:pPr>
            <a:r>
              <a:rPr lang="en-US" dirty="0">
                <a:latin typeface=""/>
              </a:rPr>
              <a:t>Day of week</a:t>
            </a:r>
          </a:p>
          <a:p>
            <a:pPr marL="742950" lvl="1" indent="-285750">
              <a:buFont typeface="Arial" panose="020B0604020202020204" pitchFamily="34" charset="0"/>
              <a:buChar char="•"/>
            </a:pPr>
            <a:r>
              <a:rPr lang="en-US" dirty="0">
                <a:latin typeface=""/>
              </a:rPr>
              <a:t>Part of day</a:t>
            </a:r>
          </a:p>
          <a:p>
            <a:pPr marL="742950" lvl="1" indent="-285750">
              <a:buFont typeface="Arial" panose="020B0604020202020204" pitchFamily="34" charset="0"/>
              <a:buChar char="•"/>
            </a:pPr>
            <a:r>
              <a:rPr lang="en-US" dirty="0">
                <a:latin typeface=""/>
              </a:rPr>
              <a:t>Week number in a month</a:t>
            </a:r>
          </a:p>
          <a:p>
            <a:pPr marL="742950" lvl="1" indent="-285750">
              <a:buFont typeface="Arial" panose="020B0604020202020204" pitchFamily="34" charset="0"/>
              <a:buChar char="•"/>
            </a:pPr>
            <a:r>
              <a:rPr lang="en-US" dirty="0">
                <a:latin typeface=""/>
              </a:rPr>
              <a:t>Distance estimate to destination</a:t>
            </a:r>
          </a:p>
          <a:p>
            <a:pPr marL="742950" lvl="1" indent="-285750">
              <a:buFont typeface="Arial" panose="020B0604020202020204" pitchFamily="34" charset="0"/>
              <a:buChar char="•"/>
            </a:pPr>
            <a:r>
              <a:rPr lang="en-US" dirty="0">
                <a:latin typeface=""/>
              </a:rPr>
              <a:t>Time estimate to destination</a:t>
            </a:r>
          </a:p>
          <a:p>
            <a:pPr marL="742950" lvl="1" indent="-285750">
              <a:buFont typeface="Arial" panose="020B0604020202020204" pitchFamily="34" charset="0"/>
              <a:buChar char="•"/>
            </a:pPr>
            <a:endParaRPr lang="en-US" dirty="0">
              <a:latin typeface=""/>
            </a:endParaRPr>
          </a:p>
          <a:p>
            <a:pPr marL="285750" indent="-285750">
              <a:buFont typeface="Arial" panose="020B0604020202020204" pitchFamily="34" charset="0"/>
              <a:buChar char="•"/>
            </a:pPr>
            <a:r>
              <a:rPr lang="en-US" dirty="0">
                <a:latin typeface=""/>
              </a:rPr>
              <a:t>The data is split into Train-test split:  66.66% for training and 33.33% for test</a:t>
            </a:r>
          </a:p>
          <a:p>
            <a:endParaRPr lang="en-US" dirty="0">
              <a:latin typeface=""/>
            </a:endParaRPr>
          </a:p>
          <a:p>
            <a:endParaRPr lang="en-US" dirty="0">
              <a:latin typeface=""/>
            </a:endParaRPr>
          </a:p>
        </p:txBody>
      </p:sp>
      <p:pic>
        <p:nvPicPr>
          <p:cNvPr id="3" name="Picture 2" descr="digihaul | Linktree">
            <a:extLst>
              <a:ext uri="{FF2B5EF4-FFF2-40B4-BE49-F238E27FC236}">
                <a16:creationId xmlns:a16="http://schemas.microsoft.com/office/drawing/2014/main" id="{E3195BAD-5B09-3D7E-9B7B-A63DFFE05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608" y="5858471"/>
            <a:ext cx="1064441" cy="1064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423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C54CC-D1A8-E8F9-B44E-2CAAEB198D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FFC553-FB2B-26B3-042B-C88BD4FA617C}"/>
              </a:ext>
            </a:extLst>
          </p:cNvPr>
          <p:cNvSpPr>
            <a:spLocks noGrp="1"/>
          </p:cNvSpPr>
          <p:nvPr>
            <p:ph type="title"/>
          </p:nvPr>
        </p:nvSpPr>
        <p:spPr>
          <a:xfrm>
            <a:off x="509585" y="22221"/>
            <a:ext cx="10515600" cy="1325563"/>
          </a:xfrm>
        </p:spPr>
        <p:txBody>
          <a:bodyPr/>
          <a:lstStyle/>
          <a:p>
            <a:r>
              <a:rPr lang="en-US" dirty="0">
                <a:latin typeface=""/>
              </a:rPr>
              <a:t>Future work extensions</a:t>
            </a:r>
          </a:p>
        </p:txBody>
      </p:sp>
      <p:sp>
        <p:nvSpPr>
          <p:cNvPr id="4" name="TextBox 3">
            <a:extLst>
              <a:ext uri="{FF2B5EF4-FFF2-40B4-BE49-F238E27FC236}">
                <a16:creationId xmlns:a16="http://schemas.microsoft.com/office/drawing/2014/main" id="{ABDBA0E9-720F-34D6-B589-E1055FD78A6B}"/>
              </a:ext>
            </a:extLst>
          </p:cNvPr>
          <p:cNvSpPr txBox="1"/>
          <p:nvPr/>
        </p:nvSpPr>
        <p:spPr>
          <a:xfrm>
            <a:off x="509585" y="1494703"/>
            <a:ext cx="11098835" cy="590931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
              </a:rPr>
              <a:t>Different classification algorithms (Decision tree, random forest, Boosted trees, SVM </a:t>
            </a:r>
            <a:r>
              <a:rPr lang="en-US" dirty="0" err="1">
                <a:latin typeface=""/>
              </a:rPr>
              <a:t>etc</a:t>
            </a:r>
            <a:r>
              <a:rPr lang="en-US" dirty="0">
                <a:latin typeface=""/>
              </a:rPr>
              <a:t>)</a:t>
            </a:r>
          </a:p>
          <a:p>
            <a:pPr marL="285750" indent="-285750">
              <a:buFont typeface="Arial" panose="020B0604020202020204" pitchFamily="34" charset="0"/>
              <a:buChar char="•"/>
            </a:pPr>
            <a:endParaRPr lang="en-US" dirty="0">
              <a:latin typeface=""/>
            </a:endParaRPr>
          </a:p>
          <a:p>
            <a:pPr marL="285750" indent="-285750">
              <a:buFont typeface="Arial" panose="020B0604020202020204" pitchFamily="34" charset="0"/>
              <a:buChar char="•"/>
            </a:pPr>
            <a:r>
              <a:rPr lang="en-US" dirty="0">
                <a:latin typeface=""/>
              </a:rPr>
              <a:t>Deep neural networks for classification</a:t>
            </a:r>
          </a:p>
          <a:p>
            <a:pPr marL="285750" indent="-285750">
              <a:buFont typeface="Arial" panose="020B0604020202020204" pitchFamily="34" charset="0"/>
              <a:buChar char="•"/>
            </a:pPr>
            <a:endParaRPr lang="en-US" dirty="0">
              <a:latin typeface=""/>
            </a:endParaRPr>
          </a:p>
          <a:p>
            <a:pPr marL="285750" indent="-285750">
              <a:buFont typeface="Arial" panose="020B0604020202020204" pitchFamily="34" charset="0"/>
              <a:buChar char="•"/>
            </a:pPr>
            <a:r>
              <a:rPr lang="en-US" dirty="0">
                <a:latin typeface=""/>
              </a:rPr>
              <a:t>Ensemble approach like max-voting or stacking</a:t>
            </a:r>
          </a:p>
          <a:p>
            <a:pPr marL="285750" indent="-285750">
              <a:buFont typeface="Arial" panose="020B0604020202020204" pitchFamily="34" charset="0"/>
              <a:buChar char="•"/>
            </a:pPr>
            <a:endParaRPr lang="en-US" dirty="0">
              <a:latin typeface=""/>
            </a:endParaRPr>
          </a:p>
          <a:p>
            <a:pPr marL="285750" indent="-285750">
              <a:buFont typeface="Arial" panose="020B0604020202020204" pitchFamily="34" charset="0"/>
              <a:buChar char="•"/>
            </a:pPr>
            <a:r>
              <a:rPr lang="en-US" dirty="0">
                <a:latin typeface=""/>
              </a:rPr>
              <a:t>Hyper-parameter tuning with grid search can help us to pick the right parameters which delivers the highest success metric</a:t>
            </a:r>
          </a:p>
          <a:p>
            <a:pPr marL="285750" indent="-285750">
              <a:buFont typeface="Arial" panose="020B0604020202020204" pitchFamily="34" charset="0"/>
              <a:buChar char="•"/>
            </a:pPr>
            <a:endParaRPr lang="en-US" dirty="0">
              <a:latin typeface=""/>
            </a:endParaRPr>
          </a:p>
          <a:p>
            <a:pPr marL="285750" indent="-285750">
              <a:buFont typeface="Arial" panose="020B0604020202020204" pitchFamily="34" charset="0"/>
              <a:buChar char="•"/>
            </a:pPr>
            <a:r>
              <a:rPr lang="en-US" dirty="0">
                <a:latin typeface=""/>
              </a:rPr>
              <a:t>Cross-validation is employed to avoid restricting the performance measure to one single split</a:t>
            </a:r>
          </a:p>
          <a:p>
            <a:pPr marL="285750" indent="-285750">
              <a:buFont typeface="Arial" panose="020B0604020202020204" pitchFamily="34" charset="0"/>
              <a:buChar char="•"/>
            </a:pPr>
            <a:endParaRPr lang="en-US" dirty="0">
              <a:latin typeface=""/>
            </a:endParaRPr>
          </a:p>
          <a:p>
            <a:pPr marL="285750" indent="-285750">
              <a:buFont typeface="Arial" panose="020B0604020202020204" pitchFamily="34" charset="0"/>
              <a:buChar char="•"/>
            </a:pPr>
            <a:r>
              <a:rPr lang="en-US" dirty="0">
                <a:latin typeface=""/>
              </a:rPr>
              <a:t>Additional data attributes that could be potentially used:</a:t>
            </a:r>
          </a:p>
          <a:p>
            <a:pPr marL="742950" lvl="1" indent="-285750">
              <a:buFont typeface="Arial" panose="020B0604020202020204" pitchFamily="34" charset="0"/>
              <a:buChar char="•"/>
            </a:pPr>
            <a:r>
              <a:rPr lang="en-US" dirty="0">
                <a:latin typeface=""/>
              </a:rPr>
              <a:t>Weather information for the day in the travel route</a:t>
            </a:r>
          </a:p>
          <a:p>
            <a:pPr marL="742950" lvl="1" indent="-285750">
              <a:buFont typeface="Arial" panose="020B0604020202020204" pitchFamily="34" charset="0"/>
              <a:buChar char="•"/>
            </a:pPr>
            <a:r>
              <a:rPr lang="en-US" dirty="0">
                <a:latin typeface=""/>
              </a:rPr>
              <a:t>Traffic information expected in the route</a:t>
            </a:r>
          </a:p>
          <a:p>
            <a:pPr marL="742950" lvl="1" indent="-285750">
              <a:buFont typeface="Arial" panose="020B0604020202020204" pitchFamily="34" charset="0"/>
              <a:buChar char="•"/>
            </a:pPr>
            <a:r>
              <a:rPr lang="en-US" dirty="0">
                <a:latin typeface=""/>
              </a:rPr>
              <a:t>Diversions or re-route information</a:t>
            </a:r>
          </a:p>
          <a:p>
            <a:pPr marL="742950" lvl="1" indent="-285750">
              <a:buFont typeface="Arial" panose="020B0604020202020204" pitchFamily="34" charset="0"/>
              <a:buChar char="•"/>
            </a:pPr>
            <a:r>
              <a:rPr lang="en-US" dirty="0">
                <a:latin typeface=""/>
              </a:rPr>
              <a:t>No of other collection or deliveries included in the travel</a:t>
            </a:r>
          </a:p>
          <a:p>
            <a:pPr marL="285750" indent="-285750">
              <a:buFont typeface="Arial" panose="020B0604020202020204" pitchFamily="34" charset="0"/>
              <a:buChar char="•"/>
            </a:pPr>
            <a:endParaRPr lang="en-US" dirty="0">
              <a:latin typeface=""/>
            </a:endParaRPr>
          </a:p>
          <a:p>
            <a:pPr marL="285750" indent="-285750">
              <a:buFont typeface="Arial" panose="020B0604020202020204" pitchFamily="34" charset="0"/>
              <a:buChar char="•"/>
            </a:pPr>
            <a:endParaRPr lang="en-US" dirty="0">
              <a:latin typeface=""/>
            </a:endParaRPr>
          </a:p>
          <a:p>
            <a:pPr marL="1257300" lvl="2" indent="-342900">
              <a:buFont typeface="Arial" panose="020B0604020202020204" pitchFamily="34" charset="0"/>
              <a:buChar char="•"/>
            </a:pPr>
            <a:endParaRPr lang="en-US" dirty="0">
              <a:latin typeface=""/>
            </a:endParaRPr>
          </a:p>
          <a:p>
            <a:pPr marL="1257300" lvl="2" indent="-342900">
              <a:buFont typeface="Arial" panose="020B0604020202020204" pitchFamily="34" charset="0"/>
              <a:buChar char="•"/>
            </a:pPr>
            <a:endParaRPr lang="en-US" dirty="0">
              <a:latin typeface=""/>
            </a:endParaRPr>
          </a:p>
          <a:p>
            <a:pPr marL="285750" indent="-285750">
              <a:buFont typeface="Arial" panose="020B0604020202020204" pitchFamily="34" charset="0"/>
              <a:buChar char="•"/>
            </a:pPr>
            <a:endParaRPr lang="en-US" dirty="0">
              <a:latin typeface=""/>
            </a:endParaRPr>
          </a:p>
        </p:txBody>
      </p:sp>
      <p:pic>
        <p:nvPicPr>
          <p:cNvPr id="3" name="Picture 2" descr="digihaul | Linktree">
            <a:extLst>
              <a:ext uri="{FF2B5EF4-FFF2-40B4-BE49-F238E27FC236}">
                <a16:creationId xmlns:a16="http://schemas.microsoft.com/office/drawing/2014/main" id="{06B85726-823F-7963-58F8-BFA3E9C94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608" y="5858471"/>
            <a:ext cx="1064441" cy="1064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535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14F2-F3F1-7DEC-D280-2A39422F2574}"/>
              </a:ext>
            </a:extLst>
          </p:cNvPr>
          <p:cNvSpPr>
            <a:spLocks noGrp="1"/>
          </p:cNvSpPr>
          <p:nvPr>
            <p:ph type="title"/>
          </p:nvPr>
        </p:nvSpPr>
        <p:spPr>
          <a:xfrm>
            <a:off x="509585" y="22221"/>
            <a:ext cx="10515600" cy="1325563"/>
          </a:xfrm>
        </p:spPr>
        <p:txBody>
          <a:bodyPr/>
          <a:lstStyle/>
          <a:p>
            <a:r>
              <a:rPr lang="en-US" dirty="0">
                <a:latin typeface=""/>
              </a:rPr>
              <a:t>High level design for model deployment</a:t>
            </a:r>
          </a:p>
        </p:txBody>
      </p:sp>
      <p:pic>
        <p:nvPicPr>
          <p:cNvPr id="6146" name="Picture 2" descr="Python Packages (and Modules!) Explained | by butteredwaffles | Medium">
            <a:extLst>
              <a:ext uri="{FF2B5EF4-FFF2-40B4-BE49-F238E27FC236}">
                <a16:creationId xmlns:a16="http://schemas.microsoft.com/office/drawing/2014/main" id="{84E80D3D-B511-455C-77B6-F91BF7852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682" y="2863257"/>
            <a:ext cx="995372" cy="8237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B4F723F-B7AB-6EBA-1696-25ABC5F57199}"/>
              </a:ext>
            </a:extLst>
          </p:cNvPr>
          <p:cNvSpPr txBox="1"/>
          <p:nvPr/>
        </p:nvSpPr>
        <p:spPr>
          <a:xfrm>
            <a:off x="611854" y="2589684"/>
            <a:ext cx="1590769" cy="276999"/>
          </a:xfrm>
          <a:prstGeom prst="rect">
            <a:avLst/>
          </a:prstGeom>
          <a:noFill/>
        </p:spPr>
        <p:txBody>
          <a:bodyPr wrap="square" rtlCol="0">
            <a:spAutoFit/>
          </a:bodyPr>
          <a:lstStyle/>
          <a:p>
            <a:r>
              <a:rPr lang="en-US" sz="1200" dirty="0">
                <a:latin typeface=""/>
              </a:rPr>
              <a:t>Data warehouse </a:t>
            </a:r>
          </a:p>
        </p:txBody>
      </p:sp>
      <p:sp>
        <p:nvSpPr>
          <p:cNvPr id="4" name="TextBox 3">
            <a:extLst>
              <a:ext uri="{FF2B5EF4-FFF2-40B4-BE49-F238E27FC236}">
                <a16:creationId xmlns:a16="http://schemas.microsoft.com/office/drawing/2014/main" id="{BDEF22FB-9568-F097-3F2A-5A6ABBED3891}"/>
              </a:ext>
            </a:extLst>
          </p:cNvPr>
          <p:cNvSpPr txBox="1"/>
          <p:nvPr/>
        </p:nvSpPr>
        <p:spPr>
          <a:xfrm>
            <a:off x="2753508" y="2530370"/>
            <a:ext cx="1592328" cy="430887"/>
          </a:xfrm>
          <a:prstGeom prst="rect">
            <a:avLst/>
          </a:prstGeom>
          <a:noFill/>
        </p:spPr>
        <p:txBody>
          <a:bodyPr wrap="square" rtlCol="0">
            <a:spAutoFit/>
          </a:bodyPr>
          <a:lstStyle/>
          <a:p>
            <a:pPr algn="ctr"/>
            <a:r>
              <a:rPr lang="en-US" sz="1100" dirty="0">
                <a:latin typeface=""/>
              </a:rPr>
              <a:t>Model development/retrain</a:t>
            </a:r>
          </a:p>
        </p:txBody>
      </p:sp>
      <p:sp>
        <p:nvSpPr>
          <p:cNvPr id="6" name="TextBox 5">
            <a:extLst>
              <a:ext uri="{FF2B5EF4-FFF2-40B4-BE49-F238E27FC236}">
                <a16:creationId xmlns:a16="http://schemas.microsoft.com/office/drawing/2014/main" id="{402B6226-60A7-4ECF-1A48-8B00DBBA6DD1}"/>
              </a:ext>
            </a:extLst>
          </p:cNvPr>
          <p:cNvSpPr txBox="1"/>
          <p:nvPr/>
        </p:nvSpPr>
        <p:spPr>
          <a:xfrm>
            <a:off x="6887423" y="2434976"/>
            <a:ext cx="1590769" cy="261610"/>
          </a:xfrm>
          <a:prstGeom prst="rect">
            <a:avLst/>
          </a:prstGeom>
          <a:noFill/>
        </p:spPr>
        <p:txBody>
          <a:bodyPr wrap="square" rtlCol="0">
            <a:spAutoFit/>
          </a:bodyPr>
          <a:lstStyle/>
          <a:p>
            <a:pPr algn="ctr"/>
            <a:r>
              <a:rPr lang="en-US" sz="1100" dirty="0">
                <a:latin typeface=""/>
              </a:rPr>
              <a:t>End point creation</a:t>
            </a:r>
          </a:p>
        </p:txBody>
      </p:sp>
      <p:cxnSp>
        <p:nvCxnSpPr>
          <p:cNvPr id="7" name="Straight Arrow Connector 6">
            <a:extLst>
              <a:ext uri="{FF2B5EF4-FFF2-40B4-BE49-F238E27FC236}">
                <a16:creationId xmlns:a16="http://schemas.microsoft.com/office/drawing/2014/main" id="{BD5E1602-6B0A-6789-490A-33ED45D855AA}"/>
              </a:ext>
            </a:extLst>
          </p:cNvPr>
          <p:cNvCxnSpPr>
            <a:cxnSpLocks/>
          </p:cNvCxnSpPr>
          <p:nvPr/>
        </p:nvCxnSpPr>
        <p:spPr>
          <a:xfrm>
            <a:off x="1722250" y="3450974"/>
            <a:ext cx="8304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28FF6DE-65FB-EC43-7412-87D6C9762E30}"/>
              </a:ext>
            </a:extLst>
          </p:cNvPr>
          <p:cNvCxnSpPr/>
          <p:nvPr/>
        </p:nvCxnSpPr>
        <p:spPr>
          <a:xfrm>
            <a:off x="4346055" y="3249083"/>
            <a:ext cx="7243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C25A581-2F17-E321-FF2F-2181C794BCC0}"/>
              </a:ext>
            </a:extLst>
          </p:cNvPr>
          <p:cNvSpPr txBox="1"/>
          <p:nvPr/>
        </p:nvSpPr>
        <p:spPr>
          <a:xfrm>
            <a:off x="8874875" y="2406071"/>
            <a:ext cx="1590769" cy="276999"/>
          </a:xfrm>
          <a:prstGeom prst="rect">
            <a:avLst/>
          </a:prstGeom>
          <a:noFill/>
        </p:spPr>
        <p:txBody>
          <a:bodyPr wrap="square" rtlCol="0">
            <a:spAutoFit/>
          </a:bodyPr>
          <a:lstStyle/>
          <a:p>
            <a:pPr algn="ctr"/>
            <a:r>
              <a:rPr lang="en-US" sz="1200" dirty="0">
                <a:latin typeface=""/>
              </a:rPr>
              <a:t>Inference store</a:t>
            </a:r>
          </a:p>
        </p:txBody>
      </p:sp>
      <p:cxnSp>
        <p:nvCxnSpPr>
          <p:cNvPr id="10" name="Straight Arrow Connector 9">
            <a:extLst>
              <a:ext uri="{FF2B5EF4-FFF2-40B4-BE49-F238E27FC236}">
                <a16:creationId xmlns:a16="http://schemas.microsoft.com/office/drawing/2014/main" id="{FC409C10-57EC-5850-076A-ADA5A58C5C11}"/>
              </a:ext>
            </a:extLst>
          </p:cNvPr>
          <p:cNvCxnSpPr/>
          <p:nvPr/>
        </p:nvCxnSpPr>
        <p:spPr>
          <a:xfrm>
            <a:off x="8433823" y="3257675"/>
            <a:ext cx="4947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2" descr="digihaul | Linktree">
            <a:extLst>
              <a:ext uri="{FF2B5EF4-FFF2-40B4-BE49-F238E27FC236}">
                <a16:creationId xmlns:a16="http://schemas.microsoft.com/office/drawing/2014/main" id="{2792D0E4-3F7C-AD14-B6D5-B838E68E0F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8996" y="5724868"/>
            <a:ext cx="1064441" cy="106444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Database icon PNG and SVG Vector Free Download">
            <a:extLst>
              <a:ext uri="{FF2B5EF4-FFF2-40B4-BE49-F238E27FC236}">
                <a16:creationId xmlns:a16="http://schemas.microsoft.com/office/drawing/2014/main" id="{7860A733-B138-85AD-EDEC-2768D09AF0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287" y="3051756"/>
            <a:ext cx="751677" cy="87867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eploy Machine Learning | Machine Learning for Engineers">
            <a:extLst>
              <a:ext uri="{FF2B5EF4-FFF2-40B4-BE49-F238E27FC236}">
                <a16:creationId xmlns:a16="http://schemas.microsoft.com/office/drawing/2014/main" id="{C09D1340-98E1-5940-95AB-B1668AEAE47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1882" t="11029" r="37762" b="8542"/>
          <a:stretch/>
        </p:blipFill>
        <p:spPr bwMode="auto">
          <a:xfrm>
            <a:off x="5408185" y="2961278"/>
            <a:ext cx="513427" cy="62771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495F250-6ECF-6502-7DA1-4C3B93F7A9E0}"/>
              </a:ext>
            </a:extLst>
          </p:cNvPr>
          <p:cNvSpPr txBox="1"/>
          <p:nvPr/>
        </p:nvSpPr>
        <p:spPr>
          <a:xfrm>
            <a:off x="674888" y="1385258"/>
            <a:ext cx="6989048" cy="307777"/>
          </a:xfrm>
          <a:prstGeom prst="rect">
            <a:avLst/>
          </a:prstGeom>
          <a:noFill/>
        </p:spPr>
        <p:txBody>
          <a:bodyPr wrap="square" rtlCol="0">
            <a:spAutoFit/>
          </a:bodyPr>
          <a:lstStyle/>
          <a:p>
            <a:r>
              <a:rPr lang="en-US" sz="1400" dirty="0">
                <a:latin typeface=""/>
              </a:rPr>
              <a:t>Cloud infrastructure (AWS/GCP/Azure)</a:t>
            </a:r>
          </a:p>
        </p:txBody>
      </p:sp>
      <p:sp>
        <p:nvSpPr>
          <p:cNvPr id="12" name="Rounded Rectangle 11">
            <a:extLst>
              <a:ext uri="{FF2B5EF4-FFF2-40B4-BE49-F238E27FC236}">
                <a16:creationId xmlns:a16="http://schemas.microsoft.com/office/drawing/2014/main" id="{CF1D8B61-C083-E8F9-EBC2-A935393F5E6D}"/>
              </a:ext>
            </a:extLst>
          </p:cNvPr>
          <p:cNvSpPr/>
          <p:nvPr/>
        </p:nvSpPr>
        <p:spPr>
          <a:xfrm>
            <a:off x="495300" y="1728875"/>
            <a:ext cx="11338845" cy="3448118"/>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
            </a:endParaRPr>
          </a:p>
        </p:txBody>
      </p:sp>
      <p:sp>
        <p:nvSpPr>
          <p:cNvPr id="13" name="Rectangle 12">
            <a:extLst>
              <a:ext uri="{FF2B5EF4-FFF2-40B4-BE49-F238E27FC236}">
                <a16:creationId xmlns:a16="http://schemas.microsoft.com/office/drawing/2014/main" id="{5C1162D6-ADD8-9161-B77C-16ED2604E310}"/>
              </a:ext>
            </a:extLst>
          </p:cNvPr>
          <p:cNvSpPr/>
          <p:nvPr/>
        </p:nvSpPr>
        <p:spPr>
          <a:xfrm>
            <a:off x="2552700" y="1981200"/>
            <a:ext cx="3803290" cy="2463796"/>
          </a:xfrm>
          <a:prstGeom prst="rect">
            <a:avLst/>
          </a:prstGeom>
          <a:noFill/>
          <a:ln>
            <a:solidFill>
              <a:schemeClr val="tx1"/>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
            </a:endParaRPr>
          </a:p>
        </p:txBody>
      </p:sp>
      <p:sp>
        <p:nvSpPr>
          <p:cNvPr id="14" name="TextBox 13">
            <a:extLst>
              <a:ext uri="{FF2B5EF4-FFF2-40B4-BE49-F238E27FC236}">
                <a16:creationId xmlns:a16="http://schemas.microsoft.com/office/drawing/2014/main" id="{935A64F0-9509-713F-C1E5-5CC7840FF0D5}"/>
              </a:ext>
            </a:extLst>
          </p:cNvPr>
          <p:cNvSpPr txBox="1"/>
          <p:nvPr/>
        </p:nvSpPr>
        <p:spPr>
          <a:xfrm>
            <a:off x="2552700" y="1932788"/>
            <a:ext cx="6989048" cy="261610"/>
          </a:xfrm>
          <a:prstGeom prst="rect">
            <a:avLst/>
          </a:prstGeom>
          <a:noFill/>
        </p:spPr>
        <p:txBody>
          <a:bodyPr wrap="square" rtlCol="0">
            <a:spAutoFit/>
          </a:bodyPr>
          <a:lstStyle/>
          <a:p>
            <a:r>
              <a:rPr lang="en-US" sz="1100" dirty="0">
                <a:latin typeface=""/>
              </a:rPr>
              <a:t>Docker container</a:t>
            </a:r>
          </a:p>
        </p:txBody>
      </p:sp>
      <p:sp>
        <p:nvSpPr>
          <p:cNvPr id="16" name="Rectangle 15">
            <a:extLst>
              <a:ext uri="{FF2B5EF4-FFF2-40B4-BE49-F238E27FC236}">
                <a16:creationId xmlns:a16="http://schemas.microsoft.com/office/drawing/2014/main" id="{50F2C003-419F-29A5-1BFD-DCCF37A53837}"/>
              </a:ext>
            </a:extLst>
          </p:cNvPr>
          <p:cNvSpPr/>
          <p:nvPr/>
        </p:nvSpPr>
        <p:spPr>
          <a:xfrm>
            <a:off x="8874875" y="3987054"/>
            <a:ext cx="1506676" cy="768272"/>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
            </a:endParaRPr>
          </a:p>
        </p:txBody>
      </p:sp>
      <p:sp>
        <p:nvSpPr>
          <p:cNvPr id="17" name="TextBox 16">
            <a:extLst>
              <a:ext uri="{FF2B5EF4-FFF2-40B4-BE49-F238E27FC236}">
                <a16:creationId xmlns:a16="http://schemas.microsoft.com/office/drawing/2014/main" id="{ECBAFBD4-9EC8-6587-220E-FC636898D781}"/>
              </a:ext>
            </a:extLst>
          </p:cNvPr>
          <p:cNvSpPr txBox="1"/>
          <p:nvPr/>
        </p:nvSpPr>
        <p:spPr>
          <a:xfrm>
            <a:off x="8799756" y="4027732"/>
            <a:ext cx="1656913" cy="600164"/>
          </a:xfrm>
          <a:prstGeom prst="rect">
            <a:avLst/>
          </a:prstGeom>
          <a:noFill/>
        </p:spPr>
        <p:txBody>
          <a:bodyPr wrap="square" rtlCol="0">
            <a:spAutoFit/>
          </a:bodyPr>
          <a:lstStyle/>
          <a:p>
            <a:pPr algn="ctr"/>
            <a:r>
              <a:rPr lang="en-US" sz="1100" dirty="0">
                <a:latin typeface=""/>
              </a:rPr>
              <a:t>Model monitoring</a:t>
            </a:r>
          </a:p>
          <a:p>
            <a:pPr algn="ctr"/>
            <a:r>
              <a:rPr lang="en-US" sz="1100" dirty="0">
                <a:latin typeface=""/>
              </a:rPr>
              <a:t>(</a:t>
            </a:r>
            <a:r>
              <a:rPr lang="en-US" sz="1100" dirty="0" err="1">
                <a:latin typeface=""/>
              </a:rPr>
              <a:t>MLFlow</a:t>
            </a:r>
            <a:r>
              <a:rPr lang="en-US" sz="1100" dirty="0">
                <a:latin typeface=""/>
              </a:rPr>
              <a:t>/</a:t>
            </a:r>
            <a:r>
              <a:rPr lang="en-US" sz="1100" dirty="0" err="1">
                <a:latin typeface=""/>
              </a:rPr>
              <a:t>weights&amp;biases</a:t>
            </a:r>
            <a:r>
              <a:rPr lang="en-US" sz="1100" dirty="0">
                <a:latin typeface=""/>
              </a:rPr>
              <a:t>/</a:t>
            </a:r>
            <a:r>
              <a:rPr lang="en-US" sz="1100" dirty="0" err="1">
                <a:latin typeface=""/>
              </a:rPr>
              <a:t>Neptune.ai</a:t>
            </a:r>
            <a:r>
              <a:rPr lang="en-US" sz="1100" dirty="0">
                <a:latin typeface=""/>
              </a:rPr>
              <a:t>)</a:t>
            </a:r>
          </a:p>
        </p:txBody>
      </p:sp>
      <p:cxnSp>
        <p:nvCxnSpPr>
          <p:cNvPr id="19" name="Straight Arrow Connector 18">
            <a:extLst>
              <a:ext uri="{FF2B5EF4-FFF2-40B4-BE49-F238E27FC236}">
                <a16:creationId xmlns:a16="http://schemas.microsoft.com/office/drawing/2014/main" id="{D76A1BC7-CEB4-F7B5-C247-8EFBEBC21907}"/>
              </a:ext>
            </a:extLst>
          </p:cNvPr>
          <p:cNvCxnSpPr>
            <a:cxnSpLocks/>
          </p:cNvCxnSpPr>
          <p:nvPr/>
        </p:nvCxnSpPr>
        <p:spPr>
          <a:xfrm>
            <a:off x="9628212" y="3553211"/>
            <a:ext cx="1" cy="33954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1" name="Picture 2" descr="Database icon PNG and SVG Vector Free Download">
            <a:extLst>
              <a:ext uri="{FF2B5EF4-FFF2-40B4-BE49-F238E27FC236}">
                <a16:creationId xmlns:a16="http://schemas.microsoft.com/office/drawing/2014/main" id="{167CFF13-AA2D-BE2F-A9D7-BEED66A351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1509" y="2863257"/>
            <a:ext cx="513405" cy="60014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pi - Free computer icons">
            <a:extLst>
              <a:ext uri="{FF2B5EF4-FFF2-40B4-BE49-F238E27FC236}">
                <a16:creationId xmlns:a16="http://schemas.microsoft.com/office/drawing/2014/main" id="{9E84B8F5-5997-58D6-8722-11404050B3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3330" y="2753415"/>
            <a:ext cx="1169514" cy="116951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709E7256-CDDD-1100-AB97-9CDD1353A841}"/>
              </a:ext>
            </a:extLst>
          </p:cNvPr>
          <p:cNvSpPr txBox="1"/>
          <p:nvPr/>
        </p:nvSpPr>
        <p:spPr>
          <a:xfrm>
            <a:off x="6852702" y="4491335"/>
            <a:ext cx="1590769" cy="600164"/>
          </a:xfrm>
          <a:prstGeom prst="rect">
            <a:avLst/>
          </a:prstGeom>
          <a:noFill/>
        </p:spPr>
        <p:txBody>
          <a:bodyPr wrap="square" rtlCol="0">
            <a:spAutoFit/>
          </a:bodyPr>
          <a:lstStyle/>
          <a:p>
            <a:pPr algn="ctr"/>
            <a:r>
              <a:rPr lang="en-US" sz="1100" dirty="0">
                <a:latin typeface=""/>
              </a:rPr>
              <a:t>Event trigger/time trigger (like AWS lambda)</a:t>
            </a:r>
          </a:p>
        </p:txBody>
      </p:sp>
      <p:cxnSp>
        <p:nvCxnSpPr>
          <p:cNvPr id="24" name="Straight Arrow Connector 23">
            <a:extLst>
              <a:ext uri="{FF2B5EF4-FFF2-40B4-BE49-F238E27FC236}">
                <a16:creationId xmlns:a16="http://schemas.microsoft.com/office/drawing/2014/main" id="{59C76B72-251D-90C5-ACA0-46E0A0A18C64}"/>
              </a:ext>
            </a:extLst>
          </p:cNvPr>
          <p:cNvCxnSpPr>
            <a:endCxn id="5124" idx="2"/>
          </p:cNvCxnSpPr>
          <p:nvPr/>
        </p:nvCxnSpPr>
        <p:spPr>
          <a:xfrm flipV="1">
            <a:off x="7648087" y="3922929"/>
            <a:ext cx="0" cy="3961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751B508-A7F8-FB08-DA3C-B506A154EE5E}"/>
              </a:ext>
            </a:extLst>
          </p:cNvPr>
          <p:cNvCxnSpPr/>
          <p:nvPr/>
        </p:nvCxnSpPr>
        <p:spPr>
          <a:xfrm>
            <a:off x="6164722" y="3249083"/>
            <a:ext cx="6879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C30BC5EF-AEC6-C8E9-D0DF-D2154EF4A12D}"/>
              </a:ext>
            </a:extLst>
          </p:cNvPr>
          <p:cNvCxnSpPr>
            <a:cxnSpLocks/>
          </p:cNvCxnSpPr>
          <p:nvPr/>
        </p:nvCxnSpPr>
        <p:spPr>
          <a:xfrm rot="16200000" flipH="1">
            <a:off x="3673240" y="1644525"/>
            <a:ext cx="776349" cy="5582576"/>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 name="Picture 2" descr="Python Packages (and Modules!) Explained | by butteredwaffles | Medium">
            <a:extLst>
              <a:ext uri="{FF2B5EF4-FFF2-40B4-BE49-F238E27FC236}">
                <a16:creationId xmlns:a16="http://schemas.microsoft.com/office/drawing/2014/main" id="{2941B6DF-BEAE-350C-953F-CC387108E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136" y="5671738"/>
            <a:ext cx="995372" cy="823756"/>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B3E04632-2FD9-D996-983E-5674DCBFAF92}"/>
              </a:ext>
            </a:extLst>
          </p:cNvPr>
          <p:cNvSpPr txBox="1"/>
          <p:nvPr/>
        </p:nvSpPr>
        <p:spPr>
          <a:xfrm>
            <a:off x="473962" y="5338851"/>
            <a:ext cx="1592328" cy="430887"/>
          </a:xfrm>
          <a:prstGeom prst="rect">
            <a:avLst/>
          </a:prstGeom>
          <a:noFill/>
        </p:spPr>
        <p:txBody>
          <a:bodyPr wrap="square" rtlCol="0">
            <a:spAutoFit/>
          </a:bodyPr>
          <a:lstStyle/>
          <a:p>
            <a:pPr algn="ctr"/>
            <a:r>
              <a:rPr lang="en-US" sz="1100" dirty="0">
                <a:latin typeface=""/>
              </a:rPr>
              <a:t>Local Model development/retrain</a:t>
            </a:r>
          </a:p>
        </p:txBody>
      </p:sp>
      <p:cxnSp>
        <p:nvCxnSpPr>
          <p:cNvPr id="33" name="Elbow Connector 32">
            <a:extLst>
              <a:ext uri="{FF2B5EF4-FFF2-40B4-BE49-F238E27FC236}">
                <a16:creationId xmlns:a16="http://schemas.microsoft.com/office/drawing/2014/main" id="{116DFB6F-A78F-775A-127C-B92F47DDDF97}"/>
              </a:ext>
            </a:extLst>
          </p:cNvPr>
          <p:cNvCxnSpPr>
            <a:cxnSpLocks/>
            <a:stCxn id="5122" idx="1"/>
            <a:endCxn id="31" idx="1"/>
          </p:cNvCxnSpPr>
          <p:nvPr/>
        </p:nvCxnSpPr>
        <p:spPr>
          <a:xfrm rot="10800000" flipV="1">
            <a:off x="672137" y="3491092"/>
            <a:ext cx="222151" cy="2592523"/>
          </a:xfrm>
          <a:prstGeom prst="bentConnector3">
            <a:avLst>
              <a:gd name="adj1" fmla="val 28865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126" name="Picture 6" descr="GitHub Logo and symbol, meaning, history, PNG, brand">
            <a:extLst>
              <a:ext uri="{FF2B5EF4-FFF2-40B4-BE49-F238E27FC236}">
                <a16:creationId xmlns:a16="http://schemas.microsoft.com/office/drawing/2014/main" id="{CDF0E11B-3300-C7A8-959B-50DB80A6AF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6596" y="5657553"/>
            <a:ext cx="1237801" cy="696262"/>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7107E5CF-6E2A-0BEB-C877-07D5A542AC4F}"/>
              </a:ext>
            </a:extLst>
          </p:cNvPr>
          <p:cNvCxnSpPr>
            <a:cxnSpLocks/>
          </p:cNvCxnSpPr>
          <p:nvPr/>
        </p:nvCxnSpPr>
        <p:spPr>
          <a:xfrm>
            <a:off x="1916046" y="6083615"/>
            <a:ext cx="3605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8C336F66-CF61-D6D6-A3CC-57CEBB427A8E}"/>
              </a:ext>
            </a:extLst>
          </p:cNvPr>
          <p:cNvCxnSpPr>
            <a:stCxn id="5126" idx="3"/>
            <a:endCxn id="13" idx="2"/>
          </p:cNvCxnSpPr>
          <p:nvPr/>
        </p:nvCxnSpPr>
        <p:spPr>
          <a:xfrm flipV="1">
            <a:off x="3514397" y="4444996"/>
            <a:ext cx="939948" cy="15606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D3F4A79-4FED-912B-0194-109BDD5BF450}"/>
              </a:ext>
            </a:extLst>
          </p:cNvPr>
          <p:cNvSpPr txBox="1"/>
          <p:nvPr/>
        </p:nvSpPr>
        <p:spPr>
          <a:xfrm>
            <a:off x="1335402" y="5756604"/>
            <a:ext cx="1592328" cy="430887"/>
          </a:xfrm>
          <a:prstGeom prst="rect">
            <a:avLst/>
          </a:prstGeom>
          <a:noFill/>
        </p:spPr>
        <p:txBody>
          <a:bodyPr wrap="square" rtlCol="0">
            <a:spAutoFit/>
          </a:bodyPr>
          <a:lstStyle/>
          <a:p>
            <a:pPr algn="ctr"/>
            <a:r>
              <a:rPr lang="en-US" sz="1100" dirty="0">
                <a:latin typeface=""/>
              </a:rPr>
              <a:t>push</a:t>
            </a:r>
          </a:p>
          <a:p>
            <a:pPr algn="ctr"/>
            <a:endParaRPr lang="en-US" sz="1100" dirty="0">
              <a:latin typeface=""/>
            </a:endParaRPr>
          </a:p>
        </p:txBody>
      </p:sp>
      <p:sp>
        <p:nvSpPr>
          <p:cNvPr id="44" name="TextBox 43">
            <a:extLst>
              <a:ext uri="{FF2B5EF4-FFF2-40B4-BE49-F238E27FC236}">
                <a16:creationId xmlns:a16="http://schemas.microsoft.com/office/drawing/2014/main" id="{20C4FBE4-8CBB-904C-BF49-F82917F9B5A4}"/>
              </a:ext>
            </a:extLst>
          </p:cNvPr>
          <p:cNvSpPr txBox="1"/>
          <p:nvPr/>
        </p:nvSpPr>
        <p:spPr>
          <a:xfrm>
            <a:off x="3119065" y="5667107"/>
            <a:ext cx="1592328" cy="430887"/>
          </a:xfrm>
          <a:prstGeom prst="rect">
            <a:avLst/>
          </a:prstGeom>
          <a:noFill/>
        </p:spPr>
        <p:txBody>
          <a:bodyPr wrap="square" rtlCol="0">
            <a:spAutoFit/>
          </a:bodyPr>
          <a:lstStyle/>
          <a:p>
            <a:pPr algn="ctr"/>
            <a:r>
              <a:rPr lang="en-US" sz="1100" dirty="0">
                <a:latin typeface=""/>
              </a:rPr>
              <a:t>Build image</a:t>
            </a:r>
          </a:p>
          <a:p>
            <a:pPr algn="ctr"/>
            <a:endParaRPr lang="en-US" sz="1100" dirty="0">
              <a:latin typeface=""/>
            </a:endParaRPr>
          </a:p>
        </p:txBody>
      </p:sp>
      <p:sp>
        <p:nvSpPr>
          <p:cNvPr id="46" name="TextBox 45">
            <a:extLst>
              <a:ext uri="{FF2B5EF4-FFF2-40B4-BE49-F238E27FC236}">
                <a16:creationId xmlns:a16="http://schemas.microsoft.com/office/drawing/2014/main" id="{C9C66D0B-6358-060F-9FC1-4A19B1240670}"/>
              </a:ext>
            </a:extLst>
          </p:cNvPr>
          <p:cNvSpPr txBox="1"/>
          <p:nvPr/>
        </p:nvSpPr>
        <p:spPr>
          <a:xfrm>
            <a:off x="5845911" y="2929994"/>
            <a:ext cx="1592328" cy="261610"/>
          </a:xfrm>
          <a:prstGeom prst="rect">
            <a:avLst/>
          </a:prstGeom>
          <a:noFill/>
        </p:spPr>
        <p:txBody>
          <a:bodyPr wrap="square" rtlCol="0">
            <a:spAutoFit/>
          </a:bodyPr>
          <a:lstStyle/>
          <a:p>
            <a:pPr algn="ctr"/>
            <a:r>
              <a:rPr lang="en-US" sz="1100" dirty="0">
                <a:latin typeface=""/>
              </a:rPr>
              <a:t>Deploy</a:t>
            </a:r>
          </a:p>
        </p:txBody>
      </p:sp>
      <p:sp>
        <p:nvSpPr>
          <p:cNvPr id="51" name="TextBox 50">
            <a:extLst>
              <a:ext uri="{FF2B5EF4-FFF2-40B4-BE49-F238E27FC236}">
                <a16:creationId xmlns:a16="http://schemas.microsoft.com/office/drawing/2014/main" id="{0D0A00AA-4BE1-D7CA-F127-C76BB29158B7}"/>
              </a:ext>
            </a:extLst>
          </p:cNvPr>
          <p:cNvSpPr txBox="1"/>
          <p:nvPr/>
        </p:nvSpPr>
        <p:spPr>
          <a:xfrm>
            <a:off x="10314001" y="3118278"/>
            <a:ext cx="1656913" cy="261610"/>
          </a:xfrm>
          <a:prstGeom prst="rect">
            <a:avLst/>
          </a:prstGeom>
          <a:noFill/>
        </p:spPr>
        <p:txBody>
          <a:bodyPr wrap="square" rtlCol="0">
            <a:spAutoFit/>
          </a:bodyPr>
          <a:lstStyle/>
          <a:p>
            <a:pPr algn="ctr"/>
            <a:r>
              <a:rPr lang="en-US" sz="1100" dirty="0">
                <a:latin typeface=""/>
              </a:rPr>
              <a:t>Notification service</a:t>
            </a:r>
          </a:p>
        </p:txBody>
      </p:sp>
      <p:cxnSp>
        <p:nvCxnSpPr>
          <p:cNvPr id="52" name="Straight Arrow Connector 51">
            <a:extLst>
              <a:ext uri="{FF2B5EF4-FFF2-40B4-BE49-F238E27FC236}">
                <a16:creationId xmlns:a16="http://schemas.microsoft.com/office/drawing/2014/main" id="{A9CA5A69-AFEA-8787-9E61-794255AF6A91}"/>
              </a:ext>
            </a:extLst>
          </p:cNvPr>
          <p:cNvCxnSpPr>
            <a:cxnSpLocks/>
          </p:cNvCxnSpPr>
          <p:nvPr/>
        </p:nvCxnSpPr>
        <p:spPr>
          <a:xfrm>
            <a:off x="10019353" y="3257675"/>
            <a:ext cx="362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451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14F2-F3F1-7DEC-D280-2A39422F2574}"/>
              </a:ext>
            </a:extLst>
          </p:cNvPr>
          <p:cNvSpPr>
            <a:spLocks noGrp="1"/>
          </p:cNvSpPr>
          <p:nvPr>
            <p:ph type="title"/>
          </p:nvPr>
        </p:nvSpPr>
        <p:spPr>
          <a:xfrm>
            <a:off x="509585" y="22221"/>
            <a:ext cx="10515600" cy="1325563"/>
          </a:xfrm>
        </p:spPr>
        <p:txBody>
          <a:bodyPr/>
          <a:lstStyle/>
          <a:p>
            <a:r>
              <a:rPr lang="en-US" dirty="0">
                <a:latin typeface=""/>
              </a:rPr>
              <a:t>Programming tools </a:t>
            </a:r>
          </a:p>
        </p:txBody>
      </p:sp>
      <p:pic>
        <p:nvPicPr>
          <p:cNvPr id="6146" name="Picture 2" descr="The Importance of Excel in Business">
            <a:extLst>
              <a:ext uri="{FF2B5EF4-FFF2-40B4-BE49-F238E27FC236}">
                <a16:creationId xmlns:a16="http://schemas.microsoft.com/office/drawing/2014/main" id="{3BAE0ADA-E22B-103F-6B53-A7FC3EFAC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1039" y="4504624"/>
            <a:ext cx="1412055" cy="91368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1F24129-86A8-8ED0-D20D-76B973FD5845}"/>
              </a:ext>
            </a:extLst>
          </p:cNvPr>
          <p:cNvSpPr txBox="1"/>
          <p:nvPr/>
        </p:nvSpPr>
        <p:spPr>
          <a:xfrm>
            <a:off x="3209778" y="5584612"/>
            <a:ext cx="2314575" cy="307777"/>
          </a:xfrm>
          <a:prstGeom prst="rect">
            <a:avLst/>
          </a:prstGeom>
          <a:noFill/>
        </p:spPr>
        <p:txBody>
          <a:bodyPr wrap="square" rtlCol="0">
            <a:spAutoFit/>
          </a:bodyPr>
          <a:lstStyle/>
          <a:p>
            <a:pPr algn="ctr"/>
            <a:r>
              <a:rPr lang="en-US" sz="1400" dirty="0">
                <a:latin typeface=""/>
              </a:rPr>
              <a:t>Microsoft Excel</a:t>
            </a:r>
          </a:p>
        </p:txBody>
      </p:sp>
      <p:pic>
        <p:nvPicPr>
          <p:cNvPr id="6150" name="Picture 6">
            <a:extLst>
              <a:ext uri="{FF2B5EF4-FFF2-40B4-BE49-F238E27FC236}">
                <a16:creationId xmlns:a16="http://schemas.microsoft.com/office/drawing/2014/main" id="{6068D91F-DB92-4C05-76BE-38D9F1564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435" y="4398910"/>
            <a:ext cx="1019397" cy="101939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962E9BF-057D-E3AF-6FD8-A600611F3079}"/>
              </a:ext>
            </a:extLst>
          </p:cNvPr>
          <p:cNvSpPr txBox="1"/>
          <p:nvPr/>
        </p:nvSpPr>
        <p:spPr>
          <a:xfrm>
            <a:off x="5587845" y="5566927"/>
            <a:ext cx="2314575" cy="307777"/>
          </a:xfrm>
          <a:prstGeom prst="rect">
            <a:avLst/>
          </a:prstGeom>
          <a:noFill/>
        </p:spPr>
        <p:txBody>
          <a:bodyPr wrap="square" rtlCol="0">
            <a:spAutoFit/>
          </a:bodyPr>
          <a:lstStyle/>
          <a:p>
            <a:pPr algn="ctr"/>
            <a:r>
              <a:rPr lang="en-US" sz="1400" dirty="0">
                <a:latin typeface=""/>
              </a:rPr>
              <a:t>Presentation</a:t>
            </a:r>
          </a:p>
        </p:txBody>
      </p:sp>
      <p:pic>
        <p:nvPicPr>
          <p:cNvPr id="6152" name="Picture 8" descr="Python - Wikiversity">
            <a:extLst>
              <a:ext uri="{FF2B5EF4-FFF2-40B4-BE49-F238E27FC236}">
                <a16:creationId xmlns:a16="http://schemas.microsoft.com/office/drawing/2014/main" id="{E783829D-FC78-40A8-3ECB-C5D7B546CB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646" y="2052343"/>
            <a:ext cx="1121337" cy="112133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608CD686-78A1-8532-87D2-DA7FEC446D3A}"/>
              </a:ext>
            </a:extLst>
          </p:cNvPr>
          <p:cNvSpPr txBox="1"/>
          <p:nvPr/>
        </p:nvSpPr>
        <p:spPr>
          <a:xfrm>
            <a:off x="511621" y="3210878"/>
            <a:ext cx="2314575" cy="307777"/>
          </a:xfrm>
          <a:prstGeom prst="rect">
            <a:avLst/>
          </a:prstGeom>
          <a:noFill/>
        </p:spPr>
        <p:txBody>
          <a:bodyPr wrap="square" rtlCol="0">
            <a:spAutoFit/>
          </a:bodyPr>
          <a:lstStyle/>
          <a:p>
            <a:pPr algn="ctr"/>
            <a:r>
              <a:rPr lang="en-US" sz="1400" dirty="0">
                <a:latin typeface=""/>
              </a:rPr>
              <a:t>Python</a:t>
            </a:r>
          </a:p>
        </p:txBody>
      </p:sp>
      <p:pic>
        <p:nvPicPr>
          <p:cNvPr id="6160" name="Picture 16" descr="Overview of Classification Methods in Python with Scikit-Learn">
            <a:extLst>
              <a:ext uri="{FF2B5EF4-FFF2-40B4-BE49-F238E27FC236}">
                <a16:creationId xmlns:a16="http://schemas.microsoft.com/office/drawing/2014/main" id="{990431B8-D7D8-10AB-9957-31D9B6A00C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802" y="2052343"/>
            <a:ext cx="1647513" cy="886825"/>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7DB49B36-629D-4C8D-B156-B6B96A8E71E6}"/>
              </a:ext>
            </a:extLst>
          </p:cNvPr>
          <p:cNvSpPr txBox="1"/>
          <p:nvPr/>
        </p:nvSpPr>
        <p:spPr>
          <a:xfrm>
            <a:off x="3273270" y="3161926"/>
            <a:ext cx="2314575" cy="523220"/>
          </a:xfrm>
          <a:prstGeom prst="rect">
            <a:avLst/>
          </a:prstGeom>
          <a:noFill/>
        </p:spPr>
        <p:txBody>
          <a:bodyPr wrap="square" rtlCol="0">
            <a:spAutoFit/>
          </a:bodyPr>
          <a:lstStyle/>
          <a:p>
            <a:pPr algn="ctr"/>
            <a:r>
              <a:rPr lang="en-US" sz="1400" dirty="0">
                <a:latin typeface=""/>
              </a:rPr>
              <a:t>Python Machine learning library</a:t>
            </a:r>
          </a:p>
        </p:txBody>
      </p:sp>
      <p:pic>
        <p:nvPicPr>
          <p:cNvPr id="3" name="Picture 2" descr="digihaul | Linktree">
            <a:extLst>
              <a:ext uri="{FF2B5EF4-FFF2-40B4-BE49-F238E27FC236}">
                <a16:creationId xmlns:a16="http://schemas.microsoft.com/office/drawing/2014/main" id="{F260AB11-58CC-B246-4EC5-4BE8DB4B60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21608" y="5858471"/>
            <a:ext cx="1064441" cy="106444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Google maps - Free social media icons">
            <a:extLst>
              <a:ext uri="{FF2B5EF4-FFF2-40B4-BE49-F238E27FC236}">
                <a16:creationId xmlns:a16="http://schemas.microsoft.com/office/drawing/2014/main" id="{4D223447-995A-522D-BE9F-D1845503B2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5134" y="2103143"/>
            <a:ext cx="878674" cy="8786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A8CE7F-612A-C9CA-3B4B-DD47428A0EC2}"/>
              </a:ext>
            </a:extLst>
          </p:cNvPr>
          <p:cNvSpPr txBox="1"/>
          <p:nvPr/>
        </p:nvSpPr>
        <p:spPr>
          <a:xfrm>
            <a:off x="5833905" y="3185191"/>
            <a:ext cx="2314575" cy="307777"/>
          </a:xfrm>
          <a:prstGeom prst="rect">
            <a:avLst/>
          </a:prstGeom>
          <a:noFill/>
        </p:spPr>
        <p:txBody>
          <a:bodyPr wrap="square" rtlCol="0">
            <a:spAutoFit/>
          </a:bodyPr>
          <a:lstStyle/>
          <a:p>
            <a:pPr algn="ctr"/>
            <a:r>
              <a:rPr lang="en-US" sz="1400" dirty="0">
                <a:latin typeface=""/>
              </a:rPr>
              <a:t>Google direction API</a:t>
            </a:r>
          </a:p>
        </p:txBody>
      </p:sp>
      <p:pic>
        <p:nvPicPr>
          <p:cNvPr id="4098" name="Picture 2" descr="Google Cloud Platform Logo - Cloud Platform, Logo branding identity, Logo  google">
            <a:extLst>
              <a:ext uri="{FF2B5EF4-FFF2-40B4-BE49-F238E27FC236}">
                <a16:creationId xmlns:a16="http://schemas.microsoft.com/office/drawing/2014/main" id="{AFD2AC91-0558-48CB-829A-944A9106D3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49749" y="2114697"/>
            <a:ext cx="2207243" cy="1247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30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150"/>
                                        </p:tgtEl>
                                        <p:attrNameLst>
                                          <p:attrName>style.visibility</p:attrName>
                                        </p:attrNameLst>
                                      </p:cBhvr>
                                      <p:to>
                                        <p:strVal val="visible"/>
                                      </p:to>
                                    </p:set>
                                    <p:animEffect transition="in" filter="fade">
                                      <p:cBhvr>
                                        <p:cTn id="15" dur="500"/>
                                        <p:tgtEl>
                                          <p:spTgt spid="61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152"/>
                                        </p:tgtEl>
                                        <p:attrNameLst>
                                          <p:attrName>style.visibility</p:attrName>
                                        </p:attrNameLst>
                                      </p:cBhvr>
                                      <p:to>
                                        <p:strVal val="visible"/>
                                      </p:to>
                                    </p:set>
                                    <p:animEffect transition="in" filter="fade">
                                      <p:cBhvr>
                                        <p:cTn id="23" dur="500"/>
                                        <p:tgtEl>
                                          <p:spTgt spid="615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160"/>
                                        </p:tgtEl>
                                        <p:attrNameLst>
                                          <p:attrName>style.visibility</p:attrName>
                                        </p:attrNameLst>
                                      </p:cBhvr>
                                      <p:to>
                                        <p:strVal val="visible"/>
                                      </p:to>
                                    </p:set>
                                    <p:animEffect transition="in" filter="fade">
                                      <p:cBhvr>
                                        <p:cTn id="31" dur="500"/>
                                        <p:tgtEl>
                                          <p:spTgt spid="616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8" grpId="0"/>
      <p:bldP spid="25"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14F2-F3F1-7DEC-D280-2A39422F2574}"/>
              </a:ext>
            </a:extLst>
          </p:cNvPr>
          <p:cNvSpPr>
            <a:spLocks noGrp="1"/>
          </p:cNvSpPr>
          <p:nvPr>
            <p:ph type="title"/>
          </p:nvPr>
        </p:nvSpPr>
        <p:spPr>
          <a:xfrm>
            <a:off x="509585" y="22221"/>
            <a:ext cx="10515600" cy="1325563"/>
          </a:xfrm>
        </p:spPr>
        <p:txBody>
          <a:bodyPr/>
          <a:lstStyle/>
          <a:p>
            <a:r>
              <a:rPr lang="en-US" b="1" dirty="0">
                <a:latin typeface=""/>
                <a:ea typeface="Open Sans" panose="020B0606030504020204" pitchFamily="34" charset="0"/>
                <a:cs typeface="Open Sans" panose="020B0606030504020204" pitchFamily="34" charset="0"/>
              </a:rPr>
              <a:t>Agenda</a:t>
            </a:r>
          </a:p>
        </p:txBody>
      </p:sp>
      <p:sp>
        <p:nvSpPr>
          <p:cNvPr id="3" name="Content Placeholder 2">
            <a:extLst>
              <a:ext uri="{FF2B5EF4-FFF2-40B4-BE49-F238E27FC236}">
                <a16:creationId xmlns:a16="http://schemas.microsoft.com/office/drawing/2014/main" id="{A2AB4991-7BFE-5EEC-262D-8133098054F1}"/>
              </a:ext>
            </a:extLst>
          </p:cNvPr>
          <p:cNvSpPr>
            <a:spLocks noGrp="1"/>
          </p:cNvSpPr>
          <p:nvPr>
            <p:ph idx="1"/>
          </p:nvPr>
        </p:nvSpPr>
        <p:spPr>
          <a:xfrm>
            <a:off x="509585" y="1347784"/>
            <a:ext cx="10515600" cy="5011837"/>
          </a:xfrm>
        </p:spPr>
        <p:txBody>
          <a:bodyPr>
            <a:noAutofit/>
          </a:bodyPr>
          <a:lstStyle/>
          <a:p>
            <a:pPr>
              <a:lnSpc>
                <a:spcPct val="110000"/>
              </a:lnSpc>
              <a:spcBef>
                <a:spcPts val="50"/>
              </a:spcBef>
            </a:pPr>
            <a:r>
              <a:rPr lang="en-US" sz="2000" dirty="0">
                <a:latin typeface=""/>
                <a:ea typeface="Open Sans" panose="020B0606030504020204" pitchFamily="34" charset="0"/>
                <a:cs typeface="Open Sans" panose="020B0606030504020204" pitchFamily="34" charset="0"/>
              </a:rPr>
              <a:t>Problem statement &amp; Data explanation</a:t>
            </a:r>
          </a:p>
          <a:p>
            <a:pPr marL="0" indent="0">
              <a:lnSpc>
                <a:spcPct val="110000"/>
              </a:lnSpc>
              <a:spcBef>
                <a:spcPts val="50"/>
              </a:spcBef>
              <a:buNone/>
            </a:pPr>
            <a:endParaRPr lang="en-US" sz="2000" dirty="0">
              <a:latin typeface=""/>
              <a:ea typeface="Open Sans" panose="020B0606030504020204" pitchFamily="34" charset="0"/>
              <a:cs typeface="Open Sans" panose="020B0606030504020204" pitchFamily="34" charset="0"/>
            </a:endParaRPr>
          </a:p>
          <a:p>
            <a:pPr>
              <a:lnSpc>
                <a:spcPct val="110000"/>
              </a:lnSpc>
              <a:spcBef>
                <a:spcPts val="50"/>
              </a:spcBef>
            </a:pPr>
            <a:r>
              <a:rPr lang="en-US" sz="2000" dirty="0">
                <a:latin typeface=""/>
                <a:ea typeface="Open Sans" panose="020B0606030504020204" pitchFamily="34" charset="0"/>
                <a:cs typeface="Open Sans" panose="020B0606030504020204" pitchFamily="34" charset="0"/>
              </a:rPr>
              <a:t>Exploratory Data Analysis (EDA) &amp; Pre-processing</a:t>
            </a:r>
          </a:p>
          <a:p>
            <a:pPr>
              <a:lnSpc>
                <a:spcPct val="110000"/>
              </a:lnSpc>
              <a:spcBef>
                <a:spcPts val="50"/>
              </a:spcBef>
            </a:pPr>
            <a:endParaRPr lang="en-US" sz="2000" dirty="0">
              <a:latin typeface=""/>
              <a:ea typeface="Open Sans" panose="020B0606030504020204" pitchFamily="34" charset="0"/>
              <a:cs typeface="Open Sans" panose="020B0606030504020204" pitchFamily="34" charset="0"/>
            </a:endParaRPr>
          </a:p>
          <a:p>
            <a:pPr>
              <a:lnSpc>
                <a:spcPct val="110000"/>
              </a:lnSpc>
              <a:spcBef>
                <a:spcPts val="50"/>
              </a:spcBef>
            </a:pPr>
            <a:r>
              <a:rPr lang="en-US" sz="2000" dirty="0">
                <a:latin typeface=""/>
                <a:ea typeface="Open Sans" panose="020B0606030504020204" pitchFamily="34" charset="0"/>
                <a:cs typeface="Open Sans" panose="020B0606030504020204" pitchFamily="34" charset="0"/>
              </a:rPr>
              <a:t>Task 1: Identifying happy customers</a:t>
            </a:r>
          </a:p>
          <a:p>
            <a:pPr>
              <a:lnSpc>
                <a:spcPct val="110000"/>
              </a:lnSpc>
              <a:spcBef>
                <a:spcPts val="50"/>
              </a:spcBef>
            </a:pPr>
            <a:endParaRPr lang="en-US" sz="2000" dirty="0">
              <a:latin typeface=""/>
              <a:ea typeface="Open Sans" panose="020B0606030504020204" pitchFamily="34" charset="0"/>
              <a:cs typeface="Open Sans" panose="020B0606030504020204" pitchFamily="34" charset="0"/>
            </a:endParaRPr>
          </a:p>
          <a:p>
            <a:pPr>
              <a:lnSpc>
                <a:spcPct val="110000"/>
              </a:lnSpc>
              <a:spcBef>
                <a:spcPts val="50"/>
              </a:spcBef>
            </a:pPr>
            <a:r>
              <a:rPr lang="en-US" sz="2000" dirty="0">
                <a:latin typeface=""/>
                <a:ea typeface="Open Sans" panose="020B0606030504020204" pitchFamily="34" charset="0"/>
                <a:cs typeface="Open Sans" panose="020B0606030504020204" pitchFamily="34" charset="0"/>
              </a:rPr>
              <a:t>Task 2: Whom and when to notify delays</a:t>
            </a:r>
          </a:p>
          <a:p>
            <a:pPr>
              <a:lnSpc>
                <a:spcPct val="110000"/>
              </a:lnSpc>
              <a:spcBef>
                <a:spcPts val="50"/>
              </a:spcBef>
            </a:pPr>
            <a:endParaRPr lang="en-US" sz="2000" dirty="0">
              <a:latin typeface=""/>
              <a:ea typeface="Open Sans" panose="020B0606030504020204" pitchFamily="34" charset="0"/>
              <a:cs typeface="Open Sans" panose="020B0606030504020204" pitchFamily="34" charset="0"/>
            </a:endParaRPr>
          </a:p>
          <a:p>
            <a:pPr>
              <a:lnSpc>
                <a:spcPct val="110000"/>
              </a:lnSpc>
              <a:spcBef>
                <a:spcPts val="50"/>
              </a:spcBef>
            </a:pPr>
            <a:r>
              <a:rPr lang="en-US" sz="2000" dirty="0">
                <a:latin typeface=""/>
                <a:ea typeface="Open Sans" panose="020B0606030504020204" pitchFamily="34" charset="0"/>
                <a:cs typeface="Open Sans" panose="020B0606030504020204" pitchFamily="34" charset="0"/>
              </a:rPr>
              <a:t>Task 3 (Bonus): Predicting likelihood of future delays in new booking</a:t>
            </a:r>
          </a:p>
          <a:p>
            <a:pPr>
              <a:lnSpc>
                <a:spcPct val="110000"/>
              </a:lnSpc>
              <a:spcBef>
                <a:spcPts val="50"/>
              </a:spcBef>
            </a:pPr>
            <a:endParaRPr lang="en-US" sz="2000" dirty="0">
              <a:latin typeface=""/>
              <a:ea typeface="Open Sans" panose="020B0606030504020204" pitchFamily="34" charset="0"/>
              <a:cs typeface="Open Sans" panose="020B0606030504020204" pitchFamily="34" charset="0"/>
            </a:endParaRPr>
          </a:p>
          <a:p>
            <a:pPr>
              <a:lnSpc>
                <a:spcPct val="110000"/>
              </a:lnSpc>
              <a:spcBef>
                <a:spcPts val="50"/>
              </a:spcBef>
            </a:pPr>
            <a:r>
              <a:rPr lang="en-US" sz="2000" dirty="0">
                <a:latin typeface=""/>
                <a:ea typeface="Open Sans" panose="020B0606030504020204" pitchFamily="34" charset="0"/>
                <a:cs typeface="Open Sans" panose="020B0606030504020204" pitchFamily="34" charset="0"/>
              </a:rPr>
              <a:t>Technical design for deployment of prediction model (Bonus)</a:t>
            </a:r>
          </a:p>
          <a:p>
            <a:pPr marL="0" indent="0">
              <a:lnSpc>
                <a:spcPct val="110000"/>
              </a:lnSpc>
              <a:spcBef>
                <a:spcPts val="50"/>
              </a:spcBef>
              <a:buNone/>
            </a:pPr>
            <a:endParaRPr lang="en-US" sz="2000" dirty="0">
              <a:latin typeface=""/>
              <a:ea typeface="Open Sans" panose="020B0606030504020204" pitchFamily="34" charset="0"/>
              <a:cs typeface="Open Sans" panose="020B0606030504020204" pitchFamily="34" charset="0"/>
            </a:endParaRPr>
          </a:p>
          <a:p>
            <a:pPr>
              <a:lnSpc>
                <a:spcPct val="110000"/>
              </a:lnSpc>
              <a:spcBef>
                <a:spcPts val="50"/>
              </a:spcBef>
            </a:pPr>
            <a:r>
              <a:rPr lang="en-US" sz="2000" dirty="0">
                <a:latin typeface=""/>
                <a:ea typeface="Open Sans" panose="020B0606030504020204" pitchFamily="34" charset="0"/>
                <a:cs typeface="Open Sans" panose="020B0606030504020204" pitchFamily="34" charset="0"/>
              </a:rPr>
              <a:t>Code walkthrough</a:t>
            </a:r>
          </a:p>
          <a:p>
            <a:pPr marL="0" indent="0">
              <a:lnSpc>
                <a:spcPct val="110000"/>
              </a:lnSpc>
              <a:spcBef>
                <a:spcPts val="50"/>
              </a:spcBef>
              <a:buNone/>
            </a:pPr>
            <a:endParaRPr lang="en-US" sz="2000" dirty="0">
              <a:latin typeface=""/>
              <a:ea typeface="Open Sans" panose="020B0606030504020204" pitchFamily="34" charset="0"/>
              <a:cs typeface="Open Sans" panose="020B0606030504020204" pitchFamily="34" charset="0"/>
            </a:endParaRPr>
          </a:p>
          <a:p>
            <a:pPr>
              <a:lnSpc>
                <a:spcPct val="110000"/>
              </a:lnSpc>
              <a:spcBef>
                <a:spcPts val="50"/>
              </a:spcBef>
            </a:pPr>
            <a:r>
              <a:rPr lang="en-US" sz="2000" dirty="0">
                <a:latin typeface=""/>
                <a:ea typeface="Open Sans" panose="020B0606030504020204" pitchFamily="34" charset="0"/>
                <a:cs typeface="Open Sans" panose="020B0606030504020204" pitchFamily="34" charset="0"/>
              </a:rPr>
              <a:t>Conclusion &amp; Future work</a:t>
            </a:r>
          </a:p>
          <a:p>
            <a:pPr marL="0" indent="0">
              <a:lnSpc>
                <a:spcPct val="110000"/>
              </a:lnSpc>
              <a:spcBef>
                <a:spcPts val="50"/>
              </a:spcBef>
              <a:buNone/>
            </a:pPr>
            <a:endParaRPr lang="en-US" sz="2000" dirty="0">
              <a:latin typeface=""/>
              <a:ea typeface="Open Sans" panose="020B0606030504020204" pitchFamily="34" charset="0"/>
              <a:cs typeface="Open Sans" panose="020B0606030504020204" pitchFamily="34" charset="0"/>
            </a:endParaRPr>
          </a:p>
        </p:txBody>
      </p:sp>
      <p:pic>
        <p:nvPicPr>
          <p:cNvPr id="2050" name="Picture 2" descr="digihaul | Linktree">
            <a:extLst>
              <a:ext uri="{FF2B5EF4-FFF2-40B4-BE49-F238E27FC236}">
                <a16:creationId xmlns:a16="http://schemas.microsoft.com/office/drawing/2014/main" id="{303964B6-C61D-CD9A-3091-67365F201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608" y="5858471"/>
            <a:ext cx="1064441" cy="1064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92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14F2-F3F1-7DEC-D280-2A39422F2574}"/>
              </a:ext>
            </a:extLst>
          </p:cNvPr>
          <p:cNvSpPr>
            <a:spLocks noGrp="1"/>
          </p:cNvSpPr>
          <p:nvPr>
            <p:ph type="title"/>
          </p:nvPr>
        </p:nvSpPr>
        <p:spPr>
          <a:xfrm>
            <a:off x="509585" y="22221"/>
            <a:ext cx="10515600" cy="1325563"/>
          </a:xfrm>
        </p:spPr>
        <p:txBody>
          <a:bodyPr/>
          <a:lstStyle/>
          <a:p>
            <a:r>
              <a:rPr lang="en-US" dirty="0">
                <a:latin typeface=""/>
              </a:rPr>
              <a:t>Potential computing resources</a:t>
            </a:r>
          </a:p>
        </p:txBody>
      </p:sp>
      <p:sp>
        <p:nvSpPr>
          <p:cNvPr id="3" name="Content Placeholder 2">
            <a:extLst>
              <a:ext uri="{FF2B5EF4-FFF2-40B4-BE49-F238E27FC236}">
                <a16:creationId xmlns:a16="http://schemas.microsoft.com/office/drawing/2014/main" id="{A2AB4991-7BFE-5EEC-262D-8133098054F1}"/>
              </a:ext>
            </a:extLst>
          </p:cNvPr>
          <p:cNvSpPr>
            <a:spLocks noGrp="1"/>
          </p:cNvSpPr>
          <p:nvPr>
            <p:ph idx="1"/>
          </p:nvPr>
        </p:nvSpPr>
        <p:spPr>
          <a:xfrm>
            <a:off x="581024" y="1520044"/>
            <a:ext cx="10515600" cy="4358242"/>
          </a:xfrm>
        </p:spPr>
        <p:txBody>
          <a:bodyPr>
            <a:normAutofit/>
          </a:bodyPr>
          <a:lstStyle/>
          <a:p>
            <a:pPr>
              <a:lnSpc>
                <a:spcPct val="110000"/>
              </a:lnSpc>
            </a:pPr>
            <a:r>
              <a:rPr lang="en-US" sz="1800" dirty="0">
                <a:latin typeface=""/>
              </a:rPr>
              <a:t>Local machine configuration (Dev/Test):</a:t>
            </a:r>
          </a:p>
          <a:p>
            <a:pPr lvl="1">
              <a:lnSpc>
                <a:spcPct val="110000"/>
              </a:lnSpc>
            </a:pPr>
            <a:r>
              <a:rPr lang="en-US" sz="1400" dirty="0">
                <a:latin typeface=""/>
              </a:rPr>
              <a:t>OS: Mac OS Monterey</a:t>
            </a:r>
          </a:p>
          <a:p>
            <a:pPr lvl="1">
              <a:lnSpc>
                <a:spcPct val="110000"/>
              </a:lnSpc>
            </a:pPr>
            <a:r>
              <a:rPr lang="en-US" sz="1400" dirty="0">
                <a:latin typeface=""/>
              </a:rPr>
              <a:t>Processor: M1</a:t>
            </a:r>
          </a:p>
          <a:p>
            <a:pPr lvl="1">
              <a:lnSpc>
                <a:spcPct val="110000"/>
              </a:lnSpc>
            </a:pPr>
            <a:r>
              <a:rPr lang="en-US" sz="1400" dirty="0">
                <a:latin typeface=""/>
              </a:rPr>
              <a:t>RAM: 16GB</a:t>
            </a:r>
          </a:p>
          <a:p>
            <a:pPr lvl="1">
              <a:lnSpc>
                <a:spcPct val="110000"/>
              </a:lnSpc>
            </a:pPr>
            <a:r>
              <a:rPr lang="en-US" sz="1400" dirty="0">
                <a:latin typeface=""/>
              </a:rPr>
              <a:t>Storage: 250GB</a:t>
            </a:r>
          </a:p>
          <a:p>
            <a:pPr>
              <a:lnSpc>
                <a:spcPct val="110000"/>
              </a:lnSpc>
            </a:pPr>
            <a:r>
              <a:rPr lang="en-US" sz="1800" dirty="0">
                <a:latin typeface=""/>
              </a:rPr>
              <a:t>Free cloud computation (Dev/Test):</a:t>
            </a:r>
          </a:p>
          <a:p>
            <a:pPr lvl="1">
              <a:lnSpc>
                <a:spcPct val="110000"/>
              </a:lnSpc>
            </a:pPr>
            <a:r>
              <a:rPr lang="en-US" sz="1400" dirty="0">
                <a:latin typeface=""/>
              </a:rPr>
              <a:t>Google Collaboratory</a:t>
            </a:r>
          </a:p>
          <a:p>
            <a:pPr lvl="1">
              <a:lnSpc>
                <a:spcPct val="110000"/>
              </a:lnSpc>
            </a:pPr>
            <a:r>
              <a:rPr lang="en-US" sz="1400" dirty="0">
                <a:latin typeface=""/>
              </a:rPr>
              <a:t>CPU, GPU and TPU support</a:t>
            </a:r>
          </a:p>
          <a:p>
            <a:pPr lvl="1">
              <a:lnSpc>
                <a:spcPct val="110000"/>
              </a:lnSpc>
            </a:pPr>
            <a:r>
              <a:rPr lang="en-US" sz="1400" dirty="0">
                <a:latin typeface=""/>
              </a:rPr>
              <a:t>Subject to availability</a:t>
            </a:r>
          </a:p>
          <a:p>
            <a:pPr>
              <a:lnSpc>
                <a:spcPct val="110000"/>
              </a:lnSpc>
            </a:pPr>
            <a:r>
              <a:rPr lang="en-US" sz="1800" dirty="0">
                <a:latin typeface=""/>
              </a:rPr>
              <a:t>Cloud computation (Dev/Test/Deploy):</a:t>
            </a:r>
          </a:p>
          <a:p>
            <a:pPr lvl="1">
              <a:lnSpc>
                <a:spcPct val="110000"/>
              </a:lnSpc>
            </a:pPr>
            <a:r>
              <a:rPr lang="en-US" sz="1400" dirty="0">
                <a:latin typeface=""/>
              </a:rPr>
              <a:t>Amazon EC2 instances based on required</a:t>
            </a:r>
          </a:p>
          <a:p>
            <a:pPr lvl="1">
              <a:lnSpc>
                <a:spcPct val="110000"/>
              </a:lnSpc>
            </a:pPr>
            <a:r>
              <a:rPr lang="en-US" sz="1400" dirty="0">
                <a:latin typeface=""/>
              </a:rPr>
              <a:t>Cost as per AWS pricing</a:t>
            </a:r>
          </a:p>
          <a:p>
            <a:pPr lvl="1">
              <a:lnSpc>
                <a:spcPct val="110000"/>
              </a:lnSpc>
            </a:pPr>
            <a:r>
              <a:rPr lang="en-US" sz="1400" dirty="0">
                <a:latin typeface=""/>
              </a:rPr>
              <a:t>Will opt for this only in case of big data not handled by previous two options</a:t>
            </a:r>
          </a:p>
          <a:p>
            <a:pPr marL="0" indent="0">
              <a:lnSpc>
                <a:spcPct val="110000"/>
              </a:lnSpc>
              <a:buNone/>
            </a:pPr>
            <a:endParaRPr lang="en-US" sz="1800" dirty="0">
              <a:latin typeface=""/>
            </a:endParaRPr>
          </a:p>
          <a:p>
            <a:pPr>
              <a:lnSpc>
                <a:spcPct val="110000"/>
              </a:lnSpc>
            </a:pPr>
            <a:endParaRPr lang="en-US" sz="1800" dirty="0">
              <a:latin typeface=""/>
            </a:endParaRPr>
          </a:p>
        </p:txBody>
      </p:sp>
      <p:pic>
        <p:nvPicPr>
          <p:cNvPr id="6" name="Picture 2" descr="digihaul | Linktree">
            <a:extLst>
              <a:ext uri="{FF2B5EF4-FFF2-40B4-BE49-F238E27FC236}">
                <a16:creationId xmlns:a16="http://schemas.microsoft.com/office/drawing/2014/main" id="{41FC6E36-9A2A-30DA-1453-29FD672A58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608" y="5858471"/>
            <a:ext cx="1064441" cy="1064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79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844436C-31F1-15F9-65E6-BE112DFE6504}"/>
              </a:ext>
            </a:extLst>
          </p:cNvPr>
          <p:cNvSpPr>
            <a:spLocks noGrp="1"/>
          </p:cNvSpPr>
          <p:nvPr>
            <p:ph type="title"/>
          </p:nvPr>
        </p:nvSpPr>
        <p:spPr>
          <a:xfrm>
            <a:off x="1822824" y="374159"/>
            <a:ext cx="10053763" cy="2928470"/>
          </a:xfrm>
        </p:spPr>
        <p:txBody>
          <a:bodyPr vert="horz" lIns="91440" tIns="45720" rIns="91440" bIns="45720" rtlCol="0" anchor="b">
            <a:normAutofit/>
          </a:bodyPr>
          <a:lstStyle/>
          <a:p>
            <a:r>
              <a:rPr lang="en-US" sz="4800" kern="1200" dirty="0">
                <a:solidFill>
                  <a:srgbClr val="FFFFFF"/>
                </a:solidFill>
                <a:latin typeface=""/>
              </a:rPr>
              <a:t>Code walkthrough</a:t>
            </a:r>
          </a:p>
        </p:txBody>
      </p:sp>
      <p:pic>
        <p:nvPicPr>
          <p:cNvPr id="4" name="Picture 2" descr="digihaul | Linktree">
            <a:extLst>
              <a:ext uri="{FF2B5EF4-FFF2-40B4-BE49-F238E27FC236}">
                <a16:creationId xmlns:a16="http://schemas.microsoft.com/office/drawing/2014/main" id="{85A90D22-57EA-A9B1-F523-7AA28E1F14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608" y="5858471"/>
            <a:ext cx="1064441" cy="10644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igiHaul Driver 3.0 – Apps on Google Play">
            <a:extLst>
              <a:ext uri="{FF2B5EF4-FFF2-40B4-BE49-F238E27FC236}">
                <a16:creationId xmlns:a16="http://schemas.microsoft.com/office/drawing/2014/main" id="{0A8AFF34-9552-348D-DC2A-248C71FE5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2" y="2409960"/>
            <a:ext cx="2207246" cy="1103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402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844436C-31F1-15F9-65E6-BE112DFE6504}"/>
              </a:ext>
            </a:extLst>
          </p:cNvPr>
          <p:cNvSpPr>
            <a:spLocks noGrp="1"/>
          </p:cNvSpPr>
          <p:nvPr>
            <p:ph type="title"/>
          </p:nvPr>
        </p:nvSpPr>
        <p:spPr>
          <a:xfrm>
            <a:off x="1822824" y="374159"/>
            <a:ext cx="10053763" cy="2928470"/>
          </a:xfrm>
        </p:spPr>
        <p:txBody>
          <a:bodyPr vert="horz" lIns="91440" tIns="45720" rIns="91440" bIns="45720" rtlCol="0" anchor="b">
            <a:normAutofit/>
          </a:bodyPr>
          <a:lstStyle/>
          <a:p>
            <a:r>
              <a:rPr lang="en-US" sz="4800" kern="1200" dirty="0">
                <a:solidFill>
                  <a:srgbClr val="FFFFFF"/>
                </a:solidFill>
                <a:latin typeface=""/>
              </a:rPr>
              <a:t>Conclusion</a:t>
            </a:r>
          </a:p>
        </p:txBody>
      </p:sp>
      <p:pic>
        <p:nvPicPr>
          <p:cNvPr id="4" name="Picture 2" descr="digihaul | Linktree">
            <a:extLst>
              <a:ext uri="{FF2B5EF4-FFF2-40B4-BE49-F238E27FC236}">
                <a16:creationId xmlns:a16="http://schemas.microsoft.com/office/drawing/2014/main" id="{1DF2C563-9CDB-C630-D38A-4E6E9D3D20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608" y="5858471"/>
            <a:ext cx="1064441" cy="10644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igiHaul Driver 3.0 – Apps on Google Play">
            <a:extLst>
              <a:ext uri="{FF2B5EF4-FFF2-40B4-BE49-F238E27FC236}">
                <a16:creationId xmlns:a16="http://schemas.microsoft.com/office/drawing/2014/main" id="{FC27B8EF-120D-E5D5-CE55-6D6536F17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2" y="2409960"/>
            <a:ext cx="2207246" cy="1103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998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EB2D9-6606-310F-578F-95A4F9DC3D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096BCF-D86A-1AD9-6807-322B80C8D22A}"/>
              </a:ext>
            </a:extLst>
          </p:cNvPr>
          <p:cNvSpPr>
            <a:spLocks noGrp="1"/>
          </p:cNvSpPr>
          <p:nvPr>
            <p:ph type="title"/>
          </p:nvPr>
        </p:nvSpPr>
        <p:spPr>
          <a:xfrm>
            <a:off x="509585" y="22221"/>
            <a:ext cx="10515600" cy="1325563"/>
          </a:xfrm>
        </p:spPr>
        <p:txBody>
          <a:bodyPr/>
          <a:lstStyle/>
          <a:p>
            <a:r>
              <a:rPr lang="en-US" dirty="0">
                <a:latin typeface=""/>
              </a:rPr>
              <a:t>Conclusion</a:t>
            </a:r>
          </a:p>
        </p:txBody>
      </p:sp>
      <p:sp>
        <p:nvSpPr>
          <p:cNvPr id="3" name="Content Placeholder 2">
            <a:extLst>
              <a:ext uri="{FF2B5EF4-FFF2-40B4-BE49-F238E27FC236}">
                <a16:creationId xmlns:a16="http://schemas.microsoft.com/office/drawing/2014/main" id="{6C4C2E65-E85F-C9B2-2B63-4C1F6F4A6CD9}"/>
              </a:ext>
            </a:extLst>
          </p:cNvPr>
          <p:cNvSpPr>
            <a:spLocks noGrp="1"/>
          </p:cNvSpPr>
          <p:nvPr>
            <p:ph idx="1"/>
          </p:nvPr>
        </p:nvSpPr>
        <p:spPr>
          <a:xfrm>
            <a:off x="1583473" y="1407572"/>
            <a:ext cx="7839927" cy="5562600"/>
          </a:xfrm>
        </p:spPr>
        <p:txBody>
          <a:bodyPr>
            <a:normAutofit/>
          </a:bodyPr>
          <a:lstStyle/>
          <a:p>
            <a:pPr marL="0" indent="0">
              <a:lnSpc>
                <a:spcPct val="110000"/>
              </a:lnSpc>
              <a:buNone/>
            </a:pPr>
            <a:r>
              <a:rPr lang="en-US" sz="1400" dirty="0">
                <a:latin typeface=""/>
              </a:rPr>
              <a:t>      Task 1: Identifying happy customers</a:t>
            </a:r>
          </a:p>
          <a:p>
            <a:pPr marL="0" indent="0">
              <a:lnSpc>
                <a:spcPct val="110000"/>
              </a:lnSpc>
              <a:buNone/>
            </a:pPr>
            <a:endParaRPr lang="en-US" sz="1800" dirty="0">
              <a:latin typeface=""/>
            </a:endParaRPr>
          </a:p>
          <a:p>
            <a:pPr marL="0" indent="0">
              <a:lnSpc>
                <a:spcPct val="110000"/>
              </a:lnSpc>
              <a:buNone/>
            </a:pPr>
            <a:r>
              <a:rPr lang="en-US" sz="1800" dirty="0">
                <a:latin typeface=""/>
              </a:rPr>
              <a:t>    </a:t>
            </a:r>
            <a:r>
              <a:rPr lang="en-US" sz="1400" dirty="0">
                <a:latin typeface=""/>
              </a:rPr>
              <a:t>Task 2: To whom and when to notify delay</a:t>
            </a:r>
          </a:p>
          <a:p>
            <a:pPr>
              <a:lnSpc>
                <a:spcPct val="110000"/>
              </a:lnSpc>
            </a:pPr>
            <a:endParaRPr lang="en-US" sz="1800" dirty="0">
              <a:latin typeface=""/>
            </a:endParaRPr>
          </a:p>
          <a:p>
            <a:pPr marL="0" indent="0">
              <a:lnSpc>
                <a:spcPct val="110000"/>
              </a:lnSpc>
              <a:buNone/>
            </a:pPr>
            <a:r>
              <a:rPr lang="en-US" sz="1800" dirty="0">
                <a:latin typeface=""/>
              </a:rPr>
              <a:t>    </a:t>
            </a:r>
            <a:r>
              <a:rPr lang="en-US" sz="1400" dirty="0">
                <a:latin typeface=""/>
              </a:rPr>
              <a:t>Task 3: Likelihood estimation of future delays on new booking dataset</a:t>
            </a:r>
          </a:p>
          <a:p>
            <a:pPr marL="0" indent="0">
              <a:lnSpc>
                <a:spcPct val="110000"/>
              </a:lnSpc>
              <a:buNone/>
            </a:pPr>
            <a:endParaRPr lang="en-US" sz="1800" dirty="0">
              <a:latin typeface=""/>
            </a:endParaRPr>
          </a:p>
          <a:p>
            <a:pPr marL="0" indent="0">
              <a:lnSpc>
                <a:spcPct val="110000"/>
              </a:lnSpc>
              <a:buNone/>
            </a:pPr>
            <a:r>
              <a:rPr lang="en-US" sz="1800" dirty="0">
                <a:latin typeface=""/>
              </a:rPr>
              <a:t>    </a:t>
            </a:r>
            <a:r>
              <a:rPr lang="en-US" sz="1400" dirty="0">
                <a:latin typeface=""/>
              </a:rPr>
              <a:t>Presentation explaining all the analysis and findings</a:t>
            </a:r>
          </a:p>
          <a:p>
            <a:pPr marL="0" indent="0">
              <a:lnSpc>
                <a:spcPct val="110000"/>
              </a:lnSpc>
              <a:buNone/>
            </a:pPr>
            <a:endParaRPr lang="en-US" sz="1400" dirty="0">
              <a:latin typeface=""/>
            </a:endParaRPr>
          </a:p>
          <a:p>
            <a:pPr marL="0" indent="0">
              <a:lnSpc>
                <a:spcPct val="110000"/>
              </a:lnSpc>
              <a:buNone/>
            </a:pPr>
            <a:r>
              <a:rPr lang="en-US" sz="1400" dirty="0">
                <a:latin typeface=""/>
              </a:rPr>
              <a:t>      High level design for model deployment </a:t>
            </a:r>
          </a:p>
          <a:p>
            <a:pPr marL="0" indent="0">
              <a:lnSpc>
                <a:spcPct val="110000"/>
              </a:lnSpc>
              <a:buNone/>
            </a:pPr>
            <a:endParaRPr lang="en-US" sz="1400" dirty="0">
              <a:latin typeface=""/>
            </a:endParaRPr>
          </a:p>
          <a:p>
            <a:pPr marL="0" indent="0">
              <a:lnSpc>
                <a:spcPct val="110000"/>
              </a:lnSpc>
              <a:buNone/>
            </a:pPr>
            <a:r>
              <a:rPr lang="en-US" sz="1400" dirty="0">
                <a:latin typeface=""/>
              </a:rPr>
              <a:t>      Use additional data sources in the analysis</a:t>
            </a:r>
          </a:p>
          <a:p>
            <a:pPr marL="0" indent="0">
              <a:lnSpc>
                <a:spcPct val="110000"/>
              </a:lnSpc>
              <a:buNone/>
            </a:pPr>
            <a:r>
              <a:rPr lang="en-US" sz="1400" dirty="0">
                <a:latin typeface=""/>
              </a:rPr>
              <a:t>      </a:t>
            </a:r>
          </a:p>
          <a:p>
            <a:pPr marL="0" indent="0">
              <a:lnSpc>
                <a:spcPct val="110000"/>
              </a:lnSpc>
              <a:buNone/>
            </a:pPr>
            <a:r>
              <a:rPr lang="en-US" sz="1400" dirty="0">
                <a:latin typeface=""/>
              </a:rPr>
              <a:t>      Code with all best PEP8 standards of python</a:t>
            </a:r>
          </a:p>
          <a:p>
            <a:pPr marL="0" indent="0">
              <a:lnSpc>
                <a:spcPct val="110000"/>
              </a:lnSpc>
              <a:buNone/>
            </a:pPr>
            <a:r>
              <a:rPr lang="en-US" sz="1800" dirty="0">
                <a:latin typeface=""/>
              </a:rPr>
              <a:t>    </a:t>
            </a:r>
            <a:endParaRPr lang="en-US" sz="1500" dirty="0">
              <a:latin typeface=""/>
            </a:endParaRPr>
          </a:p>
          <a:p>
            <a:pPr marL="0" indent="0">
              <a:lnSpc>
                <a:spcPct val="110000"/>
              </a:lnSpc>
              <a:buNone/>
            </a:pPr>
            <a:endParaRPr lang="en-US" sz="1800" dirty="0">
              <a:latin typeface=""/>
            </a:endParaRPr>
          </a:p>
          <a:p>
            <a:pPr>
              <a:lnSpc>
                <a:spcPct val="110000"/>
              </a:lnSpc>
            </a:pPr>
            <a:endParaRPr lang="en-US" sz="1800" dirty="0">
              <a:latin typeface=""/>
            </a:endParaRPr>
          </a:p>
          <a:p>
            <a:pPr>
              <a:lnSpc>
                <a:spcPct val="110000"/>
              </a:lnSpc>
            </a:pPr>
            <a:endParaRPr lang="en-US" sz="1800" dirty="0">
              <a:latin typeface=""/>
            </a:endParaRPr>
          </a:p>
        </p:txBody>
      </p:sp>
      <p:pic>
        <p:nvPicPr>
          <p:cNvPr id="11" name="Picture 10" descr="A green check mark on a black background&#10;&#10;Description automatically generated">
            <a:extLst>
              <a:ext uri="{FF2B5EF4-FFF2-40B4-BE49-F238E27FC236}">
                <a16:creationId xmlns:a16="http://schemas.microsoft.com/office/drawing/2014/main" id="{37C9F764-2383-8E51-E01B-872BC3BCC31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84314" y="1407572"/>
            <a:ext cx="425509" cy="410139"/>
          </a:xfrm>
          <a:prstGeom prst="rect">
            <a:avLst/>
          </a:prstGeom>
        </p:spPr>
      </p:pic>
      <p:pic>
        <p:nvPicPr>
          <p:cNvPr id="12" name="Picture 11" descr="A green check mark on a black background&#10;&#10;Description automatically generated">
            <a:extLst>
              <a:ext uri="{FF2B5EF4-FFF2-40B4-BE49-F238E27FC236}">
                <a16:creationId xmlns:a16="http://schemas.microsoft.com/office/drawing/2014/main" id="{25DAFDA8-92CF-C6A6-ED60-E3C4F2B71E8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84313" y="2260060"/>
            <a:ext cx="425509" cy="410139"/>
          </a:xfrm>
          <a:prstGeom prst="rect">
            <a:avLst/>
          </a:prstGeom>
        </p:spPr>
      </p:pic>
      <p:pic>
        <p:nvPicPr>
          <p:cNvPr id="13" name="Picture 12" descr="A green check mark on a black background&#10;&#10;Description automatically generated">
            <a:extLst>
              <a:ext uri="{FF2B5EF4-FFF2-40B4-BE49-F238E27FC236}">
                <a16:creationId xmlns:a16="http://schemas.microsoft.com/office/drawing/2014/main" id="{1C0B76C8-30AE-8C3C-CC43-E8FE8025C26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86016" y="3056087"/>
            <a:ext cx="425509" cy="410139"/>
          </a:xfrm>
          <a:prstGeom prst="rect">
            <a:avLst/>
          </a:prstGeom>
        </p:spPr>
      </p:pic>
      <p:pic>
        <p:nvPicPr>
          <p:cNvPr id="14" name="Picture 13" descr="A green check mark on a black background&#10;&#10;Description automatically generated">
            <a:extLst>
              <a:ext uri="{FF2B5EF4-FFF2-40B4-BE49-F238E27FC236}">
                <a16:creationId xmlns:a16="http://schemas.microsoft.com/office/drawing/2014/main" id="{37BCB826-8CEB-5385-5A50-4C8D57253CA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81283" y="3889652"/>
            <a:ext cx="425509" cy="410139"/>
          </a:xfrm>
          <a:prstGeom prst="rect">
            <a:avLst/>
          </a:prstGeom>
        </p:spPr>
      </p:pic>
      <p:pic>
        <p:nvPicPr>
          <p:cNvPr id="15" name="Picture 14" descr="A green check mark on a black background&#10;&#10;Description automatically generated">
            <a:extLst>
              <a:ext uri="{FF2B5EF4-FFF2-40B4-BE49-F238E27FC236}">
                <a16:creationId xmlns:a16="http://schemas.microsoft.com/office/drawing/2014/main" id="{7CC53996-F69C-A568-8D9E-A11B26C60DC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81283" y="4592130"/>
            <a:ext cx="425509" cy="410139"/>
          </a:xfrm>
          <a:prstGeom prst="rect">
            <a:avLst/>
          </a:prstGeom>
        </p:spPr>
      </p:pic>
      <p:pic>
        <p:nvPicPr>
          <p:cNvPr id="9" name="Picture 8" descr="A green check mark on a black background&#10;&#10;Description automatically generated">
            <a:extLst>
              <a:ext uri="{FF2B5EF4-FFF2-40B4-BE49-F238E27FC236}">
                <a16:creationId xmlns:a16="http://schemas.microsoft.com/office/drawing/2014/main" id="{177DDD9C-536E-53A8-7C62-AC98D442DA0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81282" y="5350353"/>
            <a:ext cx="425509" cy="410139"/>
          </a:xfrm>
          <a:prstGeom prst="rect">
            <a:avLst/>
          </a:prstGeom>
        </p:spPr>
      </p:pic>
      <p:pic>
        <p:nvPicPr>
          <p:cNvPr id="16" name="Picture 15" descr="A green check mark on a black background&#10;&#10;Description automatically generated">
            <a:extLst>
              <a:ext uri="{FF2B5EF4-FFF2-40B4-BE49-F238E27FC236}">
                <a16:creationId xmlns:a16="http://schemas.microsoft.com/office/drawing/2014/main" id="{C37948E4-FC1F-09E0-53F2-9FD69E073D3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81283" y="6078923"/>
            <a:ext cx="425509" cy="410139"/>
          </a:xfrm>
          <a:prstGeom prst="rect">
            <a:avLst/>
          </a:prstGeom>
        </p:spPr>
      </p:pic>
    </p:spTree>
    <p:extLst>
      <p:ext uri="{BB962C8B-B14F-4D97-AF65-F5344CB8AC3E}">
        <p14:creationId xmlns:p14="http://schemas.microsoft.com/office/powerpoint/2010/main" val="17765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1ED9-A702-A891-8D29-EC6669E1A888}"/>
              </a:ext>
            </a:extLst>
          </p:cNvPr>
          <p:cNvSpPr>
            <a:spLocks noGrp="1"/>
          </p:cNvSpPr>
          <p:nvPr>
            <p:ph type="ctrTitle"/>
          </p:nvPr>
        </p:nvSpPr>
        <p:spPr/>
        <p:txBody>
          <a:bodyPr>
            <a:normAutofit/>
          </a:bodyPr>
          <a:lstStyle/>
          <a:p>
            <a:pPr algn="l"/>
            <a:r>
              <a:rPr lang="en-IN" b="1" i="0" dirty="0">
                <a:effectLst/>
                <a:latin typeface=""/>
              </a:rPr>
              <a:t>Thank you</a:t>
            </a:r>
            <a:endParaRPr lang="en-US" b="1" dirty="0">
              <a:latin typeface=""/>
            </a:endParaRPr>
          </a:p>
        </p:txBody>
      </p:sp>
      <p:pic>
        <p:nvPicPr>
          <p:cNvPr id="5" name="Picture 2" descr="Loads Simpler, Loads Smarter">
            <a:extLst>
              <a:ext uri="{FF2B5EF4-FFF2-40B4-BE49-F238E27FC236}">
                <a16:creationId xmlns:a16="http://schemas.microsoft.com/office/drawing/2014/main" id="{B52B0832-9EBE-5763-9C5B-6CF7D16A8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395" y="326872"/>
            <a:ext cx="3210535" cy="695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07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844436C-31F1-15F9-65E6-BE112DFE6504}"/>
              </a:ext>
            </a:extLst>
          </p:cNvPr>
          <p:cNvSpPr>
            <a:spLocks noGrp="1"/>
          </p:cNvSpPr>
          <p:nvPr>
            <p:ph type="title"/>
          </p:nvPr>
        </p:nvSpPr>
        <p:spPr>
          <a:xfrm>
            <a:off x="1824111" y="804556"/>
            <a:ext cx="10053763" cy="2928470"/>
          </a:xfrm>
        </p:spPr>
        <p:txBody>
          <a:bodyPr vert="horz" lIns="91440" tIns="45720" rIns="91440" bIns="45720" rtlCol="0" anchor="b">
            <a:normAutofit/>
          </a:bodyPr>
          <a:lstStyle/>
          <a:p>
            <a:r>
              <a:rPr lang="en-US" sz="4800" kern="1200" dirty="0">
                <a:solidFill>
                  <a:srgbClr val="FFFFFF"/>
                </a:solidFill>
                <a:latin typeface=""/>
              </a:rPr>
              <a:t>Problem Statement &amp; Data Explanation </a:t>
            </a:r>
          </a:p>
        </p:txBody>
      </p:sp>
      <p:pic>
        <p:nvPicPr>
          <p:cNvPr id="4" name="Picture 2" descr="digihaul | Linktree">
            <a:extLst>
              <a:ext uri="{FF2B5EF4-FFF2-40B4-BE49-F238E27FC236}">
                <a16:creationId xmlns:a16="http://schemas.microsoft.com/office/drawing/2014/main" id="{36EE8541-70CC-A378-FEBC-B28431614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608" y="5858471"/>
            <a:ext cx="1064441" cy="106444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igiHaul Driver 3.0 – Apps on Google Play">
            <a:extLst>
              <a:ext uri="{FF2B5EF4-FFF2-40B4-BE49-F238E27FC236}">
                <a16:creationId xmlns:a16="http://schemas.microsoft.com/office/drawing/2014/main" id="{EB7DC048-D58B-4BDC-7690-811C399F0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2" y="2409960"/>
            <a:ext cx="2207246" cy="1103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35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14F2-F3F1-7DEC-D280-2A39422F2574}"/>
              </a:ext>
            </a:extLst>
          </p:cNvPr>
          <p:cNvSpPr>
            <a:spLocks noGrp="1"/>
          </p:cNvSpPr>
          <p:nvPr>
            <p:ph type="title"/>
          </p:nvPr>
        </p:nvSpPr>
        <p:spPr>
          <a:xfrm>
            <a:off x="509585" y="22221"/>
            <a:ext cx="10515600" cy="1325563"/>
          </a:xfrm>
        </p:spPr>
        <p:txBody>
          <a:bodyPr/>
          <a:lstStyle/>
          <a:p>
            <a:r>
              <a:rPr lang="en-US" dirty="0">
                <a:latin typeface=""/>
              </a:rPr>
              <a:t>Problem Statement</a:t>
            </a:r>
          </a:p>
        </p:txBody>
      </p:sp>
      <p:sp>
        <p:nvSpPr>
          <p:cNvPr id="3" name="Content Placeholder 2">
            <a:extLst>
              <a:ext uri="{FF2B5EF4-FFF2-40B4-BE49-F238E27FC236}">
                <a16:creationId xmlns:a16="http://schemas.microsoft.com/office/drawing/2014/main" id="{A2AB4991-7BFE-5EEC-262D-8133098054F1}"/>
              </a:ext>
            </a:extLst>
          </p:cNvPr>
          <p:cNvSpPr>
            <a:spLocks noGrp="1"/>
          </p:cNvSpPr>
          <p:nvPr>
            <p:ph idx="1"/>
          </p:nvPr>
        </p:nvSpPr>
        <p:spPr>
          <a:xfrm>
            <a:off x="581024" y="1238491"/>
            <a:ext cx="10515600" cy="5197033"/>
          </a:xfrm>
        </p:spPr>
        <p:txBody>
          <a:bodyPr>
            <a:normAutofit fontScale="85000" lnSpcReduction="20000"/>
          </a:bodyPr>
          <a:lstStyle/>
          <a:p>
            <a:pPr marL="0" indent="0">
              <a:buNone/>
            </a:pPr>
            <a:r>
              <a:rPr lang="en-US" sz="2200" b="1" dirty="0">
                <a:latin typeface=""/>
              </a:rPr>
              <a:t>Mission:</a:t>
            </a:r>
            <a:endParaRPr lang="en-US" sz="2200" dirty="0">
              <a:latin typeface=""/>
            </a:endParaRPr>
          </a:p>
          <a:p>
            <a:pPr marL="457200" lvl="1" indent="0">
              <a:lnSpc>
                <a:spcPct val="120000"/>
              </a:lnSpc>
              <a:buNone/>
            </a:pPr>
            <a:r>
              <a:rPr lang="en-US" sz="1600" dirty="0">
                <a:latin typeface=""/>
              </a:rPr>
              <a:t>As a digital transport business </a:t>
            </a:r>
            <a:r>
              <a:rPr lang="en-US" sz="1600" dirty="0" err="1">
                <a:latin typeface=""/>
              </a:rPr>
              <a:t>DigiHaul</a:t>
            </a:r>
            <a:r>
              <a:rPr lang="en-US" sz="1600" dirty="0">
                <a:latin typeface=""/>
              </a:rPr>
              <a:t> is specializes in managing, consolidating, and integrating data from both</a:t>
            </a:r>
          </a:p>
          <a:p>
            <a:pPr marL="457200" lvl="1" indent="0">
              <a:lnSpc>
                <a:spcPct val="120000"/>
              </a:lnSpc>
              <a:buNone/>
            </a:pPr>
            <a:r>
              <a:rPr lang="en-US" sz="1600" dirty="0">
                <a:latin typeface=""/>
              </a:rPr>
              <a:t>Carries and Shippers to provide a seamless end-t-end logistics service</a:t>
            </a:r>
          </a:p>
          <a:p>
            <a:pPr marL="457200" lvl="1" indent="0">
              <a:lnSpc>
                <a:spcPct val="120000"/>
              </a:lnSpc>
              <a:buNone/>
            </a:pPr>
            <a:r>
              <a:rPr lang="en-US" sz="1800" dirty="0">
                <a:latin typeface=""/>
              </a:rPr>
              <a:t>-   </a:t>
            </a:r>
            <a:r>
              <a:rPr lang="en-US" sz="1600" dirty="0">
                <a:latin typeface=""/>
              </a:rPr>
              <a:t>Shippers book shipments on the </a:t>
            </a:r>
            <a:r>
              <a:rPr lang="en-US" sz="1600" dirty="0" err="1">
                <a:latin typeface=""/>
              </a:rPr>
              <a:t>DiguHaul</a:t>
            </a:r>
            <a:r>
              <a:rPr lang="en-US" sz="1600" dirty="0">
                <a:latin typeface=""/>
              </a:rPr>
              <a:t> platform, specifying collection and delivery time windows, locations, and   required vehicle types</a:t>
            </a:r>
          </a:p>
          <a:p>
            <a:pPr lvl="1">
              <a:lnSpc>
                <a:spcPct val="120000"/>
              </a:lnSpc>
              <a:buFontTx/>
              <a:buChar char="-"/>
            </a:pPr>
            <a:r>
              <a:rPr lang="en-US" sz="1600" dirty="0">
                <a:latin typeface=""/>
              </a:rPr>
              <a:t>Carriers: accept jobs and schedule collection</a:t>
            </a:r>
          </a:p>
          <a:p>
            <a:pPr lvl="1">
              <a:lnSpc>
                <a:spcPct val="120000"/>
              </a:lnSpc>
              <a:buFontTx/>
              <a:buChar char="-"/>
            </a:pPr>
            <a:r>
              <a:rPr lang="en-US" sz="1600" dirty="0" err="1">
                <a:latin typeface=""/>
              </a:rPr>
              <a:t>DigiHaul’s</a:t>
            </a:r>
            <a:r>
              <a:rPr lang="en-US" sz="1600" dirty="0">
                <a:latin typeface=""/>
              </a:rPr>
              <a:t> driver app: facilitates real-time tracking via GPS (contingent on carrier permissions for logging)</a:t>
            </a:r>
          </a:p>
          <a:p>
            <a:pPr lvl="1">
              <a:buFontTx/>
              <a:buChar char="-"/>
            </a:pPr>
            <a:endParaRPr lang="en-US" sz="1400" dirty="0">
              <a:latin typeface=""/>
            </a:endParaRPr>
          </a:p>
          <a:p>
            <a:pPr marL="0" indent="0">
              <a:buNone/>
            </a:pPr>
            <a:r>
              <a:rPr lang="en-US" sz="2000" b="1" dirty="0">
                <a:latin typeface=""/>
              </a:rPr>
              <a:t>   Task 1: (Operational KPI)</a:t>
            </a:r>
          </a:p>
          <a:p>
            <a:pPr lvl="1">
              <a:lnSpc>
                <a:spcPct val="120000"/>
              </a:lnSpc>
            </a:pPr>
            <a:r>
              <a:rPr lang="en-GB" sz="1600" dirty="0">
                <a:latin typeface=""/>
              </a:rPr>
              <a:t>KPI: On-time collection and delivery</a:t>
            </a:r>
          </a:p>
          <a:p>
            <a:pPr lvl="1">
              <a:lnSpc>
                <a:spcPct val="120000"/>
              </a:lnSpc>
            </a:pPr>
            <a:r>
              <a:rPr lang="en-GB" sz="1600" dirty="0">
                <a:latin typeface=""/>
              </a:rPr>
              <a:t>What percentage of shipments met the on-time delivery threshold (no later than 30 minutes past the scheduled window) from October 1st to December 31st, 2023?</a:t>
            </a:r>
          </a:p>
          <a:p>
            <a:pPr lvl="1"/>
            <a:endParaRPr lang="en-GB" sz="1600" dirty="0">
              <a:latin typeface=""/>
            </a:endParaRPr>
          </a:p>
          <a:p>
            <a:pPr marL="0" indent="0">
              <a:buNone/>
            </a:pPr>
            <a:r>
              <a:rPr lang="en-GB" sz="2000" b="1" dirty="0">
                <a:latin typeface=""/>
              </a:rPr>
              <a:t>   Task 2: (Time delay notifications)</a:t>
            </a:r>
          </a:p>
          <a:p>
            <a:pPr lvl="1">
              <a:lnSpc>
                <a:spcPct val="120000"/>
              </a:lnSpc>
            </a:pPr>
            <a:r>
              <a:rPr lang="en-GB" sz="1600" dirty="0">
                <a:latin typeface=""/>
              </a:rPr>
              <a:t>KPI: Timely communication of potential delays to shippers</a:t>
            </a:r>
          </a:p>
          <a:p>
            <a:pPr lvl="1">
              <a:lnSpc>
                <a:spcPct val="120000"/>
              </a:lnSpc>
            </a:pPr>
            <a:r>
              <a:rPr lang="en-GB" sz="1600" dirty="0">
                <a:latin typeface=""/>
              </a:rPr>
              <a:t>Identify which shippers should be automatically notified about the delays and when thy should be notified</a:t>
            </a:r>
          </a:p>
          <a:p>
            <a:pPr marL="457200" lvl="1" indent="0">
              <a:buNone/>
            </a:pPr>
            <a:endParaRPr lang="en-GB" sz="1600" dirty="0">
              <a:latin typeface=""/>
            </a:endParaRPr>
          </a:p>
          <a:p>
            <a:pPr marL="0" indent="0">
              <a:buNone/>
            </a:pPr>
            <a:r>
              <a:rPr lang="en-GB" sz="2000" b="1" dirty="0">
                <a:latin typeface=""/>
              </a:rPr>
              <a:t>   Task 3: (Predictive)</a:t>
            </a:r>
          </a:p>
          <a:p>
            <a:pPr lvl="1">
              <a:lnSpc>
                <a:spcPct val="120000"/>
              </a:lnSpc>
            </a:pPr>
            <a:r>
              <a:rPr lang="en-GB" sz="1600" dirty="0">
                <a:latin typeface=""/>
              </a:rPr>
              <a:t>Predict the likelihood of delays for shipments listed in “</a:t>
            </a:r>
            <a:r>
              <a:rPr lang="en-GB" sz="1600" dirty="0" err="1">
                <a:latin typeface=""/>
              </a:rPr>
              <a:t>New_bookings.csv</a:t>
            </a:r>
            <a:r>
              <a:rPr lang="en-GB" sz="1600" dirty="0">
                <a:latin typeface=""/>
              </a:rPr>
              <a:t>” dataset</a:t>
            </a:r>
            <a:endParaRPr lang="en-GB" sz="1600" dirty="0"/>
          </a:p>
          <a:p>
            <a:pPr lvl="1"/>
            <a:endParaRPr lang="en-GB" sz="1600" dirty="0"/>
          </a:p>
          <a:p>
            <a:pPr lvl="1"/>
            <a:endParaRPr lang="en-US" sz="1600" dirty="0">
              <a:latin typeface=""/>
            </a:endParaRPr>
          </a:p>
        </p:txBody>
      </p:sp>
      <p:pic>
        <p:nvPicPr>
          <p:cNvPr id="6" name="Picture 2" descr="digihaul | Linktree">
            <a:extLst>
              <a:ext uri="{FF2B5EF4-FFF2-40B4-BE49-F238E27FC236}">
                <a16:creationId xmlns:a16="http://schemas.microsoft.com/office/drawing/2014/main" id="{9C07F7A8-D996-4B50-9195-2EE591B53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608" y="5858471"/>
            <a:ext cx="1064441" cy="10644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9FE8910-CD9E-EBC9-D223-C9740C1FD00B}"/>
              </a:ext>
            </a:extLst>
          </p:cNvPr>
          <p:cNvPicPr>
            <a:picLocks noChangeAspect="1"/>
          </p:cNvPicPr>
          <p:nvPr/>
        </p:nvPicPr>
        <p:blipFill>
          <a:blip r:embed="rId3"/>
          <a:stretch>
            <a:fillRect/>
          </a:stretch>
        </p:blipFill>
        <p:spPr>
          <a:xfrm>
            <a:off x="581024" y="3346996"/>
            <a:ext cx="277577" cy="303599"/>
          </a:xfrm>
          <a:prstGeom prst="rect">
            <a:avLst/>
          </a:prstGeom>
        </p:spPr>
      </p:pic>
      <p:pic>
        <p:nvPicPr>
          <p:cNvPr id="8" name="Picture 7">
            <a:extLst>
              <a:ext uri="{FF2B5EF4-FFF2-40B4-BE49-F238E27FC236}">
                <a16:creationId xmlns:a16="http://schemas.microsoft.com/office/drawing/2014/main" id="{C84CB70B-10EF-B04C-FBF3-0CDBAB522BC5}"/>
              </a:ext>
            </a:extLst>
          </p:cNvPr>
          <p:cNvPicPr>
            <a:picLocks noChangeAspect="1"/>
          </p:cNvPicPr>
          <p:nvPr/>
        </p:nvPicPr>
        <p:blipFill>
          <a:blip r:embed="rId3"/>
          <a:stretch>
            <a:fillRect/>
          </a:stretch>
        </p:blipFill>
        <p:spPr>
          <a:xfrm>
            <a:off x="584501" y="4625745"/>
            <a:ext cx="277577" cy="303599"/>
          </a:xfrm>
          <a:prstGeom prst="rect">
            <a:avLst/>
          </a:prstGeom>
        </p:spPr>
      </p:pic>
      <p:pic>
        <p:nvPicPr>
          <p:cNvPr id="9" name="Picture 8">
            <a:extLst>
              <a:ext uri="{FF2B5EF4-FFF2-40B4-BE49-F238E27FC236}">
                <a16:creationId xmlns:a16="http://schemas.microsoft.com/office/drawing/2014/main" id="{0A3A1322-55CF-2C64-306D-EE9BDC76E595}"/>
              </a:ext>
            </a:extLst>
          </p:cNvPr>
          <p:cNvPicPr>
            <a:picLocks noChangeAspect="1"/>
          </p:cNvPicPr>
          <p:nvPr/>
        </p:nvPicPr>
        <p:blipFill>
          <a:blip r:embed="rId3"/>
          <a:stretch>
            <a:fillRect/>
          </a:stretch>
        </p:blipFill>
        <p:spPr>
          <a:xfrm>
            <a:off x="584500" y="5706671"/>
            <a:ext cx="277577" cy="303599"/>
          </a:xfrm>
          <a:prstGeom prst="rect">
            <a:avLst/>
          </a:prstGeom>
        </p:spPr>
      </p:pic>
    </p:spTree>
    <p:extLst>
      <p:ext uri="{BB962C8B-B14F-4D97-AF65-F5344CB8AC3E}">
        <p14:creationId xmlns:p14="http://schemas.microsoft.com/office/powerpoint/2010/main" val="162233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500"/>
                                        <p:tgtEl>
                                          <p:spTgt spid="3">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Effect transition="in" filter="fade">
                                      <p:cBhvr>
                                        <p:cTn id="65" dur="500"/>
                                        <p:tgtEl>
                                          <p:spTgt spid="3">
                                            <p:txEl>
                                              <p:pRg st="12" end="1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13" end="13"/>
                                            </p:txEl>
                                          </p:spTgt>
                                        </p:tgtEl>
                                        <p:attrNameLst>
                                          <p:attrName>style.visibility</p:attrName>
                                        </p:attrNameLst>
                                      </p:cBhvr>
                                      <p:to>
                                        <p:strVal val="visible"/>
                                      </p:to>
                                    </p:set>
                                    <p:animEffect transition="in" filter="fade">
                                      <p:cBhvr>
                                        <p:cTn id="70" dur="500"/>
                                        <p:tgtEl>
                                          <p:spTgt spid="3">
                                            <p:txEl>
                                              <p:pRg st="13" end="1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fade">
                                      <p:cBhvr>
                                        <p:cTn id="75" dur="500"/>
                                        <p:tgtEl>
                                          <p:spTgt spid="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
                                            <p:txEl>
                                              <p:pRg st="15" end="15"/>
                                            </p:txEl>
                                          </p:spTgt>
                                        </p:tgtEl>
                                        <p:attrNameLst>
                                          <p:attrName>style.visibility</p:attrName>
                                        </p:attrNameLst>
                                      </p:cBhvr>
                                      <p:to>
                                        <p:strVal val="visible"/>
                                      </p:to>
                                    </p:set>
                                    <p:animEffect transition="in" filter="fade">
                                      <p:cBhvr>
                                        <p:cTn id="80" dur="500"/>
                                        <p:tgtEl>
                                          <p:spTgt spid="3">
                                            <p:txEl>
                                              <p:pRg st="15" end="15"/>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animEffect transition="in" filter="fade">
                                      <p:cBhvr>
                                        <p:cTn id="85"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14F2-F3F1-7DEC-D280-2A39422F2574}"/>
              </a:ext>
            </a:extLst>
          </p:cNvPr>
          <p:cNvSpPr>
            <a:spLocks noGrp="1"/>
          </p:cNvSpPr>
          <p:nvPr>
            <p:ph type="title"/>
          </p:nvPr>
        </p:nvSpPr>
        <p:spPr>
          <a:xfrm>
            <a:off x="509585" y="22221"/>
            <a:ext cx="10515600" cy="1325563"/>
          </a:xfrm>
        </p:spPr>
        <p:txBody>
          <a:bodyPr/>
          <a:lstStyle/>
          <a:p>
            <a:r>
              <a:rPr lang="en-US" dirty="0">
                <a:latin typeface=""/>
              </a:rPr>
              <a:t>Data explanation</a:t>
            </a:r>
          </a:p>
        </p:txBody>
      </p:sp>
      <p:sp>
        <p:nvSpPr>
          <p:cNvPr id="3" name="Content Placeholder 2">
            <a:extLst>
              <a:ext uri="{FF2B5EF4-FFF2-40B4-BE49-F238E27FC236}">
                <a16:creationId xmlns:a16="http://schemas.microsoft.com/office/drawing/2014/main" id="{A2AB4991-7BFE-5EEC-262D-8133098054F1}"/>
              </a:ext>
            </a:extLst>
          </p:cNvPr>
          <p:cNvSpPr>
            <a:spLocks noGrp="1"/>
          </p:cNvSpPr>
          <p:nvPr>
            <p:ph idx="1"/>
          </p:nvPr>
        </p:nvSpPr>
        <p:spPr>
          <a:xfrm>
            <a:off x="581024" y="1462169"/>
            <a:ext cx="5407181" cy="4713488"/>
          </a:xfrm>
        </p:spPr>
        <p:txBody>
          <a:bodyPr>
            <a:normAutofit/>
          </a:bodyPr>
          <a:lstStyle/>
          <a:p>
            <a:pPr marL="0" indent="0">
              <a:lnSpc>
                <a:spcPct val="110000"/>
              </a:lnSpc>
              <a:buNone/>
            </a:pPr>
            <a:endParaRPr lang="en-US" sz="1800" dirty="0">
              <a:latin typeface="Century Gothic" panose="020B0502020202020204" pitchFamily="34" charset="0"/>
            </a:endParaRPr>
          </a:p>
          <a:p>
            <a:pPr>
              <a:lnSpc>
                <a:spcPct val="110000"/>
              </a:lnSpc>
            </a:pPr>
            <a:endParaRPr lang="en-US" sz="1800" dirty="0">
              <a:latin typeface="Century Gothic" panose="020B0502020202020204" pitchFamily="34" charset="0"/>
            </a:endParaRPr>
          </a:p>
          <a:p>
            <a:pPr>
              <a:lnSpc>
                <a:spcPct val="110000"/>
              </a:lnSpc>
            </a:pPr>
            <a:endParaRPr lang="en-US" sz="1400" dirty="0">
              <a:latin typeface="Century Gothic" panose="020B0502020202020204" pitchFamily="34" charset="0"/>
            </a:endParaRPr>
          </a:p>
        </p:txBody>
      </p:sp>
      <p:pic>
        <p:nvPicPr>
          <p:cNvPr id="4" name="Picture 2" descr="digihaul | Linktree">
            <a:extLst>
              <a:ext uri="{FF2B5EF4-FFF2-40B4-BE49-F238E27FC236}">
                <a16:creationId xmlns:a16="http://schemas.microsoft.com/office/drawing/2014/main" id="{C7373834-D659-897D-5041-D2C59BD7D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608" y="5858471"/>
            <a:ext cx="1064441" cy="10644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06F319B-CF68-C834-6206-B21F188AC4D9}"/>
              </a:ext>
            </a:extLst>
          </p:cNvPr>
          <p:cNvSpPr txBox="1"/>
          <p:nvPr/>
        </p:nvSpPr>
        <p:spPr>
          <a:xfrm>
            <a:off x="2660454" y="1523334"/>
            <a:ext cx="2639028" cy="461665"/>
          </a:xfrm>
          <a:prstGeom prst="rect">
            <a:avLst/>
          </a:prstGeom>
          <a:noFill/>
        </p:spPr>
        <p:txBody>
          <a:bodyPr wrap="square" rtlCol="0">
            <a:spAutoFit/>
          </a:bodyPr>
          <a:lstStyle/>
          <a:p>
            <a:pPr algn="ctr"/>
            <a:r>
              <a:rPr lang="en-US" sz="2400" b="1" dirty="0">
                <a:solidFill>
                  <a:srgbClr val="FF4E00"/>
                </a:solidFill>
              </a:rPr>
              <a:t>GPS data</a:t>
            </a:r>
          </a:p>
        </p:txBody>
      </p:sp>
      <p:pic>
        <p:nvPicPr>
          <p:cNvPr id="9" name="Picture 8">
            <a:extLst>
              <a:ext uri="{FF2B5EF4-FFF2-40B4-BE49-F238E27FC236}">
                <a16:creationId xmlns:a16="http://schemas.microsoft.com/office/drawing/2014/main" id="{5D451648-2B88-F74E-8365-0B4C5AC833D5}"/>
              </a:ext>
            </a:extLst>
          </p:cNvPr>
          <p:cNvPicPr>
            <a:picLocks noChangeAspect="1"/>
          </p:cNvPicPr>
          <p:nvPr/>
        </p:nvPicPr>
        <p:blipFill>
          <a:blip r:embed="rId3"/>
          <a:stretch>
            <a:fillRect/>
          </a:stretch>
        </p:blipFill>
        <p:spPr>
          <a:xfrm>
            <a:off x="1751423" y="2535118"/>
            <a:ext cx="4043214" cy="1139842"/>
          </a:xfrm>
          <a:prstGeom prst="rect">
            <a:avLst/>
          </a:prstGeom>
        </p:spPr>
      </p:pic>
      <p:pic>
        <p:nvPicPr>
          <p:cNvPr id="5126" name="Picture 6" descr="Delivery Gps Icons - Free SVG &amp; PNG Delivery Gps Images - Noun Project">
            <a:extLst>
              <a:ext uri="{FF2B5EF4-FFF2-40B4-BE49-F238E27FC236}">
                <a16:creationId xmlns:a16="http://schemas.microsoft.com/office/drawing/2014/main" id="{27764370-4BAA-937E-2AE5-0B453B78B1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0028" y="1485057"/>
            <a:ext cx="552778" cy="55277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shipment Icon - Free PNG &amp; SVG 3157384 - Noun Project">
            <a:extLst>
              <a:ext uri="{FF2B5EF4-FFF2-40B4-BE49-F238E27FC236}">
                <a16:creationId xmlns:a16="http://schemas.microsoft.com/office/drawing/2014/main" id="{89771EE0-0567-DAA4-D65D-3AE4BC2409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6374" y="1466672"/>
            <a:ext cx="608056" cy="6080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FE2A3AF-0CC6-6491-BB8E-4786140441D2}"/>
              </a:ext>
            </a:extLst>
          </p:cNvPr>
          <p:cNvSpPr txBox="1"/>
          <p:nvPr/>
        </p:nvSpPr>
        <p:spPr>
          <a:xfrm>
            <a:off x="8010402" y="1505719"/>
            <a:ext cx="2639028" cy="461665"/>
          </a:xfrm>
          <a:prstGeom prst="rect">
            <a:avLst/>
          </a:prstGeom>
          <a:noFill/>
        </p:spPr>
        <p:txBody>
          <a:bodyPr wrap="square" rtlCol="0">
            <a:spAutoFit/>
          </a:bodyPr>
          <a:lstStyle/>
          <a:p>
            <a:pPr algn="ctr"/>
            <a:r>
              <a:rPr lang="en-US" sz="2400" b="1" dirty="0">
                <a:solidFill>
                  <a:srgbClr val="FF4E00"/>
                </a:solidFill>
              </a:rPr>
              <a:t>Shipment data</a:t>
            </a:r>
          </a:p>
        </p:txBody>
      </p:sp>
      <p:pic>
        <p:nvPicPr>
          <p:cNvPr id="11" name="Picture 10">
            <a:extLst>
              <a:ext uri="{FF2B5EF4-FFF2-40B4-BE49-F238E27FC236}">
                <a16:creationId xmlns:a16="http://schemas.microsoft.com/office/drawing/2014/main" id="{F099EA4D-4041-90A1-ADE6-C0A7BED84A7F}"/>
              </a:ext>
            </a:extLst>
          </p:cNvPr>
          <p:cNvPicPr>
            <a:picLocks noChangeAspect="1"/>
          </p:cNvPicPr>
          <p:nvPr/>
        </p:nvPicPr>
        <p:blipFill>
          <a:blip r:embed="rId6"/>
          <a:stretch>
            <a:fillRect/>
          </a:stretch>
        </p:blipFill>
        <p:spPr>
          <a:xfrm>
            <a:off x="7398052" y="2075194"/>
            <a:ext cx="3625882" cy="2242188"/>
          </a:xfrm>
          <a:prstGeom prst="rect">
            <a:avLst/>
          </a:prstGeom>
        </p:spPr>
      </p:pic>
      <p:pic>
        <p:nvPicPr>
          <p:cNvPr id="5132" name="Picture 12" descr="Booking - Free shipping and delivery icons">
            <a:extLst>
              <a:ext uri="{FF2B5EF4-FFF2-40B4-BE49-F238E27FC236}">
                <a16:creationId xmlns:a16="http://schemas.microsoft.com/office/drawing/2014/main" id="{EBADA5ED-0D26-BCFB-7B1E-E4ECBA2ED9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9912" y="5404680"/>
            <a:ext cx="600146" cy="60014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EE7060E-8460-FDE6-10EC-7709D7F7CAEA}"/>
              </a:ext>
            </a:extLst>
          </p:cNvPr>
          <p:cNvSpPr txBox="1"/>
          <p:nvPr/>
        </p:nvSpPr>
        <p:spPr>
          <a:xfrm>
            <a:off x="5620066" y="5458638"/>
            <a:ext cx="2639028" cy="461665"/>
          </a:xfrm>
          <a:prstGeom prst="rect">
            <a:avLst/>
          </a:prstGeom>
          <a:noFill/>
        </p:spPr>
        <p:txBody>
          <a:bodyPr wrap="square" rtlCol="0">
            <a:spAutoFit/>
          </a:bodyPr>
          <a:lstStyle/>
          <a:p>
            <a:pPr algn="ctr"/>
            <a:r>
              <a:rPr lang="en-US" sz="2400" b="1" dirty="0">
                <a:solidFill>
                  <a:srgbClr val="FF4E00"/>
                </a:solidFill>
              </a:rPr>
              <a:t>New booking data</a:t>
            </a:r>
          </a:p>
        </p:txBody>
      </p:sp>
      <p:sp>
        <p:nvSpPr>
          <p:cNvPr id="15" name="Rounded Rectangle 14">
            <a:extLst>
              <a:ext uri="{FF2B5EF4-FFF2-40B4-BE49-F238E27FC236}">
                <a16:creationId xmlns:a16="http://schemas.microsoft.com/office/drawing/2014/main" id="{F405A531-F442-6882-7DD3-FF57FF8A45BE}"/>
              </a:ext>
            </a:extLst>
          </p:cNvPr>
          <p:cNvSpPr/>
          <p:nvPr/>
        </p:nvSpPr>
        <p:spPr>
          <a:xfrm>
            <a:off x="1547485" y="1405987"/>
            <a:ext cx="4472037" cy="3282415"/>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D190A403-71CB-F00B-7E49-8AEC3536DE5B}"/>
              </a:ext>
            </a:extLst>
          </p:cNvPr>
          <p:cNvSpPr/>
          <p:nvPr/>
        </p:nvSpPr>
        <p:spPr>
          <a:xfrm>
            <a:off x="6929410" y="1401544"/>
            <a:ext cx="4472037" cy="3274276"/>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5CC01DEF-9914-8766-7523-EFD3BE93D72C}"/>
              </a:ext>
            </a:extLst>
          </p:cNvPr>
          <p:cNvSpPr/>
          <p:nvPr/>
        </p:nvSpPr>
        <p:spPr>
          <a:xfrm>
            <a:off x="4231497" y="5132782"/>
            <a:ext cx="4472037" cy="1370915"/>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649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5126"/>
                                        </p:tgtEl>
                                        <p:attrNameLst>
                                          <p:attrName>style.visibility</p:attrName>
                                        </p:attrNameLst>
                                      </p:cBhvr>
                                      <p:to>
                                        <p:strVal val="visible"/>
                                      </p:to>
                                    </p:set>
                                    <p:animEffect transition="in" filter="fade">
                                      <p:cBhvr>
                                        <p:cTn id="16" dur="500"/>
                                        <p:tgtEl>
                                          <p:spTgt spid="51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5130"/>
                                        </p:tgtEl>
                                        <p:attrNameLst>
                                          <p:attrName>style.visibility</p:attrName>
                                        </p:attrNameLst>
                                      </p:cBhvr>
                                      <p:to>
                                        <p:strVal val="visible"/>
                                      </p:to>
                                    </p:set>
                                    <p:animEffect transition="in" filter="fade">
                                      <p:cBhvr>
                                        <p:cTn id="24" dur="500"/>
                                        <p:tgtEl>
                                          <p:spTgt spid="51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5132"/>
                                        </p:tgtEl>
                                        <p:attrNameLst>
                                          <p:attrName>style.visibility</p:attrName>
                                        </p:attrNameLst>
                                      </p:cBhvr>
                                      <p:to>
                                        <p:strVal val="visible"/>
                                      </p:to>
                                    </p:set>
                                    <p:animEffect transition="in" filter="fade">
                                      <p:cBhvr>
                                        <p:cTn id="38" dur="500"/>
                                        <p:tgtEl>
                                          <p:spTgt spid="513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844436C-31F1-15F9-65E6-BE112DFE6504}"/>
              </a:ext>
            </a:extLst>
          </p:cNvPr>
          <p:cNvSpPr>
            <a:spLocks noGrp="1"/>
          </p:cNvSpPr>
          <p:nvPr>
            <p:ph type="title"/>
          </p:nvPr>
        </p:nvSpPr>
        <p:spPr>
          <a:xfrm>
            <a:off x="1777811" y="804554"/>
            <a:ext cx="10053763" cy="2928470"/>
          </a:xfrm>
        </p:spPr>
        <p:txBody>
          <a:bodyPr vert="horz" lIns="91440" tIns="45720" rIns="91440" bIns="45720" rtlCol="0" anchor="b">
            <a:normAutofit/>
          </a:bodyPr>
          <a:lstStyle/>
          <a:p>
            <a:r>
              <a:rPr lang="en-US" sz="4800" kern="1200" dirty="0">
                <a:solidFill>
                  <a:srgbClr val="FFFFFF"/>
                </a:solidFill>
                <a:latin typeface=""/>
              </a:rPr>
              <a:t>Exploratory Data Analysis &amp; Pre-processing</a:t>
            </a:r>
          </a:p>
        </p:txBody>
      </p:sp>
      <p:pic>
        <p:nvPicPr>
          <p:cNvPr id="4" name="Picture 2" descr="digihaul | Linktree">
            <a:extLst>
              <a:ext uri="{FF2B5EF4-FFF2-40B4-BE49-F238E27FC236}">
                <a16:creationId xmlns:a16="http://schemas.microsoft.com/office/drawing/2014/main" id="{08FCD8BB-1129-3784-06FD-B0AFE0CA4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608" y="5858471"/>
            <a:ext cx="1064441" cy="10644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DigiHaul Driver 3.0 – Apps on Google Play">
            <a:extLst>
              <a:ext uri="{FF2B5EF4-FFF2-40B4-BE49-F238E27FC236}">
                <a16:creationId xmlns:a16="http://schemas.microsoft.com/office/drawing/2014/main" id="{AFE403E3-1C0E-43D3-515A-EB3208ECAC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2" y="2409960"/>
            <a:ext cx="2207246" cy="1103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668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F5CE5-9427-47CF-A6EB-8EBFDC18E6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553E23-378E-7B02-2441-AA38F78FBB9B}"/>
              </a:ext>
            </a:extLst>
          </p:cNvPr>
          <p:cNvSpPr>
            <a:spLocks noGrp="1"/>
          </p:cNvSpPr>
          <p:nvPr>
            <p:ph type="title"/>
          </p:nvPr>
        </p:nvSpPr>
        <p:spPr>
          <a:xfrm>
            <a:off x="509585" y="22221"/>
            <a:ext cx="10515600" cy="1325563"/>
          </a:xfrm>
        </p:spPr>
        <p:txBody>
          <a:bodyPr>
            <a:normAutofit/>
          </a:bodyPr>
          <a:lstStyle/>
          <a:p>
            <a:r>
              <a:rPr lang="en-US" sz="3600" dirty="0">
                <a:latin typeface=""/>
              </a:rPr>
              <a:t>Key findings &amp; summary metrics from GPS and shipment data</a:t>
            </a:r>
          </a:p>
        </p:txBody>
      </p:sp>
      <p:sp>
        <p:nvSpPr>
          <p:cNvPr id="3" name="Content Placeholder 2">
            <a:extLst>
              <a:ext uri="{FF2B5EF4-FFF2-40B4-BE49-F238E27FC236}">
                <a16:creationId xmlns:a16="http://schemas.microsoft.com/office/drawing/2014/main" id="{119D0318-A20C-2C1D-0175-0BB8F8583FE6}"/>
              </a:ext>
            </a:extLst>
          </p:cNvPr>
          <p:cNvSpPr>
            <a:spLocks noGrp="1"/>
          </p:cNvSpPr>
          <p:nvPr>
            <p:ph idx="1"/>
          </p:nvPr>
        </p:nvSpPr>
        <p:spPr>
          <a:xfrm>
            <a:off x="1196350" y="1680956"/>
            <a:ext cx="4439752" cy="4961779"/>
          </a:xfrm>
        </p:spPr>
        <p:txBody>
          <a:bodyPr>
            <a:normAutofit fontScale="92500"/>
          </a:bodyPr>
          <a:lstStyle/>
          <a:p>
            <a:pPr>
              <a:lnSpc>
                <a:spcPct val="110000"/>
              </a:lnSpc>
              <a:buFontTx/>
              <a:buChar char="-"/>
            </a:pPr>
            <a:r>
              <a:rPr lang="en-US" sz="1700" dirty="0">
                <a:latin typeface=""/>
              </a:rPr>
              <a:t>GPS logs are nothing but capturing latitude and longitude details of the carrier’s location</a:t>
            </a:r>
          </a:p>
          <a:p>
            <a:pPr>
              <a:lnSpc>
                <a:spcPct val="110000"/>
              </a:lnSpc>
              <a:buFontTx/>
              <a:buChar char="-"/>
            </a:pPr>
            <a:r>
              <a:rPr lang="en-US" sz="1700" dirty="0">
                <a:latin typeface=""/>
              </a:rPr>
              <a:t>GPS logs are not always consistently logged for every shipment</a:t>
            </a:r>
          </a:p>
          <a:p>
            <a:pPr>
              <a:lnSpc>
                <a:spcPct val="110000"/>
              </a:lnSpc>
              <a:buFontTx/>
              <a:buChar char="-"/>
            </a:pPr>
            <a:endParaRPr lang="en-US" sz="1700" dirty="0">
              <a:latin typeface=""/>
            </a:endParaRPr>
          </a:p>
          <a:p>
            <a:pPr>
              <a:lnSpc>
                <a:spcPct val="110000"/>
              </a:lnSpc>
              <a:buFontTx/>
              <a:buChar char="-"/>
            </a:pPr>
            <a:endParaRPr lang="en-US" sz="1700" dirty="0">
              <a:latin typeface=""/>
            </a:endParaRPr>
          </a:p>
          <a:p>
            <a:pPr>
              <a:lnSpc>
                <a:spcPct val="110000"/>
              </a:lnSpc>
              <a:buFontTx/>
              <a:buChar char="-"/>
            </a:pPr>
            <a:endParaRPr lang="en-US" sz="1700" dirty="0">
              <a:latin typeface=""/>
            </a:endParaRPr>
          </a:p>
          <a:p>
            <a:pPr>
              <a:lnSpc>
                <a:spcPct val="110000"/>
              </a:lnSpc>
              <a:buFontTx/>
              <a:buChar char="-"/>
            </a:pPr>
            <a:endParaRPr lang="en-US" sz="1700" dirty="0">
              <a:latin typeface=""/>
            </a:endParaRPr>
          </a:p>
          <a:p>
            <a:pPr>
              <a:lnSpc>
                <a:spcPct val="110000"/>
              </a:lnSpc>
              <a:buFontTx/>
              <a:buChar char="-"/>
            </a:pPr>
            <a:endParaRPr lang="en-US" sz="1700" dirty="0">
              <a:latin typeface=""/>
            </a:endParaRPr>
          </a:p>
          <a:p>
            <a:pPr>
              <a:lnSpc>
                <a:spcPct val="110000"/>
              </a:lnSpc>
              <a:buFontTx/>
              <a:buChar char="-"/>
            </a:pPr>
            <a:endParaRPr lang="en-US" sz="1700" dirty="0">
              <a:latin typeface=""/>
            </a:endParaRPr>
          </a:p>
          <a:p>
            <a:pPr>
              <a:lnSpc>
                <a:spcPct val="110000"/>
              </a:lnSpc>
              <a:buFontTx/>
              <a:buChar char="-"/>
            </a:pPr>
            <a:r>
              <a:rPr lang="en-US" sz="1700" dirty="0">
                <a:latin typeface=""/>
              </a:rPr>
              <a:t>1 or 2 logs hinders the analysis to identify the delay in delivery time and also to dive deep into potential delay in live tracking to notify shippers</a:t>
            </a:r>
          </a:p>
          <a:p>
            <a:pPr>
              <a:lnSpc>
                <a:spcPct val="110000"/>
              </a:lnSpc>
            </a:pPr>
            <a:endParaRPr lang="en-US" sz="1400" dirty="0">
              <a:latin typeface=""/>
            </a:endParaRPr>
          </a:p>
          <a:p>
            <a:pPr>
              <a:lnSpc>
                <a:spcPct val="110000"/>
              </a:lnSpc>
            </a:pPr>
            <a:endParaRPr lang="en-US" sz="1400" dirty="0">
              <a:latin typeface=""/>
            </a:endParaRPr>
          </a:p>
        </p:txBody>
      </p:sp>
      <p:pic>
        <p:nvPicPr>
          <p:cNvPr id="4" name="Picture 2" descr="digihaul | Linktree">
            <a:extLst>
              <a:ext uri="{FF2B5EF4-FFF2-40B4-BE49-F238E27FC236}">
                <a16:creationId xmlns:a16="http://schemas.microsoft.com/office/drawing/2014/main" id="{E8C81932-D53C-1EBF-024D-D421A8007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608" y="5858471"/>
            <a:ext cx="1064441" cy="10644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36856D1-705D-603E-279C-BD1B10AC969D}"/>
              </a:ext>
            </a:extLst>
          </p:cNvPr>
          <p:cNvSpPr txBox="1"/>
          <p:nvPr/>
        </p:nvSpPr>
        <p:spPr>
          <a:xfrm>
            <a:off x="2401242" y="1280846"/>
            <a:ext cx="2639028" cy="400110"/>
          </a:xfrm>
          <a:prstGeom prst="rect">
            <a:avLst/>
          </a:prstGeom>
          <a:noFill/>
        </p:spPr>
        <p:txBody>
          <a:bodyPr wrap="square" rtlCol="0">
            <a:spAutoFit/>
          </a:bodyPr>
          <a:lstStyle/>
          <a:p>
            <a:pPr algn="ctr"/>
            <a:r>
              <a:rPr lang="en-US" sz="2000" b="1" dirty="0">
                <a:solidFill>
                  <a:srgbClr val="FF4E00"/>
                </a:solidFill>
                <a:latin typeface=""/>
              </a:rPr>
              <a:t>GPS data</a:t>
            </a:r>
          </a:p>
        </p:txBody>
      </p:sp>
      <p:pic>
        <p:nvPicPr>
          <p:cNvPr id="6" name="Picture 6" descr="Delivery Gps Icons - Free SVG &amp; PNG Delivery Gps Images - Noun Project">
            <a:extLst>
              <a:ext uri="{FF2B5EF4-FFF2-40B4-BE49-F238E27FC236}">
                <a16:creationId xmlns:a16="http://schemas.microsoft.com/office/drawing/2014/main" id="{542C8335-2E66-3543-4B29-FB2898493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1290" y="1173051"/>
            <a:ext cx="552778" cy="5527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8DBA4172-96F4-F23A-AA17-CC8A2DCB51D8}"/>
              </a:ext>
            </a:extLst>
          </p:cNvPr>
          <p:cNvPicPr>
            <a:picLocks noChangeAspect="1"/>
          </p:cNvPicPr>
          <p:nvPr/>
        </p:nvPicPr>
        <p:blipFill>
          <a:blip r:embed="rId4"/>
          <a:stretch>
            <a:fillRect/>
          </a:stretch>
        </p:blipFill>
        <p:spPr>
          <a:xfrm>
            <a:off x="1901752" y="2995147"/>
            <a:ext cx="3280451" cy="2137025"/>
          </a:xfrm>
          <a:prstGeom prst="rect">
            <a:avLst/>
          </a:prstGeom>
        </p:spPr>
      </p:pic>
      <p:sp>
        <p:nvSpPr>
          <p:cNvPr id="20" name="Content Placeholder 2">
            <a:extLst>
              <a:ext uri="{FF2B5EF4-FFF2-40B4-BE49-F238E27FC236}">
                <a16:creationId xmlns:a16="http://schemas.microsoft.com/office/drawing/2014/main" id="{B3620023-EB23-D27F-10E9-8A6F1BAA2626}"/>
              </a:ext>
            </a:extLst>
          </p:cNvPr>
          <p:cNvSpPr txBox="1">
            <a:spLocks/>
          </p:cNvSpPr>
          <p:nvPr/>
        </p:nvSpPr>
        <p:spPr>
          <a:xfrm>
            <a:off x="6707022" y="1666638"/>
            <a:ext cx="4439752" cy="49617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Tx/>
              <a:buChar char="-"/>
            </a:pPr>
            <a:r>
              <a:rPr lang="en-US" sz="1700" b="1" dirty="0">
                <a:latin typeface=""/>
              </a:rPr>
              <a:t>49</a:t>
            </a:r>
            <a:r>
              <a:rPr lang="en-US" sz="1700" dirty="0">
                <a:latin typeface=""/>
              </a:rPr>
              <a:t> total shippers have made road haulage</a:t>
            </a:r>
            <a:endParaRPr lang="en-US" sz="1300" dirty="0">
              <a:latin typeface=""/>
            </a:endParaRPr>
          </a:p>
          <a:p>
            <a:pPr>
              <a:lnSpc>
                <a:spcPct val="110000"/>
              </a:lnSpc>
              <a:buFontTx/>
              <a:buChar char="-"/>
            </a:pPr>
            <a:r>
              <a:rPr lang="en-US" sz="1700" b="1" dirty="0">
                <a:latin typeface=""/>
              </a:rPr>
              <a:t>3245</a:t>
            </a:r>
            <a:r>
              <a:rPr lang="en-US" sz="1700" dirty="0">
                <a:latin typeface=""/>
              </a:rPr>
              <a:t> shipments are carried out </a:t>
            </a:r>
          </a:p>
          <a:p>
            <a:pPr>
              <a:lnSpc>
                <a:spcPct val="110000"/>
              </a:lnSpc>
              <a:buFontTx/>
              <a:buChar char="-"/>
            </a:pPr>
            <a:r>
              <a:rPr lang="en-US" sz="1700" dirty="0">
                <a:latin typeface=""/>
              </a:rPr>
              <a:t>Shipments done between 1</a:t>
            </a:r>
            <a:r>
              <a:rPr lang="en-US" sz="1700" baseline="30000" dirty="0">
                <a:latin typeface=""/>
              </a:rPr>
              <a:t>st</a:t>
            </a:r>
            <a:r>
              <a:rPr lang="en-US" sz="1700" dirty="0">
                <a:latin typeface=""/>
              </a:rPr>
              <a:t> Oct 2023 to 31</a:t>
            </a:r>
            <a:r>
              <a:rPr lang="en-US" sz="1700" baseline="30000" dirty="0">
                <a:latin typeface=""/>
              </a:rPr>
              <a:t>st</a:t>
            </a:r>
            <a:r>
              <a:rPr lang="en-US" sz="1700" dirty="0">
                <a:latin typeface=""/>
              </a:rPr>
              <a:t> Dec 2023 are </a:t>
            </a:r>
            <a:r>
              <a:rPr lang="en-US" sz="1700" b="1" dirty="0">
                <a:latin typeface=""/>
              </a:rPr>
              <a:t>3238</a:t>
            </a:r>
          </a:p>
          <a:p>
            <a:pPr>
              <a:lnSpc>
                <a:spcPct val="110000"/>
              </a:lnSpc>
              <a:buFontTx/>
              <a:buChar char="-"/>
            </a:pPr>
            <a:r>
              <a:rPr lang="en-US" sz="1700" b="1" dirty="0">
                <a:latin typeface=""/>
              </a:rPr>
              <a:t>4 </a:t>
            </a:r>
            <a:r>
              <a:rPr lang="en-US" sz="1700" dirty="0">
                <a:latin typeface=""/>
              </a:rPr>
              <a:t>different vehicle size:</a:t>
            </a:r>
          </a:p>
          <a:p>
            <a:pPr lvl="1">
              <a:lnSpc>
                <a:spcPct val="110000"/>
              </a:lnSpc>
              <a:buFontTx/>
              <a:buChar char="-"/>
            </a:pPr>
            <a:r>
              <a:rPr lang="en-US" sz="1300" b="1" dirty="0">
                <a:latin typeface=""/>
              </a:rPr>
              <a:t>Tractor</a:t>
            </a:r>
          </a:p>
          <a:p>
            <a:pPr lvl="1">
              <a:lnSpc>
                <a:spcPct val="110000"/>
              </a:lnSpc>
              <a:buFontTx/>
              <a:buChar char="-"/>
            </a:pPr>
            <a:r>
              <a:rPr lang="en-US" sz="1300" b="1" dirty="0">
                <a:latin typeface=""/>
              </a:rPr>
              <a:t>3.5T van</a:t>
            </a:r>
          </a:p>
          <a:p>
            <a:pPr lvl="1">
              <a:lnSpc>
                <a:spcPct val="110000"/>
              </a:lnSpc>
              <a:buFontTx/>
              <a:buChar char="-"/>
            </a:pPr>
            <a:r>
              <a:rPr lang="en-US" sz="1300" b="1" dirty="0">
                <a:latin typeface=""/>
              </a:rPr>
              <a:t>7.5T rigid</a:t>
            </a:r>
          </a:p>
          <a:p>
            <a:pPr lvl="1">
              <a:lnSpc>
                <a:spcPct val="110000"/>
              </a:lnSpc>
              <a:buFontTx/>
              <a:buChar char="-"/>
            </a:pPr>
            <a:r>
              <a:rPr lang="en-US" sz="1300" b="1" dirty="0">
                <a:latin typeface=""/>
              </a:rPr>
              <a:t>18T rigid</a:t>
            </a:r>
          </a:p>
          <a:p>
            <a:pPr lvl="1">
              <a:lnSpc>
                <a:spcPct val="110000"/>
              </a:lnSpc>
              <a:buFontTx/>
              <a:buChar char="-"/>
            </a:pPr>
            <a:r>
              <a:rPr lang="en-US" sz="1300" b="1" dirty="0">
                <a:latin typeface=""/>
              </a:rPr>
              <a:t>26T rigid</a:t>
            </a:r>
          </a:p>
          <a:p>
            <a:pPr>
              <a:lnSpc>
                <a:spcPct val="110000"/>
              </a:lnSpc>
              <a:buFontTx/>
              <a:buChar char="-"/>
            </a:pPr>
            <a:r>
              <a:rPr lang="en-US" sz="1700" b="1" dirty="0">
                <a:latin typeface=""/>
              </a:rPr>
              <a:t>13 </a:t>
            </a:r>
            <a:r>
              <a:rPr lang="en-US" sz="1700" dirty="0">
                <a:latin typeface=""/>
              </a:rPr>
              <a:t>different vehicle buildup types are used</a:t>
            </a:r>
            <a:endParaRPr lang="en-US" sz="1700" b="1" dirty="0">
              <a:latin typeface=""/>
            </a:endParaRPr>
          </a:p>
          <a:p>
            <a:pPr>
              <a:lnSpc>
                <a:spcPct val="110000"/>
              </a:lnSpc>
              <a:buFontTx/>
              <a:buChar char="-"/>
            </a:pPr>
            <a:r>
              <a:rPr lang="en-US" sz="1700" dirty="0">
                <a:latin typeface=""/>
              </a:rPr>
              <a:t>Pre-processing is done on “</a:t>
            </a:r>
            <a:r>
              <a:rPr lang="en-US" sz="1700" b="1" dirty="0">
                <a:latin typeface=""/>
              </a:rPr>
              <a:t>Timestamp</a:t>
            </a:r>
            <a:r>
              <a:rPr lang="en-US" sz="1700" dirty="0">
                <a:latin typeface=""/>
              </a:rPr>
              <a:t>” format to comply with python understandable format</a:t>
            </a:r>
          </a:p>
          <a:p>
            <a:pPr>
              <a:lnSpc>
                <a:spcPct val="110000"/>
              </a:lnSpc>
            </a:pPr>
            <a:endParaRPr lang="en-US" sz="1400" dirty="0">
              <a:latin typeface=""/>
            </a:endParaRPr>
          </a:p>
        </p:txBody>
      </p:sp>
      <p:pic>
        <p:nvPicPr>
          <p:cNvPr id="21" name="Picture 10" descr="shipment Icon - Free PNG &amp; SVG 3157384 - Noun Project">
            <a:extLst>
              <a:ext uri="{FF2B5EF4-FFF2-40B4-BE49-F238E27FC236}">
                <a16:creationId xmlns:a16="http://schemas.microsoft.com/office/drawing/2014/main" id="{5A71E2E4-E533-D39E-747C-7CB46F4B05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7869" y="1126937"/>
            <a:ext cx="608056" cy="60805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846B8C1-A6BB-5727-EA61-E29396F2FD65}"/>
              </a:ext>
            </a:extLst>
          </p:cNvPr>
          <p:cNvSpPr txBox="1"/>
          <p:nvPr/>
        </p:nvSpPr>
        <p:spPr>
          <a:xfrm>
            <a:off x="8117724" y="1230910"/>
            <a:ext cx="2639028" cy="400110"/>
          </a:xfrm>
          <a:prstGeom prst="rect">
            <a:avLst/>
          </a:prstGeom>
          <a:noFill/>
        </p:spPr>
        <p:txBody>
          <a:bodyPr wrap="square" rtlCol="0">
            <a:spAutoFit/>
          </a:bodyPr>
          <a:lstStyle/>
          <a:p>
            <a:pPr algn="ctr"/>
            <a:r>
              <a:rPr lang="en-US" sz="2000" b="1" dirty="0">
                <a:solidFill>
                  <a:srgbClr val="FF4E00"/>
                </a:solidFill>
                <a:latin typeface=""/>
              </a:rPr>
              <a:t>Shipment data</a:t>
            </a:r>
          </a:p>
        </p:txBody>
      </p:sp>
      <p:cxnSp>
        <p:nvCxnSpPr>
          <p:cNvPr id="24" name="Straight Connector 23">
            <a:extLst>
              <a:ext uri="{FF2B5EF4-FFF2-40B4-BE49-F238E27FC236}">
                <a16:creationId xmlns:a16="http://schemas.microsoft.com/office/drawing/2014/main" id="{26F8F313-A375-40EF-6655-A23DE8B946F3}"/>
              </a:ext>
            </a:extLst>
          </p:cNvPr>
          <p:cNvCxnSpPr/>
          <p:nvPr/>
        </p:nvCxnSpPr>
        <p:spPr>
          <a:xfrm>
            <a:off x="6192456" y="1680956"/>
            <a:ext cx="0" cy="43031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59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animEffect transition="in" filter="fade">
                                      <p:cBhvr>
                                        <p:cTn id="43" dur="500"/>
                                        <p:tgtEl>
                                          <p:spTgt spid="20">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0">
                                            <p:txEl>
                                              <p:pRg st="1" end="1"/>
                                            </p:txEl>
                                          </p:spTgt>
                                        </p:tgtEl>
                                        <p:attrNameLst>
                                          <p:attrName>style.visibility</p:attrName>
                                        </p:attrNameLst>
                                      </p:cBhvr>
                                      <p:to>
                                        <p:strVal val="visible"/>
                                      </p:to>
                                    </p:set>
                                    <p:animEffect transition="in" filter="fade">
                                      <p:cBhvr>
                                        <p:cTn id="48" dur="500"/>
                                        <p:tgtEl>
                                          <p:spTgt spid="20">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0">
                                            <p:txEl>
                                              <p:pRg st="2" end="2"/>
                                            </p:txEl>
                                          </p:spTgt>
                                        </p:tgtEl>
                                        <p:attrNameLst>
                                          <p:attrName>style.visibility</p:attrName>
                                        </p:attrNameLst>
                                      </p:cBhvr>
                                      <p:to>
                                        <p:strVal val="visible"/>
                                      </p:to>
                                    </p:set>
                                    <p:animEffect transition="in" filter="fade">
                                      <p:cBhvr>
                                        <p:cTn id="53" dur="500"/>
                                        <p:tgtEl>
                                          <p:spTgt spid="20">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0">
                                            <p:txEl>
                                              <p:pRg st="3" end="3"/>
                                            </p:txEl>
                                          </p:spTgt>
                                        </p:tgtEl>
                                        <p:attrNameLst>
                                          <p:attrName>style.visibility</p:attrName>
                                        </p:attrNameLst>
                                      </p:cBhvr>
                                      <p:to>
                                        <p:strVal val="visible"/>
                                      </p:to>
                                    </p:set>
                                    <p:animEffect transition="in" filter="fade">
                                      <p:cBhvr>
                                        <p:cTn id="58" dur="500"/>
                                        <p:tgtEl>
                                          <p:spTgt spid="20">
                                            <p:txEl>
                                              <p:pRg st="3" end="3"/>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0">
                                            <p:txEl>
                                              <p:pRg st="4" end="4"/>
                                            </p:txEl>
                                          </p:spTgt>
                                        </p:tgtEl>
                                        <p:attrNameLst>
                                          <p:attrName>style.visibility</p:attrName>
                                        </p:attrNameLst>
                                      </p:cBhvr>
                                      <p:to>
                                        <p:strVal val="visible"/>
                                      </p:to>
                                    </p:set>
                                    <p:animEffect transition="in" filter="fade">
                                      <p:cBhvr>
                                        <p:cTn id="61" dur="500"/>
                                        <p:tgtEl>
                                          <p:spTgt spid="20">
                                            <p:txEl>
                                              <p:pRg st="4" end="4"/>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
                                            <p:txEl>
                                              <p:pRg st="5" end="5"/>
                                            </p:txEl>
                                          </p:spTgt>
                                        </p:tgtEl>
                                        <p:attrNameLst>
                                          <p:attrName>style.visibility</p:attrName>
                                        </p:attrNameLst>
                                      </p:cBhvr>
                                      <p:to>
                                        <p:strVal val="visible"/>
                                      </p:to>
                                    </p:set>
                                    <p:animEffect transition="in" filter="fade">
                                      <p:cBhvr>
                                        <p:cTn id="64" dur="500"/>
                                        <p:tgtEl>
                                          <p:spTgt spid="20">
                                            <p:txEl>
                                              <p:pRg st="5" end="5"/>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0">
                                            <p:txEl>
                                              <p:pRg st="6" end="6"/>
                                            </p:txEl>
                                          </p:spTgt>
                                        </p:tgtEl>
                                        <p:attrNameLst>
                                          <p:attrName>style.visibility</p:attrName>
                                        </p:attrNameLst>
                                      </p:cBhvr>
                                      <p:to>
                                        <p:strVal val="visible"/>
                                      </p:to>
                                    </p:set>
                                    <p:animEffect transition="in" filter="fade">
                                      <p:cBhvr>
                                        <p:cTn id="67" dur="500"/>
                                        <p:tgtEl>
                                          <p:spTgt spid="20">
                                            <p:txEl>
                                              <p:pRg st="6" end="6"/>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xEl>
                                              <p:pRg st="7" end="7"/>
                                            </p:txEl>
                                          </p:spTgt>
                                        </p:tgtEl>
                                        <p:attrNameLst>
                                          <p:attrName>style.visibility</p:attrName>
                                        </p:attrNameLst>
                                      </p:cBhvr>
                                      <p:to>
                                        <p:strVal val="visible"/>
                                      </p:to>
                                    </p:set>
                                    <p:animEffect transition="in" filter="fade">
                                      <p:cBhvr>
                                        <p:cTn id="70" dur="500"/>
                                        <p:tgtEl>
                                          <p:spTgt spid="20">
                                            <p:txEl>
                                              <p:pRg st="7" end="7"/>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0">
                                            <p:txEl>
                                              <p:pRg st="8" end="8"/>
                                            </p:txEl>
                                          </p:spTgt>
                                        </p:tgtEl>
                                        <p:attrNameLst>
                                          <p:attrName>style.visibility</p:attrName>
                                        </p:attrNameLst>
                                      </p:cBhvr>
                                      <p:to>
                                        <p:strVal val="visible"/>
                                      </p:to>
                                    </p:set>
                                    <p:animEffect transition="in" filter="fade">
                                      <p:cBhvr>
                                        <p:cTn id="73" dur="500"/>
                                        <p:tgtEl>
                                          <p:spTgt spid="20">
                                            <p:txEl>
                                              <p:pRg st="8" end="8"/>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0">
                                            <p:txEl>
                                              <p:pRg st="9" end="9"/>
                                            </p:txEl>
                                          </p:spTgt>
                                        </p:tgtEl>
                                        <p:attrNameLst>
                                          <p:attrName>style.visibility</p:attrName>
                                        </p:attrNameLst>
                                      </p:cBhvr>
                                      <p:to>
                                        <p:strVal val="visible"/>
                                      </p:to>
                                    </p:set>
                                    <p:animEffect transition="in" filter="fade">
                                      <p:cBhvr>
                                        <p:cTn id="78" dur="500"/>
                                        <p:tgtEl>
                                          <p:spTgt spid="20">
                                            <p:txEl>
                                              <p:pRg st="9" end="9"/>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0">
                                            <p:txEl>
                                              <p:pRg st="10" end="10"/>
                                            </p:txEl>
                                          </p:spTgt>
                                        </p:tgtEl>
                                        <p:attrNameLst>
                                          <p:attrName>style.visibility</p:attrName>
                                        </p:attrNameLst>
                                      </p:cBhvr>
                                      <p:to>
                                        <p:strVal val="visible"/>
                                      </p:to>
                                    </p:set>
                                    <p:animEffect transition="in" filter="fade">
                                      <p:cBhvr>
                                        <p:cTn id="83" dur="500"/>
                                        <p:tgtEl>
                                          <p:spTgt spid="2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20" grpId="0" build="p"/>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844436C-31F1-15F9-65E6-BE112DFE6504}"/>
              </a:ext>
            </a:extLst>
          </p:cNvPr>
          <p:cNvSpPr>
            <a:spLocks noGrp="1"/>
          </p:cNvSpPr>
          <p:nvPr>
            <p:ph type="title"/>
          </p:nvPr>
        </p:nvSpPr>
        <p:spPr>
          <a:xfrm>
            <a:off x="1812536" y="374159"/>
            <a:ext cx="10053763" cy="2928470"/>
          </a:xfrm>
        </p:spPr>
        <p:txBody>
          <a:bodyPr vert="horz" lIns="91440" tIns="45720" rIns="91440" bIns="45720" rtlCol="0" anchor="b">
            <a:normAutofit/>
          </a:bodyPr>
          <a:lstStyle/>
          <a:p>
            <a:r>
              <a:rPr lang="en-US" sz="4800" kern="1200" dirty="0">
                <a:solidFill>
                  <a:srgbClr val="FFFFFF"/>
                </a:solidFill>
                <a:latin typeface=""/>
              </a:rPr>
              <a:t>Task 1: Identifying happy shippers</a:t>
            </a:r>
          </a:p>
        </p:txBody>
      </p:sp>
      <p:pic>
        <p:nvPicPr>
          <p:cNvPr id="4" name="Picture 2" descr="digihaul | Linktree">
            <a:extLst>
              <a:ext uri="{FF2B5EF4-FFF2-40B4-BE49-F238E27FC236}">
                <a16:creationId xmlns:a16="http://schemas.microsoft.com/office/drawing/2014/main" id="{209F821C-BB5E-29A0-A69D-07F6E620A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608" y="5858471"/>
            <a:ext cx="1064441" cy="10644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DigiHaul Driver 3.0 – Apps on Google Play">
            <a:extLst>
              <a:ext uri="{FF2B5EF4-FFF2-40B4-BE49-F238E27FC236}">
                <a16:creationId xmlns:a16="http://schemas.microsoft.com/office/drawing/2014/main" id="{ED736482-425D-5DAA-D8A1-EA5197DA4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2" y="2409960"/>
            <a:ext cx="2207246" cy="1103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358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4EE36-B3B4-AAF1-B2A5-0CD5EC6062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E0BF2F-52FD-44B2-5737-2A50AC46DDD8}"/>
              </a:ext>
            </a:extLst>
          </p:cNvPr>
          <p:cNvSpPr>
            <a:spLocks noGrp="1"/>
          </p:cNvSpPr>
          <p:nvPr>
            <p:ph type="title"/>
          </p:nvPr>
        </p:nvSpPr>
        <p:spPr>
          <a:xfrm>
            <a:off x="509585" y="22221"/>
            <a:ext cx="10515600" cy="1325563"/>
          </a:xfrm>
        </p:spPr>
        <p:txBody>
          <a:bodyPr>
            <a:normAutofit/>
          </a:bodyPr>
          <a:lstStyle/>
          <a:p>
            <a:r>
              <a:rPr lang="en-US" sz="3600" dirty="0">
                <a:latin typeface=""/>
              </a:rPr>
              <a:t>Date period filter &amp; extracting delivery time from GPS data and assumptions </a:t>
            </a:r>
          </a:p>
        </p:txBody>
      </p:sp>
      <p:pic>
        <p:nvPicPr>
          <p:cNvPr id="4" name="Picture 2" descr="digihaul | Linktree">
            <a:extLst>
              <a:ext uri="{FF2B5EF4-FFF2-40B4-BE49-F238E27FC236}">
                <a16:creationId xmlns:a16="http://schemas.microsoft.com/office/drawing/2014/main" id="{9AE77095-0681-5456-353B-FE8684AB0B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608" y="5858471"/>
            <a:ext cx="1064441" cy="106444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B89B328C-2224-451C-A0A8-116C14D06A51}"/>
              </a:ext>
            </a:extLst>
          </p:cNvPr>
          <p:cNvCxnSpPr/>
          <p:nvPr/>
        </p:nvCxnSpPr>
        <p:spPr>
          <a:xfrm>
            <a:off x="5903089" y="1796061"/>
            <a:ext cx="0" cy="43031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000A0C4-C579-93B1-FB49-0A6C8FD55133}"/>
              </a:ext>
            </a:extLst>
          </p:cNvPr>
          <p:cNvSpPr txBox="1"/>
          <p:nvPr/>
        </p:nvSpPr>
        <p:spPr>
          <a:xfrm>
            <a:off x="2044088" y="1823738"/>
            <a:ext cx="1956121" cy="338554"/>
          </a:xfrm>
          <a:prstGeom prst="rect">
            <a:avLst/>
          </a:prstGeom>
          <a:noFill/>
        </p:spPr>
        <p:txBody>
          <a:bodyPr wrap="square" rtlCol="0">
            <a:spAutoFit/>
          </a:bodyPr>
          <a:lstStyle/>
          <a:p>
            <a:pPr algn="ctr"/>
            <a:r>
              <a:rPr lang="en-US" sz="1600" b="1" dirty="0">
                <a:latin typeface=""/>
              </a:rPr>
              <a:t>Date filter</a:t>
            </a:r>
          </a:p>
        </p:txBody>
      </p:sp>
      <p:sp>
        <p:nvSpPr>
          <p:cNvPr id="9" name="TextBox 8">
            <a:extLst>
              <a:ext uri="{FF2B5EF4-FFF2-40B4-BE49-F238E27FC236}">
                <a16:creationId xmlns:a16="http://schemas.microsoft.com/office/drawing/2014/main" id="{F190E26F-82AF-B6E6-33C8-23FF600A72C5}"/>
              </a:ext>
            </a:extLst>
          </p:cNvPr>
          <p:cNvSpPr txBox="1"/>
          <p:nvPr/>
        </p:nvSpPr>
        <p:spPr>
          <a:xfrm>
            <a:off x="834198" y="3409639"/>
            <a:ext cx="1724628" cy="307777"/>
          </a:xfrm>
          <a:prstGeom prst="rect">
            <a:avLst/>
          </a:prstGeom>
          <a:noFill/>
        </p:spPr>
        <p:txBody>
          <a:bodyPr wrap="square" rtlCol="0">
            <a:spAutoFit/>
          </a:bodyPr>
          <a:lstStyle/>
          <a:p>
            <a:pPr algn="ctr"/>
            <a:r>
              <a:rPr lang="en-US" sz="1400" dirty="0">
                <a:latin typeface=""/>
              </a:rPr>
              <a:t>On collection time</a:t>
            </a:r>
          </a:p>
        </p:txBody>
      </p:sp>
      <p:sp>
        <p:nvSpPr>
          <p:cNvPr id="11" name="TextBox 10">
            <a:extLst>
              <a:ext uri="{FF2B5EF4-FFF2-40B4-BE49-F238E27FC236}">
                <a16:creationId xmlns:a16="http://schemas.microsoft.com/office/drawing/2014/main" id="{34A0D3E6-FB02-9B9A-E901-96C7E42346FD}"/>
              </a:ext>
            </a:extLst>
          </p:cNvPr>
          <p:cNvSpPr txBox="1"/>
          <p:nvPr/>
        </p:nvSpPr>
        <p:spPr>
          <a:xfrm>
            <a:off x="3472559" y="3409638"/>
            <a:ext cx="1724628" cy="307777"/>
          </a:xfrm>
          <a:prstGeom prst="rect">
            <a:avLst/>
          </a:prstGeom>
          <a:noFill/>
        </p:spPr>
        <p:txBody>
          <a:bodyPr wrap="square" rtlCol="0">
            <a:spAutoFit/>
          </a:bodyPr>
          <a:lstStyle/>
          <a:p>
            <a:pPr algn="ctr"/>
            <a:r>
              <a:rPr lang="en-US" sz="1400" dirty="0">
                <a:latin typeface=""/>
              </a:rPr>
              <a:t>On delivery time</a:t>
            </a:r>
          </a:p>
        </p:txBody>
      </p:sp>
      <p:cxnSp>
        <p:nvCxnSpPr>
          <p:cNvPr id="15" name="Elbow Connector 14">
            <a:extLst>
              <a:ext uri="{FF2B5EF4-FFF2-40B4-BE49-F238E27FC236}">
                <a16:creationId xmlns:a16="http://schemas.microsoft.com/office/drawing/2014/main" id="{64F69AF3-C682-4549-12F1-D78E7C972D83}"/>
              </a:ext>
            </a:extLst>
          </p:cNvPr>
          <p:cNvCxnSpPr>
            <a:cxnSpLocks/>
            <a:stCxn id="8" idx="2"/>
            <a:endCxn id="11" idx="0"/>
          </p:cNvCxnSpPr>
          <p:nvPr/>
        </p:nvCxnSpPr>
        <p:spPr>
          <a:xfrm rot="16200000" flipH="1">
            <a:off x="3054838" y="2129603"/>
            <a:ext cx="1247346" cy="13127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E8607F8B-25F0-317B-06BC-6541AAB52830}"/>
              </a:ext>
            </a:extLst>
          </p:cNvPr>
          <p:cNvCxnSpPr>
            <a:stCxn id="8" idx="2"/>
            <a:endCxn id="9" idx="0"/>
          </p:cNvCxnSpPr>
          <p:nvPr/>
        </p:nvCxnSpPr>
        <p:spPr>
          <a:xfrm rot="5400000">
            <a:off x="1735658" y="2123147"/>
            <a:ext cx="1247347" cy="13256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94" name="Picture 2" descr="tick circle&quot; Icon - Download for free – Iconduck">
            <a:extLst>
              <a:ext uri="{FF2B5EF4-FFF2-40B4-BE49-F238E27FC236}">
                <a16:creationId xmlns:a16="http://schemas.microsoft.com/office/drawing/2014/main" id="{F18F936D-A146-9860-C2BA-8824F7BFE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1141" y="3364443"/>
            <a:ext cx="495988" cy="49502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E17CF82-3C64-C579-7055-792F4A2AB112}"/>
              </a:ext>
            </a:extLst>
          </p:cNvPr>
          <p:cNvSpPr txBox="1"/>
          <p:nvPr/>
        </p:nvSpPr>
        <p:spPr>
          <a:xfrm>
            <a:off x="533555" y="4462155"/>
            <a:ext cx="4663632" cy="1169551"/>
          </a:xfrm>
          <a:prstGeom prst="rect">
            <a:avLst/>
          </a:prstGeom>
          <a:noFill/>
        </p:spPr>
        <p:txBody>
          <a:bodyPr wrap="square" rtlCol="0">
            <a:spAutoFit/>
          </a:bodyPr>
          <a:lstStyle/>
          <a:p>
            <a:r>
              <a:rPr lang="en-US" sz="1400" dirty="0">
                <a:latin typeface=""/>
              </a:rPr>
              <a:t>Since collection time might not always convey the number of successful delivery completion within the set date filter, it makes more sense to consider all delivery completed in the date range (1</a:t>
            </a:r>
            <a:r>
              <a:rPr lang="en-US" sz="1400" baseline="30000" dirty="0">
                <a:latin typeface=""/>
              </a:rPr>
              <a:t>st</a:t>
            </a:r>
            <a:r>
              <a:rPr lang="en-US" sz="1400" dirty="0">
                <a:latin typeface=""/>
              </a:rPr>
              <a:t> oct 2023 to 31</a:t>
            </a:r>
            <a:r>
              <a:rPr lang="en-US" sz="1400" baseline="30000" dirty="0">
                <a:latin typeface=""/>
              </a:rPr>
              <a:t>st</a:t>
            </a:r>
            <a:r>
              <a:rPr lang="en-US" sz="1400" dirty="0">
                <a:latin typeface=""/>
              </a:rPr>
              <a:t> deck 2023)</a:t>
            </a:r>
          </a:p>
        </p:txBody>
      </p:sp>
      <p:sp>
        <p:nvSpPr>
          <p:cNvPr id="23" name="TextBox 22">
            <a:extLst>
              <a:ext uri="{FF2B5EF4-FFF2-40B4-BE49-F238E27FC236}">
                <a16:creationId xmlns:a16="http://schemas.microsoft.com/office/drawing/2014/main" id="{A6D00506-B995-EEC5-FB43-A0E2B027E5A3}"/>
              </a:ext>
            </a:extLst>
          </p:cNvPr>
          <p:cNvSpPr txBox="1"/>
          <p:nvPr/>
        </p:nvSpPr>
        <p:spPr>
          <a:xfrm>
            <a:off x="10326699" y="4020316"/>
            <a:ext cx="1724628" cy="307777"/>
          </a:xfrm>
          <a:prstGeom prst="rect">
            <a:avLst/>
          </a:prstGeom>
          <a:noFill/>
        </p:spPr>
        <p:txBody>
          <a:bodyPr wrap="square" rtlCol="0">
            <a:spAutoFit/>
          </a:bodyPr>
          <a:lstStyle/>
          <a:p>
            <a:pPr algn="ctr"/>
            <a:r>
              <a:rPr lang="en-US" sz="1400" dirty="0">
                <a:latin typeface=""/>
              </a:rPr>
              <a:t>Delivery deadline</a:t>
            </a:r>
          </a:p>
        </p:txBody>
      </p:sp>
      <p:sp>
        <p:nvSpPr>
          <p:cNvPr id="31" name="TextBox 30">
            <a:extLst>
              <a:ext uri="{FF2B5EF4-FFF2-40B4-BE49-F238E27FC236}">
                <a16:creationId xmlns:a16="http://schemas.microsoft.com/office/drawing/2014/main" id="{9EE5D09F-FB68-C356-870A-D78CC12FB3A7}"/>
              </a:ext>
            </a:extLst>
          </p:cNvPr>
          <p:cNvSpPr txBox="1"/>
          <p:nvPr/>
        </p:nvSpPr>
        <p:spPr>
          <a:xfrm>
            <a:off x="7858685" y="4036501"/>
            <a:ext cx="2535908" cy="307777"/>
          </a:xfrm>
          <a:prstGeom prst="rect">
            <a:avLst/>
          </a:prstGeom>
          <a:solidFill>
            <a:schemeClr val="accent6">
              <a:lumMod val="40000"/>
              <a:lumOff val="60000"/>
            </a:schemeClr>
          </a:solidFill>
          <a:ln w="25400">
            <a:solidFill>
              <a:schemeClr val="tx1"/>
            </a:solidFill>
            <a:prstDash val="solid"/>
          </a:ln>
        </p:spPr>
        <p:txBody>
          <a:bodyPr wrap="square" rtlCol="0">
            <a:spAutoFit/>
          </a:bodyPr>
          <a:lstStyle/>
          <a:p>
            <a:pPr algn="ctr"/>
            <a:r>
              <a:rPr lang="en-US" sz="1400" dirty="0">
                <a:latin typeface=""/>
              </a:rPr>
              <a:t>+30 mins</a:t>
            </a:r>
          </a:p>
        </p:txBody>
      </p:sp>
      <p:cxnSp>
        <p:nvCxnSpPr>
          <p:cNvPr id="37" name="Straight Connector 36">
            <a:extLst>
              <a:ext uri="{FF2B5EF4-FFF2-40B4-BE49-F238E27FC236}">
                <a16:creationId xmlns:a16="http://schemas.microsoft.com/office/drawing/2014/main" id="{6A362A95-C8B3-E8EF-4A10-06B1981B8D09}"/>
              </a:ext>
            </a:extLst>
          </p:cNvPr>
          <p:cNvCxnSpPr>
            <a:cxnSpLocks/>
          </p:cNvCxnSpPr>
          <p:nvPr/>
        </p:nvCxnSpPr>
        <p:spPr>
          <a:xfrm flipV="1">
            <a:off x="7856447" y="2382031"/>
            <a:ext cx="2535908" cy="1650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35AEF37-5EE1-C4A6-E4A6-2ACD98CB4F1F}"/>
              </a:ext>
            </a:extLst>
          </p:cNvPr>
          <p:cNvSpPr txBox="1"/>
          <p:nvPr/>
        </p:nvSpPr>
        <p:spPr>
          <a:xfrm>
            <a:off x="10084585" y="2244645"/>
            <a:ext cx="1724628" cy="307777"/>
          </a:xfrm>
          <a:prstGeom prst="rect">
            <a:avLst/>
          </a:prstGeom>
          <a:noFill/>
        </p:spPr>
        <p:txBody>
          <a:bodyPr wrap="square" rtlCol="0">
            <a:spAutoFit/>
          </a:bodyPr>
          <a:lstStyle/>
          <a:p>
            <a:pPr algn="ctr"/>
            <a:r>
              <a:rPr lang="en-US" sz="1400" dirty="0">
                <a:latin typeface=""/>
              </a:rPr>
              <a:t>Collection</a:t>
            </a:r>
          </a:p>
        </p:txBody>
      </p:sp>
      <p:sp>
        <p:nvSpPr>
          <p:cNvPr id="50" name="Rectangle 49">
            <a:extLst>
              <a:ext uri="{FF2B5EF4-FFF2-40B4-BE49-F238E27FC236}">
                <a16:creationId xmlns:a16="http://schemas.microsoft.com/office/drawing/2014/main" id="{FF6B1935-82F7-19BB-CE0B-CA5C7548F476}"/>
              </a:ext>
            </a:extLst>
          </p:cNvPr>
          <p:cNvSpPr/>
          <p:nvPr/>
        </p:nvSpPr>
        <p:spPr>
          <a:xfrm>
            <a:off x="7858685" y="2414719"/>
            <a:ext cx="2535908" cy="1589412"/>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2935B68-1543-79EF-F2A9-0C7C7EDD766A}"/>
              </a:ext>
            </a:extLst>
          </p:cNvPr>
          <p:cNvSpPr/>
          <p:nvPr/>
        </p:nvSpPr>
        <p:spPr>
          <a:xfrm>
            <a:off x="7859357" y="4380881"/>
            <a:ext cx="2535908" cy="1525109"/>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Left Brace 51">
            <a:extLst>
              <a:ext uri="{FF2B5EF4-FFF2-40B4-BE49-F238E27FC236}">
                <a16:creationId xmlns:a16="http://schemas.microsoft.com/office/drawing/2014/main" id="{FDDC9B0F-6B56-ECDF-B4ED-A4696894DFCE}"/>
              </a:ext>
            </a:extLst>
          </p:cNvPr>
          <p:cNvSpPr/>
          <p:nvPr/>
        </p:nvSpPr>
        <p:spPr>
          <a:xfrm>
            <a:off x="7137763" y="2377080"/>
            <a:ext cx="333544" cy="16495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D5AD72E3-81F2-C6C7-67E6-8797D5C7FC7D}"/>
              </a:ext>
            </a:extLst>
          </p:cNvPr>
          <p:cNvSpPr txBox="1"/>
          <p:nvPr/>
        </p:nvSpPr>
        <p:spPr>
          <a:xfrm>
            <a:off x="5767385" y="2936081"/>
            <a:ext cx="1724628" cy="261610"/>
          </a:xfrm>
          <a:prstGeom prst="rect">
            <a:avLst/>
          </a:prstGeom>
          <a:noFill/>
        </p:spPr>
        <p:txBody>
          <a:bodyPr wrap="square" rtlCol="0">
            <a:spAutoFit/>
          </a:bodyPr>
          <a:lstStyle/>
          <a:p>
            <a:pPr algn="ctr"/>
            <a:r>
              <a:rPr lang="en-US" sz="1050" dirty="0">
                <a:solidFill>
                  <a:schemeClr val="accent6">
                    <a:lumMod val="75000"/>
                  </a:schemeClr>
                </a:solidFill>
                <a:latin typeface=""/>
              </a:rPr>
              <a:t>Advanced delivery</a:t>
            </a:r>
          </a:p>
        </p:txBody>
      </p:sp>
      <p:sp>
        <p:nvSpPr>
          <p:cNvPr id="54" name="Left Brace 53">
            <a:extLst>
              <a:ext uri="{FF2B5EF4-FFF2-40B4-BE49-F238E27FC236}">
                <a16:creationId xmlns:a16="http://schemas.microsoft.com/office/drawing/2014/main" id="{614087B7-3BDB-83AA-FFB8-6BBC63A735DE}"/>
              </a:ext>
            </a:extLst>
          </p:cNvPr>
          <p:cNvSpPr/>
          <p:nvPr/>
        </p:nvSpPr>
        <p:spPr>
          <a:xfrm>
            <a:off x="7381399" y="4036502"/>
            <a:ext cx="333526" cy="3443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219E9BDE-3EA1-92D7-91EC-B16AB59C4A61}"/>
              </a:ext>
            </a:extLst>
          </p:cNvPr>
          <p:cNvSpPr txBox="1"/>
          <p:nvPr/>
        </p:nvSpPr>
        <p:spPr>
          <a:xfrm>
            <a:off x="5892742" y="4087675"/>
            <a:ext cx="1488657" cy="253916"/>
          </a:xfrm>
          <a:prstGeom prst="rect">
            <a:avLst/>
          </a:prstGeom>
          <a:noFill/>
        </p:spPr>
        <p:txBody>
          <a:bodyPr wrap="square" rtlCol="0">
            <a:spAutoFit/>
          </a:bodyPr>
          <a:lstStyle/>
          <a:p>
            <a:pPr algn="ctr"/>
            <a:r>
              <a:rPr lang="en-US" sz="1050" dirty="0">
                <a:solidFill>
                  <a:schemeClr val="accent6">
                    <a:lumMod val="75000"/>
                  </a:schemeClr>
                </a:solidFill>
                <a:latin typeface=""/>
              </a:rPr>
              <a:t>On-time delivery</a:t>
            </a:r>
          </a:p>
        </p:txBody>
      </p:sp>
      <p:sp>
        <p:nvSpPr>
          <p:cNvPr id="56" name="Left Brace 55">
            <a:extLst>
              <a:ext uri="{FF2B5EF4-FFF2-40B4-BE49-F238E27FC236}">
                <a16:creationId xmlns:a16="http://schemas.microsoft.com/office/drawing/2014/main" id="{8F04BB8C-1FDE-4E06-BB61-75F922E234EE}"/>
              </a:ext>
            </a:extLst>
          </p:cNvPr>
          <p:cNvSpPr/>
          <p:nvPr/>
        </p:nvSpPr>
        <p:spPr>
          <a:xfrm>
            <a:off x="7121092" y="4431036"/>
            <a:ext cx="333544" cy="14548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a:extLst>
              <a:ext uri="{FF2B5EF4-FFF2-40B4-BE49-F238E27FC236}">
                <a16:creationId xmlns:a16="http://schemas.microsoft.com/office/drawing/2014/main" id="{70F1DF03-1585-5F1E-AA27-C63FC4EAC0AD}"/>
              </a:ext>
            </a:extLst>
          </p:cNvPr>
          <p:cNvSpPr txBox="1"/>
          <p:nvPr/>
        </p:nvSpPr>
        <p:spPr>
          <a:xfrm>
            <a:off x="5730008" y="5027666"/>
            <a:ext cx="1724628" cy="261610"/>
          </a:xfrm>
          <a:prstGeom prst="rect">
            <a:avLst/>
          </a:prstGeom>
          <a:noFill/>
        </p:spPr>
        <p:txBody>
          <a:bodyPr wrap="square" rtlCol="0">
            <a:spAutoFit/>
          </a:bodyPr>
          <a:lstStyle/>
          <a:p>
            <a:pPr algn="ctr"/>
            <a:r>
              <a:rPr lang="en-US" sz="1050" b="1" dirty="0">
                <a:solidFill>
                  <a:srgbClr val="FF4E00"/>
                </a:solidFill>
                <a:latin typeface=""/>
              </a:rPr>
              <a:t>Late delivery</a:t>
            </a:r>
          </a:p>
        </p:txBody>
      </p:sp>
      <p:sp>
        <p:nvSpPr>
          <p:cNvPr id="3" name="TextBox 2">
            <a:extLst>
              <a:ext uri="{FF2B5EF4-FFF2-40B4-BE49-F238E27FC236}">
                <a16:creationId xmlns:a16="http://schemas.microsoft.com/office/drawing/2014/main" id="{233D72A5-CEA0-F424-8AA0-4DA3F5BB6677}"/>
              </a:ext>
            </a:extLst>
          </p:cNvPr>
          <p:cNvSpPr txBox="1"/>
          <p:nvPr/>
        </p:nvSpPr>
        <p:spPr>
          <a:xfrm>
            <a:off x="8000857" y="1722894"/>
            <a:ext cx="1956121" cy="338554"/>
          </a:xfrm>
          <a:prstGeom prst="rect">
            <a:avLst/>
          </a:prstGeom>
          <a:noFill/>
        </p:spPr>
        <p:txBody>
          <a:bodyPr wrap="square" rtlCol="0">
            <a:spAutoFit/>
          </a:bodyPr>
          <a:lstStyle/>
          <a:p>
            <a:pPr algn="ctr"/>
            <a:r>
              <a:rPr lang="en-US" sz="1600" b="1" dirty="0">
                <a:latin typeface=""/>
              </a:rPr>
              <a:t>Delivery profiling</a:t>
            </a:r>
          </a:p>
        </p:txBody>
      </p:sp>
    </p:spTree>
    <p:extLst>
      <p:ext uri="{BB962C8B-B14F-4D97-AF65-F5344CB8AC3E}">
        <p14:creationId xmlns:p14="http://schemas.microsoft.com/office/powerpoint/2010/main" val="55426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194"/>
                                        </p:tgtEl>
                                        <p:attrNameLst>
                                          <p:attrName>style.visibility</p:attrName>
                                        </p:attrNameLst>
                                      </p:cBhvr>
                                      <p:to>
                                        <p:strVal val="visible"/>
                                      </p:to>
                                    </p:set>
                                    <p:animEffect transition="in" filter="fade">
                                      <p:cBhvr>
                                        <p:cTn id="37" dur="500"/>
                                        <p:tgtEl>
                                          <p:spTgt spid="819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down)">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down)">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fade">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fade">
                                      <p:cBhvr>
                                        <p:cTn id="75" dur="500"/>
                                        <p:tgtEl>
                                          <p:spTgt spid="5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52"/>
                                        </p:tgtEl>
                                        <p:attrNameLst>
                                          <p:attrName>style.visibility</p:attrName>
                                        </p:attrNameLst>
                                      </p:cBhvr>
                                      <p:to>
                                        <p:strVal val="visible"/>
                                      </p:to>
                                    </p:set>
                                    <p:animEffect transition="in" filter="fade">
                                      <p:cBhvr>
                                        <p:cTn id="80" dur="500"/>
                                        <p:tgtEl>
                                          <p:spTgt spid="5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fade">
                                      <p:cBhvr>
                                        <p:cTn id="83" dur="500"/>
                                        <p:tgtEl>
                                          <p:spTgt spid="5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fade">
                                      <p:cBhvr>
                                        <p:cTn id="88" dur="500"/>
                                        <p:tgtEl>
                                          <p:spTgt spid="5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animEffect transition="in" filter="fade">
                                      <p:cBhvr>
                                        <p:cTn id="91" dur="500"/>
                                        <p:tgtEl>
                                          <p:spTgt spid="55"/>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58"/>
                                        </p:tgtEl>
                                        <p:attrNameLst>
                                          <p:attrName>style.visibility</p:attrName>
                                        </p:attrNameLst>
                                      </p:cBhvr>
                                      <p:to>
                                        <p:strVal val="visible"/>
                                      </p:to>
                                    </p:set>
                                    <p:animEffect transition="in" filter="fade">
                                      <p:cBhvr>
                                        <p:cTn id="96" dur="500"/>
                                        <p:tgtEl>
                                          <p:spTgt spid="5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animEffect transition="in" filter="fade">
                                      <p:cBhvr>
                                        <p:cTn id="9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20" grpId="0"/>
      <p:bldP spid="23" grpId="0"/>
      <p:bldP spid="31" grpId="0" animBg="1"/>
      <p:bldP spid="38" grpId="0"/>
      <p:bldP spid="50" grpId="0" animBg="1"/>
      <p:bldP spid="51" grpId="0" animBg="1"/>
      <p:bldP spid="52" grpId="0" animBg="1"/>
      <p:bldP spid="53" grpId="0"/>
      <p:bldP spid="54" grpId="0" animBg="1"/>
      <p:bldP spid="55" grpId="0"/>
      <p:bldP spid="56" grpId="0" animBg="1"/>
      <p:bldP spid="58"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3371</TotalTime>
  <Words>1263</Words>
  <Application>Microsoft Macintosh PowerPoint</Application>
  <PresentationFormat>Widescreen</PresentationFormat>
  <Paragraphs>225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Century Gothic</vt:lpstr>
      <vt:lpstr>Office Theme</vt:lpstr>
      <vt:lpstr>Analysis of lead time and predictive modelling of potential delay </vt:lpstr>
      <vt:lpstr>Agenda</vt:lpstr>
      <vt:lpstr>Problem Statement &amp; Data Explanation </vt:lpstr>
      <vt:lpstr>Problem Statement</vt:lpstr>
      <vt:lpstr>Data explanation</vt:lpstr>
      <vt:lpstr>Exploratory Data Analysis &amp; Pre-processing</vt:lpstr>
      <vt:lpstr>Key findings &amp; summary metrics from GPS and shipment data</vt:lpstr>
      <vt:lpstr>Task 1: Identifying happy shippers</vt:lpstr>
      <vt:lpstr>Date period filter &amp; extracting delivery time from GPS data and assumptions </vt:lpstr>
      <vt:lpstr>Challenges in inconsistent GPS logging</vt:lpstr>
      <vt:lpstr>Distance calculation to determine the destination reach details from GPS data</vt:lpstr>
      <vt:lpstr>Task 2: To whom &amp; when to notify delays</vt:lpstr>
      <vt:lpstr>Process flow to solve the delay notification problem</vt:lpstr>
      <vt:lpstr>Task 3: Predicting likelihood of future delays</vt:lpstr>
      <vt:lpstr>Classification of new shipment booking as potential delay expected or not</vt:lpstr>
      <vt:lpstr>Technical steps in feature engineering &amp; Model building</vt:lpstr>
      <vt:lpstr>Future work extensions</vt:lpstr>
      <vt:lpstr>High level design for model deployment</vt:lpstr>
      <vt:lpstr>Programming tools </vt:lpstr>
      <vt:lpstr>Potential computing resources</vt:lpstr>
      <vt:lpstr>Code walkthrough</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Sundar Coimbatore Krishnaraaj</dc:creator>
  <cp:lastModifiedBy>Karthick Sundar Coimbatore Krishnaraaj</cp:lastModifiedBy>
  <cp:revision>179</cp:revision>
  <dcterms:created xsi:type="dcterms:W3CDTF">2023-08-15T20:47:45Z</dcterms:created>
  <dcterms:modified xsi:type="dcterms:W3CDTF">2024-05-27T01:04:34Z</dcterms:modified>
</cp:coreProperties>
</file>