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6" r:id="rId4"/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EB206-9473-4EB1-8B05-D51E622C23AF}">
  <a:tblStyle styleId="{746EB206-9473-4EB1-8B05-D51E622C23A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6ceee87e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ea6ceee87e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a6ceee87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ea6ceee87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60665c4c7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60665c4c7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60665c4c7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60665c4c7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30280" y="394200"/>
            <a:ext cx="8083080" cy="39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idx="1" type="subTitle"/>
          </p:nvPr>
        </p:nvSpPr>
        <p:spPr>
          <a:xfrm>
            <a:off x="530280" y="394200"/>
            <a:ext cx="8083080" cy="39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2"/>
          <p:cNvSpPr txBox="1"/>
          <p:nvPr>
            <p:ph idx="1"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4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>
            <p:ph idx="1" type="subTitle"/>
          </p:nvPr>
        </p:nvSpPr>
        <p:spPr>
          <a:xfrm>
            <a:off x="530280" y="394200"/>
            <a:ext cx="8083080" cy="39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7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8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0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530280" y="394200"/>
            <a:ext cx="8083080" cy="398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1099440"/>
          </a:xfrm>
          <a:custGeom>
            <a:rect b="b" l="l" r="r" t="t"/>
            <a:pathLst>
              <a:path extrusionOk="0" h="1099297" w="9143981">
                <a:moveTo>
                  <a:pt x="0" y="1099297"/>
                </a:moveTo>
                <a:lnTo>
                  <a:pt x="9143981" y="1099297"/>
                </a:lnTo>
                <a:lnTo>
                  <a:pt x="9143981" y="0"/>
                </a:lnTo>
                <a:lnTo>
                  <a:pt x="0" y="0"/>
                </a:lnTo>
                <a:lnTo>
                  <a:pt x="0" y="1099297"/>
                </a:lnTo>
                <a:close/>
              </a:path>
            </a:pathLst>
          </a:custGeom>
          <a:solidFill>
            <a:srgbClr val="F0C131"/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0" y="1099440"/>
            <a:ext cx="9143640" cy="56880"/>
          </a:xfrm>
          <a:custGeom>
            <a:rect b="b" l="l" r="r" t="t"/>
            <a:pathLst>
              <a:path extrusionOk="0" h="57149" w="9143981">
                <a:moveTo>
                  <a:pt x="0" y="0"/>
                </a:moveTo>
                <a:lnTo>
                  <a:pt x="9143981" y="0"/>
                </a:lnTo>
                <a:lnTo>
                  <a:pt x="914398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  <a:ln>
            <a:noFill/>
          </a:ln>
        </p:spPr>
      </p:sp>
      <p:sp>
        <p:nvSpPr>
          <p:cNvPr id="8" name="Google Shape;8;p1"/>
          <p:cNvSpPr/>
          <p:nvPr/>
        </p:nvSpPr>
        <p:spPr>
          <a:xfrm>
            <a:off x="0" y="0"/>
            <a:ext cx="9143640" cy="3467880"/>
          </a:xfrm>
          <a:custGeom>
            <a:rect b="b" l="l" r="r" t="t"/>
            <a:pathLst>
              <a:path extrusionOk="0" h="3468018" w="9143981">
                <a:moveTo>
                  <a:pt x="0" y="3468018"/>
                </a:moveTo>
                <a:lnTo>
                  <a:pt x="9143981" y="3468018"/>
                </a:lnTo>
                <a:lnTo>
                  <a:pt x="9143981" y="0"/>
                </a:lnTo>
                <a:lnTo>
                  <a:pt x="0" y="0"/>
                </a:lnTo>
                <a:lnTo>
                  <a:pt x="0" y="3468018"/>
                </a:lnTo>
                <a:close/>
              </a:path>
            </a:pathLst>
          </a:custGeom>
          <a:solidFill>
            <a:srgbClr val="F0C131"/>
          </a:solidFill>
          <a:ln>
            <a:noFill/>
          </a:ln>
        </p:spPr>
      </p:sp>
      <p:sp>
        <p:nvSpPr>
          <p:cNvPr id="9" name="Google Shape;9;p1"/>
          <p:cNvSpPr/>
          <p:nvPr/>
        </p:nvSpPr>
        <p:spPr>
          <a:xfrm>
            <a:off x="0" y="3467880"/>
            <a:ext cx="9143640" cy="56880"/>
          </a:xfrm>
          <a:custGeom>
            <a:rect b="b" l="l" r="r" t="t"/>
            <a:pathLst>
              <a:path extrusionOk="0" h="57149" w="9143981">
                <a:moveTo>
                  <a:pt x="0" y="0"/>
                </a:moveTo>
                <a:lnTo>
                  <a:pt x="9143981" y="0"/>
                </a:lnTo>
                <a:lnTo>
                  <a:pt x="914398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  <a:ln>
            <a:noFill/>
          </a:ln>
        </p:spPr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530280" y="394200"/>
            <a:ext cx="8083080" cy="57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3640" cy="1099440"/>
          </a:xfrm>
          <a:custGeom>
            <a:rect b="b" l="l" r="r" t="t"/>
            <a:pathLst>
              <a:path extrusionOk="0" h="1099297" w="9143981">
                <a:moveTo>
                  <a:pt x="0" y="1099297"/>
                </a:moveTo>
                <a:lnTo>
                  <a:pt x="9143981" y="1099297"/>
                </a:lnTo>
                <a:lnTo>
                  <a:pt x="9143981" y="0"/>
                </a:lnTo>
                <a:lnTo>
                  <a:pt x="0" y="0"/>
                </a:lnTo>
                <a:lnTo>
                  <a:pt x="0" y="1099297"/>
                </a:lnTo>
                <a:close/>
              </a:path>
            </a:pathLst>
          </a:custGeom>
          <a:solidFill>
            <a:srgbClr val="F0C131"/>
          </a:solidFill>
          <a:ln>
            <a:noFill/>
          </a:ln>
        </p:spPr>
      </p:sp>
      <p:sp>
        <p:nvSpPr>
          <p:cNvPr id="65" name="Google Shape;65;p14"/>
          <p:cNvSpPr/>
          <p:nvPr/>
        </p:nvSpPr>
        <p:spPr>
          <a:xfrm>
            <a:off x="0" y="1099440"/>
            <a:ext cx="9143640" cy="56880"/>
          </a:xfrm>
          <a:custGeom>
            <a:rect b="b" l="l" r="r" t="t"/>
            <a:pathLst>
              <a:path extrusionOk="0" h="57149" w="9143981">
                <a:moveTo>
                  <a:pt x="0" y="0"/>
                </a:moveTo>
                <a:lnTo>
                  <a:pt x="9143981" y="0"/>
                </a:lnTo>
                <a:lnTo>
                  <a:pt x="914398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  <a:ln>
            <a:noFill/>
          </a:ln>
        </p:spPr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530280" y="394200"/>
            <a:ext cx="8083080" cy="57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20760" y="1269720"/>
            <a:ext cx="4503240" cy="223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0" y="0"/>
            <a:ext cx="9143640" cy="1099440"/>
          </a:xfrm>
          <a:custGeom>
            <a:rect b="b" l="l" r="r" t="t"/>
            <a:pathLst>
              <a:path extrusionOk="0" h="1099297" w="9143981">
                <a:moveTo>
                  <a:pt x="0" y="1099297"/>
                </a:moveTo>
                <a:lnTo>
                  <a:pt x="9143981" y="1099297"/>
                </a:lnTo>
                <a:lnTo>
                  <a:pt x="9143981" y="0"/>
                </a:lnTo>
                <a:lnTo>
                  <a:pt x="0" y="0"/>
                </a:lnTo>
                <a:lnTo>
                  <a:pt x="0" y="1099297"/>
                </a:lnTo>
                <a:close/>
              </a:path>
            </a:pathLst>
          </a:custGeom>
          <a:solidFill>
            <a:srgbClr val="F0C131"/>
          </a:solidFill>
          <a:ln>
            <a:noFill/>
          </a:ln>
        </p:spPr>
      </p:sp>
      <p:sp>
        <p:nvSpPr>
          <p:cNvPr id="121" name="Google Shape;121;p27"/>
          <p:cNvSpPr/>
          <p:nvPr/>
        </p:nvSpPr>
        <p:spPr>
          <a:xfrm>
            <a:off x="0" y="1099440"/>
            <a:ext cx="9143640" cy="56880"/>
          </a:xfrm>
          <a:custGeom>
            <a:rect b="b" l="l" r="r" t="t"/>
            <a:pathLst>
              <a:path extrusionOk="0" h="57149" w="9143981">
                <a:moveTo>
                  <a:pt x="0" y="0"/>
                </a:moveTo>
                <a:lnTo>
                  <a:pt x="9143981" y="0"/>
                </a:lnTo>
                <a:lnTo>
                  <a:pt x="914398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  <a:ln>
            <a:noFill/>
          </a:ln>
        </p:spPr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530280" y="394200"/>
            <a:ext cx="8083080" cy="57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57200" y="1182960"/>
            <a:ext cx="3977280" cy="1052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7"/>
          <p:cNvSpPr txBox="1"/>
          <p:nvPr>
            <p:ph idx="2" type="body"/>
          </p:nvPr>
        </p:nvSpPr>
        <p:spPr>
          <a:xfrm>
            <a:off x="4709160" y="1182960"/>
            <a:ext cx="3977280" cy="1052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/>
          <p:nvPr/>
        </p:nvSpPr>
        <p:spPr>
          <a:xfrm>
            <a:off x="0" y="0"/>
            <a:ext cx="9143640" cy="1099440"/>
          </a:xfrm>
          <a:custGeom>
            <a:rect b="b" l="l" r="r" t="t"/>
            <a:pathLst>
              <a:path extrusionOk="0" h="1099297" w="9143981">
                <a:moveTo>
                  <a:pt x="0" y="1099297"/>
                </a:moveTo>
                <a:lnTo>
                  <a:pt x="9143981" y="1099297"/>
                </a:lnTo>
                <a:lnTo>
                  <a:pt x="9143981" y="0"/>
                </a:lnTo>
                <a:lnTo>
                  <a:pt x="0" y="0"/>
                </a:lnTo>
                <a:lnTo>
                  <a:pt x="0" y="1099297"/>
                </a:lnTo>
                <a:close/>
              </a:path>
            </a:pathLst>
          </a:custGeom>
          <a:solidFill>
            <a:srgbClr val="F0C131"/>
          </a:solidFill>
          <a:ln>
            <a:noFill/>
          </a:ln>
        </p:spPr>
      </p:sp>
      <p:sp>
        <p:nvSpPr>
          <p:cNvPr id="178" name="Google Shape;178;p40"/>
          <p:cNvSpPr/>
          <p:nvPr/>
        </p:nvSpPr>
        <p:spPr>
          <a:xfrm>
            <a:off x="0" y="1099440"/>
            <a:ext cx="9143640" cy="56880"/>
          </a:xfrm>
          <a:custGeom>
            <a:rect b="b" l="l" r="r" t="t"/>
            <a:pathLst>
              <a:path extrusionOk="0" h="57149" w="9143981">
                <a:moveTo>
                  <a:pt x="0" y="0"/>
                </a:moveTo>
                <a:lnTo>
                  <a:pt x="9143981" y="0"/>
                </a:lnTo>
                <a:lnTo>
                  <a:pt x="9143981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  <a:ln>
            <a:noFill/>
          </a:ln>
        </p:spPr>
      </p:sp>
      <p:sp>
        <p:nvSpPr>
          <p:cNvPr id="179" name="Google Shape;179;p40"/>
          <p:cNvSpPr txBox="1"/>
          <p:nvPr>
            <p:ph type="title"/>
          </p:nvPr>
        </p:nvSpPr>
        <p:spPr>
          <a:xfrm>
            <a:off x="530280" y="394200"/>
            <a:ext cx="8083080" cy="85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0" name="Google Shape;180;p40"/>
          <p:cNvSpPr txBox="1"/>
          <p:nvPr>
            <p:ph idx="11"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Google Shape;181;p40"/>
          <p:cNvSpPr txBox="1"/>
          <p:nvPr>
            <p:ph idx="10"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Google Shape;182;p40"/>
          <p:cNvSpPr txBox="1"/>
          <p:nvPr>
            <p:ph idx="12"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alisterlf/pen/ZGgJQB" TargetMode="External"/><Relationship Id="rId4" Type="http://schemas.openxmlformats.org/officeDocument/2006/relationships/hyperlink" Target="https://threejs.org/examples/" TargetMode="External"/><Relationship Id="rId9" Type="http://schemas.openxmlformats.org/officeDocument/2006/relationships/image" Target="../media/image7.jpg"/><Relationship Id="rId5" Type="http://schemas.openxmlformats.org/officeDocument/2006/relationships/hyperlink" Target="https://aframe.io/examples/showcase/moonrider/" TargetMode="External"/><Relationship Id="rId6" Type="http://schemas.openxmlformats.org/officeDocument/2006/relationships/hyperlink" Target="https://d3js.org/" TargetMode="External"/><Relationship Id="rId7" Type="http://schemas.openxmlformats.org/officeDocument/2006/relationships/hyperlink" Target="http://surviv.io/" TargetMode="External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3"/>
          <p:cNvSpPr txBox="1"/>
          <p:nvPr/>
        </p:nvSpPr>
        <p:spPr>
          <a:xfrm>
            <a:off x="914400" y="895320"/>
            <a:ext cx="7391160" cy="20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Basics of JavaScript</a:t>
            </a:r>
            <a:br>
              <a:rPr lang="en-IN" sz="1800"/>
            </a:br>
            <a:r>
              <a:rPr b="0" lang="en-IN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lang="en-IN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Karthick</a:t>
            </a:r>
            <a:br>
              <a:rPr lang="en-IN" sz="1800"/>
            </a:b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3"/>
          <p:cNvSpPr/>
          <p:nvPr/>
        </p:nvSpPr>
        <p:spPr>
          <a:xfrm>
            <a:off x="76320" y="3638520"/>
            <a:ext cx="1500120" cy="1422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720" y="4552920"/>
            <a:ext cx="1193040" cy="44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/>
        </p:nvSpPr>
        <p:spPr>
          <a:xfrm>
            <a:off x="530280" y="394200"/>
            <a:ext cx="49856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fundamentals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2"/>
          <p:cNvSpPr/>
          <p:nvPr/>
        </p:nvSpPr>
        <p:spPr>
          <a:xfrm>
            <a:off x="1108800" y="3526200"/>
            <a:ext cx="1056960" cy="12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150">
            <a:noAutofit/>
          </a:bodyPr>
          <a:lstStyle/>
          <a:p>
            <a:pPr indent="-335519" lvl="0" marL="34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RegExp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2"/>
          <p:cNvSpPr/>
          <p:nvPr/>
        </p:nvSpPr>
        <p:spPr>
          <a:xfrm>
            <a:off x="530280" y="1279440"/>
            <a:ext cx="1283760" cy="24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2"/>
          <p:cNvSpPr/>
          <p:nvPr/>
        </p:nvSpPr>
        <p:spPr>
          <a:xfrm>
            <a:off x="3409560" y="1374840"/>
            <a:ext cx="5334120" cy="78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19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720" lvl="0" marL="469800" marR="0" rtl="0" algn="l">
              <a:lnSpc>
                <a:spcPct val="118833"/>
              </a:lnSpc>
              <a:spcBef>
                <a:spcPts val="99"/>
              </a:spcBef>
              <a:spcAft>
                <a:spcPts val="0"/>
              </a:spcAft>
              <a:buClr>
                <a:srgbClr val="4D4D52"/>
              </a:buClr>
              <a:buSzPts val="540"/>
              <a:buFont typeface="Noto Sans Symbol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is an object in JS. Even Functions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720" lvl="0" marL="469800" marR="0" rtl="0" algn="l">
              <a:lnSpc>
                <a:spcPct val="118833"/>
              </a:lnSpc>
              <a:spcBef>
                <a:spcPts val="99"/>
              </a:spcBef>
              <a:spcAft>
                <a:spcPts val="0"/>
              </a:spcAft>
              <a:buClr>
                <a:srgbClr val="4D4D52"/>
              </a:buClr>
              <a:buSzPts val="540"/>
              <a:buFont typeface="Trebuchet M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collections of name-value pairs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720" lvl="0" marL="469800" marR="0" rtl="0" algn="l">
              <a:lnSpc>
                <a:spcPct val="119083"/>
              </a:lnSpc>
              <a:spcBef>
                <a:spcPts val="99"/>
              </a:spcBef>
              <a:spcAft>
                <a:spcPts val="0"/>
              </a:spcAft>
              <a:buClr>
                <a:srgbClr val="4D4D52"/>
              </a:buClr>
              <a:buSzPts val="540"/>
              <a:buFont typeface="Trebuchet M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Primitives are immutable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8" name="Google Shape;328;p62"/>
          <p:cNvGraphicFramePr/>
          <p:nvPr/>
        </p:nvGraphicFramePr>
        <p:xfrm>
          <a:off x="3422520" y="249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{746EB206-9473-4EB1-8B05-D51E622C23AF}</a:tableStyleId>
              </a:tblPr>
              <a:tblGrid>
                <a:gridCol w="296275"/>
                <a:gridCol w="343450"/>
                <a:gridCol w="174950"/>
                <a:gridCol w="301325"/>
                <a:gridCol w="858600"/>
              </a:tblGrid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4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4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360" marR="0" rtl="0" algn="l">
                        <a:lnSpc>
                          <a:spcPct val="104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();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</a:tr>
              <a:tr h="36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8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8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8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{};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9" name="Google Shape;329;p62"/>
          <p:cNvGraphicFramePr/>
          <p:nvPr/>
        </p:nvGraphicFramePr>
        <p:xfrm>
          <a:off x="3422520" y="3056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{746EB206-9473-4EB1-8B05-D51E622C23AF}</a:tableStyleId>
              </a:tblPr>
              <a:tblGrid>
                <a:gridCol w="85675"/>
                <a:gridCol w="1371600"/>
                <a:gridCol w="171350"/>
                <a:gridCol w="771475"/>
                <a:gridCol w="599750"/>
              </a:tblGrid>
              <a:tr h="36612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Person(name, age) {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6125">
                <a:tc gridSpan="3">
                  <a:txBody>
                    <a:bodyPr/>
                    <a:lstStyle/>
                    <a:p>
                      <a:pPr indent="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this.name = name;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66125">
                <a:tc gridSpan="2">
                  <a:txBody>
                    <a:bodyPr/>
                    <a:lstStyle/>
                    <a:p>
                      <a:pPr indent="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this.age = age;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6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75325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p1= new Person ("John" , 24);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30" name="Google Shape;330;p62"/>
          <p:cNvGraphicFramePr/>
          <p:nvPr/>
        </p:nvGraphicFramePr>
        <p:xfrm>
          <a:off x="3422520" y="437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{746EB206-9473-4EB1-8B05-D51E622C23AF}</a:tableStyleId>
              </a:tblPr>
              <a:tblGrid>
                <a:gridCol w="293050"/>
                <a:gridCol w="251275"/>
                <a:gridCol w="167400"/>
                <a:gridCol w="376925"/>
                <a:gridCol w="376925"/>
                <a:gridCol w="419050"/>
                <a:gridCol w="419050"/>
                <a:gridCol w="502550"/>
                <a:gridCol w="251275"/>
                <a:gridCol w="419050"/>
                <a:gridCol w="502925"/>
                <a:gridCol w="251275"/>
                <a:gridCol w="654475"/>
                <a:gridCol w="259200"/>
              </a:tblGrid>
              <a:tr h="167750">
                <a:tc gridSpan="1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TIP: All object assignments are References . i.e when you do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p2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p1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7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will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memory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1" name="Google Shape;33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/>
          <p:nvPr/>
        </p:nvSpPr>
        <p:spPr>
          <a:xfrm>
            <a:off x="530280" y="394200"/>
            <a:ext cx="49856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fundamentals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3"/>
          <p:cNvSpPr/>
          <p:nvPr/>
        </p:nvSpPr>
        <p:spPr>
          <a:xfrm>
            <a:off x="530280" y="1279440"/>
            <a:ext cx="1283760" cy="24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3"/>
          <p:cNvSpPr/>
          <p:nvPr/>
        </p:nvSpPr>
        <p:spPr>
          <a:xfrm>
            <a:off x="3409560" y="1374840"/>
            <a:ext cx="69948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63"/>
          <p:cNvGraphicFramePr/>
          <p:nvPr/>
        </p:nvGraphicFramePr>
        <p:xfrm>
          <a:off x="3422520" y="1863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{746EB206-9473-4EB1-8B05-D51E622C23AF}</a:tableStyleId>
              </a:tblPr>
              <a:tblGrid>
                <a:gridCol w="88550"/>
                <a:gridCol w="873350"/>
                <a:gridCol w="381950"/>
                <a:gridCol w="57950"/>
              </a:tblGrid>
              <a:tr h="33552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 add(x, y) {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hMerge="1"/>
                <a:tc hMerge="1"/>
              </a:tr>
              <a:tr h="366125">
                <a:tc gridSpan="3">
                  <a:txBody>
                    <a:bodyPr/>
                    <a:lstStyle/>
                    <a:p>
                      <a:pPr indent="0" lvl="0" marL="97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var total = x + y;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FBFB"/>
                    </a:solidFill>
                  </a:tcPr>
                </a:tc>
              </a:tr>
              <a:tr h="366125">
                <a:tc gridSpan="2">
                  <a:txBody>
                    <a:bodyPr/>
                    <a:lstStyle/>
                    <a:p>
                      <a:pPr indent="0" lvl="0" marL="97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 total;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6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9FBFB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340" name="Google Shape;340;p63"/>
          <p:cNvSpPr/>
          <p:nvPr/>
        </p:nvSpPr>
        <p:spPr>
          <a:xfrm>
            <a:off x="3422520" y="2930400"/>
            <a:ext cx="1548360" cy="168480"/>
          </a:xfrm>
          <a:prstGeom prst="rect">
            <a:avLst/>
          </a:prstGeom>
          <a:solidFill>
            <a:srgbClr val="F9FBFB"/>
          </a:solidFill>
          <a:ln>
            <a:noFill/>
          </a:ln>
        </p:spPr>
        <p:txBody>
          <a:bodyPr anchorCtr="0" anchor="t" bIns="0" lIns="0" spcFirstLastPara="1" rIns="0" wrap="square" tIns="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that you can do :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3"/>
          <p:cNvSpPr/>
          <p:nvPr/>
        </p:nvSpPr>
        <p:spPr>
          <a:xfrm>
            <a:off x="3409560" y="3081960"/>
            <a:ext cx="1560960" cy="4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add(3,4)  add(“hello”,”world”)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3"/>
          <p:cNvSpPr/>
          <p:nvPr/>
        </p:nvSpPr>
        <p:spPr>
          <a:xfrm>
            <a:off x="5292000" y="3081960"/>
            <a:ext cx="1967040" cy="48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0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// will return 7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// will return “helloworld”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p63"/>
          <p:cNvGraphicFramePr/>
          <p:nvPr/>
        </p:nvGraphicFramePr>
        <p:xfrm>
          <a:off x="1089720" y="3585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{746EB206-9473-4EB1-8B05-D51E622C23AF}</a:tableStyleId>
              </a:tblPr>
              <a:tblGrid>
                <a:gridCol w="1697750"/>
                <a:gridCol w="1986125"/>
                <a:gridCol w="920875"/>
              </a:tblGrid>
              <a:tr h="406075">
                <a:tc>
                  <a:txBody>
                    <a:bodyPr/>
                    <a:lstStyle/>
                    <a:p>
                      <a:pPr indent="-335520" lvl="0" marL="367560" marR="0" rtl="0" algn="l">
                        <a:lnSpc>
                          <a:spcPct val="112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30"/>
                        <a:buFont typeface="Times New Roman"/>
                        <a:buChar char="○"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Function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7875">
                <a:tc>
                  <a:txBody>
                    <a:bodyPr/>
                    <a:lstStyle/>
                    <a:p>
                      <a:pPr indent="-335520" lvl="0" marL="367560" marR="0" rtl="0" algn="l">
                        <a:lnSpc>
                          <a:spcPct val="11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B6B6"/>
                        </a:buClr>
                        <a:buSzPts val="630"/>
                        <a:buFont typeface="Times New Roman"/>
                        <a:buChar char="○"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Array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3550">
                <a:tc>
                  <a:txBody>
                    <a:bodyPr/>
                    <a:lstStyle/>
                    <a:p>
                      <a:pPr indent="-335520" lvl="0" marL="367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B6B6"/>
                        </a:buClr>
                        <a:buSzPts val="630"/>
                        <a:buFont typeface="Times New Roman"/>
                        <a:buChar char="○"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6125">
                <a:tc>
                  <a:txBody>
                    <a:bodyPr/>
                    <a:lstStyle/>
                    <a:p>
                      <a:pPr indent="-335520" lvl="0" marL="367560" marR="0" rtl="0" algn="l">
                        <a:lnSpc>
                          <a:spcPct val="11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B6B6"/>
                        </a:buClr>
                        <a:buSzPts val="630"/>
                        <a:buFont typeface="Times New Roman"/>
                        <a:buChar char="○"/>
                      </a:pPr>
                      <a:r>
                        <a:rPr b="1" lang="en-IN" sz="1400" u="none" cap="none" strike="noStrik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RegExp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4" name="Google Shape;344;p63"/>
          <p:cNvSpPr/>
          <p:nvPr/>
        </p:nvSpPr>
        <p:spPr>
          <a:xfrm>
            <a:off x="5369040" y="1866240"/>
            <a:ext cx="1852560" cy="168480"/>
          </a:xfrm>
          <a:prstGeom prst="rect">
            <a:avLst/>
          </a:prstGeom>
          <a:solidFill>
            <a:srgbClr val="F9FBFB"/>
          </a:solidFill>
          <a:ln>
            <a:noFill/>
          </a:ln>
        </p:spPr>
        <p:txBody>
          <a:bodyPr anchorCtr="0" anchor="t" bIns="0" lIns="0" spcFirstLastPara="1" rIns="0" wrap="square" tIns="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 add = function(x, y) 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3"/>
          <p:cNvSpPr/>
          <p:nvPr/>
        </p:nvSpPr>
        <p:spPr>
          <a:xfrm>
            <a:off x="5369040" y="2037600"/>
            <a:ext cx="1356120" cy="168480"/>
          </a:xfrm>
          <a:prstGeom prst="rect">
            <a:avLst/>
          </a:prstGeom>
          <a:solidFill>
            <a:srgbClr val="F9FBFB"/>
          </a:solidFill>
          <a:ln>
            <a:noFill/>
          </a:ln>
        </p:spPr>
        <p:txBody>
          <a:bodyPr anchorCtr="0" anchor="t" bIns="0" lIns="0" spcFirstLastPara="1" rIns="0" wrap="square" tIns="700">
            <a:noAutofit/>
          </a:bodyPr>
          <a:lstStyle/>
          <a:p>
            <a:pPr indent="0" lvl="0" marL="97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 total = x + y;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3"/>
          <p:cNvSpPr/>
          <p:nvPr/>
        </p:nvSpPr>
        <p:spPr>
          <a:xfrm>
            <a:off x="5369040" y="2208960"/>
            <a:ext cx="974520" cy="168480"/>
          </a:xfrm>
          <a:prstGeom prst="rect">
            <a:avLst/>
          </a:prstGeom>
          <a:solidFill>
            <a:srgbClr val="F9FBFB"/>
          </a:solidFill>
          <a:ln>
            <a:noFill/>
          </a:ln>
        </p:spPr>
        <p:txBody>
          <a:bodyPr anchorCtr="0" anchor="t" bIns="0" lIns="0" spcFirstLastPara="1" rIns="0" wrap="square" tIns="700">
            <a:noAutofit/>
          </a:bodyPr>
          <a:lstStyle/>
          <a:p>
            <a:pPr indent="0" lvl="0" marL="97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return total;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3"/>
          <p:cNvSpPr/>
          <p:nvPr/>
        </p:nvSpPr>
        <p:spPr>
          <a:xfrm>
            <a:off x="5369040" y="2380680"/>
            <a:ext cx="101160" cy="168480"/>
          </a:xfrm>
          <a:prstGeom prst="rect">
            <a:avLst/>
          </a:prstGeom>
          <a:solidFill>
            <a:srgbClr val="F9FBFB"/>
          </a:solidFill>
          <a:ln>
            <a:noFill/>
          </a:ln>
        </p:spPr>
        <p:txBody>
          <a:bodyPr anchorCtr="0" anchor="t" bIns="0" lIns="0" spcFirstLastPara="1" rIns="0" wrap="square" tIns="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3"/>
          <p:cNvSpPr/>
          <p:nvPr/>
        </p:nvSpPr>
        <p:spPr>
          <a:xfrm>
            <a:off x="3276720" y="3867120"/>
            <a:ext cx="457164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Functions are a collection of JavaScript statement that performs a specified task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/>
          <p:nvPr/>
        </p:nvSpPr>
        <p:spPr>
          <a:xfrm>
            <a:off x="530280" y="394200"/>
            <a:ext cx="49856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fundamentals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4"/>
          <p:cNvSpPr/>
          <p:nvPr/>
        </p:nvSpPr>
        <p:spPr>
          <a:xfrm>
            <a:off x="1108800" y="3526200"/>
            <a:ext cx="1056960" cy="12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150">
            <a:noAutofit/>
          </a:bodyPr>
          <a:lstStyle/>
          <a:p>
            <a:pPr indent="-335519" lvl="0" marL="34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RegExp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4"/>
          <p:cNvSpPr/>
          <p:nvPr/>
        </p:nvSpPr>
        <p:spPr>
          <a:xfrm>
            <a:off x="530280" y="1279440"/>
            <a:ext cx="1283760" cy="24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4"/>
          <p:cNvSpPr/>
          <p:nvPr/>
        </p:nvSpPr>
        <p:spPr>
          <a:xfrm>
            <a:off x="3409560" y="1374840"/>
            <a:ext cx="63468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Arrays [ ]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4"/>
          <p:cNvSpPr/>
          <p:nvPr/>
        </p:nvSpPr>
        <p:spPr>
          <a:xfrm>
            <a:off x="3596040" y="1557720"/>
            <a:ext cx="3342960" cy="96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025">
            <a:noAutofit/>
          </a:bodyPr>
          <a:lstStyle/>
          <a:p>
            <a:pPr indent="-270000" lvl="0" marL="283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52"/>
              </a:buClr>
              <a:buSzPts val="540"/>
              <a:buFont typeface="Noto Sans Symbol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type of Objects.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8332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Noto Sans Symbol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a special property called </a:t>
            </a: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length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8332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Trebuchet MS"/>
              <a:buChar char="-"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length </a:t>
            </a: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 </a:t>
            </a: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 </a:t>
            </a: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number of elements of array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8332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Trebuchet M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is one more than </a:t>
            </a: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 index </a:t>
            </a: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array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4"/>
          <p:cNvSpPr/>
          <p:nvPr/>
        </p:nvSpPr>
        <p:spPr>
          <a:xfrm>
            <a:off x="5238360" y="2986560"/>
            <a:ext cx="2826720" cy="48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0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Arrays dont have a type. You have have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primitives or objects as array elements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4"/>
          <p:cNvSpPr/>
          <p:nvPr/>
        </p:nvSpPr>
        <p:spPr>
          <a:xfrm>
            <a:off x="3409560" y="2748600"/>
            <a:ext cx="1559880" cy="14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 arr = new Array();  arr[0] = 1;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arr[1] = ‘b’;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3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arr[50] = new Object();  arr[99] = true;  console.log(arr.length)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4"/>
          <p:cNvSpPr/>
          <p:nvPr/>
        </p:nvSpPr>
        <p:spPr>
          <a:xfrm>
            <a:off x="5238360" y="3939120"/>
            <a:ext cx="2943000" cy="48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0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Length would be 100 when actually there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are only 4 elements in the array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/>
        </p:nvSpPr>
        <p:spPr>
          <a:xfrm>
            <a:off x="530280" y="394200"/>
            <a:ext cx="49856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fundamentals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5"/>
          <p:cNvSpPr/>
          <p:nvPr/>
        </p:nvSpPr>
        <p:spPr>
          <a:xfrm>
            <a:off x="1108800" y="3526200"/>
            <a:ext cx="1056960" cy="12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150">
            <a:noAutofit/>
          </a:bodyPr>
          <a:lstStyle/>
          <a:p>
            <a:pPr indent="-335519" lvl="0" marL="34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RegExp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5"/>
          <p:cNvSpPr/>
          <p:nvPr/>
        </p:nvSpPr>
        <p:spPr>
          <a:xfrm>
            <a:off x="530280" y="1279440"/>
            <a:ext cx="1283760" cy="24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5"/>
          <p:cNvSpPr/>
          <p:nvPr/>
        </p:nvSpPr>
        <p:spPr>
          <a:xfrm>
            <a:off x="3409560" y="1319760"/>
            <a:ext cx="5646240" cy="120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0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9872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	Exact replica of Java date class.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88000" lvl="0" marL="4698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Noto Sans Symbols"/>
              <a:buChar char="-"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new Date() </a:t>
            </a: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gives you the timestamp accurate to milliseconds from 1/1/1970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88000" lvl="0" marL="4698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Trebuchet M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new Date(10-1-2015) gives you a date object with that days timestamp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88000" lvl="0" marL="4698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Trebuchet M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Lots of date manipulation functions inbuilt.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5"/>
          <p:cNvSpPr/>
          <p:nvPr/>
        </p:nvSpPr>
        <p:spPr>
          <a:xfrm>
            <a:off x="3409560" y="2803680"/>
            <a:ext cx="142596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Regular Expressions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5"/>
          <p:cNvSpPr/>
          <p:nvPr/>
        </p:nvSpPr>
        <p:spPr>
          <a:xfrm>
            <a:off x="3596040" y="2986560"/>
            <a:ext cx="3398040" cy="7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025">
            <a:noAutofit/>
          </a:bodyPr>
          <a:lstStyle/>
          <a:p>
            <a:pPr indent="-270000" lvl="0" marL="283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52"/>
              </a:buClr>
              <a:buSzPts val="540"/>
              <a:buFont typeface="Noto Sans Symbol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One of the least exploited parts of JS.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8332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Noto Sans Symbol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Good for form validation 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8332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D4D52"/>
              </a:buClr>
              <a:buSzPts val="540"/>
              <a:buFont typeface="Noto Sans Symbols"/>
              <a:buChar char="-"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used along with String.replace method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/>
          <p:nvPr/>
        </p:nvSpPr>
        <p:spPr>
          <a:xfrm>
            <a:off x="530280" y="394200"/>
            <a:ext cx="261576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Arithmetic Operator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8160"/>
            <a:ext cx="8839200" cy="354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7"/>
          <p:cNvSpPr txBox="1"/>
          <p:nvPr/>
        </p:nvSpPr>
        <p:spPr>
          <a:xfrm>
            <a:off x="530280" y="394200"/>
            <a:ext cx="2615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Assignment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Operator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75" y="1156875"/>
            <a:ext cx="6771245" cy="39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8"/>
          <p:cNvSpPr txBox="1"/>
          <p:nvPr/>
        </p:nvSpPr>
        <p:spPr>
          <a:xfrm>
            <a:off x="530280" y="394200"/>
            <a:ext cx="2615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68"/>
          <p:cNvSpPr/>
          <p:nvPr/>
        </p:nvSpPr>
        <p:spPr>
          <a:xfrm>
            <a:off x="530280" y="1269000"/>
            <a:ext cx="32151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1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Support for almost every flow control structure.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69440" marR="0" rtl="0" algn="l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Including :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33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then else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33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ternary operator  switch case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33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in  break  continue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8"/>
          <p:cNvSpPr/>
          <p:nvPr/>
        </p:nvSpPr>
        <p:spPr>
          <a:xfrm>
            <a:off x="3866040" y="1629000"/>
            <a:ext cx="4686900" cy="299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9"/>
          <p:cNvSpPr txBox="1"/>
          <p:nvPr>
            <p:ph type="title"/>
          </p:nvPr>
        </p:nvSpPr>
        <p:spPr>
          <a:xfrm>
            <a:off x="530280" y="394200"/>
            <a:ext cx="8083200" cy="8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Iterations</a:t>
            </a:r>
            <a:endParaRPr b="1"/>
          </a:p>
        </p:txBody>
      </p:sp>
      <p:sp>
        <p:nvSpPr>
          <p:cNvPr id="398" name="Google Shape;398;p69"/>
          <p:cNvSpPr txBox="1"/>
          <p:nvPr>
            <p:ph idx="1" type="body"/>
          </p:nvPr>
        </p:nvSpPr>
        <p:spPr>
          <a:xfrm>
            <a:off x="457225" y="1396350"/>
            <a:ext cx="8229300" cy="31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/>
              <a:t>if...else</a:t>
            </a:r>
            <a:r>
              <a:rPr lang="en-I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/>
              <a:t>The if statement executes a statement, if a specified condition is truthy. If the condition is falsy, another statement can be executed.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/>
              <a:t>Multiple if...else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/>
              <a:t>for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/>
              <a:t>A for loop repeats until a specified condition evaluates to false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/>
              <a:t>for...in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/>
              <a:t>The for...in statement iterates the properties of an Object.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/>
              <a:t>for...of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/>
              <a:t>The for...of statement iterates the list of values in Array.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530280" y="394200"/>
            <a:ext cx="8083200" cy="8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Iterations</a:t>
            </a:r>
            <a:endParaRPr b="1"/>
          </a:p>
        </p:txBody>
      </p:sp>
      <p:sp>
        <p:nvSpPr>
          <p:cNvPr id="404" name="Google Shape;404;p70"/>
          <p:cNvSpPr txBox="1"/>
          <p:nvPr>
            <p:ph idx="1" type="body"/>
          </p:nvPr>
        </p:nvSpPr>
        <p:spPr>
          <a:xfrm>
            <a:off x="457225" y="1471380"/>
            <a:ext cx="8229300" cy="29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b="1" lang="en-IN"/>
              <a:t>while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/>
              <a:t>A while statement executes its statements as long as a specified condition evaluates to true.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b="1" lang="en-IN"/>
              <a:t>do while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/>
              <a:t>It loops through a block of code once, and then repeats the loop while a specified condition is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b="1" lang="en-IN"/>
              <a:t>switch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/>
              <a:t>The switch statement executes a block of code depending on different cases.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/>
        </p:nvSpPr>
        <p:spPr>
          <a:xfrm>
            <a:off x="530280" y="394200"/>
            <a:ext cx="13064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1"/>
          <p:cNvSpPr/>
          <p:nvPr/>
        </p:nvSpPr>
        <p:spPr>
          <a:xfrm>
            <a:off x="530280" y="1387080"/>
            <a:ext cx="47787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Scope is the set of variables you have access to</a:t>
            </a: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just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JS there are mainly three scopes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94560" lvl="0" marL="469800" marR="0" rtl="0" algn="just">
              <a:lnSpc>
                <a:spcPct val="119083"/>
              </a:lnSpc>
              <a:spcBef>
                <a:spcPts val="58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AutoNum type="arabicParenR"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Local Scope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94560" lvl="0" marL="469800" marR="0" rtl="0" algn="just">
              <a:lnSpc>
                <a:spcPct val="118833"/>
              </a:lnSpc>
              <a:spcBef>
                <a:spcPts val="58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AutoNum type="arabicParenR"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Global Scope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94560" lvl="0" marL="469800" marR="0" rtl="0" algn="just">
              <a:lnSpc>
                <a:spcPct val="119083"/>
              </a:lnSpc>
              <a:spcBef>
                <a:spcPts val="58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AutoNum type="arabicParenR"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Automatic Global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8333"/>
              </a:lnSpc>
              <a:spcBef>
                <a:spcPts val="1066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Any variable declared inside a function using var has local  scope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Any variable declared outside it has global scope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just">
              <a:lnSpc>
                <a:spcPct val="118333"/>
              </a:lnSpc>
              <a:spcBef>
                <a:spcPts val="1066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 Case : Any variable declared inside a function without  the “var“ keyword is assumed global and is assinged to global  scope.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1"/>
          <p:cNvSpPr/>
          <p:nvPr/>
        </p:nvSpPr>
        <p:spPr>
          <a:xfrm>
            <a:off x="5531760" y="1730160"/>
            <a:ext cx="132480" cy="2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1"/>
          <p:cNvSpPr/>
          <p:nvPr/>
        </p:nvSpPr>
        <p:spPr>
          <a:xfrm>
            <a:off x="5410080" y="1428840"/>
            <a:ext cx="3530160" cy="173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foo(){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5360" marR="0" rtl="0" algn="l">
              <a:lnSpc>
                <a:spcPct val="118857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a =10;	// Local scope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96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b = 100;	// Global scope  function bar(){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5360" marR="0" rtl="0" algn="l">
              <a:lnSpc>
                <a:spcPct val="117857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10;	// Automatic global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1"/>
          <p:cNvSpPr/>
          <p:nvPr/>
        </p:nvSpPr>
        <p:spPr>
          <a:xfrm>
            <a:off x="5410080" y="2876400"/>
            <a:ext cx="132480" cy="2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4"/>
          <p:cNvSpPr txBox="1"/>
          <p:nvPr/>
        </p:nvSpPr>
        <p:spPr>
          <a:xfrm>
            <a:off x="530280" y="394200"/>
            <a:ext cx="800388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Three Layers of the Web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920" y="1200240"/>
            <a:ext cx="3195360" cy="3859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4"/>
          <p:cNvSpPr/>
          <p:nvPr/>
        </p:nvSpPr>
        <p:spPr>
          <a:xfrm>
            <a:off x="457200" y="1581120"/>
            <a:ext cx="4571640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260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HTML : The Structure Layer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91666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91666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CSS : The Styles Layer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91666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91666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JavaScript : The Behavior Layer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91666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91666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/>
        </p:nvSpPr>
        <p:spPr>
          <a:xfrm>
            <a:off x="530280" y="394200"/>
            <a:ext cx="175428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Hoisting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72"/>
          <p:cNvSpPr/>
          <p:nvPr/>
        </p:nvSpPr>
        <p:spPr>
          <a:xfrm>
            <a:off x="457200" y="1733400"/>
            <a:ext cx="2920680" cy="43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Hoisting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2"/>
          <p:cNvSpPr/>
          <p:nvPr/>
        </p:nvSpPr>
        <p:spPr>
          <a:xfrm>
            <a:off x="836280" y="238932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72"/>
          <p:cNvSpPr/>
          <p:nvPr/>
        </p:nvSpPr>
        <p:spPr>
          <a:xfrm>
            <a:off x="1674000" y="329400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72"/>
          <p:cNvSpPr/>
          <p:nvPr/>
        </p:nvSpPr>
        <p:spPr>
          <a:xfrm>
            <a:off x="1841760" y="329400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72"/>
          <p:cNvSpPr/>
          <p:nvPr/>
        </p:nvSpPr>
        <p:spPr>
          <a:xfrm>
            <a:off x="533520" y="2419200"/>
            <a:ext cx="3042000" cy="168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declaredLater;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083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i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Outputs: undefined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083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console.log(declaredLater);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declaredLater </a:t>
            </a:r>
            <a:r>
              <a:rPr b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"Now it's defined!";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083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i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Outputs: "Now it's defined!"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083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console.log(declaredLater);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2"/>
          <p:cNvSpPr/>
          <p:nvPr/>
        </p:nvSpPr>
        <p:spPr>
          <a:xfrm>
            <a:off x="5257800" y="1733400"/>
            <a:ext cx="3005640" cy="43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 Hoisting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2"/>
          <p:cNvSpPr/>
          <p:nvPr/>
        </p:nvSpPr>
        <p:spPr>
          <a:xfrm>
            <a:off x="6022080" y="347508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72"/>
          <p:cNvSpPr/>
          <p:nvPr/>
        </p:nvSpPr>
        <p:spPr>
          <a:xfrm>
            <a:off x="7697880" y="347508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72"/>
          <p:cNvSpPr/>
          <p:nvPr/>
        </p:nvSpPr>
        <p:spPr>
          <a:xfrm>
            <a:off x="5310000" y="3656160"/>
            <a:ext cx="334800" cy="178560"/>
          </a:xfrm>
          <a:custGeom>
            <a:rect b="b" l="l" r="r" t="t"/>
            <a:pathLst>
              <a:path extrusionOk="0" h="178450" w="335160">
                <a:moveTo>
                  <a:pt x="0" y="0"/>
                </a:moveTo>
                <a:lnTo>
                  <a:pt x="335160" y="0"/>
                </a:lnTo>
                <a:lnTo>
                  <a:pt x="335160" y="178450"/>
                </a:lnTo>
                <a:lnTo>
                  <a:pt x="0" y="178450"/>
                </a:lnTo>
                <a:lnTo>
                  <a:pt x="0" y="0"/>
                </a:lnTo>
                <a:close/>
              </a:path>
            </a:pathLst>
          </a:custGeom>
          <a:solidFill>
            <a:srgbClr val="F9F6E8"/>
          </a:solidFill>
          <a:ln>
            <a:noFill/>
          </a:ln>
        </p:spPr>
      </p:sp>
      <p:sp>
        <p:nvSpPr>
          <p:cNvPr id="429" name="Google Shape;429;p72"/>
          <p:cNvSpPr/>
          <p:nvPr/>
        </p:nvSpPr>
        <p:spPr>
          <a:xfrm>
            <a:off x="5297040" y="3785040"/>
            <a:ext cx="108720" cy="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2"/>
          <p:cNvSpPr/>
          <p:nvPr/>
        </p:nvSpPr>
        <p:spPr>
          <a:xfrm>
            <a:off x="5603040" y="419904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72"/>
          <p:cNvSpPr/>
          <p:nvPr/>
        </p:nvSpPr>
        <p:spPr>
          <a:xfrm>
            <a:off x="7362720" y="419904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72"/>
          <p:cNvSpPr/>
          <p:nvPr/>
        </p:nvSpPr>
        <p:spPr>
          <a:xfrm>
            <a:off x="7530120" y="419904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72"/>
          <p:cNvSpPr/>
          <p:nvPr/>
        </p:nvSpPr>
        <p:spPr>
          <a:xfrm>
            <a:off x="8284320" y="419904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72"/>
          <p:cNvSpPr/>
          <p:nvPr/>
        </p:nvSpPr>
        <p:spPr>
          <a:xfrm>
            <a:off x="8535600" y="4199040"/>
            <a:ext cx="360" cy="178560"/>
          </a:xfrm>
          <a:custGeom>
            <a:rect b="b" l="l" r="r" t="t"/>
            <a:pathLst>
              <a:path extrusionOk="0" h="178450" w="120000">
                <a:moveTo>
                  <a:pt x="0" y="0"/>
                </a:moveTo>
                <a:lnTo>
                  <a:pt x="0" y="178450"/>
                </a:lnTo>
              </a:path>
            </a:pathLst>
          </a:custGeom>
          <a:noFill/>
          <a:ln cap="flat" cmpd="sng" w="83875">
            <a:solidFill>
              <a:srgbClr val="F9F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72"/>
          <p:cNvSpPr/>
          <p:nvPr/>
        </p:nvSpPr>
        <p:spPr>
          <a:xfrm>
            <a:off x="5310000" y="4379760"/>
            <a:ext cx="334800" cy="178560"/>
          </a:xfrm>
          <a:custGeom>
            <a:rect b="b" l="l" r="r" t="t"/>
            <a:pathLst>
              <a:path extrusionOk="0" h="178450" w="335160">
                <a:moveTo>
                  <a:pt x="0" y="0"/>
                </a:moveTo>
                <a:lnTo>
                  <a:pt x="335160" y="0"/>
                </a:lnTo>
                <a:lnTo>
                  <a:pt x="335160" y="178450"/>
                </a:lnTo>
                <a:lnTo>
                  <a:pt x="0" y="178450"/>
                </a:lnTo>
                <a:lnTo>
                  <a:pt x="0" y="0"/>
                </a:lnTo>
                <a:close/>
              </a:path>
            </a:pathLst>
          </a:custGeom>
          <a:solidFill>
            <a:srgbClr val="F9F6E8"/>
          </a:solidFill>
          <a:ln>
            <a:noFill/>
          </a:ln>
        </p:spPr>
      </p:sp>
      <p:sp>
        <p:nvSpPr>
          <p:cNvPr id="436" name="Google Shape;436;p72"/>
          <p:cNvSpPr/>
          <p:nvPr/>
        </p:nvSpPr>
        <p:spPr>
          <a:xfrm>
            <a:off x="5297040" y="2337480"/>
            <a:ext cx="3628080" cy="22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19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Outputs: "Definition hoisted!"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083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definitionHoisted();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083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i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TypeError: undefined is not a function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083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definitionNotHoisted();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34800" lvl="0" marL="347400" marR="0" rtl="0" algn="l">
              <a:lnSpc>
                <a:spcPct val="118333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definitionHoisted() { console.log("Definition hoisted!");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34800" lvl="0" marL="347400" marR="0" rtl="0" algn="l">
              <a:lnSpc>
                <a:spcPct val="118333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definitionNotHoisted </a:t>
            </a:r>
            <a:r>
              <a:rPr b="1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function </a:t>
            </a: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  console.log("Definition not hoisted!");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2"/>
          <p:cNvSpPr/>
          <p:nvPr/>
        </p:nvSpPr>
        <p:spPr>
          <a:xfrm>
            <a:off x="5297040" y="4509000"/>
            <a:ext cx="192600" cy="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2"/>
          <p:cNvSpPr/>
          <p:nvPr/>
        </p:nvSpPr>
        <p:spPr>
          <a:xfrm>
            <a:off x="380880" y="1276200"/>
            <a:ext cx="78483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Hoisting is JavaScript's default behavior of moving declarations to the top.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00240"/>
            <a:ext cx="7543440" cy="36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3"/>
          <p:cNvSpPr txBox="1"/>
          <p:nvPr/>
        </p:nvSpPr>
        <p:spPr>
          <a:xfrm>
            <a:off x="530280" y="394200"/>
            <a:ext cx="609876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Event-driven programming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/>
          <p:nvPr/>
        </p:nvSpPr>
        <p:spPr>
          <a:xfrm>
            <a:off x="530280" y="394200"/>
            <a:ext cx="37364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handlers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74"/>
          <p:cNvSpPr/>
          <p:nvPr/>
        </p:nvSpPr>
        <p:spPr>
          <a:xfrm>
            <a:off x="457200" y="1428840"/>
            <a:ext cx="8152920" cy="639000"/>
          </a:xfrm>
          <a:prstGeom prst="rect">
            <a:avLst/>
          </a:prstGeom>
          <a:solidFill>
            <a:srgbClr val="FCD5B5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onclick=“onClickButton();"&gt;Click me!&lt;/button&gt;</a:t>
            </a:r>
            <a:r>
              <a:rPr b="0" lang="en-IN" sz="16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I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	 </a:t>
            </a:r>
            <a:r>
              <a:rPr b="0" i="1" lang="en-I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4"/>
          <p:cNvSpPr/>
          <p:nvPr/>
        </p:nvSpPr>
        <p:spPr>
          <a:xfrm>
            <a:off x="457200" y="2266920"/>
            <a:ext cx="8152920" cy="851400"/>
          </a:xfrm>
          <a:prstGeom prst="rect">
            <a:avLst/>
          </a:prstGeom>
          <a:solidFill>
            <a:srgbClr val="F4F6A8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onClickButton()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alert(“You have clicked button!");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lang="en-IN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 </a:t>
            </a:r>
            <a:r>
              <a:rPr b="0" lang="en-I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       	  	  	          </a:t>
            </a:r>
            <a:r>
              <a:rPr b="0" i="1" lang="en-IN" sz="18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4"/>
          <p:cNvSpPr/>
          <p:nvPr/>
        </p:nvSpPr>
        <p:spPr>
          <a:xfrm>
            <a:off x="457200" y="3333600"/>
            <a:ext cx="8152920" cy="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55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AutoNum type="arabicPeriod"/>
            </a:pPr>
            <a:r>
              <a:rPr b="0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you interact with the element, the function will execute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50000"/>
              </a:lnSpc>
              <a:spcBef>
                <a:spcPts val="181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AutoNum type="arabicPeriod"/>
            </a:pPr>
            <a:r>
              <a:rPr b="0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onclick is just one of many event HTML attributes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5"/>
          <p:cNvSpPr txBox="1"/>
          <p:nvPr/>
        </p:nvSpPr>
        <p:spPr>
          <a:xfrm>
            <a:off x="530280" y="394200"/>
            <a:ext cx="261576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75"/>
          <p:cNvSpPr/>
          <p:nvPr/>
        </p:nvSpPr>
        <p:spPr>
          <a:xfrm>
            <a:off x="533520" y="1352520"/>
            <a:ext cx="7927560" cy="30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100">
            <a:noAutofit/>
          </a:bodyPr>
          <a:lstStyle/>
          <a:p>
            <a:pPr indent="-1260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onsubmit - call when submit button is clicked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onclick - call when this button is clicked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onreset - call when the reset button is clicked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onload - call after page loads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onmouseover - call when mouse pointer enters image area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onmouseout - call when mouse pointer leaves image area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onfocus - call when control receives focus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onblur - call when a control loses focus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599" lvl="0" marL="12599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onchange - call when a control loses focus and the value of its contents has   changed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many more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/>
          <p:nvPr/>
        </p:nvSpPr>
        <p:spPr>
          <a:xfrm>
            <a:off x="530280" y="394200"/>
            <a:ext cx="518436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Lets talk about the  DOM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680" y="1276200"/>
            <a:ext cx="5696280" cy="327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6"/>
          <p:cNvSpPr/>
          <p:nvPr/>
        </p:nvSpPr>
        <p:spPr>
          <a:xfrm>
            <a:off x="380880" y="1428840"/>
            <a:ext cx="3200040" cy="26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556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AutoNum type="arabicPeriod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a web page is loaded, the browser creates a Document Object Model of the page.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spcBef>
                <a:spcPts val="181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AutoNum type="arabicPeriod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HTML DOM model is constructed as a tree of Objects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50000"/>
              </a:lnSpc>
              <a:spcBef>
                <a:spcPts val="181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AutoNum type="arabicPeriod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HTML DOM is a standard for how to get, change, add, or delete HTML elements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7857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7"/>
          <p:cNvSpPr txBox="1"/>
          <p:nvPr/>
        </p:nvSpPr>
        <p:spPr>
          <a:xfrm>
            <a:off x="530280" y="394200"/>
            <a:ext cx="518436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 Methods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77"/>
          <p:cNvSpPr/>
          <p:nvPr/>
        </p:nvSpPr>
        <p:spPr>
          <a:xfrm>
            <a:off x="321120" y="1200240"/>
            <a:ext cx="2477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HTML Elements 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7"/>
          <p:cNvSpPr/>
          <p:nvPr/>
        </p:nvSpPr>
        <p:spPr>
          <a:xfrm>
            <a:off x="397800" y="3029040"/>
            <a:ext cx="26604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Changing HTML Elements 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0" y="3409920"/>
            <a:ext cx="8686440" cy="14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920" y="1504800"/>
            <a:ext cx="8686440" cy="158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"/>
          <p:cNvSpPr txBox="1"/>
          <p:nvPr/>
        </p:nvSpPr>
        <p:spPr>
          <a:xfrm>
            <a:off x="530280" y="394200"/>
            <a:ext cx="518436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 Methods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78"/>
          <p:cNvSpPr/>
          <p:nvPr/>
        </p:nvSpPr>
        <p:spPr>
          <a:xfrm>
            <a:off x="476280" y="1352520"/>
            <a:ext cx="3087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and Deleting Elements 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09720"/>
            <a:ext cx="8372160" cy="206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9"/>
          <p:cNvSpPr txBox="1"/>
          <p:nvPr/>
        </p:nvSpPr>
        <p:spPr>
          <a:xfrm>
            <a:off x="530280" y="394200"/>
            <a:ext cx="119916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79"/>
          <p:cNvSpPr/>
          <p:nvPr/>
        </p:nvSpPr>
        <p:spPr>
          <a:xfrm>
            <a:off x="533520" y="1352520"/>
            <a:ext cx="47239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277200" lvl="0" marL="2901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JavaScript Object Notation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77200" lvl="0" marL="290160" marR="0" rtl="0" algn="l">
              <a:lnSpc>
                <a:spcPct val="150000"/>
              </a:lnSpc>
              <a:spcBef>
                <a:spcPts val="9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 is a syntax for storing and exchanging data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77200" lvl="0" marL="290160" marR="0" rtl="0" algn="l">
              <a:lnSpc>
                <a:spcPct val="150000"/>
              </a:lnSpc>
              <a:spcBef>
                <a:spcPts val="9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 is text, and we can convert any JavaScript object into JSON, and send JSON to the server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77200" lvl="0" marL="290160" marR="0" rtl="0" algn="l">
              <a:lnSpc>
                <a:spcPct val="150000"/>
              </a:lnSpc>
              <a:spcBef>
                <a:spcPts val="9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can also convert any JSON received from the server into JavaScript objects.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8857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9"/>
          <p:cNvSpPr/>
          <p:nvPr/>
        </p:nvSpPr>
        <p:spPr>
          <a:xfrm>
            <a:off x="5638680" y="1276200"/>
            <a:ext cx="2926800" cy="3123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0"/>
          <p:cNvSpPr txBox="1"/>
          <p:nvPr/>
        </p:nvSpPr>
        <p:spPr>
          <a:xfrm>
            <a:off x="561655" y="397450"/>
            <a:ext cx="2992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80"/>
          <p:cNvSpPr/>
          <p:nvPr/>
        </p:nvSpPr>
        <p:spPr>
          <a:xfrm>
            <a:off x="530280" y="1269000"/>
            <a:ext cx="4528440" cy="344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1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Best way to handle errors is to write good code.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Next best way is to use try catches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19083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92760" marR="0" rtl="0" algn="l">
              <a:lnSpc>
                <a:spcPct val="119083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try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19083"/>
              </a:lnSpc>
              <a:spcBef>
                <a:spcPts val="81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catch(err)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92760" marR="0" rtl="0" algn="l">
              <a:lnSpc>
                <a:spcPct val="119083"/>
              </a:lnSpc>
              <a:spcBef>
                <a:spcPts val="811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Block of code to handle errors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00000"/>
              </a:lnSpc>
              <a:spcBef>
                <a:spcPts val="884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26640" marR="0" rtl="0" algn="l">
              <a:lnSpc>
                <a:spcPct val="100000"/>
              </a:lnSpc>
              <a:spcBef>
                <a:spcPts val="884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8333"/>
              </a:lnSpc>
              <a:spcBef>
                <a:spcPts val="649"/>
              </a:spcBef>
              <a:spcAft>
                <a:spcPts val="0"/>
              </a:spcAft>
              <a:buNone/>
            </a:pPr>
            <a:r>
              <a:rPr b="0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ensures that rest of the code continues to execute . Otherwise  your code will stop executing at the line where the error occurred .  Leading to total disaster.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0"/>
          <p:cNvSpPr/>
          <p:nvPr/>
        </p:nvSpPr>
        <p:spPr>
          <a:xfrm>
            <a:off x="5484600" y="2014200"/>
            <a:ext cx="3048120" cy="2253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/>
          <p:nvPr/>
        </p:nvSpPr>
        <p:spPr>
          <a:xfrm>
            <a:off x="530280" y="394200"/>
            <a:ext cx="2239200" cy="11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Debugging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1"/>
          <p:cNvSpPr/>
          <p:nvPr/>
        </p:nvSpPr>
        <p:spPr>
          <a:xfrm>
            <a:off x="530271" y="1334150"/>
            <a:ext cx="1246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 12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80" y="2114640"/>
            <a:ext cx="5089680" cy="24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120" y="1962000"/>
            <a:ext cx="3902760" cy="297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 txBox="1"/>
          <p:nvPr/>
        </p:nvSpPr>
        <p:spPr>
          <a:xfrm>
            <a:off x="530280" y="394200"/>
            <a:ext cx="25340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5"/>
          <p:cNvSpPr/>
          <p:nvPr/>
        </p:nvSpPr>
        <p:spPr>
          <a:xfrm>
            <a:off x="533520" y="1276200"/>
            <a:ext cx="8003880" cy="163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342720" lvl="0" marL="355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AutoNum type="arabicPeriod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JavaScript is a powerful client side scripting language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50000"/>
              </a:lnSpc>
              <a:spcBef>
                <a:spcPts val="181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AutoNum type="arabicPeriod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JavaScript is a best supported scripting language for many browsers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50000"/>
              </a:lnSpc>
              <a:spcBef>
                <a:spcPts val="181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AutoNum type="arabicPeriod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can be written inside &lt;script&gt; tag or in a file with extension .js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50000"/>
              </a:lnSpc>
              <a:spcBef>
                <a:spcPts val="181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AutoNum type="arabicPeriod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JavaScript is usually embedded directly into HTML page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857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120" y="3029040"/>
            <a:ext cx="5158800" cy="176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7600"/>
            <a:ext cx="9143640" cy="40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2"/>
          <p:cNvSpPr/>
          <p:nvPr/>
        </p:nvSpPr>
        <p:spPr>
          <a:xfrm>
            <a:off x="457200" y="361800"/>
            <a:ext cx="2435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Thankyou !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28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 txBox="1"/>
          <p:nvPr/>
        </p:nvSpPr>
        <p:spPr>
          <a:xfrm>
            <a:off x="530280" y="394200"/>
            <a:ext cx="289908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uses JS?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6"/>
          <p:cNvSpPr/>
          <p:nvPr/>
        </p:nvSpPr>
        <p:spPr>
          <a:xfrm>
            <a:off x="652320" y="1365840"/>
            <a:ext cx="419364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950">
            <a:noAutofit/>
          </a:bodyPr>
          <a:lstStyle/>
          <a:p>
            <a:pPr indent="0" lvl="0" marL="12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Applications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Web apps that load a single HTML page and  dynamically update that page as the user interacts with the app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Best examples can be Google products.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rPr b="1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Mobile Applications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Native or Hybrid android and iOS application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2600" lvl="0" marL="12600" marR="0" rtl="0" algn="l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•"/>
            </a:pPr>
            <a:r>
              <a:rPr b="0" lang="en-IN" sz="14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React Native, Ionic, Meteor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6"/>
          <p:cNvSpPr/>
          <p:nvPr/>
        </p:nvSpPr>
        <p:spPr>
          <a:xfrm>
            <a:off x="5029200" y="1504800"/>
            <a:ext cx="3905400" cy="106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120" y="2800440"/>
            <a:ext cx="2442960" cy="209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/>
        </p:nvSpPr>
        <p:spPr>
          <a:xfrm>
            <a:off x="530280" y="394200"/>
            <a:ext cx="289908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uses JS?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7"/>
          <p:cNvSpPr txBox="1"/>
          <p:nvPr/>
        </p:nvSpPr>
        <p:spPr>
          <a:xfrm>
            <a:off x="304925" y="1134297"/>
            <a:ext cx="84420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9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Server Side</a:t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0" lvl="0" marL="12600" marR="0" rtl="0" algn="l">
              <a:lnSpc>
                <a:spcPct val="100000"/>
              </a:lnSpc>
              <a:spcBef>
                <a:spcPts val="2086"/>
              </a:spcBef>
              <a:spcAft>
                <a:spcPts val="0"/>
              </a:spcAft>
              <a:buClr>
                <a:srgbClr val="000000"/>
              </a:buClr>
              <a:buSzPts val="610"/>
              <a:buFont typeface="Arial"/>
              <a:buChar char="•"/>
            </a:pPr>
            <a:r>
              <a:rPr b="0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Node.js is a powerful tool that can run JavaScript applications on both the server side as well as the client side</a:t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599" marR="0" rtl="0" algn="l">
              <a:lnSpc>
                <a:spcPct val="150000"/>
              </a:lnSpc>
              <a:spcBef>
                <a:spcPts val="2086"/>
              </a:spcBef>
              <a:spcAft>
                <a:spcPts val="0"/>
              </a:spcAft>
              <a:buNone/>
            </a:pPr>
            <a:r>
              <a:rPr b="1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599" marR="0" rtl="0" algn="l">
              <a:lnSpc>
                <a:spcPct val="150000"/>
              </a:lnSpc>
              <a:spcBef>
                <a:spcPts val="2086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animation can be implemented as a sequence of frames – usually small changes to HTML/CSS properties</a:t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2086"/>
              </a:spcBef>
              <a:spcAft>
                <a:spcPts val="0"/>
              </a:spcAft>
              <a:buNone/>
            </a:pPr>
            <a:r>
              <a:rPr b="1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Gaming</a:t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0" lvl="0" marL="12599" marR="0" rtl="0" algn="l">
              <a:lnSpc>
                <a:spcPct val="100000"/>
              </a:lnSpc>
              <a:spcBef>
                <a:spcPts val="2086"/>
              </a:spcBef>
              <a:spcAft>
                <a:spcPts val="0"/>
              </a:spcAft>
              <a:buClr>
                <a:srgbClr val="000000"/>
              </a:buClr>
              <a:buSzPts val="610"/>
              <a:buFont typeface="Arial"/>
              <a:buChar char="•"/>
            </a:pPr>
            <a:r>
              <a:rPr b="0" lang="en-IN" sz="16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 combination of JavaScript and HTML5 makes JavaScript popular in games development as well</a:t>
            </a:r>
            <a:endParaRPr b="0" sz="1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 txBox="1"/>
          <p:nvPr/>
        </p:nvSpPr>
        <p:spPr>
          <a:xfrm>
            <a:off x="530280" y="394200"/>
            <a:ext cx="480528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can JS do?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8"/>
          <p:cNvSpPr/>
          <p:nvPr/>
        </p:nvSpPr>
        <p:spPr>
          <a:xfrm>
            <a:off x="457200" y="1352520"/>
            <a:ext cx="457164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IN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Form Validations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lang="en-IN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 3D Animations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IN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Virtual Reality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IN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Data visualization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IN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Gaming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43200" y="1504800"/>
            <a:ext cx="3452040" cy="304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8"/>
          <p:cNvSpPr/>
          <p:nvPr/>
        </p:nvSpPr>
        <p:spPr>
          <a:xfrm>
            <a:off x="6324480" y="1504800"/>
            <a:ext cx="2565720" cy="139896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8"/>
          <p:cNvSpPr/>
          <p:nvPr/>
        </p:nvSpPr>
        <p:spPr>
          <a:xfrm>
            <a:off x="6324480" y="2952720"/>
            <a:ext cx="2590560" cy="15998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5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/>
        </p:nvSpPr>
        <p:spPr>
          <a:xfrm>
            <a:off x="530280" y="394200"/>
            <a:ext cx="49856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fundamentals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9"/>
          <p:cNvSpPr/>
          <p:nvPr/>
        </p:nvSpPr>
        <p:spPr>
          <a:xfrm>
            <a:off x="530280" y="1265760"/>
            <a:ext cx="1917720" cy="324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Type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1" marL="927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○"/>
            </a:pPr>
            <a:r>
              <a:rPr b="1" i="0" lang="en-I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1" marL="92700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○"/>
            </a:pPr>
            <a:r>
              <a:rPr b="1" i="0" lang="en-I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1" marL="92700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○"/>
            </a:pPr>
            <a:r>
              <a:rPr b="1" i="0" lang="en-I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6234" lvl="1" marL="92700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9"/>
          <p:cNvSpPr/>
          <p:nvPr/>
        </p:nvSpPr>
        <p:spPr>
          <a:xfrm>
            <a:off x="3975955" y="1352975"/>
            <a:ext cx="4204800" cy="298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0"/>
          <p:cNvSpPr txBox="1"/>
          <p:nvPr/>
        </p:nvSpPr>
        <p:spPr>
          <a:xfrm>
            <a:off x="530280" y="394200"/>
            <a:ext cx="49856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fundamentals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0"/>
          <p:cNvSpPr/>
          <p:nvPr/>
        </p:nvSpPr>
        <p:spPr>
          <a:xfrm>
            <a:off x="936000" y="3032280"/>
            <a:ext cx="122400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150">
            <a:noAutofit/>
          </a:bodyPr>
          <a:lstStyle/>
          <a:p>
            <a:pPr indent="-335519" lvl="0" marL="34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371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371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371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RegExp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0"/>
          <p:cNvSpPr/>
          <p:nvPr/>
        </p:nvSpPr>
        <p:spPr>
          <a:xfrm>
            <a:off x="513360" y="1279440"/>
            <a:ext cx="14220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40005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40005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40005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40005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40005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40005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0"/>
          <p:cNvSpPr/>
          <p:nvPr/>
        </p:nvSpPr>
        <p:spPr>
          <a:xfrm>
            <a:off x="3265560" y="1386000"/>
            <a:ext cx="65232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0"/>
          <p:cNvSpPr/>
          <p:nvPr/>
        </p:nvSpPr>
        <p:spPr>
          <a:xfrm>
            <a:off x="3455640" y="1567440"/>
            <a:ext cx="3130920" cy="35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266400" lvl="0" marL="279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52"/>
              </a:buClr>
              <a:buSzPts val="495"/>
              <a:buFont typeface="Noto Sans Symbols"/>
              <a:buChar char="-"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Double-precision 64-bit format [ Int and floats]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66400" lvl="0" marL="27936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Clr>
                <a:srgbClr val="4D4D52"/>
              </a:buClr>
              <a:buSzPts val="495"/>
              <a:buFont typeface="Noto Sans Symbols"/>
              <a:buChar char="-"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Leads to problems this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0"/>
          <p:cNvSpPr/>
          <p:nvPr/>
        </p:nvSpPr>
        <p:spPr>
          <a:xfrm>
            <a:off x="4037400" y="1944000"/>
            <a:ext cx="2743560" cy="167760"/>
          </a:xfrm>
          <a:prstGeom prst="rect">
            <a:avLst/>
          </a:prstGeom>
          <a:solidFill>
            <a:srgbClr val="F9FB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0.1 + 0.2 == 0.30000000000000004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0"/>
          <p:cNvSpPr/>
          <p:nvPr/>
        </p:nvSpPr>
        <p:spPr>
          <a:xfrm>
            <a:off x="3440160" y="2319840"/>
            <a:ext cx="3773520" cy="69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28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	All standard arithmetic operators ( + , - , * , / , % 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	Math </a:t>
            </a: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, Math.sin() , Math.round() , Math.floor() etc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67120" lvl="0" marL="29520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Clr>
                <a:srgbClr val="4D4D52"/>
              </a:buClr>
              <a:buSzPts val="495"/>
              <a:buFont typeface="Noto Sans Symbols"/>
              <a:buChar char="-"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parseInt() , parseFloat() for parsing string to numbers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67120" lvl="0" marL="29520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Clr>
                <a:srgbClr val="4D4D52"/>
              </a:buClr>
              <a:buSzPts val="495"/>
              <a:buFont typeface="Noto Sans Symbols"/>
              <a:buChar char="-"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Numbers - </a:t>
            </a:r>
            <a:r>
              <a:rPr b="1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NaN , Infinity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0"/>
          <p:cNvSpPr/>
          <p:nvPr/>
        </p:nvSpPr>
        <p:spPr>
          <a:xfrm>
            <a:off x="3265560" y="3176640"/>
            <a:ext cx="438480" cy="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0"/>
          <p:cNvSpPr/>
          <p:nvPr/>
        </p:nvSpPr>
        <p:spPr>
          <a:xfrm>
            <a:off x="3455640" y="3358080"/>
            <a:ext cx="5157000" cy="1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	Sequences of 16 bit Unicode chars . It will support any language.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0"/>
          <p:cNvSpPr/>
          <p:nvPr/>
        </p:nvSpPr>
        <p:spPr>
          <a:xfrm>
            <a:off x="3455640" y="3529800"/>
            <a:ext cx="3634920" cy="1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	String has a lot of built in functions, properties 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0"/>
          <p:cNvSpPr/>
          <p:nvPr/>
        </p:nvSpPr>
        <p:spPr>
          <a:xfrm>
            <a:off x="3265560" y="3881520"/>
            <a:ext cx="584640" cy="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0"/>
          <p:cNvSpPr/>
          <p:nvPr/>
        </p:nvSpPr>
        <p:spPr>
          <a:xfrm>
            <a:off x="3455640" y="4062960"/>
            <a:ext cx="3283200" cy="5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266400" lvl="0" marL="279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52"/>
              </a:buClr>
              <a:buSzPts val="495"/>
              <a:buFont typeface="Noto Sans Symbols"/>
              <a:buChar char="-"/>
            </a:pP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Coerce any thing into Boolean using Boolean()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66400" lvl="0" marL="27936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Clr>
                <a:srgbClr val="4D4D52"/>
              </a:buClr>
              <a:buSzPts val="495"/>
              <a:buFont typeface="Trebuchet MS"/>
              <a:buChar char="-"/>
            </a:pPr>
            <a:r>
              <a:rPr b="1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Falsy </a:t>
            </a: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Values : false, 0, “”,NaN, null, and undefined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66400" lvl="0" marL="27936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Clr>
                <a:srgbClr val="4D4D52"/>
              </a:buClr>
              <a:buSzPts val="495"/>
              <a:buFont typeface="Trebuchet MS"/>
              <a:buChar char="-"/>
            </a:pPr>
            <a:r>
              <a:rPr b="1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Truthy </a:t>
            </a: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Values: Everything else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 txBox="1"/>
          <p:nvPr/>
        </p:nvSpPr>
        <p:spPr>
          <a:xfrm>
            <a:off x="530280" y="394200"/>
            <a:ext cx="4985640" cy="87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fundamentals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61"/>
          <p:cNvSpPr/>
          <p:nvPr/>
        </p:nvSpPr>
        <p:spPr>
          <a:xfrm>
            <a:off x="1108800" y="3526200"/>
            <a:ext cx="1056960" cy="12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150">
            <a:noAutofit/>
          </a:bodyPr>
          <a:lstStyle/>
          <a:p>
            <a:pPr indent="-335519" lvl="0" marL="34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5519" lvl="0" marL="348480" marR="0" rtl="0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○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RegExp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1"/>
          <p:cNvSpPr/>
          <p:nvPr/>
        </p:nvSpPr>
        <p:spPr>
          <a:xfrm>
            <a:off x="530280" y="1279440"/>
            <a:ext cx="1283760" cy="241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36240" lvl="0" marL="469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6B6B6"/>
              </a:buClr>
              <a:buSzPts val="630"/>
              <a:buFont typeface="Times New Roman"/>
              <a:buChar char="●"/>
            </a:pPr>
            <a:r>
              <a:rPr b="1" lang="en-IN" sz="14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1"/>
          <p:cNvSpPr/>
          <p:nvPr/>
        </p:nvSpPr>
        <p:spPr>
          <a:xfrm>
            <a:off x="3254400" y="1386000"/>
            <a:ext cx="145008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Declaring a variable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545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a;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b = 10;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“Hello World”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1"/>
          <p:cNvSpPr/>
          <p:nvPr/>
        </p:nvSpPr>
        <p:spPr>
          <a:xfrm>
            <a:off x="3254400" y="2253240"/>
            <a:ext cx="5191560" cy="1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console.log(a) </a:t>
            </a: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Would show </a:t>
            </a:r>
            <a:r>
              <a:rPr b="1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 </a:t>
            </a:r>
            <a:r>
              <a:rPr b="0" lang="en-IN" sz="11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Means its declared but not defined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1"/>
          <p:cNvSpPr/>
          <p:nvPr/>
        </p:nvSpPr>
        <p:spPr>
          <a:xfrm>
            <a:off x="3254400" y="2605320"/>
            <a:ext cx="27648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1"/>
          <p:cNvSpPr/>
          <p:nvPr/>
        </p:nvSpPr>
        <p:spPr>
          <a:xfrm>
            <a:off x="3048120" y="2800440"/>
            <a:ext cx="580176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46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Is an assignment value.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6944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Can be used for explicitly saying at a point of execution that variable is not available   or  doesn't have an actual value.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1"/>
          <p:cNvSpPr/>
          <p:nvPr/>
        </p:nvSpPr>
        <p:spPr>
          <a:xfrm>
            <a:off x="3254400" y="3672720"/>
            <a:ext cx="691920" cy="35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00">
            <a:noAutofit/>
          </a:bodyPr>
          <a:lstStyle/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 undefined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1"/>
          <p:cNvSpPr/>
          <p:nvPr/>
        </p:nvSpPr>
        <p:spPr>
          <a:xfrm>
            <a:off x="4168800" y="3672720"/>
            <a:ext cx="19648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00">
            <a:noAutofit/>
          </a:bodyPr>
          <a:lstStyle/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absence of value for a variable;  absence of variable itself;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320" y="4705200"/>
            <a:ext cx="888120" cy="3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