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68"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44B1ED10-29E9-456C-86FB-A818622D4B1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4b3044ca0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14b3044ca0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4b3044ca0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14b3044ca0a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4b3044ca0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14b3044ca0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4b3044ca0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14b3044ca0a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4b3044ca0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14b3044ca0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4b3044ca0a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14b3044ca0a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3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3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3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5"/>
          <p:cNvSpPr>
            <a:spLocks noGrp="1"/>
          </p:cNvSpPr>
          <p:nvPr>
            <p:ph type="pic" idx="2"/>
          </p:nvPr>
        </p:nvSpPr>
        <p:spPr>
          <a:xfrm>
            <a:off x="5183188" y="987425"/>
            <a:ext cx="6172200" cy="4873625"/>
          </a:xfrm>
          <a:prstGeom prst="rect">
            <a:avLst/>
          </a:prstGeom>
          <a:noFill/>
          <a:ln>
            <a:noFill/>
          </a:ln>
        </p:spPr>
      </p:sp>
      <p:sp>
        <p:nvSpPr>
          <p:cNvPr id="64" name="Google Shape;64;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ieeexplore.ieee.org/author/37085810026" TargetMode="External"/><Relationship Id="rId3" Type="http://schemas.openxmlformats.org/officeDocument/2006/relationships/hyperlink" Target="https://ieeexplore.ieee.org/author/37086067258" TargetMode="External"/><Relationship Id="rId7" Type="http://schemas.openxmlformats.org/officeDocument/2006/relationships/hyperlink" Target="https://ieeexplore.ieee.org/author/3708577031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ieeexplore.ieee.org/author/37086613694" TargetMode="External"/><Relationship Id="rId5" Type="http://schemas.openxmlformats.org/officeDocument/2006/relationships/hyperlink" Target="https://ieeexplore.ieee.org/author/37086457753" TargetMode="External"/><Relationship Id="rId4" Type="http://schemas.openxmlformats.org/officeDocument/2006/relationships/hyperlink" Target="https://ieeexplore.ieee.org/author/37086607842" TargetMode="External"/><Relationship Id="rId9" Type="http://schemas.openxmlformats.org/officeDocument/2006/relationships/hyperlink" Target="https://ieeexplore.ieee.org/author/37085802982"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ieeexplore.ieee.org/author/37444954700" TargetMode="External"/><Relationship Id="rId3" Type="http://schemas.openxmlformats.org/officeDocument/2006/relationships/hyperlink" Target="https://ieeexplore.ieee.org/author/37088836639" TargetMode="External"/><Relationship Id="rId7" Type="http://schemas.openxmlformats.org/officeDocument/2006/relationships/hyperlink" Target="https://ieeexplore.ieee.org/author/38113522200"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ieeexplore.ieee.org/author/37377648700" TargetMode="External"/><Relationship Id="rId5" Type="http://schemas.openxmlformats.org/officeDocument/2006/relationships/hyperlink" Target="https://ieeexplore.ieee.org/author/37088836342" TargetMode="External"/><Relationship Id="rId4" Type="http://schemas.openxmlformats.org/officeDocument/2006/relationships/hyperlink" Target="https://ieeexplore.ieee.org/author/37088345808"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FECF9-AA5A-4783-F7BD-04AA5923AEA4}"/>
              </a:ext>
            </a:extLst>
          </p:cNvPr>
          <p:cNvSpPr>
            <a:spLocks noGrp="1"/>
          </p:cNvSpPr>
          <p:nvPr>
            <p:ph type="ctrTitle"/>
          </p:nvPr>
        </p:nvSpPr>
        <p:spPr/>
        <p:txBody>
          <a:bodyPr/>
          <a:lstStyle/>
          <a:p>
            <a:r>
              <a:rPr lang="en-IN" sz="6000" b="1" dirty="0">
                <a:latin typeface="Times New Roman"/>
                <a:ea typeface="Times New Roman"/>
                <a:cs typeface="Times New Roman"/>
                <a:sym typeface="Times New Roman"/>
              </a:rPr>
              <a:t>LITERATURE SURVEY</a:t>
            </a:r>
            <a:endParaRPr lang="en-IN" dirty="0"/>
          </a:p>
        </p:txBody>
      </p:sp>
      <p:sp>
        <p:nvSpPr>
          <p:cNvPr id="3" name="Subtitle 2">
            <a:extLst>
              <a:ext uri="{FF2B5EF4-FFF2-40B4-BE49-F238E27FC236}">
                <a16:creationId xmlns:a16="http://schemas.microsoft.com/office/drawing/2014/main" id="{0EE2BAAC-854C-49BA-5910-3A715F2499AB}"/>
              </a:ext>
            </a:extLst>
          </p:cNvPr>
          <p:cNvSpPr>
            <a:spLocks noGrp="1"/>
          </p:cNvSpPr>
          <p:nvPr>
            <p:ph type="subTitle" idx="1"/>
          </p:nvPr>
        </p:nvSpPr>
        <p:spPr>
          <a:xfrm>
            <a:off x="8131126" y="4459458"/>
            <a:ext cx="3460652" cy="1561514"/>
          </a:xfrm>
        </p:spPr>
        <p:txBody>
          <a:bodyPr>
            <a:normAutofit fontScale="85000" lnSpcReduction="20000"/>
          </a:bodyPr>
          <a:lstStyle/>
          <a:p>
            <a:r>
              <a:rPr lang="en-US" dirty="0"/>
              <a:t>     </a:t>
            </a:r>
            <a:r>
              <a:rPr lang="en-US" dirty="0" err="1"/>
              <a:t>Jesupandian</a:t>
            </a:r>
            <a:r>
              <a:rPr lang="en-US" dirty="0"/>
              <a:t> J  1912063</a:t>
            </a:r>
          </a:p>
          <a:p>
            <a:r>
              <a:rPr lang="en-US" dirty="0"/>
              <a:t>Karthick B  1912067</a:t>
            </a:r>
          </a:p>
          <a:p>
            <a:r>
              <a:rPr lang="en-US" dirty="0"/>
              <a:t>      Ramkumar M  1912094</a:t>
            </a:r>
          </a:p>
          <a:p>
            <a:r>
              <a:rPr lang="en-US" dirty="0" err="1"/>
              <a:t>Shrijith</a:t>
            </a:r>
            <a:r>
              <a:rPr lang="en-US" dirty="0"/>
              <a:t>  S  1912105</a:t>
            </a:r>
            <a:endParaRPr lang="en-IN" dirty="0"/>
          </a:p>
        </p:txBody>
      </p:sp>
    </p:spTree>
    <p:extLst>
      <p:ext uri="{BB962C8B-B14F-4D97-AF65-F5344CB8AC3E}">
        <p14:creationId xmlns:p14="http://schemas.microsoft.com/office/powerpoint/2010/main" val="2914369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838200" y="276621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9600"/>
              <a:buFont typeface="Algerian"/>
              <a:buNone/>
            </a:pPr>
            <a:r>
              <a:rPr lang="en-IN" sz="9600">
                <a:latin typeface="Algerian"/>
                <a:ea typeface="Algerian"/>
                <a:cs typeface="Algerian"/>
                <a:sym typeface="Algeri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IN" sz="3200" b="1" dirty="0">
                <a:latin typeface="Times New Roman"/>
                <a:ea typeface="Times New Roman"/>
                <a:cs typeface="Times New Roman"/>
                <a:sym typeface="Times New Roman"/>
              </a:rPr>
              <a:t>LITERATURE SURVEY</a:t>
            </a:r>
            <a:endParaRPr sz="3200" dirty="0"/>
          </a:p>
        </p:txBody>
      </p:sp>
      <p:graphicFrame>
        <p:nvGraphicFramePr>
          <p:cNvPr id="98" name="Google Shape;98;p3"/>
          <p:cNvGraphicFramePr/>
          <p:nvPr>
            <p:extLst>
              <p:ext uri="{D42A27DB-BD31-4B8C-83A1-F6EECF244321}">
                <p14:modId xmlns:p14="http://schemas.microsoft.com/office/powerpoint/2010/main" val="2189098013"/>
              </p:ext>
            </p:extLst>
          </p:nvPr>
        </p:nvGraphicFramePr>
        <p:xfrm>
          <a:off x="178129" y="1041854"/>
          <a:ext cx="11732821" cy="4861590"/>
        </p:xfrm>
        <a:graphic>
          <a:graphicData uri="http://schemas.openxmlformats.org/drawingml/2006/table">
            <a:tbl>
              <a:tblPr firstRow="1" bandRow="1">
                <a:noFill/>
                <a:tableStyleId>{44B1ED10-29E9-456C-86FB-A818622D4B12}</a:tableStyleId>
              </a:tblPr>
              <a:tblGrid>
                <a:gridCol w="1055727">
                  <a:extLst>
                    <a:ext uri="{9D8B030D-6E8A-4147-A177-3AD203B41FA5}">
                      <a16:colId xmlns:a16="http://schemas.microsoft.com/office/drawing/2014/main" val="20000"/>
                    </a:ext>
                  </a:extLst>
                </a:gridCol>
                <a:gridCol w="3209326">
                  <a:extLst>
                    <a:ext uri="{9D8B030D-6E8A-4147-A177-3AD203B41FA5}">
                      <a16:colId xmlns:a16="http://schemas.microsoft.com/office/drawing/2014/main" val="20001"/>
                    </a:ext>
                  </a:extLst>
                </a:gridCol>
                <a:gridCol w="3536187">
                  <a:extLst>
                    <a:ext uri="{9D8B030D-6E8A-4147-A177-3AD203B41FA5}">
                      <a16:colId xmlns:a16="http://schemas.microsoft.com/office/drawing/2014/main" val="20002"/>
                    </a:ext>
                  </a:extLst>
                </a:gridCol>
                <a:gridCol w="3931581">
                  <a:extLst>
                    <a:ext uri="{9D8B030D-6E8A-4147-A177-3AD203B41FA5}">
                      <a16:colId xmlns:a16="http://schemas.microsoft.com/office/drawing/2014/main" val="20003"/>
                    </a:ext>
                  </a:extLst>
                </a:gridCol>
              </a:tblGrid>
              <a:tr h="1021725">
                <a:tc>
                  <a:txBody>
                    <a:bodyPr/>
                    <a:lstStyle/>
                    <a:p>
                      <a:pPr marL="0" marR="0" lvl="0" indent="0" algn="ctr" rtl="0">
                        <a:lnSpc>
                          <a:spcPct val="250000"/>
                        </a:lnSpc>
                        <a:spcBef>
                          <a:spcPts val="0"/>
                        </a:spcBef>
                        <a:spcAft>
                          <a:spcPts val="0"/>
                        </a:spcAft>
                        <a:buNone/>
                      </a:pPr>
                      <a:r>
                        <a:rPr lang="en-IN" sz="1800" u="none" strike="noStrike" cap="none" dirty="0" err="1">
                          <a:latin typeface="Times New Roman"/>
                          <a:ea typeface="Times New Roman"/>
                          <a:cs typeface="Times New Roman"/>
                          <a:sym typeface="Times New Roman"/>
                        </a:rPr>
                        <a:t>S.No</a:t>
                      </a:r>
                      <a:r>
                        <a:rPr lang="en-IN" sz="1800" u="none" strike="noStrike" cap="none" dirty="0">
                          <a:latin typeface="Times New Roman"/>
                          <a:ea typeface="Times New Roman"/>
                          <a:cs typeface="Times New Roman"/>
                          <a:sym typeface="Times New Roman"/>
                        </a:rPr>
                        <a:t>.</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250000"/>
                        </a:lnSpc>
                        <a:spcBef>
                          <a:spcPts val="0"/>
                        </a:spcBef>
                        <a:spcAft>
                          <a:spcPts val="0"/>
                        </a:spcAft>
                        <a:buClr>
                          <a:schemeClr val="dk1"/>
                        </a:buClr>
                        <a:buSzPts val="1800"/>
                        <a:buFont typeface="Times New Roman"/>
                        <a:buNone/>
                      </a:pPr>
                      <a:r>
                        <a:rPr lang="en-IN" sz="1800" dirty="0">
                          <a:latin typeface="Times New Roman"/>
                          <a:ea typeface="Times New Roman"/>
                          <a:cs typeface="Times New Roman"/>
                          <a:sym typeface="Times New Roman"/>
                        </a:rPr>
                        <a:t>AUTHOR NAME </a:t>
                      </a:r>
                      <a:endParaRPr dirty="0"/>
                    </a:p>
                    <a:p>
                      <a:pPr marL="0" marR="0" lvl="0" indent="0" algn="l" rtl="0">
                        <a:spcBef>
                          <a:spcPts val="0"/>
                        </a:spcBef>
                        <a:spcAft>
                          <a:spcPts val="0"/>
                        </a:spcAft>
                        <a:buNone/>
                      </a:pPr>
                      <a:endParaRPr sz="1800" dirty="0"/>
                    </a:p>
                  </a:txBody>
                  <a:tcPr marL="91450" marR="91450" marT="45725" marB="45725"/>
                </a:tc>
                <a:tc>
                  <a:txBody>
                    <a:bodyPr/>
                    <a:lstStyle/>
                    <a:p>
                      <a:pPr marL="0" marR="0" lvl="0" indent="0" algn="ctr" rtl="0">
                        <a:lnSpc>
                          <a:spcPct val="250000"/>
                        </a:lnSpc>
                        <a:spcBef>
                          <a:spcPts val="0"/>
                        </a:spcBef>
                        <a:spcAft>
                          <a:spcPts val="0"/>
                        </a:spcAft>
                        <a:buClr>
                          <a:schemeClr val="dk1"/>
                        </a:buClr>
                        <a:buSzPts val="1800"/>
                        <a:buFont typeface="Calibri"/>
                        <a:buNone/>
                      </a:pPr>
                      <a:r>
                        <a:rPr lang="en-IN" sz="1800"/>
                        <a:t>TITLE</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ctr" rtl="0">
                        <a:lnSpc>
                          <a:spcPct val="250000"/>
                        </a:lnSpc>
                        <a:spcBef>
                          <a:spcPts val="0"/>
                        </a:spcBef>
                        <a:spcAft>
                          <a:spcPts val="0"/>
                        </a:spcAft>
                        <a:buClr>
                          <a:schemeClr val="dk1"/>
                        </a:buClr>
                        <a:buSzPts val="1800"/>
                        <a:buFont typeface="Calibri"/>
                        <a:buNone/>
                      </a:pPr>
                      <a:r>
                        <a:rPr lang="en-IN" sz="1800" dirty="0"/>
                        <a:t>DESCRIPTION</a:t>
                      </a:r>
                      <a:endParaRPr dirty="0"/>
                    </a:p>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0"/>
                  </a:ext>
                </a:extLst>
              </a:tr>
              <a:tr h="1167399">
                <a:tc>
                  <a:txBody>
                    <a:bodyPr/>
                    <a:lstStyle/>
                    <a:p>
                      <a:pPr marL="0" marR="0" lvl="0" indent="0" algn="ctr" rtl="0">
                        <a:lnSpc>
                          <a:spcPct val="200000"/>
                        </a:lnSpc>
                        <a:spcBef>
                          <a:spcPts val="0"/>
                        </a:spcBef>
                        <a:spcAft>
                          <a:spcPts val="0"/>
                        </a:spcAft>
                        <a:buNone/>
                      </a:pPr>
                      <a:r>
                        <a:rPr lang="en-IN" sz="1800" dirty="0"/>
                        <a:t>1</a:t>
                      </a:r>
                      <a:endParaRPr sz="180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400" b="0" i="0" u="none" strike="noStrike" cap="none" dirty="0" err="1">
                          <a:solidFill>
                            <a:schemeClr val="dk1"/>
                          </a:solidFill>
                          <a:latin typeface="Calibri"/>
                          <a:ea typeface="Calibri"/>
                          <a:cs typeface="Calibri"/>
                          <a:sym typeface="Arial"/>
                          <a:hlinkClick r:id="rId3"/>
                        </a:rPr>
                        <a:t>Shahed</a:t>
                      </a:r>
                      <a:r>
                        <a:rPr lang="en-US" sz="1400" b="0" i="0" u="none" strike="noStrike" cap="none" dirty="0">
                          <a:solidFill>
                            <a:schemeClr val="dk1"/>
                          </a:solidFill>
                          <a:latin typeface="Calibri"/>
                          <a:ea typeface="Calibri"/>
                          <a:cs typeface="Calibri"/>
                          <a:sym typeface="Arial"/>
                          <a:hlinkClick r:id="rId3"/>
                        </a:rPr>
                        <a:t> </a:t>
                      </a:r>
                      <a:r>
                        <a:rPr lang="en-US" sz="1400" b="0" i="0" u="none" strike="noStrike" cap="none" dirty="0" err="1">
                          <a:solidFill>
                            <a:schemeClr val="dk1"/>
                          </a:solidFill>
                          <a:latin typeface="Calibri"/>
                          <a:ea typeface="Calibri"/>
                          <a:cs typeface="Calibri"/>
                          <a:sym typeface="Arial"/>
                          <a:hlinkClick r:id="rId3"/>
                        </a:rPr>
                        <a:t>Anzarus</a:t>
                      </a:r>
                      <a:r>
                        <a:rPr lang="en-US" sz="1400" b="0" i="0" u="none" strike="noStrike" cap="none" dirty="0">
                          <a:solidFill>
                            <a:schemeClr val="dk1"/>
                          </a:solidFill>
                          <a:latin typeface="Calibri"/>
                          <a:ea typeface="Calibri"/>
                          <a:cs typeface="Calibri"/>
                          <a:sym typeface="Arial"/>
                          <a:hlinkClick r:id="rId3"/>
                        </a:rPr>
                        <a:t> </a:t>
                      </a:r>
                      <a:r>
                        <a:rPr lang="en-US" sz="1400" b="0" i="0" u="none" strike="noStrike" cap="none" dirty="0" err="1">
                          <a:solidFill>
                            <a:schemeClr val="dk1"/>
                          </a:solidFill>
                          <a:latin typeface="Calibri"/>
                          <a:ea typeface="Calibri"/>
                          <a:cs typeface="Calibri"/>
                          <a:sym typeface="Arial"/>
                          <a:hlinkClick r:id="rId3"/>
                        </a:rPr>
                        <a:t>Sabab</a:t>
                      </a:r>
                      <a:r>
                        <a:rPr lang="en-US" sz="1400" b="0" i="0" u="none" strike="noStrike" cap="none" dirty="0">
                          <a:solidFill>
                            <a:schemeClr val="dk1"/>
                          </a:solidFill>
                          <a:latin typeface="Calibri"/>
                          <a:ea typeface="Calibri"/>
                          <a:cs typeface="Calibri"/>
                          <a:sym typeface="Arial"/>
                        </a:rPr>
                        <a:t>,</a:t>
                      </a:r>
                      <a:r>
                        <a:rPr lang="en-US" sz="1400" b="0" i="0" u="none" strike="noStrike" cap="none" baseline="0" dirty="0">
                          <a:solidFill>
                            <a:schemeClr val="dk1"/>
                          </a:solidFill>
                          <a:latin typeface="Calibri"/>
                          <a:ea typeface="Calibri"/>
                          <a:cs typeface="Calibri"/>
                          <a:sym typeface="Arial"/>
                        </a:rPr>
                        <a:t> </a:t>
                      </a:r>
                      <a:r>
                        <a:rPr lang="en-US" sz="1400" b="0" i="0" u="none" strike="noStrike" cap="none" dirty="0" err="1">
                          <a:solidFill>
                            <a:schemeClr val="dk1"/>
                          </a:solidFill>
                          <a:latin typeface="Calibri"/>
                          <a:ea typeface="Calibri"/>
                          <a:cs typeface="Calibri"/>
                          <a:sym typeface="Arial"/>
                          <a:hlinkClick r:id="rId4"/>
                        </a:rPr>
                        <a:t>Sadman</a:t>
                      </a:r>
                      <a:r>
                        <a:rPr lang="en-US" sz="1400" b="0" i="0" u="none" strike="noStrike" cap="none" dirty="0">
                          <a:solidFill>
                            <a:schemeClr val="dk1"/>
                          </a:solidFill>
                          <a:latin typeface="Calibri"/>
                          <a:ea typeface="Calibri"/>
                          <a:cs typeface="Calibri"/>
                          <a:sym typeface="Arial"/>
                          <a:hlinkClick r:id="rId4"/>
                        </a:rPr>
                        <a:t> Saumik Islam</a:t>
                      </a:r>
                      <a:r>
                        <a:rPr lang="en-US" sz="1400" b="0" i="0" u="none" strike="noStrike" cap="none" dirty="0">
                          <a:solidFill>
                            <a:schemeClr val="dk1"/>
                          </a:solidFill>
                          <a:latin typeface="Calibri"/>
                          <a:ea typeface="Calibri"/>
                          <a:cs typeface="Calibri"/>
                          <a:sym typeface="Arial"/>
                        </a:rPr>
                        <a:t>, </a:t>
                      </a:r>
                      <a:r>
                        <a:rPr lang="en-US" sz="1400" b="0" i="0" u="none" strike="noStrike" cap="none" dirty="0">
                          <a:solidFill>
                            <a:schemeClr val="dk1"/>
                          </a:solidFill>
                          <a:latin typeface="Calibri"/>
                          <a:ea typeface="Calibri"/>
                          <a:cs typeface="Calibri"/>
                          <a:sym typeface="Arial"/>
                          <a:hlinkClick r:id="rId5"/>
                        </a:rPr>
                        <a:t>Md. Jewel </a:t>
                      </a:r>
                      <a:r>
                        <a:rPr lang="en-US" sz="1400" b="0" i="0" u="none" strike="noStrike" cap="none" dirty="0" err="1">
                          <a:solidFill>
                            <a:schemeClr val="dk1"/>
                          </a:solidFill>
                          <a:latin typeface="Calibri"/>
                          <a:ea typeface="Calibri"/>
                          <a:cs typeface="Calibri"/>
                          <a:sym typeface="Arial"/>
                          <a:hlinkClick r:id="rId5"/>
                        </a:rPr>
                        <a:t>Rana</a:t>
                      </a:r>
                      <a:r>
                        <a:rPr lang="en-US" sz="1400" b="0" i="0" u="none" strike="noStrike" cap="none" dirty="0">
                          <a:solidFill>
                            <a:schemeClr val="dk1"/>
                          </a:solidFill>
                          <a:latin typeface="Calibri"/>
                          <a:ea typeface="Calibri"/>
                          <a:cs typeface="Calibri"/>
                          <a:sym typeface="Arial"/>
                        </a:rPr>
                        <a:t>, </a:t>
                      </a:r>
                      <a:r>
                        <a:rPr lang="en-US" sz="1400" b="0" i="0" u="none" strike="noStrike" cap="none" dirty="0" err="1">
                          <a:solidFill>
                            <a:schemeClr val="dk1"/>
                          </a:solidFill>
                          <a:latin typeface="Calibri"/>
                          <a:ea typeface="Calibri"/>
                          <a:cs typeface="Calibri"/>
                          <a:sym typeface="Arial"/>
                          <a:hlinkClick r:id="rId6"/>
                        </a:rPr>
                        <a:t>Monir</a:t>
                      </a:r>
                      <a:r>
                        <a:rPr lang="en-US" sz="1400" b="0" i="0" u="none" strike="noStrike" cap="none" dirty="0">
                          <a:solidFill>
                            <a:schemeClr val="dk1"/>
                          </a:solidFill>
                          <a:latin typeface="Calibri"/>
                          <a:ea typeface="Calibri"/>
                          <a:cs typeface="Calibri"/>
                          <a:sym typeface="Arial"/>
                          <a:hlinkClick r:id="rId6"/>
                        </a:rPr>
                        <a:t> </a:t>
                      </a:r>
                      <a:r>
                        <a:rPr lang="en-US" sz="1400" b="0" i="0" u="none" strike="noStrike" cap="none" dirty="0" err="1">
                          <a:solidFill>
                            <a:schemeClr val="dk1"/>
                          </a:solidFill>
                          <a:latin typeface="Calibri"/>
                          <a:ea typeface="Calibri"/>
                          <a:cs typeface="Calibri"/>
                          <a:sym typeface="Arial"/>
                          <a:hlinkClick r:id="rId6"/>
                        </a:rPr>
                        <a:t>Hossain</a:t>
                      </a:r>
                      <a:r>
                        <a:rPr lang="en-US" sz="1400" b="0" i="0" u="none" strike="noStrike" cap="none" dirty="0">
                          <a:solidFill>
                            <a:schemeClr val="dk1"/>
                          </a:solidFill>
                          <a:latin typeface="Calibri"/>
                          <a:ea typeface="Calibri"/>
                          <a:cs typeface="Calibri"/>
                          <a:sym typeface="Arial"/>
                        </a:rPr>
                        <a:t> </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400" b="0" i="0" u="none" strike="noStrike" cap="none" dirty="0">
                          <a:solidFill>
                            <a:schemeClr val="dk1"/>
                          </a:solidFill>
                          <a:latin typeface="Calibri"/>
                          <a:ea typeface="Calibri"/>
                          <a:cs typeface="Calibri"/>
                          <a:sym typeface="Arial"/>
                        </a:rPr>
                        <a:t>Department of Computer Science and Engineering (CSE), Northern University Bangladesh, Dhaka, Bangladesh.</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latin typeface="Calibri"/>
                          <a:ea typeface="Calibri"/>
                          <a:cs typeface="Calibri"/>
                          <a:sym typeface="Arial"/>
                        </a:rPr>
                        <a:t>eExpense :  A Smart Approach to Track Everyday Expense</a:t>
                      </a:r>
                    </a:p>
                    <a:p>
                      <a:pPr marL="0" marR="0" lvl="0" indent="0" algn="l" rtl="0">
                        <a:spcBef>
                          <a:spcPts val="0"/>
                        </a:spcBef>
                        <a:spcAft>
                          <a:spcPts val="0"/>
                        </a:spcAft>
                        <a:buNone/>
                      </a:pPr>
                      <a:endParaRPr sz="1600" dirty="0"/>
                    </a:p>
                  </a:txBody>
                  <a:tcPr marL="91450" marR="91450" marT="45725" marB="45725"/>
                </a:tc>
                <a:tc>
                  <a:txBody>
                    <a:bodyPr/>
                    <a:lstStyle/>
                    <a:p>
                      <a:pPr marL="0" marR="0" lvl="0" indent="0" algn="l" rtl="0">
                        <a:spcBef>
                          <a:spcPts val="0"/>
                        </a:spcBef>
                        <a:spcAft>
                          <a:spcPts val="0"/>
                        </a:spcAft>
                        <a:buClr>
                          <a:schemeClr val="dk1"/>
                        </a:buClr>
                        <a:buSzPts val="1100"/>
                        <a:buFont typeface="Arial"/>
                        <a:buNone/>
                      </a:pPr>
                      <a:r>
                        <a:rPr lang="en-US" sz="1400" b="0" i="0" u="none" strike="noStrike" cap="none" dirty="0">
                          <a:solidFill>
                            <a:schemeClr val="dk1"/>
                          </a:solidFill>
                          <a:latin typeface="Calibri"/>
                          <a:ea typeface="Calibri"/>
                          <a:cs typeface="Calibri"/>
                          <a:sym typeface="Arial"/>
                        </a:rPr>
                        <a:t>This application extracts the textual information from the receipts and saves the amount and description for further processing. It also monitors user's income by tracking the received SMS's from the user's saving accounts. By calculating income and expense it produces the user's balance in monthly and yearly basis. Overall, this is a smart automated solution for tracking expense.</a:t>
                      </a:r>
                      <a:endParaRPr sz="1600" dirty="0"/>
                    </a:p>
                  </a:txBody>
                  <a:tcPr marL="91450" marR="91450" marT="45725" marB="45725"/>
                </a:tc>
                <a:extLst>
                  <a:ext uri="{0D108BD9-81ED-4DB2-BD59-A6C34878D82A}">
                    <a16:rowId xmlns:a16="http://schemas.microsoft.com/office/drawing/2014/main" val="10001"/>
                  </a:ext>
                </a:extLst>
              </a:tr>
              <a:tr h="1021725">
                <a:tc>
                  <a:txBody>
                    <a:bodyPr/>
                    <a:lstStyle/>
                    <a:p>
                      <a:pPr marL="0" marR="0" lvl="0" indent="0" algn="ctr" rtl="0">
                        <a:lnSpc>
                          <a:spcPct val="250000"/>
                        </a:lnSpc>
                        <a:spcBef>
                          <a:spcPts val="0"/>
                        </a:spcBef>
                        <a:spcAft>
                          <a:spcPts val="0"/>
                        </a:spcAft>
                        <a:buNone/>
                      </a:pPr>
                      <a:r>
                        <a:rPr lang="en-IN" sz="1800"/>
                        <a:t>2</a:t>
                      </a:r>
                      <a:endParaRPr sz="1800"/>
                    </a:p>
                  </a:txBody>
                  <a:tcPr marL="91450" marR="91450" marT="45725" marB="45725"/>
                </a:tc>
                <a:tc>
                  <a:txBody>
                    <a:bodyPr/>
                    <a:lstStyle/>
                    <a:p>
                      <a:r>
                        <a:rPr lang="en-US" sz="1400" b="0" i="0" u="none" strike="noStrike" cap="none" dirty="0" err="1">
                          <a:solidFill>
                            <a:schemeClr val="dk1"/>
                          </a:solidFill>
                          <a:latin typeface="Calibri"/>
                          <a:ea typeface="Calibri"/>
                          <a:cs typeface="Calibri"/>
                          <a:sym typeface="Arial"/>
                          <a:hlinkClick r:id="rId7"/>
                        </a:rPr>
                        <a:t>Sumit</a:t>
                      </a:r>
                      <a:r>
                        <a:rPr lang="en-US" sz="1400" b="0" i="0" u="none" strike="noStrike" cap="none" dirty="0">
                          <a:solidFill>
                            <a:schemeClr val="dk1"/>
                          </a:solidFill>
                          <a:latin typeface="Calibri"/>
                          <a:ea typeface="Calibri"/>
                          <a:cs typeface="Calibri"/>
                          <a:sym typeface="Arial"/>
                          <a:hlinkClick r:id="rId7"/>
                        </a:rPr>
                        <a:t> </a:t>
                      </a:r>
                      <a:r>
                        <a:rPr lang="en-US" sz="1400" b="0" i="0" u="none" strike="noStrike" cap="none" dirty="0" err="1">
                          <a:solidFill>
                            <a:schemeClr val="dk1"/>
                          </a:solidFill>
                          <a:latin typeface="Calibri"/>
                          <a:ea typeface="Calibri"/>
                          <a:cs typeface="Calibri"/>
                          <a:sym typeface="Arial"/>
                          <a:hlinkClick r:id="rId7"/>
                        </a:rPr>
                        <a:t>Yadav</a:t>
                      </a:r>
                      <a:r>
                        <a:rPr lang="en-US" sz="1400" b="0" i="0" u="none" strike="noStrike" cap="none" dirty="0">
                          <a:solidFill>
                            <a:schemeClr val="dk1"/>
                          </a:solidFill>
                          <a:latin typeface="Calibri"/>
                          <a:ea typeface="Calibri"/>
                          <a:cs typeface="Calibri"/>
                          <a:sym typeface="Arial"/>
                        </a:rPr>
                        <a:t>, </a:t>
                      </a:r>
                      <a:r>
                        <a:rPr lang="en-US" sz="1400" b="0" i="0" u="none" strike="noStrike" cap="none" dirty="0" err="1">
                          <a:solidFill>
                            <a:schemeClr val="dk1"/>
                          </a:solidFill>
                          <a:latin typeface="Calibri"/>
                          <a:ea typeface="Calibri"/>
                          <a:cs typeface="Calibri"/>
                          <a:sym typeface="Arial"/>
                          <a:hlinkClick r:id="rId8"/>
                        </a:rPr>
                        <a:t>Richa</a:t>
                      </a:r>
                      <a:r>
                        <a:rPr lang="en-US" sz="1400" b="0" i="0" u="none" strike="noStrike" cap="none" dirty="0">
                          <a:solidFill>
                            <a:schemeClr val="dk1"/>
                          </a:solidFill>
                          <a:latin typeface="Calibri"/>
                          <a:ea typeface="Calibri"/>
                          <a:cs typeface="Calibri"/>
                          <a:sym typeface="Arial"/>
                          <a:hlinkClick r:id="rId8"/>
                        </a:rPr>
                        <a:t> </a:t>
                      </a:r>
                      <a:r>
                        <a:rPr lang="en-US" sz="1400" b="0" i="0" u="none" strike="noStrike" cap="none" dirty="0" err="1">
                          <a:solidFill>
                            <a:schemeClr val="dk1"/>
                          </a:solidFill>
                          <a:latin typeface="Calibri"/>
                          <a:ea typeface="Calibri"/>
                          <a:cs typeface="Calibri"/>
                          <a:sym typeface="Arial"/>
                          <a:hlinkClick r:id="rId8"/>
                        </a:rPr>
                        <a:t>Malhotra</a:t>
                      </a:r>
                      <a:r>
                        <a:rPr lang="en-US" sz="1400" b="0" i="0" u="none" strike="noStrike" cap="none" dirty="0">
                          <a:solidFill>
                            <a:schemeClr val="dk1"/>
                          </a:solidFill>
                          <a:latin typeface="Calibri"/>
                          <a:ea typeface="Calibri"/>
                          <a:cs typeface="Calibri"/>
                          <a:sym typeface="Arial"/>
                        </a:rPr>
                        <a:t>, </a:t>
                      </a:r>
                      <a:r>
                        <a:rPr lang="en-US" sz="1400" b="0" i="0" u="none" strike="noStrike" cap="none" dirty="0" err="1">
                          <a:solidFill>
                            <a:schemeClr val="dk1"/>
                          </a:solidFill>
                          <a:latin typeface="Calibri"/>
                          <a:ea typeface="Calibri"/>
                          <a:cs typeface="Calibri"/>
                          <a:sym typeface="Arial"/>
                          <a:hlinkClick r:id="rId9"/>
                        </a:rPr>
                        <a:t>Jyoti</a:t>
                      </a:r>
                      <a:r>
                        <a:rPr lang="en-US" sz="1400" b="0" i="0" u="none" strike="noStrike" cap="none" dirty="0">
                          <a:solidFill>
                            <a:schemeClr val="dk1"/>
                          </a:solidFill>
                          <a:latin typeface="Calibri"/>
                          <a:ea typeface="Calibri"/>
                          <a:cs typeface="Calibri"/>
                          <a:sym typeface="Arial"/>
                          <a:hlinkClick r:id="rId9"/>
                        </a:rPr>
                        <a:t> </a:t>
                      </a:r>
                      <a:r>
                        <a:rPr lang="en-US" sz="1400" b="0" i="0" u="none" strike="noStrike" cap="none" dirty="0" err="1">
                          <a:solidFill>
                            <a:schemeClr val="dk1"/>
                          </a:solidFill>
                          <a:latin typeface="Calibri"/>
                          <a:ea typeface="Calibri"/>
                          <a:cs typeface="Calibri"/>
                          <a:sym typeface="Arial"/>
                          <a:hlinkClick r:id="rId9"/>
                        </a:rPr>
                        <a:t>Tripathi</a:t>
                      </a:r>
                      <a:endParaRPr lang="en-US" sz="1400" b="0" i="0" u="none" strike="noStrike" cap="none" dirty="0">
                        <a:solidFill>
                          <a:schemeClr val="dk1"/>
                        </a:solidFill>
                        <a:latin typeface="Calibri"/>
                        <a:ea typeface="Calibri"/>
                        <a:cs typeface="Calibri"/>
                        <a:sym typeface="Arial"/>
                      </a:endParaRPr>
                    </a:p>
                    <a:p>
                      <a:r>
                        <a:rPr lang="en-US" sz="1400" b="0" i="0" u="none" strike="noStrike" cap="none" dirty="0">
                          <a:solidFill>
                            <a:schemeClr val="dk1"/>
                          </a:solidFill>
                          <a:latin typeface="Calibri"/>
                          <a:ea typeface="Calibri"/>
                          <a:cs typeface="Calibri"/>
                          <a:sym typeface="Arial"/>
                        </a:rPr>
                        <a:t>IGDTUW, New Delhi.</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latin typeface="Calibri"/>
                          <a:ea typeface="Calibri"/>
                          <a:cs typeface="Calibri"/>
                          <a:sym typeface="Arial"/>
                        </a:rPr>
                        <a:t>Smart Expense Management Model for Smart Homes</a:t>
                      </a:r>
                    </a:p>
                    <a:p>
                      <a:pPr marL="0" marR="0" lvl="0" indent="0" algn="l" rtl="0">
                        <a:spcBef>
                          <a:spcPts val="0"/>
                        </a:spcBef>
                        <a:spcAft>
                          <a:spcPts val="0"/>
                        </a:spcAft>
                        <a:buNone/>
                      </a:pPr>
                      <a:endParaRPr sz="1600" dirty="0"/>
                    </a:p>
                  </a:txBody>
                  <a:tcPr marL="91450" marR="91450" marT="45725" marB="45725"/>
                </a:tc>
                <a:tc>
                  <a:txBody>
                    <a:bodyPr/>
                    <a:lstStyle/>
                    <a:p>
                      <a:pPr marL="0" marR="0" lvl="0" indent="0" algn="l" rtl="0">
                        <a:spcBef>
                          <a:spcPts val="0"/>
                        </a:spcBef>
                        <a:spcAft>
                          <a:spcPts val="0"/>
                        </a:spcAft>
                        <a:buClr>
                          <a:schemeClr val="dk1"/>
                        </a:buClr>
                        <a:buSzPts val="1100"/>
                        <a:buFont typeface="Arial"/>
                        <a:buNone/>
                      </a:pPr>
                      <a:r>
                        <a:rPr lang="en-US" sz="1400" b="0" i="0" u="none" strike="noStrike" cap="none" dirty="0">
                          <a:solidFill>
                            <a:schemeClr val="dk1"/>
                          </a:solidFill>
                          <a:latin typeface="Calibri"/>
                          <a:ea typeface="Calibri"/>
                          <a:cs typeface="Calibri"/>
                          <a:sym typeface="Arial"/>
                        </a:rPr>
                        <a:t>The recorded expenses are categorized to provide an insightful distribution of the total spending. Integration of smart home with expense management system, increases the efficiency and effectiveness in the task of maintaining household budget. In this research paper the significance and need of such a system is discussed that helps in significant savings and future planning by analyzing daily household expenses with available funds.</a:t>
                      </a:r>
                      <a:r>
                        <a:rPr lang="en-US" sz="1400" b="0" i="0" u="none" strike="noStrike" cap="none" dirty="0">
                          <a:solidFill>
                            <a:schemeClr val="dk1"/>
                          </a:solidFill>
                          <a:effectLst/>
                          <a:latin typeface="Calibri"/>
                          <a:ea typeface="Calibri"/>
                          <a:cs typeface="Calibri"/>
                          <a:sym typeface="Arial"/>
                        </a:rPr>
                        <a:t>.</a:t>
                      </a:r>
                      <a:endParaRPr sz="1600" dirty="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838200" y="-47175"/>
            <a:ext cx="10515600" cy="1049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LITERATURE SURVEY</a:t>
            </a:r>
            <a:endParaRPr sz="3200"/>
          </a:p>
        </p:txBody>
      </p:sp>
      <p:graphicFrame>
        <p:nvGraphicFramePr>
          <p:cNvPr id="104" name="Google Shape;104;p4"/>
          <p:cNvGraphicFramePr/>
          <p:nvPr>
            <p:extLst>
              <p:ext uri="{D42A27DB-BD31-4B8C-83A1-F6EECF244321}">
                <p14:modId xmlns:p14="http://schemas.microsoft.com/office/powerpoint/2010/main" val="3238993225"/>
              </p:ext>
            </p:extLst>
          </p:nvPr>
        </p:nvGraphicFramePr>
        <p:xfrm>
          <a:off x="201881" y="853976"/>
          <a:ext cx="11697193" cy="5845616"/>
        </p:xfrm>
        <a:graphic>
          <a:graphicData uri="http://schemas.openxmlformats.org/drawingml/2006/table">
            <a:tbl>
              <a:tblPr firstRow="1" bandRow="1">
                <a:noFill/>
                <a:tableStyleId>{44B1ED10-29E9-456C-86FB-A818622D4B12}</a:tableStyleId>
              </a:tblPr>
              <a:tblGrid>
                <a:gridCol w="1161171">
                  <a:extLst>
                    <a:ext uri="{9D8B030D-6E8A-4147-A177-3AD203B41FA5}">
                      <a16:colId xmlns:a16="http://schemas.microsoft.com/office/drawing/2014/main" val="20000"/>
                    </a:ext>
                  </a:extLst>
                </a:gridCol>
                <a:gridCol w="2626796">
                  <a:extLst>
                    <a:ext uri="{9D8B030D-6E8A-4147-A177-3AD203B41FA5}">
                      <a16:colId xmlns:a16="http://schemas.microsoft.com/office/drawing/2014/main" val="20001"/>
                    </a:ext>
                  </a:extLst>
                </a:gridCol>
                <a:gridCol w="3545193">
                  <a:extLst>
                    <a:ext uri="{9D8B030D-6E8A-4147-A177-3AD203B41FA5}">
                      <a16:colId xmlns:a16="http://schemas.microsoft.com/office/drawing/2014/main" val="20002"/>
                    </a:ext>
                  </a:extLst>
                </a:gridCol>
                <a:gridCol w="4364033">
                  <a:extLst>
                    <a:ext uri="{9D8B030D-6E8A-4147-A177-3AD203B41FA5}">
                      <a16:colId xmlns:a16="http://schemas.microsoft.com/office/drawing/2014/main" val="20003"/>
                    </a:ext>
                  </a:extLst>
                </a:gridCol>
              </a:tblGrid>
              <a:tr h="1028082">
                <a:tc>
                  <a:txBody>
                    <a:bodyPr/>
                    <a:lstStyle/>
                    <a:p>
                      <a:pPr marL="0" marR="0" lvl="0" indent="0" algn="ctr" rtl="0">
                        <a:lnSpc>
                          <a:spcPct val="250000"/>
                        </a:lnSpc>
                        <a:spcBef>
                          <a:spcPts val="0"/>
                        </a:spcBef>
                        <a:spcAft>
                          <a:spcPts val="0"/>
                        </a:spcAft>
                        <a:buClr>
                          <a:schemeClr val="dk1"/>
                        </a:buClr>
                        <a:buSzPts val="1800"/>
                        <a:buFont typeface="Times New Roman"/>
                        <a:buNone/>
                      </a:pPr>
                      <a:r>
                        <a:rPr lang="en-IN" sz="1800" dirty="0" err="1">
                          <a:latin typeface="Times New Roman"/>
                          <a:ea typeface="Times New Roman"/>
                          <a:cs typeface="Times New Roman"/>
                          <a:sym typeface="Times New Roman"/>
                        </a:rPr>
                        <a:t>S.No</a:t>
                      </a:r>
                      <a:r>
                        <a:rPr lang="en-IN" sz="1800" dirty="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250000"/>
                        </a:lnSpc>
                        <a:spcBef>
                          <a:spcPts val="0"/>
                        </a:spcBef>
                        <a:spcAft>
                          <a:spcPts val="0"/>
                        </a:spcAft>
                        <a:buClr>
                          <a:schemeClr val="dk1"/>
                        </a:buClr>
                        <a:buSzPts val="1800"/>
                        <a:buFont typeface="Times New Roman"/>
                        <a:buNone/>
                      </a:pPr>
                      <a:r>
                        <a:rPr lang="en-IN" sz="1800" dirty="0">
                          <a:latin typeface="Times New Roman"/>
                          <a:ea typeface="Times New Roman"/>
                          <a:cs typeface="Times New Roman"/>
                          <a:sym typeface="Times New Roman"/>
                        </a:rPr>
                        <a:t>AUTHOR NAME</a:t>
                      </a:r>
                      <a:endParaRPr dirty="0"/>
                    </a:p>
                    <a:p>
                      <a:pPr marL="0" marR="0" lvl="0" indent="0" algn="l" rtl="0">
                        <a:spcBef>
                          <a:spcPts val="0"/>
                        </a:spcBef>
                        <a:spcAft>
                          <a:spcPts val="0"/>
                        </a:spcAft>
                        <a:buNone/>
                      </a:pPr>
                      <a:endParaRPr sz="1800" dirty="0"/>
                    </a:p>
                  </a:txBody>
                  <a:tcPr marL="91450" marR="91450" marT="45725" marB="45725"/>
                </a:tc>
                <a:tc>
                  <a:txBody>
                    <a:bodyPr/>
                    <a:lstStyle/>
                    <a:p>
                      <a:pPr marL="0" marR="0" lvl="0" indent="0" algn="ctr" rtl="0">
                        <a:lnSpc>
                          <a:spcPct val="250000"/>
                        </a:lnSpc>
                        <a:spcBef>
                          <a:spcPts val="0"/>
                        </a:spcBef>
                        <a:spcAft>
                          <a:spcPts val="0"/>
                        </a:spcAft>
                        <a:buClr>
                          <a:schemeClr val="dk1"/>
                        </a:buClr>
                        <a:buSzPts val="1800"/>
                        <a:buFont typeface="Calibri"/>
                        <a:buNone/>
                      </a:pPr>
                      <a:r>
                        <a:rPr lang="en-IN" sz="1800"/>
                        <a:t>TITLE</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ctr" rtl="0">
                        <a:lnSpc>
                          <a:spcPct val="250000"/>
                        </a:lnSpc>
                        <a:spcBef>
                          <a:spcPts val="0"/>
                        </a:spcBef>
                        <a:spcAft>
                          <a:spcPts val="0"/>
                        </a:spcAft>
                        <a:buClr>
                          <a:schemeClr val="dk1"/>
                        </a:buClr>
                        <a:buSzPts val="1800"/>
                        <a:buFont typeface="Calibri"/>
                        <a:buNone/>
                      </a:pPr>
                      <a:r>
                        <a:rPr lang="en-IN" sz="1800"/>
                        <a:t>DESCRIPTION</a:t>
                      </a:r>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2175352">
                <a:tc>
                  <a:txBody>
                    <a:bodyPr/>
                    <a:lstStyle/>
                    <a:p>
                      <a:pPr marL="0" marR="0" lvl="0" indent="0" algn="ctr" rtl="0">
                        <a:lnSpc>
                          <a:spcPct val="250000"/>
                        </a:lnSpc>
                        <a:spcBef>
                          <a:spcPts val="0"/>
                        </a:spcBef>
                        <a:spcAft>
                          <a:spcPts val="0"/>
                        </a:spcAft>
                        <a:buNone/>
                      </a:pPr>
                      <a:r>
                        <a:rPr lang="en-IN" sz="1800" dirty="0"/>
                        <a:t>3</a:t>
                      </a:r>
                      <a:endParaRPr sz="1800"/>
                    </a:p>
                  </a:txBody>
                  <a:tcPr marL="91450" marR="91450" marT="45725" marB="45725"/>
                </a:tc>
                <a:tc>
                  <a:txBody>
                    <a:bodyPr/>
                    <a:lstStyle/>
                    <a:p>
                      <a:r>
                        <a:rPr lang="en-US" sz="1400" b="0" i="0" u="none" strike="noStrike" cap="none" dirty="0">
                          <a:solidFill>
                            <a:schemeClr val="dk1"/>
                          </a:solidFill>
                          <a:latin typeface="Calibri"/>
                          <a:ea typeface="Calibri"/>
                          <a:cs typeface="Calibri"/>
                          <a:sym typeface="Arial"/>
                          <a:hlinkClick r:id="rId3"/>
                        </a:rPr>
                        <a:t>Denis E. </a:t>
                      </a:r>
                      <a:r>
                        <a:rPr lang="en-US" sz="1400" b="0" i="0" u="none" strike="noStrike" cap="none" dirty="0" err="1">
                          <a:solidFill>
                            <a:schemeClr val="dk1"/>
                          </a:solidFill>
                          <a:latin typeface="Calibri"/>
                          <a:ea typeface="Calibri"/>
                          <a:cs typeface="Calibri"/>
                          <a:sym typeface="Arial"/>
                          <a:hlinkClick r:id="rId3"/>
                        </a:rPr>
                        <a:t>Yurochkin</a:t>
                      </a:r>
                      <a:r>
                        <a:rPr lang="en-US" sz="1400" b="0" i="0" u="none" strike="noStrike" cap="none" dirty="0">
                          <a:solidFill>
                            <a:schemeClr val="dk1"/>
                          </a:solidFill>
                          <a:latin typeface="Calibri"/>
                          <a:ea typeface="Calibri"/>
                          <a:cs typeface="Calibri"/>
                          <a:sym typeface="Arial"/>
                        </a:rPr>
                        <a:t>, </a:t>
                      </a:r>
                      <a:r>
                        <a:rPr lang="en-US" sz="1400" b="0" i="0" u="none" strike="noStrike" cap="none" dirty="0">
                          <a:solidFill>
                            <a:schemeClr val="dk1"/>
                          </a:solidFill>
                          <a:latin typeface="Calibri"/>
                          <a:ea typeface="Calibri"/>
                          <a:cs typeface="Calibri"/>
                          <a:sym typeface="Arial"/>
                          <a:hlinkClick r:id="rId4"/>
                        </a:rPr>
                        <a:t>Anton A. </a:t>
                      </a:r>
                      <a:r>
                        <a:rPr lang="en-US" sz="1400" b="0" i="0" u="none" strike="noStrike" cap="none" dirty="0" err="1">
                          <a:solidFill>
                            <a:schemeClr val="dk1"/>
                          </a:solidFill>
                          <a:latin typeface="Calibri"/>
                          <a:ea typeface="Calibri"/>
                          <a:cs typeface="Calibri"/>
                          <a:sym typeface="Arial"/>
                          <a:hlinkClick r:id="rId4"/>
                        </a:rPr>
                        <a:t>Horoshiy</a:t>
                      </a:r>
                      <a:r>
                        <a:rPr lang="en-US" sz="1400" b="0" i="0" u="none" strike="noStrike" cap="none" dirty="0">
                          <a:solidFill>
                            <a:schemeClr val="dk1"/>
                          </a:solidFill>
                          <a:latin typeface="Calibri"/>
                          <a:ea typeface="Calibri"/>
                          <a:cs typeface="Calibri"/>
                          <a:sym typeface="Arial"/>
                        </a:rPr>
                        <a:t>, </a:t>
                      </a:r>
                      <a:r>
                        <a:rPr lang="en-US" sz="1400" b="0" i="0" u="none" strike="noStrike" cap="none" dirty="0" err="1">
                          <a:solidFill>
                            <a:schemeClr val="dk1"/>
                          </a:solidFill>
                          <a:latin typeface="Calibri"/>
                          <a:ea typeface="Calibri"/>
                          <a:cs typeface="Calibri"/>
                          <a:sym typeface="Arial"/>
                          <a:hlinkClick r:id="rId5"/>
                        </a:rPr>
                        <a:t>Saveliy</a:t>
                      </a:r>
                      <a:r>
                        <a:rPr lang="en-US" sz="1400" b="0" i="0" u="none" strike="noStrike" cap="none" dirty="0">
                          <a:solidFill>
                            <a:schemeClr val="dk1"/>
                          </a:solidFill>
                          <a:latin typeface="Calibri"/>
                          <a:ea typeface="Calibri"/>
                          <a:cs typeface="Calibri"/>
                          <a:sym typeface="Arial"/>
                          <a:hlinkClick r:id="rId5"/>
                        </a:rPr>
                        <a:t> A. </a:t>
                      </a:r>
                      <a:r>
                        <a:rPr lang="en-US" sz="1400" b="0" i="0" u="none" strike="noStrike" cap="none" dirty="0" err="1">
                          <a:solidFill>
                            <a:schemeClr val="dk1"/>
                          </a:solidFill>
                          <a:latin typeface="Calibri"/>
                          <a:ea typeface="Calibri"/>
                          <a:cs typeface="Calibri"/>
                          <a:sym typeface="Arial"/>
                          <a:hlinkClick r:id="rId5"/>
                        </a:rPr>
                        <a:t>Karpukhin</a:t>
                      </a:r>
                      <a:endParaRPr lang="en-US" sz="1400" b="0" i="0" u="none" strike="noStrike" cap="none" dirty="0">
                        <a:solidFill>
                          <a:schemeClr val="dk1"/>
                        </a:solidFill>
                        <a:latin typeface="Calibri"/>
                        <a:ea typeface="Calibri"/>
                        <a:cs typeface="Calibri"/>
                        <a:sym typeface="Arial"/>
                      </a:endParaRPr>
                    </a:p>
                    <a:p>
                      <a:r>
                        <a:rPr lang="en-US" sz="1400" b="0" i="0" u="none" strike="noStrike" cap="none" dirty="0" err="1">
                          <a:solidFill>
                            <a:schemeClr val="dk1"/>
                          </a:solidFill>
                          <a:latin typeface="Calibri"/>
                          <a:ea typeface="Calibri"/>
                          <a:cs typeface="Calibri"/>
                          <a:sym typeface="Arial"/>
                        </a:rPr>
                        <a:t>MEPhI</a:t>
                      </a:r>
                      <a:r>
                        <a:rPr lang="en-US" sz="1400" b="0" i="0" u="none" strike="noStrike" cap="none" dirty="0">
                          <a:solidFill>
                            <a:schemeClr val="dk1"/>
                          </a:solidFill>
                          <a:latin typeface="Calibri"/>
                          <a:ea typeface="Calibri"/>
                          <a:cs typeface="Calibri"/>
                          <a:sym typeface="Arial"/>
                        </a:rPr>
                        <a:t> (Moscow Engineering Physics Institute), National Research Nuclear University, Moscow, Russian Federation.</a:t>
                      </a:r>
                      <a:br>
                        <a:rPr lang="en-IN" sz="1400" b="0" i="0" u="sng" strike="noStrike" cap="none" dirty="0">
                          <a:solidFill>
                            <a:schemeClr val="tx1"/>
                          </a:solidFill>
                          <a:effectLst/>
                          <a:latin typeface="Calibri"/>
                          <a:ea typeface="Calibri"/>
                          <a:cs typeface="Calibri"/>
                          <a:sym typeface="Arial"/>
                        </a:rPr>
                      </a:br>
                      <a:endParaRPr lang="en-IN" sz="1400" b="0" i="0" u="sng" strike="noStrike" cap="none" dirty="0">
                        <a:solidFill>
                          <a:schemeClr val="tx1"/>
                        </a:solidFill>
                        <a:effectLst/>
                        <a:latin typeface="Calibri"/>
                        <a:ea typeface="Calibri"/>
                        <a:cs typeface="Calibri"/>
                        <a:sym typeface="Aria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latin typeface="Calibri"/>
                          <a:ea typeface="Calibri"/>
                          <a:cs typeface="Calibri"/>
                          <a:sym typeface="Arial"/>
                        </a:rPr>
                        <a:t>Development of an Application for Expense Accounting</a:t>
                      </a:r>
                    </a:p>
                    <a:p>
                      <a:pPr marL="0" marR="0" lvl="0" indent="0" algn="l" rtl="0">
                        <a:spcBef>
                          <a:spcPts val="0"/>
                        </a:spcBef>
                        <a:spcAft>
                          <a:spcPts val="0"/>
                        </a:spcAft>
                        <a:buNone/>
                      </a:pPr>
                      <a:endParaRPr sz="1600" dirty="0">
                        <a:latin typeface="Times New Roman"/>
                        <a:ea typeface="Times New Roman"/>
                        <a:cs typeface="Times New Roman"/>
                        <a:sym typeface="Times New Roman"/>
                      </a:endParaRPr>
                    </a:p>
                  </a:txBody>
                  <a:tcPr marL="91450" marR="91450" marT="45725" marB="45725"/>
                </a:tc>
                <a:tc>
                  <a:txBody>
                    <a:bodyPr/>
                    <a:lstStyle/>
                    <a:p>
                      <a:r>
                        <a:rPr lang="en-US" sz="1400" b="0" i="0" u="none" strike="noStrike" cap="none" dirty="0">
                          <a:solidFill>
                            <a:schemeClr val="dk1"/>
                          </a:solidFill>
                          <a:latin typeface="Calibri"/>
                          <a:ea typeface="Calibri"/>
                          <a:cs typeface="Calibri"/>
                          <a:sym typeface="Arial"/>
                        </a:rPr>
                        <a:t>This</a:t>
                      </a:r>
                      <a:r>
                        <a:rPr lang="en-US" sz="1400" b="0" i="0" u="none" strike="noStrike" cap="none" baseline="0" dirty="0">
                          <a:solidFill>
                            <a:schemeClr val="dk1"/>
                          </a:solidFill>
                          <a:latin typeface="Calibri"/>
                          <a:ea typeface="Calibri"/>
                          <a:cs typeface="Calibri"/>
                          <a:sym typeface="Arial"/>
                        </a:rPr>
                        <a:t> </a:t>
                      </a:r>
                      <a:r>
                        <a:rPr lang="en-US" sz="1400" b="0" i="0" u="none" strike="noStrike" cap="none" dirty="0">
                          <a:solidFill>
                            <a:schemeClr val="dk1"/>
                          </a:solidFill>
                          <a:latin typeface="Calibri"/>
                          <a:ea typeface="Calibri"/>
                          <a:cs typeface="Calibri"/>
                          <a:sym typeface="Arial"/>
                        </a:rPr>
                        <a:t>application records statistics on expenses received from checks</a:t>
                      </a:r>
                      <a:r>
                        <a:rPr lang="en-US" sz="1400" b="0" i="0" u="none" strike="noStrike" cap="none" baseline="0" dirty="0">
                          <a:solidFill>
                            <a:schemeClr val="dk1"/>
                          </a:solidFill>
                          <a:latin typeface="Calibri"/>
                          <a:ea typeface="Calibri"/>
                          <a:cs typeface="Calibri"/>
                          <a:sym typeface="Arial"/>
                        </a:rPr>
                        <a:t> and</a:t>
                      </a:r>
                      <a:r>
                        <a:rPr lang="en-US" sz="1400" b="0" i="0" u="none" strike="noStrike" cap="none" dirty="0">
                          <a:solidFill>
                            <a:schemeClr val="dk1"/>
                          </a:solidFill>
                          <a:latin typeface="Calibri"/>
                          <a:ea typeface="Calibri"/>
                          <a:cs typeface="Calibri"/>
                          <a:sym typeface="Arial"/>
                        </a:rPr>
                        <a:t> the main tasks were implementing a correctly working text recognition algorithm, determining the required data and their distribution.  Further, the preservation and further storage of this data was implemented.</a:t>
                      </a:r>
                      <a:endParaRPr lang="en-US" sz="1400" b="0" i="0" u="none" strike="noStrike" cap="none" dirty="0">
                        <a:solidFill>
                          <a:schemeClr val="dk1"/>
                        </a:solidFill>
                        <a:effectLst/>
                        <a:latin typeface="Calibri"/>
                        <a:ea typeface="Calibri"/>
                        <a:cs typeface="Calibri"/>
                        <a:sym typeface="Arial"/>
                      </a:endParaRPr>
                    </a:p>
                  </a:txBody>
                  <a:tcPr marL="91450" marR="91450" marT="45725" marB="45725"/>
                </a:tc>
                <a:extLst>
                  <a:ext uri="{0D108BD9-81ED-4DB2-BD59-A6C34878D82A}">
                    <a16:rowId xmlns:a16="http://schemas.microsoft.com/office/drawing/2014/main" val="10001"/>
                  </a:ext>
                </a:extLst>
              </a:tr>
              <a:tr h="2618694">
                <a:tc>
                  <a:txBody>
                    <a:bodyPr/>
                    <a:lstStyle/>
                    <a:p>
                      <a:pPr marL="0" marR="0" lvl="0" indent="0" algn="ctr" rtl="0">
                        <a:lnSpc>
                          <a:spcPct val="250000"/>
                        </a:lnSpc>
                        <a:spcBef>
                          <a:spcPts val="0"/>
                        </a:spcBef>
                        <a:spcAft>
                          <a:spcPts val="0"/>
                        </a:spcAft>
                        <a:buNone/>
                      </a:pPr>
                      <a:r>
                        <a:rPr lang="en-IN" sz="1800"/>
                        <a:t>4</a:t>
                      </a:r>
                      <a:endParaRPr sz="1800"/>
                    </a:p>
                  </a:txBody>
                  <a:tcPr marL="91450" marR="91450" marT="45725" marB="45725"/>
                </a:tc>
                <a:tc>
                  <a:txBody>
                    <a:bodyPr/>
                    <a:lstStyle/>
                    <a:p>
                      <a:r>
                        <a:rPr lang="en-US" sz="1400" b="0" i="0" u="none" strike="noStrike" cap="none" dirty="0" err="1">
                          <a:solidFill>
                            <a:schemeClr val="dk1"/>
                          </a:solidFill>
                          <a:latin typeface="Calibri"/>
                          <a:ea typeface="Calibri"/>
                          <a:cs typeface="Calibri"/>
                          <a:sym typeface="Arial"/>
                          <a:hlinkClick r:id="rId6"/>
                        </a:rPr>
                        <a:t>Zeki</a:t>
                      </a:r>
                      <a:r>
                        <a:rPr lang="en-US" sz="1400" b="0" i="0" u="none" strike="noStrike" cap="none" dirty="0">
                          <a:solidFill>
                            <a:schemeClr val="dk1"/>
                          </a:solidFill>
                          <a:latin typeface="Calibri"/>
                          <a:ea typeface="Calibri"/>
                          <a:cs typeface="Calibri"/>
                          <a:sym typeface="Arial"/>
                          <a:hlinkClick r:id="rId6"/>
                        </a:rPr>
                        <a:t> </a:t>
                      </a:r>
                      <a:r>
                        <a:rPr lang="en-US" sz="1400" b="0" i="0" u="none" strike="noStrike" cap="none" dirty="0" err="1">
                          <a:solidFill>
                            <a:schemeClr val="dk1"/>
                          </a:solidFill>
                          <a:latin typeface="Calibri"/>
                          <a:ea typeface="Calibri"/>
                          <a:cs typeface="Calibri"/>
                          <a:sym typeface="Arial"/>
                          <a:hlinkClick r:id="rId6"/>
                        </a:rPr>
                        <a:t>Bozkus</a:t>
                      </a:r>
                      <a:r>
                        <a:rPr lang="en-US" sz="1400" b="0" i="0" u="none" strike="noStrike" cap="none" dirty="0">
                          <a:solidFill>
                            <a:schemeClr val="dk1"/>
                          </a:solidFill>
                          <a:latin typeface="Calibri"/>
                          <a:ea typeface="Calibri"/>
                          <a:cs typeface="Calibri"/>
                          <a:sym typeface="Arial"/>
                        </a:rPr>
                        <a:t>,</a:t>
                      </a:r>
                      <a:r>
                        <a:rPr lang="en-US" sz="1400" b="0" i="0" u="none" strike="noStrike" cap="none" baseline="0" dirty="0">
                          <a:solidFill>
                            <a:schemeClr val="dk1"/>
                          </a:solidFill>
                          <a:latin typeface="Calibri"/>
                          <a:ea typeface="Calibri"/>
                          <a:cs typeface="Calibri"/>
                          <a:sym typeface="Arial"/>
                        </a:rPr>
                        <a:t> </a:t>
                      </a:r>
                      <a:r>
                        <a:rPr lang="en-US" sz="1400" b="0" i="0" u="none" strike="noStrike" cap="none" dirty="0">
                          <a:solidFill>
                            <a:schemeClr val="dk1"/>
                          </a:solidFill>
                          <a:latin typeface="Calibri"/>
                          <a:ea typeface="Calibri"/>
                          <a:cs typeface="Calibri"/>
                          <a:sym typeface="Arial"/>
                          <a:hlinkClick r:id="rId7"/>
                        </a:rPr>
                        <a:t>Christophe </a:t>
                      </a:r>
                      <a:r>
                        <a:rPr lang="en-US" sz="1400" b="0" i="0" u="none" strike="noStrike" cap="none" dirty="0" err="1">
                          <a:solidFill>
                            <a:schemeClr val="dk1"/>
                          </a:solidFill>
                          <a:latin typeface="Calibri"/>
                          <a:ea typeface="Calibri"/>
                          <a:cs typeface="Calibri"/>
                          <a:sym typeface="Arial"/>
                          <a:hlinkClick r:id="rId7"/>
                        </a:rPr>
                        <a:t>Bisson</a:t>
                      </a:r>
                      <a:r>
                        <a:rPr lang="en-US" sz="1400" b="0" i="0" u="none" strike="noStrike" cap="none" dirty="0">
                          <a:solidFill>
                            <a:schemeClr val="dk1"/>
                          </a:solidFill>
                          <a:latin typeface="Calibri"/>
                          <a:ea typeface="Calibri"/>
                          <a:cs typeface="Calibri"/>
                          <a:sym typeface="Arial"/>
                        </a:rPr>
                        <a:t>, </a:t>
                      </a:r>
                      <a:r>
                        <a:rPr lang="en-US" sz="1400" b="0" i="0" u="none" strike="noStrike" cap="none" dirty="0" err="1">
                          <a:solidFill>
                            <a:schemeClr val="dk1"/>
                          </a:solidFill>
                          <a:latin typeface="Calibri"/>
                          <a:ea typeface="Calibri"/>
                          <a:cs typeface="Calibri"/>
                          <a:sym typeface="Arial"/>
                          <a:hlinkClick r:id="rId8"/>
                        </a:rPr>
                        <a:t>Taner</a:t>
                      </a:r>
                      <a:r>
                        <a:rPr lang="en-US" sz="1400" b="0" i="0" u="none" strike="noStrike" cap="none" dirty="0">
                          <a:solidFill>
                            <a:schemeClr val="dk1"/>
                          </a:solidFill>
                          <a:latin typeface="Calibri"/>
                          <a:ea typeface="Calibri"/>
                          <a:cs typeface="Calibri"/>
                          <a:sym typeface="Arial"/>
                          <a:hlinkClick r:id="rId8"/>
                        </a:rPr>
                        <a:t> </a:t>
                      </a:r>
                      <a:r>
                        <a:rPr lang="en-US" sz="1400" b="0" i="0" u="none" strike="noStrike" cap="none" dirty="0" err="1">
                          <a:solidFill>
                            <a:schemeClr val="dk1"/>
                          </a:solidFill>
                          <a:latin typeface="Calibri"/>
                          <a:ea typeface="Calibri"/>
                          <a:cs typeface="Calibri"/>
                          <a:sym typeface="Arial"/>
                          <a:hlinkClick r:id="rId8"/>
                        </a:rPr>
                        <a:t>Arsan</a:t>
                      </a:r>
                      <a:endParaRPr lang="en-US" sz="1400" b="0" i="0" u="none" strike="noStrike" cap="none" dirty="0">
                        <a:solidFill>
                          <a:schemeClr val="dk1"/>
                        </a:solidFill>
                        <a:latin typeface="Calibri"/>
                        <a:ea typeface="Calibri"/>
                        <a:cs typeface="Calibri"/>
                        <a:sym typeface="Arial"/>
                      </a:endParaRPr>
                    </a:p>
                    <a:p>
                      <a:r>
                        <a:rPr lang="en-US" sz="1400" b="0" i="0" u="none" strike="noStrike" cap="none" dirty="0">
                          <a:solidFill>
                            <a:schemeClr val="dk1"/>
                          </a:solidFill>
                          <a:latin typeface="Calibri"/>
                          <a:ea typeface="Calibri"/>
                          <a:cs typeface="Calibri"/>
                          <a:sym typeface="Arial"/>
                        </a:rPr>
                        <a:t>Department of Computer Engineering, </a:t>
                      </a:r>
                      <a:r>
                        <a:rPr lang="en-US" sz="1400" b="0" i="0" u="none" strike="noStrike" cap="none" dirty="0" err="1">
                          <a:solidFill>
                            <a:schemeClr val="dk1"/>
                          </a:solidFill>
                          <a:latin typeface="Calibri"/>
                          <a:ea typeface="Calibri"/>
                          <a:cs typeface="Calibri"/>
                          <a:sym typeface="Arial"/>
                        </a:rPr>
                        <a:t>Kadir</a:t>
                      </a:r>
                      <a:r>
                        <a:rPr lang="en-US" sz="1400" b="0" i="0" u="none" strike="noStrike" cap="none" dirty="0">
                          <a:solidFill>
                            <a:schemeClr val="dk1"/>
                          </a:solidFill>
                          <a:latin typeface="Calibri"/>
                          <a:ea typeface="Calibri"/>
                          <a:cs typeface="Calibri"/>
                          <a:sym typeface="Arial"/>
                        </a:rPr>
                        <a:t> Has University, Turkey</a:t>
                      </a:r>
                      <a:endParaRPr sz="1800" dirty="0">
                        <a:solidFill>
                          <a:schemeClr val="tx1"/>
                        </a:solidFil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400" b="0" i="0" u="none" strike="noStrike" cap="none" dirty="0">
                          <a:solidFill>
                            <a:schemeClr val="dk1"/>
                          </a:solidFill>
                          <a:latin typeface="Calibri"/>
                          <a:ea typeface="Calibri"/>
                          <a:cs typeface="Calibri"/>
                          <a:sym typeface="Arial"/>
                        </a:rPr>
                        <a:t>Analytical expense management system</a:t>
                      </a:r>
                    </a:p>
                    <a:p>
                      <a:pPr marL="0" marR="0" lvl="0" indent="0" algn="l" rtl="0">
                        <a:spcBef>
                          <a:spcPts val="0"/>
                        </a:spcBef>
                        <a:spcAft>
                          <a:spcPts val="0"/>
                        </a:spcAft>
                        <a:buClr>
                          <a:schemeClr val="dk1"/>
                        </a:buClr>
                        <a:buSzPts val="1100"/>
                        <a:buFont typeface="Arial"/>
                        <a:buNone/>
                      </a:pPr>
                      <a:endParaRPr sz="16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100"/>
                        <a:buFont typeface="Arial"/>
                        <a:buNone/>
                      </a:pPr>
                      <a:r>
                        <a:rPr lang="en-US" sz="1400" b="0" i="0" u="none" strike="noStrike" cap="none" dirty="0">
                          <a:solidFill>
                            <a:schemeClr val="dk1"/>
                          </a:solidFill>
                          <a:latin typeface="Calibri"/>
                          <a:ea typeface="Calibri"/>
                          <a:cs typeface="Calibri"/>
                          <a:sym typeface="Arial"/>
                        </a:rPr>
                        <a:t>These solutions are quite simple as they mainly collect the information related to the expenses and may propose a simple aggregation of these figures. The result is close to what an excel sheet provides.</a:t>
                      </a:r>
                    </a:p>
                    <a:p>
                      <a:pPr marL="0" marR="0" lvl="0" indent="0" algn="l" rtl="0">
                        <a:spcBef>
                          <a:spcPts val="0"/>
                        </a:spcBef>
                        <a:spcAft>
                          <a:spcPts val="0"/>
                        </a:spcAft>
                        <a:buClr>
                          <a:schemeClr val="dk1"/>
                        </a:buClr>
                        <a:buSzPts val="1100"/>
                        <a:buFont typeface="Arial"/>
                        <a:buNone/>
                      </a:pPr>
                      <a:r>
                        <a:rPr lang="en-US" sz="1400" b="0" i="0" u="none" strike="noStrike" cap="none" dirty="0">
                          <a:solidFill>
                            <a:schemeClr val="dk1"/>
                          </a:solidFill>
                          <a:latin typeface="Calibri"/>
                          <a:ea typeface="Calibri"/>
                          <a:cs typeface="Calibri"/>
                          <a:sym typeface="Arial"/>
                        </a:rPr>
                        <a:t>Expense management systems on Web application area are still in their infancy. Expense management software is widely spread in companies and most of time supported by their intranet.</a:t>
                      </a:r>
                      <a:endParaRPr sz="1600" dirty="0">
                        <a:latin typeface="Times New Roman"/>
                        <a:ea typeface="Times New Roman"/>
                        <a:cs typeface="Times New Roman"/>
                        <a:sym typeface="Times New Roman"/>
                      </a:endParaRPr>
                    </a:p>
                    <a:p>
                      <a:pPr marL="0" marR="0" lvl="0" indent="0" algn="l" rtl="0">
                        <a:spcBef>
                          <a:spcPts val="0"/>
                        </a:spcBef>
                        <a:spcAft>
                          <a:spcPts val="0"/>
                        </a:spcAft>
                        <a:buNone/>
                      </a:pPr>
                      <a:endParaRPr sz="160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4b3044ca0a_0_19"/>
          <p:cNvSpPr txBox="1">
            <a:spLocks noGrp="1"/>
          </p:cNvSpPr>
          <p:nvPr>
            <p:ph type="title"/>
          </p:nvPr>
        </p:nvSpPr>
        <p:spPr>
          <a:xfrm>
            <a:off x="838200" y="-47175"/>
            <a:ext cx="10515600" cy="1049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IN" sz="3200" b="1" dirty="0">
                <a:latin typeface="Times New Roman"/>
                <a:ea typeface="Times New Roman"/>
                <a:cs typeface="Times New Roman"/>
                <a:sym typeface="Times New Roman"/>
              </a:rPr>
              <a:t>LITERATURE SURVEY</a:t>
            </a:r>
            <a:endParaRPr sz="3200"/>
          </a:p>
        </p:txBody>
      </p:sp>
      <p:graphicFrame>
        <p:nvGraphicFramePr>
          <p:cNvPr id="110" name="Google Shape;110;g14b3044ca0a_0_19"/>
          <p:cNvGraphicFramePr/>
          <p:nvPr>
            <p:extLst>
              <p:ext uri="{D42A27DB-BD31-4B8C-83A1-F6EECF244321}">
                <p14:modId xmlns:p14="http://schemas.microsoft.com/office/powerpoint/2010/main" val="3469897533"/>
              </p:ext>
            </p:extLst>
          </p:nvPr>
        </p:nvGraphicFramePr>
        <p:xfrm>
          <a:off x="142504" y="853975"/>
          <a:ext cx="11804073" cy="5716970"/>
        </p:xfrm>
        <a:graphic>
          <a:graphicData uri="http://schemas.openxmlformats.org/drawingml/2006/table">
            <a:tbl>
              <a:tblPr firstRow="1" bandRow="1">
                <a:noFill/>
                <a:tableStyleId>{44B1ED10-29E9-456C-86FB-A818622D4B12}</a:tableStyleId>
              </a:tblPr>
              <a:tblGrid>
                <a:gridCol w="1171780">
                  <a:extLst>
                    <a:ext uri="{9D8B030D-6E8A-4147-A177-3AD203B41FA5}">
                      <a16:colId xmlns:a16="http://schemas.microsoft.com/office/drawing/2014/main" val="20000"/>
                    </a:ext>
                  </a:extLst>
                </a:gridCol>
                <a:gridCol w="2650798">
                  <a:extLst>
                    <a:ext uri="{9D8B030D-6E8A-4147-A177-3AD203B41FA5}">
                      <a16:colId xmlns:a16="http://schemas.microsoft.com/office/drawing/2014/main" val="20001"/>
                    </a:ext>
                  </a:extLst>
                </a:gridCol>
                <a:gridCol w="3314743">
                  <a:extLst>
                    <a:ext uri="{9D8B030D-6E8A-4147-A177-3AD203B41FA5}">
                      <a16:colId xmlns:a16="http://schemas.microsoft.com/office/drawing/2014/main" val="20002"/>
                    </a:ext>
                  </a:extLst>
                </a:gridCol>
                <a:gridCol w="4666752">
                  <a:extLst>
                    <a:ext uri="{9D8B030D-6E8A-4147-A177-3AD203B41FA5}">
                      <a16:colId xmlns:a16="http://schemas.microsoft.com/office/drawing/2014/main" val="20003"/>
                    </a:ext>
                  </a:extLst>
                </a:gridCol>
              </a:tblGrid>
              <a:tr h="981875">
                <a:tc>
                  <a:txBody>
                    <a:bodyPr/>
                    <a:lstStyle/>
                    <a:p>
                      <a:pPr marL="0" marR="0" lvl="0" indent="0" algn="ctr" rtl="0">
                        <a:lnSpc>
                          <a:spcPct val="250000"/>
                        </a:lnSpc>
                        <a:spcBef>
                          <a:spcPts val="0"/>
                        </a:spcBef>
                        <a:spcAft>
                          <a:spcPts val="0"/>
                        </a:spcAft>
                        <a:buClr>
                          <a:schemeClr val="dk1"/>
                        </a:buClr>
                        <a:buSzPts val="1800"/>
                        <a:buFont typeface="Times New Roman"/>
                        <a:buNone/>
                      </a:pPr>
                      <a:r>
                        <a:rPr lang="en-IN" sz="1800" dirty="0" err="1">
                          <a:latin typeface="Times New Roman"/>
                          <a:ea typeface="Times New Roman"/>
                          <a:cs typeface="Times New Roman"/>
                          <a:sym typeface="Times New Roman"/>
                        </a:rPr>
                        <a:t>S.No</a:t>
                      </a:r>
                      <a:r>
                        <a:rPr lang="en-IN" sz="1800" dirty="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250000"/>
                        </a:lnSpc>
                        <a:spcBef>
                          <a:spcPts val="0"/>
                        </a:spcBef>
                        <a:spcAft>
                          <a:spcPts val="0"/>
                        </a:spcAft>
                        <a:buClr>
                          <a:schemeClr val="dk1"/>
                        </a:buClr>
                        <a:buSzPts val="1800"/>
                        <a:buFont typeface="Times New Roman"/>
                        <a:buNone/>
                      </a:pPr>
                      <a:r>
                        <a:rPr lang="en-IN" sz="1800" dirty="0">
                          <a:latin typeface="Times New Roman"/>
                          <a:ea typeface="Times New Roman"/>
                          <a:cs typeface="Times New Roman"/>
                          <a:sym typeface="Times New Roman"/>
                        </a:rPr>
                        <a:t>AUTHOR NAME</a:t>
                      </a:r>
                      <a:endParaRPr sz="1800" dirty="0"/>
                    </a:p>
                  </a:txBody>
                  <a:tcPr marL="91450" marR="91450" marT="45725" marB="45725"/>
                </a:tc>
                <a:tc>
                  <a:txBody>
                    <a:bodyPr/>
                    <a:lstStyle/>
                    <a:p>
                      <a:pPr marL="0" marR="0" lvl="0" indent="0" algn="ctr" rtl="0">
                        <a:lnSpc>
                          <a:spcPct val="250000"/>
                        </a:lnSpc>
                        <a:spcBef>
                          <a:spcPts val="0"/>
                        </a:spcBef>
                        <a:spcAft>
                          <a:spcPts val="0"/>
                        </a:spcAft>
                        <a:buClr>
                          <a:schemeClr val="dk1"/>
                        </a:buClr>
                        <a:buSzPts val="1800"/>
                        <a:buFont typeface="Calibri"/>
                        <a:buNone/>
                      </a:pPr>
                      <a:r>
                        <a:rPr lang="en-IN" sz="1800"/>
                        <a:t>TITLE</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ctr" rtl="0">
                        <a:lnSpc>
                          <a:spcPct val="250000"/>
                        </a:lnSpc>
                        <a:spcBef>
                          <a:spcPts val="0"/>
                        </a:spcBef>
                        <a:spcAft>
                          <a:spcPts val="0"/>
                        </a:spcAft>
                        <a:buClr>
                          <a:schemeClr val="dk1"/>
                        </a:buClr>
                        <a:buSzPts val="1800"/>
                        <a:buFont typeface="Calibri"/>
                        <a:buNone/>
                      </a:pPr>
                      <a:r>
                        <a:rPr lang="en-IN" sz="1800"/>
                        <a:t>DESCRIPTION</a:t>
                      </a:r>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2362150">
                <a:tc>
                  <a:txBody>
                    <a:bodyPr/>
                    <a:lstStyle/>
                    <a:p>
                      <a:pPr marL="0" marR="0" lvl="0" indent="0" algn="ctr" rtl="0">
                        <a:lnSpc>
                          <a:spcPct val="250000"/>
                        </a:lnSpc>
                        <a:spcBef>
                          <a:spcPts val="0"/>
                        </a:spcBef>
                        <a:spcAft>
                          <a:spcPts val="0"/>
                        </a:spcAft>
                        <a:buNone/>
                      </a:pPr>
                      <a:r>
                        <a:rPr lang="en-IN" sz="1800"/>
                        <a:t>5</a:t>
                      </a:r>
                      <a:endParaRPr sz="180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sz="1400" b="0" i="0" u="none" strike="noStrike" cap="none" dirty="0" err="1">
                          <a:solidFill>
                            <a:schemeClr val="dk1"/>
                          </a:solidFill>
                          <a:latin typeface="Calibri"/>
                          <a:ea typeface="Calibri"/>
                          <a:cs typeface="Calibri"/>
                          <a:sym typeface="Arial"/>
                        </a:rPr>
                        <a:t>Praphulla</a:t>
                      </a:r>
                      <a:r>
                        <a:rPr lang="en-US" sz="1400" b="0" i="0" u="none" strike="noStrike" cap="none" dirty="0">
                          <a:solidFill>
                            <a:schemeClr val="dk1"/>
                          </a:solidFill>
                          <a:latin typeface="Calibri"/>
                          <a:ea typeface="Calibri"/>
                          <a:cs typeface="Calibri"/>
                          <a:sym typeface="Arial"/>
                        </a:rPr>
                        <a:t> S. </a:t>
                      </a:r>
                      <a:r>
                        <a:rPr lang="en-US" sz="1400" b="0" i="0" u="none" strike="noStrike" cap="none" dirty="0" err="1">
                          <a:solidFill>
                            <a:schemeClr val="dk1"/>
                          </a:solidFill>
                          <a:latin typeface="Calibri"/>
                          <a:ea typeface="Calibri"/>
                          <a:cs typeface="Calibri"/>
                          <a:sym typeface="Arial"/>
                        </a:rPr>
                        <a:t>Kherade</a:t>
                      </a:r>
                      <a:r>
                        <a:rPr lang="en-US" sz="1400" b="0" i="0" u="none" strike="noStrike" cap="none" dirty="0">
                          <a:solidFill>
                            <a:schemeClr val="dk1"/>
                          </a:solidFill>
                          <a:latin typeface="Calibri"/>
                          <a:ea typeface="Calibri"/>
                          <a:cs typeface="Calibri"/>
                          <a:sym typeface="Arial"/>
                        </a:rPr>
                        <a:t> , Raj S. </a:t>
                      </a:r>
                      <a:r>
                        <a:rPr lang="en-US" sz="1400" b="0" i="0" u="none" strike="noStrike" cap="none" dirty="0" err="1">
                          <a:solidFill>
                            <a:schemeClr val="dk1"/>
                          </a:solidFill>
                          <a:latin typeface="Calibri"/>
                          <a:ea typeface="Calibri"/>
                          <a:cs typeface="Calibri"/>
                          <a:sym typeface="Arial"/>
                        </a:rPr>
                        <a:t>Vilankar</a:t>
                      </a:r>
                      <a:r>
                        <a:rPr lang="en-US" sz="1400" b="0" i="0" u="none" strike="noStrike" cap="none" dirty="0">
                          <a:solidFill>
                            <a:schemeClr val="dk1"/>
                          </a:solidFill>
                          <a:latin typeface="Calibri"/>
                          <a:ea typeface="Calibri"/>
                          <a:cs typeface="Calibri"/>
                          <a:sym typeface="Arial"/>
                        </a:rPr>
                        <a:t>, </a:t>
                      </a:r>
                      <a:r>
                        <a:rPr lang="en-US" sz="1400" b="0" i="0" u="none" strike="noStrike" cap="none" dirty="0" err="1">
                          <a:solidFill>
                            <a:schemeClr val="dk1"/>
                          </a:solidFill>
                          <a:latin typeface="Calibri"/>
                          <a:ea typeface="Calibri"/>
                          <a:cs typeface="Calibri"/>
                          <a:sym typeface="Arial"/>
                        </a:rPr>
                        <a:t>Parag</a:t>
                      </a:r>
                      <a:r>
                        <a:rPr lang="en-US" sz="1400" b="0" i="0" u="none" strike="noStrike" cap="none" dirty="0">
                          <a:solidFill>
                            <a:schemeClr val="dk1"/>
                          </a:solidFill>
                          <a:latin typeface="Calibri"/>
                          <a:ea typeface="Calibri"/>
                          <a:cs typeface="Calibri"/>
                          <a:sym typeface="Arial"/>
                        </a:rPr>
                        <a:t> M. </a:t>
                      </a:r>
                      <a:r>
                        <a:rPr lang="en-US" sz="1400" b="0" i="0" u="none" strike="noStrike" cap="none" dirty="0" err="1">
                          <a:solidFill>
                            <a:schemeClr val="dk1"/>
                          </a:solidFill>
                          <a:latin typeface="Calibri"/>
                          <a:ea typeface="Calibri"/>
                          <a:cs typeface="Calibri"/>
                          <a:sym typeface="Arial"/>
                        </a:rPr>
                        <a:t>Sawant</a:t>
                      </a:r>
                      <a:r>
                        <a:rPr lang="en-US" sz="1400" b="0" i="0" u="none" strike="noStrike" cap="none" dirty="0">
                          <a:solidFill>
                            <a:schemeClr val="dk1"/>
                          </a:solidFill>
                          <a:latin typeface="Calibri"/>
                          <a:ea typeface="Calibri"/>
                          <a:cs typeface="Calibri"/>
                          <a:sym typeface="Arial"/>
                        </a:rPr>
                        <a:t> , </a:t>
                      </a:r>
                      <a:r>
                        <a:rPr lang="en-US" sz="1400" b="0" i="0" u="none" strike="noStrike" cap="none" dirty="0" err="1">
                          <a:solidFill>
                            <a:schemeClr val="dk1"/>
                          </a:solidFill>
                          <a:latin typeface="Calibri"/>
                          <a:ea typeface="Calibri"/>
                          <a:cs typeface="Calibri"/>
                          <a:sym typeface="Arial"/>
                        </a:rPr>
                        <a:t>Atiya</a:t>
                      </a:r>
                      <a:r>
                        <a:rPr lang="en-US" sz="1400" b="0" i="0" u="none" strike="noStrike" cap="none" dirty="0">
                          <a:solidFill>
                            <a:schemeClr val="dk1"/>
                          </a:solidFill>
                          <a:latin typeface="Calibri"/>
                          <a:ea typeface="Calibri"/>
                          <a:cs typeface="Calibri"/>
                          <a:sym typeface="Arial"/>
                        </a:rPr>
                        <a:t> </a:t>
                      </a:r>
                      <a:r>
                        <a:rPr lang="en-US" sz="1400" b="0" i="0" u="none" strike="noStrike" cap="none" dirty="0" err="1">
                          <a:solidFill>
                            <a:schemeClr val="dk1"/>
                          </a:solidFill>
                          <a:latin typeface="Calibri"/>
                          <a:ea typeface="Calibri"/>
                          <a:cs typeface="Calibri"/>
                          <a:sym typeface="Arial"/>
                        </a:rPr>
                        <a:t>Kazi</a:t>
                      </a:r>
                      <a:endParaRPr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400" b="0" i="0" u="none" strike="noStrike" cap="none" dirty="0">
                          <a:solidFill>
                            <a:schemeClr val="dk1"/>
                          </a:solidFill>
                          <a:latin typeface="Calibri"/>
                          <a:ea typeface="Calibri"/>
                          <a:cs typeface="Calibri"/>
                          <a:sym typeface="Arial"/>
                        </a:rPr>
                        <a:t>Expense Tracker</a:t>
                      </a:r>
                    </a:p>
                    <a:p>
                      <a:pPr marL="0" lvl="0" indent="0" algn="l" rtl="0">
                        <a:spcBef>
                          <a:spcPts val="0"/>
                        </a:spcBef>
                        <a:spcAft>
                          <a:spcPts val="0"/>
                        </a:spcAft>
                        <a:buClr>
                          <a:schemeClr val="dk1"/>
                        </a:buClr>
                        <a:buSzPts val="1100"/>
                        <a:buFont typeface="Arial"/>
                        <a:buNone/>
                      </a:pPr>
                      <a:endParaRPr dirty="0"/>
                    </a:p>
                  </a:txBody>
                  <a:tcPr marL="91450" marR="91450" marT="45725" marB="45725"/>
                </a:tc>
                <a:tc>
                  <a:txBody>
                    <a:bodyPr/>
                    <a:lstStyle/>
                    <a:p>
                      <a:pPr marL="0" marR="0" lvl="0" indent="0" algn="l" rtl="0">
                        <a:spcBef>
                          <a:spcPts val="0"/>
                        </a:spcBef>
                        <a:spcAft>
                          <a:spcPts val="0"/>
                        </a:spcAft>
                        <a:buSzPts val="1100"/>
                        <a:buNone/>
                      </a:pPr>
                      <a:r>
                        <a:rPr lang="en-US" sz="1400" b="0" i="0" u="none" strike="noStrike" cap="none" dirty="0">
                          <a:solidFill>
                            <a:schemeClr val="dk1"/>
                          </a:solidFill>
                          <a:latin typeface="Calibri"/>
                          <a:ea typeface="Calibri"/>
                          <a:cs typeface="Calibri"/>
                          <a:sym typeface="Arial"/>
                        </a:rPr>
                        <a:t>This application keeps the track of the Income and Expenses both of user on a day-to-day basis</a:t>
                      </a:r>
                      <a:r>
                        <a:rPr lang="en-US" sz="1400" b="0" i="0" u="none" strike="noStrike" cap="none" baseline="0" dirty="0">
                          <a:solidFill>
                            <a:schemeClr val="dk1"/>
                          </a:solidFill>
                          <a:latin typeface="Calibri"/>
                          <a:ea typeface="Calibri"/>
                          <a:cs typeface="Calibri"/>
                          <a:sym typeface="Arial"/>
                        </a:rPr>
                        <a:t> and it  also</a:t>
                      </a:r>
                      <a:r>
                        <a:rPr lang="en-US" sz="1400" b="0" i="0" u="none" strike="noStrike" cap="none" dirty="0">
                          <a:solidFill>
                            <a:schemeClr val="dk1"/>
                          </a:solidFill>
                          <a:latin typeface="Calibri"/>
                          <a:ea typeface="Calibri"/>
                          <a:cs typeface="Calibri"/>
                          <a:sym typeface="Arial"/>
                        </a:rPr>
                        <a:t> it</a:t>
                      </a:r>
                      <a:r>
                        <a:rPr lang="en-US" sz="1400" b="0" i="0" u="none" strike="noStrike" cap="none" baseline="0" dirty="0">
                          <a:solidFill>
                            <a:schemeClr val="dk1"/>
                          </a:solidFill>
                          <a:latin typeface="Calibri"/>
                          <a:ea typeface="Calibri"/>
                          <a:cs typeface="Calibri"/>
                          <a:sym typeface="Arial"/>
                        </a:rPr>
                        <a:t> takes</a:t>
                      </a:r>
                      <a:r>
                        <a:rPr lang="en-US" sz="1400" b="0" i="0" u="none" strike="noStrike" cap="none" dirty="0">
                          <a:solidFill>
                            <a:schemeClr val="dk1"/>
                          </a:solidFill>
                          <a:latin typeface="Calibri"/>
                          <a:ea typeface="Calibri"/>
                          <a:cs typeface="Calibri"/>
                          <a:sym typeface="Arial"/>
                        </a:rPr>
                        <a:t> the income of an user and manage its daily expenses. If you exceed daily expense limit, it will give you a warning, so that you don’t spend much on that specific day. If you spend less than the daily limit,</a:t>
                      </a:r>
                      <a:r>
                        <a:rPr lang="en-US" sz="1400" b="0" i="0" u="none" strike="noStrike" cap="none" baseline="0" dirty="0">
                          <a:solidFill>
                            <a:schemeClr val="dk1"/>
                          </a:solidFill>
                          <a:latin typeface="Calibri"/>
                          <a:ea typeface="Calibri"/>
                          <a:cs typeface="Calibri"/>
                          <a:sym typeface="Arial"/>
                        </a:rPr>
                        <a:t> the remaining amount in that specific day will be</a:t>
                      </a:r>
                      <a:r>
                        <a:rPr lang="en-US" sz="1400" b="0" i="0" u="none" strike="noStrike" cap="none" dirty="0">
                          <a:solidFill>
                            <a:schemeClr val="dk1"/>
                          </a:solidFill>
                          <a:latin typeface="Calibri"/>
                          <a:ea typeface="Calibri"/>
                          <a:cs typeface="Calibri"/>
                          <a:sym typeface="Arial"/>
                        </a:rPr>
                        <a:t> added into user’s savings.</a:t>
                      </a:r>
                      <a:endParaRPr sz="160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2303250">
                <a:tc>
                  <a:txBody>
                    <a:bodyPr/>
                    <a:lstStyle/>
                    <a:p>
                      <a:pPr marL="0" marR="0" lvl="0" indent="0" algn="ctr" rtl="0">
                        <a:lnSpc>
                          <a:spcPct val="250000"/>
                        </a:lnSpc>
                        <a:spcBef>
                          <a:spcPts val="0"/>
                        </a:spcBef>
                        <a:spcAft>
                          <a:spcPts val="0"/>
                        </a:spcAft>
                        <a:buNone/>
                      </a:pPr>
                      <a:r>
                        <a:rPr lang="en-IN" sz="1800"/>
                        <a:t>6</a:t>
                      </a:r>
                      <a:endParaRPr sz="1800"/>
                    </a:p>
                  </a:txBody>
                  <a:tcPr marL="91450" marR="91450" marT="45725" marB="45725"/>
                </a:tc>
                <a:tc>
                  <a:txBody>
                    <a:bodyPr/>
                    <a:lstStyle/>
                    <a:p>
                      <a:r>
                        <a:rPr lang="en-US" dirty="0" err="1"/>
                        <a:t>Shivam</a:t>
                      </a:r>
                      <a:r>
                        <a:rPr lang="en-US" dirty="0"/>
                        <a:t> </a:t>
                      </a:r>
                      <a:r>
                        <a:rPr lang="en-US" dirty="0" err="1"/>
                        <a:t>Mehra</a:t>
                      </a:r>
                      <a:r>
                        <a:rPr lang="en-US" dirty="0"/>
                        <a:t>, </a:t>
                      </a:r>
                      <a:r>
                        <a:rPr lang="en-US" dirty="0" err="1"/>
                        <a:t>Prabhat</a:t>
                      </a:r>
                      <a:r>
                        <a:rPr lang="en-US" dirty="0"/>
                        <a:t> </a:t>
                      </a:r>
                      <a:r>
                        <a:rPr lang="en-US" dirty="0" err="1"/>
                        <a:t>Parashar</a:t>
                      </a:r>
                      <a:endParaRPr lang="en-IN" sz="1400" b="0" i="0" u="none" strike="noStrike" cap="none" dirty="0">
                        <a:solidFill>
                          <a:schemeClr val="dk1"/>
                        </a:solidFill>
                        <a:effectLst/>
                        <a:latin typeface="Calibri"/>
                        <a:ea typeface="Calibri"/>
                        <a:cs typeface="Calibri"/>
                        <a:sym typeface="Arial"/>
                      </a:endParaRPr>
                    </a:p>
                    <a:p>
                      <a:pPr marL="0" marR="0" lvl="0" indent="0" algn="l" rtl="0">
                        <a:spcBef>
                          <a:spcPts val="0"/>
                        </a:spcBef>
                        <a:spcAft>
                          <a:spcPts val="0"/>
                        </a:spcAft>
                        <a:buNone/>
                      </a:pPr>
                      <a:r>
                        <a:rPr lang="en-US" sz="1400" dirty="0"/>
                        <a:t>Department of Computer Science and Engineering HMR Institute of Technology and Management, Delhi, India</a:t>
                      </a:r>
                      <a:endParaRPr sz="1400" b="0" dirty="0"/>
                    </a:p>
                  </a:txBody>
                  <a:tcPr marL="91450" marR="91450" marT="45725" marB="45725"/>
                </a:tc>
                <a:tc>
                  <a:txBody>
                    <a:bodyPr/>
                    <a:lstStyle/>
                    <a:p>
                      <a:pPr marL="0" marR="0" lvl="0" indent="0" algn="l" rtl="0">
                        <a:spcBef>
                          <a:spcPts val="0"/>
                        </a:spcBef>
                        <a:spcAft>
                          <a:spcPts val="0"/>
                        </a:spcAft>
                        <a:buSzPts val="1100"/>
                        <a:buNone/>
                      </a:pPr>
                      <a:r>
                        <a:rPr lang="en-US" sz="1400" b="0" dirty="0"/>
                        <a:t>Daily Expense Tracker </a:t>
                      </a:r>
                      <a:endParaRPr sz="1400" dirty="0">
                        <a:latin typeface="Times New Roman"/>
                        <a:ea typeface="Times New Roman"/>
                        <a:cs typeface="Times New Roman"/>
                        <a:sym typeface="Times New Roman"/>
                      </a:endParaRPr>
                    </a:p>
                    <a:p>
                      <a:pPr marL="0" marR="0" lvl="0" indent="0" algn="l" rtl="0">
                        <a:spcBef>
                          <a:spcPts val="0"/>
                        </a:spcBef>
                        <a:spcAft>
                          <a:spcPts val="0"/>
                        </a:spcAft>
                        <a:buSzPts val="1100"/>
                        <a:buNone/>
                      </a:pPr>
                      <a:endParaRPr sz="1600" dirty="0">
                        <a:latin typeface="Times New Roman"/>
                        <a:ea typeface="Times New Roman"/>
                        <a:cs typeface="Times New Roman"/>
                        <a:sym typeface="Times New Roman"/>
                      </a:endParaRPr>
                    </a:p>
                    <a:p>
                      <a:pPr marL="0" marR="0" lvl="0" indent="0" algn="l" rtl="0">
                        <a:spcBef>
                          <a:spcPts val="0"/>
                        </a:spcBef>
                        <a:spcAft>
                          <a:spcPts val="0"/>
                        </a:spcAft>
                        <a:buNone/>
                      </a:pPr>
                      <a:endParaRPr sz="1600" dirty="0">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Clr>
                          <a:schemeClr val="dk1"/>
                        </a:buClr>
                        <a:buSzPts val="1100"/>
                        <a:buFont typeface="Arial"/>
                        <a:buNone/>
                      </a:pPr>
                      <a:r>
                        <a:rPr lang="en-US" sz="1400" dirty="0"/>
                        <a:t>It is a tool that allows you to track the daily expense of the user and help them to better manage their resources. It creates a digital record of the income and expense of the user. It input from the user a income, source of this income and the date of earning that income and creates a transaction entry under income category sums to the total amount of income and making real time changes. The various sources of income can be added and thus the distribution of your income is also illustrated by real time functioning charts that will keep updating as per your transactions. </a:t>
                      </a:r>
                      <a:endParaRPr sz="140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4b3044ca0a_0_32"/>
          <p:cNvSpPr txBox="1">
            <a:spLocks noGrp="1"/>
          </p:cNvSpPr>
          <p:nvPr>
            <p:ph type="title"/>
          </p:nvPr>
        </p:nvSpPr>
        <p:spPr>
          <a:xfrm>
            <a:off x="838200" y="-254700"/>
            <a:ext cx="10515600" cy="1049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LITERATURE SURVEY</a:t>
            </a:r>
            <a:endParaRPr sz="3200"/>
          </a:p>
        </p:txBody>
      </p:sp>
      <p:graphicFrame>
        <p:nvGraphicFramePr>
          <p:cNvPr id="116" name="Google Shape;116;g14b3044ca0a_0_32"/>
          <p:cNvGraphicFramePr/>
          <p:nvPr>
            <p:extLst>
              <p:ext uri="{D42A27DB-BD31-4B8C-83A1-F6EECF244321}">
                <p14:modId xmlns:p14="http://schemas.microsoft.com/office/powerpoint/2010/main" val="494278361"/>
              </p:ext>
            </p:extLst>
          </p:nvPr>
        </p:nvGraphicFramePr>
        <p:xfrm>
          <a:off x="838200" y="627575"/>
          <a:ext cx="10515600" cy="5603970"/>
        </p:xfrm>
        <a:graphic>
          <a:graphicData uri="http://schemas.openxmlformats.org/drawingml/2006/table">
            <a:tbl>
              <a:tblPr firstRow="1" bandRow="1">
                <a:noFill/>
                <a:tableStyleId>{44B1ED10-29E9-456C-86FB-A818622D4B12}</a:tableStyleId>
              </a:tblPr>
              <a:tblGrid>
                <a:gridCol w="1043875">
                  <a:extLst>
                    <a:ext uri="{9D8B030D-6E8A-4147-A177-3AD203B41FA5}">
                      <a16:colId xmlns:a16="http://schemas.microsoft.com/office/drawing/2014/main" val="20000"/>
                    </a:ext>
                  </a:extLst>
                </a:gridCol>
                <a:gridCol w="2361450">
                  <a:extLst>
                    <a:ext uri="{9D8B030D-6E8A-4147-A177-3AD203B41FA5}">
                      <a16:colId xmlns:a16="http://schemas.microsoft.com/office/drawing/2014/main" val="20001"/>
                    </a:ext>
                  </a:extLst>
                </a:gridCol>
                <a:gridCol w="3187075">
                  <a:extLst>
                    <a:ext uri="{9D8B030D-6E8A-4147-A177-3AD203B41FA5}">
                      <a16:colId xmlns:a16="http://schemas.microsoft.com/office/drawing/2014/main" val="20002"/>
                    </a:ext>
                  </a:extLst>
                </a:gridCol>
                <a:gridCol w="3923200">
                  <a:extLst>
                    <a:ext uri="{9D8B030D-6E8A-4147-A177-3AD203B41FA5}">
                      <a16:colId xmlns:a16="http://schemas.microsoft.com/office/drawing/2014/main" val="20003"/>
                    </a:ext>
                  </a:extLst>
                </a:gridCol>
              </a:tblGrid>
              <a:tr h="981875">
                <a:tc>
                  <a:txBody>
                    <a:bodyPr/>
                    <a:lstStyle/>
                    <a:p>
                      <a:pPr marL="0" marR="0" lvl="0" indent="0" algn="ctr" rtl="0">
                        <a:lnSpc>
                          <a:spcPct val="250000"/>
                        </a:lnSpc>
                        <a:spcBef>
                          <a:spcPts val="0"/>
                        </a:spcBef>
                        <a:spcAft>
                          <a:spcPts val="0"/>
                        </a:spcAft>
                        <a:buClr>
                          <a:schemeClr val="dk1"/>
                        </a:buClr>
                        <a:buSzPts val="1800"/>
                        <a:buFont typeface="Times New Roman"/>
                        <a:buNone/>
                      </a:pPr>
                      <a:r>
                        <a:rPr lang="en-IN" sz="1800" dirty="0" err="1">
                          <a:latin typeface="Times New Roman"/>
                          <a:ea typeface="Times New Roman"/>
                          <a:cs typeface="Times New Roman"/>
                          <a:sym typeface="Times New Roman"/>
                        </a:rPr>
                        <a:t>S.No</a:t>
                      </a:r>
                      <a:r>
                        <a:rPr lang="en-IN" sz="1800" dirty="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250000"/>
                        </a:lnSpc>
                        <a:spcBef>
                          <a:spcPts val="0"/>
                        </a:spcBef>
                        <a:spcAft>
                          <a:spcPts val="0"/>
                        </a:spcAft>
                        <a:buClr>
                          <a:schemeClr val="dk1"/>
                        </a:buClr>
                        <a:buSzPts val="1800"/>
                        <a:buFont typeface="Times New Roman"/>
                        <a:buNone/>
                      </a:pPr>
                      <a:r>
                        <a:rPr lang="en-IN" sz="1800" dirty="0">
                          <a:latin typeface="Times New Roman"/>
                          <a:ea typeface="Times New Roman"/>
                          <a:cs typeface="Times New Roman"/>
                          <a:sym typeface="Times New Roman"/>
                        </a:rPr>
                        <a:t>AUTHOR NAME</a:t>
                      </a:r>
                      <a:endParaRPr dirty="0"/>
                    </a:p>
                    <a:p>
                      <a:pPr marL="0" marR="0" lvl="0" indent="0" algn="l" rtl="0">
                        <a:spcBef>
                          <a:spcPts val="0"/>
                        </a:spcBef>
                        <a:spcAft>
                          <a:spcPts val="0"/>
                        </a:spcAft>
                        <a:buNone/>
                      </a:pPr>
                      <a:endParaRPr sz="1800" dirty="0"/>
                    </a:p>
                  </a:txBody>
                  <a:tcPr marL="91450" marR="91450" marT="45725" marB="45725"/>
                </a:tc>
                <a:tc>
                  <a:txBody>
                    <a:bodyPr/>
                    <a:lstStyle/>
                    <a:p>
                      <a:pPr marL="0" marR="0" lvl="0" indent="0" algn="ctr" rtl="0">
                        <a:lnSpc>
                          <a:spcPct val="250000"/>
                        </a:lnSpc>
                        <a:spcBef>
                          <a:spcPts val="0"/>
                        </a:spcBef>
                        <a:spcAft>
                          <a:spcPts val="0"/>
                        </a:spcAft>
                        <a:buClr>
                          <a:schemeClr val="dk1"/>
                        </a:buClr>
                        <a:buSzPts val="1800"/>
                        <a:buFont typeface="Calibri"/>
                        <a:buNone/>
                      </a:pPr>
                      <a:r>
                        <a:rPr lang="en-IN" sz="1800"/>
                        <a:t>TITLE</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ctr" rtl="0">
                        <a:lnSpc>
                          <a:spcPct val="250000"/>
                        </a:lnSpc>
                        <a:spcBef>
                          <a:spcPts val="0"/>
                        </a:spcBef>
                        <a:spcAft>
                          <a:spcPts val="0"/>
                        </a:spcAft>
                        <a:buClr>
                          <a:schemeClr val="dk1"/>
                        </a:buClr>
                        <a:buSzPts val="1800"/>
                        <a:buFont typeface="Calibri"/>
                        <a:buNone/>
                      </a:pPr>
                      <a:r>
                        <a:rPr lang="en-IN" sz="1800"/>
                        <a:t>DESCRIPTION</a:t>
                      </a:r>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2022550">
                <a:tc>
                  <a:txBody>
                    <a:bodyPr/>
                    <a:lstStyle/>
                    <a:p>
                      <a:pPr marL="0" marR="0" lvl="0" indent="0" algn="ctr" rtl="0">
                        <a:lnSpc>
                          <a:spcPct val="250000"/>
                        </a:lnSpc>
                        <a:spcBef>
                          <a:spcPts val="0"/>
                        </a:spcBef>
                        <a:spcAft>
                          <a:spcPts val="0"/>
                        </a:spcAft>
                        <a:buNone/>
                      </a:pPr>
                      <a:r>
                        <a:rPr lang="en-IN" sz="1800"/>
                        <a:t>7</a:t>
                      </a:r>
                      <a:endParaRPr sz="1800"/>
                    </a:p>
                  </a:txBody>
                  <a:tcPr marL="91450" marR="91450" marT="45725" marB="45725"/>
                </a:tc>
                <a:tc>
                  <a:txBody>
                    <a:bodyPr/>
                    <a:lstStyle/>
                    <a:p>
                      <a:r>
                        <a:rPr lang="en-US" dirty="0"/>
                        <a:t>Hrithik Gupta, Anant Prakash Singh, Navneet Kumar, </a:t>
                      </a:r>
                      <a:r>
                        <a:rPr lang="en-US" dirty="0" err="1"/>
                        <a:t>J.Angelin</a:t>
                      </a:r>
                      <a:r>
                        <a:rPr lang="en-US" dirty="0"/>
                        <a:t> </a:t>
                      </a:r>
                      <a:r>
                        <a:rPr lang="en-US" dirty="0" err="1"/>
                        <a:t>Blessy</a:t>
                      </a:r>
                      <a:r>
                        <a:rPr lang="en-US" dirty="0"/>
                        <a:t> </a:t>
                      </a:r>
                      <a:endParaRPr lang="en-IN" sz="1400" b="0" i="0" u="none" strike="noStrike" cap="none" dirty="0">
                        <a:solidFill>
                          <a:schemeClr val="dk1"/>
                        </a:solidFill>
                        <a:effectLst/>
                        <a:latin typeface="Calibri"/>
                        <a:ea typeface="Calibri"/>
                        <a:cs typeface="Calibri"/>
                        <a:sym typeface="Arial"/>
                      </a:endParaRPr>
                    </a:p>
                  </a:txBody>
                  <a:tcPr marL="91450" marR="91450" marT="45725" marB="45725"/>
                </a:tc>
                <a:tc>
                  <a:txBody>
                    <a:bodyPr/>
                    <a:lstStyle/>
                    <a:p>
                      <a:r>
                        <a:rPr lang="en-US" dirty="0"/>
                        <a:t>Expense Tracker : A Smart Approach to Track Everyday Expense</a:t>
                      </a:r>
                      <a:endParaRPr lang="en-US" sz="1400" b="0" i="0" u="none" strike="noStrike" cap="none" dirty="0">
                        <a:solidFill>
                          <a:schemeClr val="dk1"/>
                        </a:solidFill>
                        <a:effectLst/>
                        <a:latin typeface="Calibri"/>
                        <a:ea typeface="Calibri"/>
                        <a:cs typeface="Calibri"/>
                        <a:sym typeface="Arial"/>
                      </a:endParaRPr>
                    </a:p>
                  </a:txBody>
                  <a:tcPr marL="91450" marR="91450" marT="45725" marB="45725"/>
                </a:tc>
                <a:tc>
                  <a:txBody>
                    <a:bodyPr/>
                    <a:lstStyle/>
                    <a:p>
                      <a:pPr algn="just"/>
                      <a:r>
                        <a:rPr lang="en-US" dirty="0"/>
                        <a:t>This system is used by any person to control his income expenditure from daily to annual basics. And to keep an eye on their spending. This app is very easy to use and </a:t>
                      </a:r>
                      <a:r>
                        <a:rPr lang="en-US" dirty="0" err="1"/>
                        <a:t>mutli</a:t>
                      </a:r>
                      <a:r>
                        <a:rPr lang="en-US" dirty="0"/>
                        <a:t>-language. The main feature of this app is that you can track by day and category. You can use it according to your category. </a:t>
                      </a:r>
                      <a:endParaRPr lang="en-US" sz="1400" b="0" i="0" u="none" strike="noStrike" cap="none" dirty="0">
                        <a:solidFill>
                          <a:schemeClr val="dk1"/>
                        </a:solidFill>
                        <a:effectLst/>
                        <a:latin typeface="Calibri"/>
                        <a:ea typeface="Calibri"/>
                        <a:cs typeface="Calibri"/>
                        <a:sym typeface="Arial"/>
                      </a:endParaRPr>
                    </a:p>
                  </a:txBody>
                  <a:tcPr marL="91450" marR="91450" marT="45725" marB="45725"/>
                </a:tc>
                <a:extLst>
                  <a:ext uri="{0D108BD9-81ED-4DB2-BD59-A6C34878D82A}">
                    <a16:rowId xmlns:a16="http://schemas.microsoft.com/office/drawing/2014/main" val="10001"/>
                  </a:ext>
                </a:extLst>
              </a:tr>
              <a:tr h="2303250">
                <a:tc>
                  <a:txBody>
                    <a:bodyPr/>
                    <a:lstStyle/>
                    <a:p>
                      <a:pPr marL="0" marR="0" lvl="0" indent="0" algn="ctr" rtl="0">
                        <a:lnSpc>
                          <a:spcPct val="250000"/>
                        </a:lnSpc>
                        <a:spcBef>
                          <a:spcPts val="0"/>
                        </a:spcBef>
                        <a:spcAft>
                          <a:spcPts val="0"/>
                        </a:spcAft>
                        <a:buNone/>
                      </a:pPr>
                      <a:r>
                        <a:rPr lang="en-IN" sz="1800"/>
                        <a:t>8</a:t>
                      </a:r>
                      <a:endParaRPr sz="1800"/>
                    </a:p>
                  </a:txBody>
                  <a:tcPr marL="91450" marR="91450" marT="45725" marB="45725"/>
                </a:tc>
                <a:tc>
                  <a:txBody>
                    <a:bodyPr/>
                    <a:lstStyle/>
                    <a:p>
                      <a:pPr marL="0" marR="0" lvl="0" indent="0" algn="l" rtl="0">
                        <a:spcBef>
                          <a:spcPts val="0"/>
                        </a:spcBef>
                        <a:spcAft>
                          <a:spcPts val="0"/>
                        </a:spcAft>
                        <a:buClr>
                          <a:schemeClr val="dk1"/>
                        </a:buClr>
                        <a:buSzPts val="1100"/>
                        <a:buFont typeface="Arial"/>
                        <a:buNone/>
                      </a:pPr>
                      <a:r>
                        <a:rPr lang="en-IN" sz="1800" dirty="0"/>
                        <a:t> P. </a:t>
                      </a:r>
                      <a:r>
                        <a:rPr lang="en-IN" sz="1800" dirty="0" err="1"/>
                        <a:t>Thanapal</a:t>
                      </a:r>
                      <a:r>
                        <a:rPr lang="en-IN" sz="1800" dirty="0"/>
                        <a:t> , </a:t>
                      </a:r>
                    </a:p>
                    <a:p>
                      <a:pPr marL="0" marR="0" lvl="0" indent="0" algn="l" rtl="0">
                        <a:spcBef>
                          <a:spcPts val="0"/>
                        </a:spcBef>
                        <a:spcAft>
                          <a:spcPts val="0"/>
                        </a:spcAft>
                        <a:buClr>
                          <a:schemeClr val="dk1"/>
                        </a:buClr>
                        <a:buSzPts val="1100"/>
                        <a:buFont typeface="Arial"/>
                        <a:buNone/>
                      </a:pPr>
                      <a:r>
                        <a:rPr lang="en-IN" sz="1800" dirty="0"/>
                        <a:t>T.P. Lokesh Raj and J. Satheesh Kumar</a:t>
                      </a:r>
                    </a:p>
                    <a:p>
                      <a:pPr marL="0" marR="0" lvl="0" indent="0" algn="l" rtl="0">
                        <a:spcBef>
                          <a:spcPts val="0"/>
                        </a:spcBef>
                        <a:spcAft>
                          <a:spcPts val="0"/>
                        </a:spcAft>
                        <a:buClr>
                          <a:schemeClr val="dk1"/>
                        </a:buClr>
                        <a:buSzPts val="1100"/>
                        <a:buFont typeface="Arial"/>
                        <a:buNone/>
                      </a:pPr>
                      <a:r>
                        <a:rPr lang="en-IN" sz="1800" dirty="0"/>
                        <a:t>SITE, VIT University, Vellore, Tamil Nadu, India - 2019</a:t>
                      </a:r>
                      <a:endParaRPr sz="1800" dirty="0"/>
                    </a:p>
                  </a:txBody>
                  <a:tcPr marL="91450" marR="91450" marT="45725" marB="45725"/>
                </a:tc>
                <a:tc>
                  <a:txBody>
                    <a:bodyPr/>
                    <a:lstStyle/>
                    <a:p>
                      <a:pPr marL="0" marR="0" lvl="0" indent="0" algn="l" rtl="0">
                        <a:spcBef>
                          <a:spcPts val="0"/>
                        </a:spcBef>
                        <a:spcAft>
                          <a:spcPts val="0"/>
                        </a:spcAft>
                        <a:buNone/>
                      </a:pPr>
                      <a:r>
                        <a:rPr lang="en-IN" sz="1600" dirty="0">
                          <a:latin typeface="Times New Roman"/>
                          <a:ea typeface="Times New Roman"/>
                          <a:cs typeface="Times New Roman"/>
                          <a:sym typeface="Times New Roman"/>
                        </a:rPr>
                        <a:t>Income and Expense Tracker. </a:t>
                      </a:r>
                      <a:endParaRPr sz="16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SzPts val="1100"/>
                        <a:buNone/>
                      </a:pPr>
                      <a:r>
                        <a:rPr lang="en-US" sz="1600" dirty="0">
                          <a:latin typeface="Times New Roman"/>
                          <a:ea typeface="Times New Roman"/>
                          <a:cs typeface="Times New Roman"/>
                          <a:sym typeface="Times New Roman"/>
                        </a:rPr>
                        <a:t>To avoid Income and Expense calculations and in the same manner to remind a person, we develop an android application</a:t>
                      </a:r>
                    </a:p>
                    <a:p>
                      <a:pPr marL="0" marR="0" lvl="0" indent="0" algn="l" rtl="0">
                        <a:spcBef>
                          <a:spcPts val="0"/>
                        </a:spcBef>
                        <a:spcAft>
                          <a:spcPts val="0"/>
                        </a:spcAft>
                        <a:buSzPts val="1100"/>
                        <a:buNone/>
                      </a:pPr>
                      <a:r>
                        <a:rPr lang="en-US" sz="1600" dirty="0">
                          <a:latin typeface="Times New Roman"/>
                          <a:ea typeface="Times New Roman"/>
                          <a:cs typeface="Times New Roman"/>
                          <a:sym typeface="Times New Roman"/>
                        </a:rPr>
                        <a:t>which may helpful in all the situations and it can be installed in our android phones. It help us to remind and add some</a:t>
                      </a:r>
                    </a:p>
                    <a:p>
                      <a:pPr marL="0" marR="0" lvl="0" indent="0" algn="l" rtl="0">
                        <a:spcBef>
                          <a:spcPts val="0"/>
                        </a:spcBef>
                        <a:spcAft>
                          <a:spcPts val="0"/>
                        </a:spcAft>
                        <a:buSzPts val="1100"/>
                        <a:buNone/>
                      </a:pPr>
                      <a:r>
                        <a:rPr lang="en-US" sz="1600" dirty="0">
                          <a:latin typeface="Times New Roman"/>
                          <a:ea typeface="Times New Roman"/>
                          <a:cs typeface="Times New Roman"/>
                          <a:sym typeface="Times New Roman"/>
                        </a:rPr>
                        <a:t>information that what are the income comes from other persons and what are all the expenses or payments we have to pay</a:t>
                      </a:r>
                    </a:p>
                    <a:p>
                      <a:pPr marL="0" marR="0" lvl="0" indent="0" algn="l" rtl="0">
                        <a:spcBef>
                          <a:spcPts val="0"/>
                        </a:spcBef>
                        <a:spcAft>
                          <a:spcPts val="0"/>
                        </a:spcAft>
                        <a:buSzPts val="1100"/>
                        <a:buNone/>
                      </a:pPr>
                      <a:r>
                        <a:rPr lang="en-US" sz="1600" dirty="0">
                          <a:latin typeface="Times New Roman"/>
                          <a:ea typeface="Times New Roman"/>
                          <a:cs typeface="Times New Roman"/>
                          <a:sym typeface="Times New Roman"/>
                        </a:rPr>
                        <a:t>in specific date or month.</a:t>
                      </a:r>
                      <a:endParaRPr sz="160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4b3044ca0a_0_43"/>
          <p:cNvSpPr txBox="1">
            <a:spLocks noGrp="1"/>
          </p:cNvSpPr>
          <p:nvPr>
            <p:ph type="title"/>
          </p:nvPr>
        </p:nvSpPr>
        <p:spPr>
          <a:xfrm>
            <a:off x="838200" y="-254700"/>
            <a:ext cx="10515600" cy="1049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LITERATURE SURVEY</a:t>
            </a:r>
            <a:endParaRPr sz="3200"/>
          </a:p>
        </p:txBody>
      </p:sp>
      <p:graphicFrame>
        <p:nvGraphicFramePr>
          <p:cNvPr id="122" name="Google Shape;122;g14b3044ca0a_0_43"/>
          <p:cNvGraphicFramePr/>
          <p:nvPr>
            <p:extLst>
              <p:ext uri="{D42A27DB-BD31-4B8C-83A1-F6EECF244321}">
                <p14:modId xmlns:p14="http://schemas.microsoft.com/office/powerpoint/2010/main" val="381453466"/>
              </p:ext>
            </p:extLst>
          </p:nvPr>
        </p:nvGraphicFramePr>
        <p:xfrm>
          <a:off x="838200" y="627575"/>
          <a:ext cx="10515600" cy="5884670"/>
        </p:xfrm>
        <a:graphic>
          <a:graphicData uri="http://schemas.openxmlformats.org/drawingml/2006/table">
            <a:tbl>
              <a:tblPr firstRow="1" bandRow="1">
                <a:noFill/>
                <a:tableStyleId>{44B1ED10-29E9-456C-86FB-A818622D4B12}</a:tableStyleId>
              </a:tblPr>
              <a:tblGrid>
                <a:gridCol w="1043875">
                  <a:extLst>
                    <a:ext uri="{9D8B030D-6E8A-4147-A177-3AD203B41FA5}">
                      <a16:colId xmlns:a16="http://schemas.microsoft.com/office/drawing/2014/main" val="20000"/>
                    </a:ext>
                  </a:extLst>
                </a:gridCol>
                <a:gridCol w="2361450">
                  <a:extLst>
                    <a:ext uri="{9D8B030D-6E8A-4147-A177-3AD203B41FA5}">
                      <a16:colId xmlns:a16="http://schemas.microsoft.com/office/drawing/2014/main" val="20001"/>
                    </a:ext>
                  </a:extLst>
                </a:gridCol>
                <a:gridCol w="3187075">
                  <a:extLst>
                    <a:ext uri="{9D8B030D-6E8A-4147-A177-3AD203B41FA5}">
                      <a16:colId xmlns:a16="http://schemas.microsoft.com/office/drawing/2014/main" val="20002"/>
                    </a:ext>
                  </a:extLst>
                </a:gridCol>
                <a:gridCol w="3923200">
                  <a:extLst>
                    <a:ext uri="{9D8B030D-6E8A-4147-A177-3AD203B41FA5}">
                      <a16:colId xmlns:a16="http://schemas.microsoft.com/office/drawing/2014/main" val="20003"/>
                    </a:ext>
                  </a:extLst>
                </a:gridCol>
              </a:tblGrid>
              <a:tr h="981875">
                <a:tc>
                  <a:txBody>
                    <a:bodyPr/>
                    <a:lstStyle/>
                    <a:p>
                      <a:pPr marL="0" marR="0" lvl="0" indent="0" algn="ctr" rtl="0">
                        <a:lnSpc>
                          <a:spcPct val="250000"/>
                        </a:lnSpc>
                        <a:spcBef>
                          <a:spcPts val="0"/>
                        </a:spcBef>
                        <a:spcAft>
                          <a:spcPts val="0"/>
                        </a:spcAft>
                        <a:buClr>
                          <a:schemeClr val="dk1"/>
                        </a:buClr>
                        <a:buSzPts val="1800"/>
                        <a:buFont typeface="Times New Roman"/>
                        <a:buNone/>
                      </a:pPr>
                      <a:r>
                        <a:rPr lang="en-IN" sz="1800">
                          <a:latin typeface="Times New Roman"/>
                          <a:ea typeface="Times New Roman"/>
                          <a:cs typeface="Times New Roman"/>
                          <a:sym typeface="Times New Roman"/>
                        </a:rPr>
                        <a:t>S.No.</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250000"/>
                        </a:lnSpc>
                        <a:spcBef>
                          <a:spcPts val="0"/>
                        </a:spcBef>
                        <a:spcAft>
                          <a:spcPts val="0"/>
                        </a:spcAft>
                        <a:buClr>
                          <a:schemeClr val="dk1"/>
                        </a:buClr>
                        <a:buSzPts val="1800"/>
                        <a:buFont typeface="Times New Roman"/>
                        <a:buNone/>
                      </a:pPr>
                      <a:r>
                        <a:rPr lang="en-IN" sz="1800" dirty="0">
                          <a:latin typeface="Times New Roman"/>
                          <a:ea typeface="Times New Roman"/>
                          <a:cs typeface="Times New Roman"/>
                          <a:sym typeface="Times New Roman"/>
                        </a:rPr>
                        <a:t>AUTHOR NAME</a:t>
                      </a:r>
                      <a:endParaRPr dirty="0"/>
                    </a:p>
                    <a:p>
                      <a:pPr marL="0" marR="0" lvl="0" indent="0" algn="l" rtl="0">
                        <a:spcBef>
                          <a:spcPts val="0"/>
                        </a:spcBef>
                        <a:spcAft>
                          <a:spcPts val="0"/>
                        </a:spcAft>
                        <a:buNone/>
                      </a:pPr>
                      <a:endParaRPr sz="1800" dirty="0"/>
                    </a:p>
                  </a:txBody>
                  <a:tcPr marL="91450" marR="91450" marT="45725" marB="45725"/>
                </a:tc>
                <a:tc>
                  <a:txBody>
                    <a:bodyPr/>
                    <a:lstStyle/>
                    <a:p>
                      <a:pPr marL="0" marR="0" lvl="0" indent="0" algn="ctr" rtl="0">
                        <a:lnSpc>
                          <a:spcPct val="250000"/>
                        </a:lnSpc>
                        <a:spcBef>
                          <a:spcPts val="0"/>
                        </a:spcBef>
                        <a:spcAft>
                          <a:spcPts val="0"/>
                        </a:spcAft>
                        <a:buClr>
                          <a:schemeClr val="dk1"/>
                        </a:buClr>
                        <a:buSzPts val="1800"/>
                        <a:buFont typeface="Calibri"/>
                        <a:buNone/>
                      </a:pPr>
                      <a:r>
                        <a:rPr lang="en-IN" sz="1800"/>
                        <a:t>TITLE</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ctr" rtl="0">
                        <a:lnSpc>
                          <a:spcPct val="250000"/>
                        </a:lnSpc>
                        <a:spcBef>
                          <a:spcPts val="0"/>
                        </a:spcBef>
                        <a:spcAft>
                          <a:spcPts val="0"/>
                        </a:spcAft>
                        <a:buClr>
                          <a:schemeClr val="dk1"/>
                        </a:buClr>
                        <a:buSzPts val="1800"/>
                        <a:buFont typeface="Calibri"/>
                        <a:buNone/>
                      </a:pPr>
                      <a:r>
                        <a:rPr lang="en-IN" sz="1800" dirty="0"/>
                        <a:t>DESCRIPTION</a:t>
                      </a:r>
                      <a:endParaRPr dirty="0"/>
                    </a:p>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0"/>
                  </a:ext>
                </a:extLst>
              </a:tr>
              <a:tr h="1541450">
                <a:tc>
                  <a:txBody>
                    <a:bodyPr/>
                    <a:lstStyle/>
                    <a:p>
                      <a:pPr marL="0" marR="0" lvl="0" indent="0" algn="ctr" rtl="0">
                        <a:lnSpc>
                          <a:spcPct val="250000"/>
                        </a:lnSpc>
                        <a:spcBef>
                          <a:spcPts val="0"/>
                        </a:spcBef>
                        <a:spcAft>
                          <a:spcPts val="0"/>
                        </a:spcAft>
                        <a:buNone/>
                      </a:pPr>
                      <a:r>
                        <a:rPr lang="en-IN" sz="1800"/>
                        <a:t>9</a:t>
                      </a:r>
                      <a:endParaRPr sz="1800"/>
                    </a:p>
                  </a:txBody>
                  <a:tcPr marL="91450" marR="91450" marT="45725" marB="45725"/>
                </a:tc>
                <a:tc>
                  <a:txBody>
                    <a:bodyPr/>
                    <a:lstStyle/>
                    <a:p>
                      <a:pPr marL="0" lvl="0" indent="0" algn="l" rtl="0">
                        <a:spcBef>
                          <a:spcPts val="0"/>
                        </a:spcBef>
                        <a:spcAft>
                          <a:spcPts val="0"/>
                        </a:spcAft>
                        <a:buNone/>
                      </a:pPr>
                      <a:r>
                        <a:rPr lang="en-IN" dirty="0"/>
                        <a:t>Aman Garg1, Mukul Goel2</a:t>
                      </a:r>
                    </a:p>
                    <a:p>
                      <a:pPr marL="0" lvl="0" indent="0" algn="l" rtl="0">
                        <a:spcBef>
                          <a:spcPts val="0"/>
                        </a:spcBef>
                        <a:spcAft>
                          <a:spcPts val="0"/>
                        </a:spcAft>
                        <a:buNone/>
                      </a:pPr>
                      <a:r>
                        <a:rPr lang="en-IN" dirty="0"/>
                        <a:t>, Sagar Mittal3</a:t>
                      </a:r>
                    </a:p>
                    <a:p>
                      <a:pPr marL="0" lvl="0" indent="0" algn="l" rtl="0">
                        <a:spcBef>
                          <a:spcPts val="0"/>
                        </a:spcBef>
                        <a:spcAft>
                          <a:spcPts val="0"/>
                        </a:spcAft>
                        <a:buNone/>
                      </a:pPr>
                      <a:r>
                        <a:rPr lang="en-IN" dirty="0"/>
                        <a:t>Department of Computer Science &amp;Engineering, Panipat Institute of Engineering &amp; Technology, </a:t>
                      </a:r>
                      <a:r>
                        <a:rPr lang="en-IN" dirty="0" err="1"/>
                        <a:t>Samalkha</a:t>
                      </a:r>
                      <a:r>
                        <a:rPr lang="en-IN" dirty="0"/>
                        <a:t>,</a:t>
                      </a:r>
                    </a:p>
                    <a:p>
                      <a:pPr marL="0" lvl="0" indent="0" algn="l" rtl="0">
                        <a:spcBef>
                          <a:spcPts val="0"/>
                        </a:spcBef>
                        <a:spcAft>
                          <a:spcPts val="0"/>
                        </a:spcAft>
                        <a:buNone/>
                      </a:pPr>
                      <a:r>
                        <a:rPr lang="en-IN" dirty="0"/>
                        <a:t>Panipat, Haryana, India.</a:t>
                      </a:r>
                      <a:endParaRPr dirty="0"/>
                    </a:p>
                    <a:p>
                      <a:pPr marL="0" lvl="0" indent="0" algn="l" rtl="0">
                        <a:spcBef>
                          <a:spcPts val="0"/>
                        </a:spcBef>
                        <a:spcAft>
                          <a:spcPts val="0"/>
                        </a:spcAft>
                        <a:buNone/>
                      </a:pPr>
                      <a:r>
                        <a:rPr lang="en-US" dirty="0"/>
                        <a:t>- 2017</a:t>
                      </a:r>
                      <a:endParaRPr dirty="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dirty="0"/>
                        <a:t>Expense Tracker in digital web application</a:t>
                      </a:r>
                      <a:endParaRPr dirty="0"/>
                    </a:p>
                  </a:txBody>
                  <a:tcPr marL="91450" marR="91450" marT="45725" marB="45725"/>
                </a:tc>
                <a:tc>
                  <a:txBody>
                    <a:bodyPr/>
                    <a:lstStyle/>
                    <a:p>
                      <a:pPr marL="0" marR="0" lvl="0" indent="0" algn="l" rtl="0">
                        <a:spcBef>
                          <a:spcPts val="0"/>
                        </a:spcBef>
                        <a:spcAft>
                          <a:spcPts val="0"/>
                        </a:spcAft>
                        <a:buSzPts val="1100"/>
                        <a:buNone/>
                      </a:pPr>
                      <a:r>
                        <a:rPr lang="en-US" sz="1600" dirty="0">
                          <a:latin typeface="Times New Roman"/>
                          <a:ea typeface="Times New Roman"/>
                          <a:cs typeface="Times New Roman"/>
                          <a:sym typeface="Times New Roman"/>
                        </a:rPr>
                        <a:t>Expense Tracker is a web application that facilitates the users to keep track and manage their personal as well as</a:t>
                      </a:r>
                    </a:p>
                    <a:p>
                      <a:pPr marL="0" marR="0" lvl="0" indent="0" algn="l" rtl="0">
                        <a:spcBef>
                          <a:spcPts val="0"/>
                        </a:spcBef>
                        <a:spcAft>
                          <a:spcPts val="0"/>
                        </a:spcAft>
                        <a:buSzPts val="1100"/>
                        <a:buNone/>
                      </a:pPr>
                      <a:r>
                        <a:rPr lang="en-US" sz="1600" dirty="0">
                          <a:latin typeface="Times New Roman"/>
                          <a:ea typeface="Times New Roman"/>
                          <a:cs typeface="Times New Roman"/>
                          <a:sym typeface="Times New Roman"/>
                        </a:rPr>
                        <a:t>business expenses. This application helps the users to keep a digital diary. It will keep track of a user's income and expenses on a</a:t>
                      </a:r>
                    </a:p>
                    <a:p>
                      <a:pPr marL="0" marR="0" lvl="0" indent="0" algn="l" rtl="0">
                        <a:spcBef>
                          <a:spcPts val="0"/>
                        </a:spcBef>
                        <a:spcAft>
                          <a:spcPts val="0"/>
                        </a:spcAft>
                        <a:buSzPts val="1100"/>
                        <a:buNone/>
                      </a:pPr>
                      <a:r>
                        <a:rPr lang="en-US" sz="1600" dirty="0">
                          <a:latin typeface="Times New Roman"/>
                          <a:ea typeface="Times New Roman"/>
                          <a:cs typeface="Times New Roman"/>
                          <a:sym typeface="Times New Roman"/>
                        </a:rPr>
                        <a:t>daily basis. The user will be able to add his/her expenditures instantly and can review them anywhere and anytime with the help</a:t>
                      </a:r>
                    </a:p>
                    <a:p>
                      <a:pPr marL="0" marR="0" lvl="0" indent="0" algn="l" rtl="0">
                        <a:spcBef>
                          <a:spcPts val="0"/>
                        </a:spcBef>
                        <a:spcAft>
                          <a:spcPts val="0"/>
                        </a:spcAft>
                        <a:buSzPts val="1100"/>
                        <a:buNone/>
                      </a:pPr>
                      <a:r>
                        <a:rPr lang="en-US" sz="1600" dirty="0">
                          <a:latin typeface="Times New Roman"/>
                          <a:ea typeface="Times New Roman"/>
                          <a:cs typeface="Times New Roman"/>
                          <a:sym typeface="Times New Roman"/>
                        </a:rPr>
                        <a:t>of the internet. </a:t>
                      </a:r>
                      <a:endParaRPr sz="160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2303250">
                <a:tc>
                  <a:txBody>
                    <a:bodyPr/>
                    <a:lstStyle/>
                    <a:p>
                      <a:pPr marL="0" marR="0" lvl="0" indent="0" algn="ctr" rtl="0">
                        <a:lnSpc>
                          <a:spcPct val="250000"/>
                        </a:lnSpc>
                        <a:spcBef>
                          <a:spcPts val="0"/>
                        </a:spcBef>
                        <a:spcAft>
                          <a:spcPts val="0"/>
                        </a:spcAft>
                        <a:buNone/>
                      </a:pPr>
                      <a:r>
                        <a:rPr lang="en-IN" sz="1800" dirty="0"/>
                        <a:t>10</a:t>
                      </a:r>
                      <a:endParaRPr sz="1800" dirty="0"/>
                    </a:p>
                  </a:txBody>
                  <a:tcPr marL="91450" marR="91450" marT="45725" marB="45725"/>
                </a:tc>
                <a:tc>
                  <a:txBody>
                    <a:bodyPr/>
                    <a:lstStyle/>
                    <a:p>
                      <a:pPr fontAlgn="ctr"/>
                      <a:r>
                        <a:rPr lang="en-US" sz="1400" b="0" i="0" u="none" strike="noStrike" cap="none" dirty="0" err="1">
                          <a:solidFill>
                            <a:schemeClr val="dk1"/>
                          </a:solidFill>
                          <a:effectLst/>
                          <a:latin typeface="Calibri"/>
                          <a:ea typeface="Calibri"/>
                          <a:cs typeface="Calibri"/>
                          <a:sym typeface="Arial"/>
                        </a:rPr>
                        <a:t>J.Albert</a:t>
                      </a:r>
                      <a:r>
                        <a:rPr lang="en-US" sz="1400" b="0" i="0" u="none" strike="noStrike" cap="none" dirty="0">
                          <a:solidFill>
                            <a:schemeClr val="dk1"/>
                          </a:solidFill>
                          <a:effectLst/>
                          <a:latin typeface="Calibri"/>
                          <a:ea typeface="Calibri"/>
                          <a:cs typeface="Calibri"/>
                          <a:sym typeface="Arial"/>
                        </a:rPr>
                        <a:t> Mayan</a:t>
                      </a:r>
                    </a:p>
                    <a:p>
                      <a:r>
                        <a:rPr lang="en-US" sz="1800" dirty="0" err="1"/>
                        <a:t>Sathyabama</a:t>
                      </a:r>
                      <a:r>
                        <a:rPr lang="en-US" sz="1800" dirty="0"/>
                        <a:t> Institute of science and Technology - department of computer science and Engineering - Dec 2020</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400" b="0" i="0" u="none" strike="noStrike" cap="none" dirty="0">
                          <a:solidFill>
                            <a:schemeClr val="dk1"/>
                          </a:solidFill>
                          <a:effectLst/>
                          <a:latin typeface="Calibri"/>
                          <a:ea typeface="Calibri"/>
                          <a:cs typeface="Calibri"/>
                          <a:sym typeface="Arial"/>
                        </a:rPr>
                        <a:t>Expense Manager Application</a:t>
                      </a:r>
                    </a:p>
                    <a:p>
                      <a:pPr marL="0" marR="0" lvl="0" indent="0" algn="l" rtl="0">
                        <a:spcBef>
                          <a:spcPts val="0"/>
                        </a:spcBef>
                        <a:spcAft>
                          <a:spcPts val="0"/>
                        </a:spcAft>
                        <a:buClr>
                          <a:schemeClr val="dk1"/>
                        </a:buClr>
                        <a:buSzPts val="1100"/>
                        <a:buFont typeface="Arial"/>
                        <a:buNone/>
                      </a:pPr>
                      <a:endParaRPr sz="16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SzPts val="1100"/>
                        <a:buNone/>
                      </a:pPr>
                      <a:r>
                        <a:rPr lang="en-US" sz="1600" b="0" i="0" u="none" strike="noStrike" cap="none" dirty="0">
                          <a:solidFill>
                            <a:schemeClr val="dk1"/>
                          </a:solidFill>
                          <a:effectLst/>
                          <a:latin typeface="Calibri"/>
                          <a:ea typeface="Calibri"/>
                          <a:cs typeface="Calibri"/>
                          <a:sym typeface="Arial"/>
                        </a:rPr>
                        <a:t>In this paper, we develop a mobile application developed for the android platform that keeps record of user personal expenses, his/her contribution in group expenditures, top investment options, view of the current stock market, read authenticated financial news and grab the best ongoing offers in the market in popular categories</a:t>
                      </a:r>
                      <a:endParaRPr sz="160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4b3044ca0a_0_54"/>
          <p:cNvSpPr txBox="1">
            <a:spLocks noGrp="1"/>
          </p:cNvSpPr>
          <p:nvPr>
            <p:ph type="title"/>
          </p:nvPr>
        </p:nvSpPr>
        <p:spPr>
          <a:xfrm>
            <a:off x="838200" y="-254700"/>
            <a:ext cx="10515600" cy="1049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LITERATURE SURVEY</a:t>
            </a:r>
            <a:endParaRPr sz="3200"/>
          </a:p>
        </p:txBody>
      </p:sp>
      <p:graphicFrame>
        <p:nvGraphicFramePr>
          <p:cNvPr id="128" name="Google Shape;128;g14b3044ca0a_0_54"/>
          <p:cNvGraphicFramePr/>
          <p:nvPr>
            <p:extLst>
              <p:ext uri="{D42A27DB-BD31-4B8C-83A1-F6EECF244321}">
                <p14:modId xmlns:p14="http://schemas.microsoft.com/office/powerpoint/2010/main" val="1861694926"/>
              </p:ext>
            </p:extLst>
          </p:nvPr>
        </p:nvGraphicFramePr>
        <p:xfrm>
          <a:off x="838200" y="467225"/>
          <a:ext cx="10515600" cy="6111270"/>
        </p:xfrm>
        <a:graphic>
          <a:graphicData uri="http://schemas.openxmlformats.org/drawingml/2006/table">
            <a:tbl>
              <a:tblPr firstRow="1" bandRow="1">
                <a:noFill/>
                <a:tableStyleId>{44B1ED10-29E9-456C-86FB-A818622D4B12}</a:tableStyleId>
              </a:tblPr>
              <a:tblGrid>
                <a:gridCol w="1043875">
                  <a:extLst>
                    <a:ext uri="{9D8B030D-6E8A-4147-A177-3AD203B41FA5}">
                      <a16:colId xmlns:a16="http://schemas.microsoft.com/office/drawing/2014/main" val="20000"/>
                    </a:ext>
                  </a:extLst>
                </a:gridCol>
                <a:gridCol w="2361450">
                  <a:extLst>
                    <a:ext uri="{9D8B030D-6E8A-4147-A177-3AD203B41FA5}">
                      <a16:colId xmlns:a16="http://schemas.microsoft.com/office/drawing/2014/main" val="20001"/>
                    </a:ext>
                  </a:extLst>
                </a:gridCol>
                <a:gridCol w="3187075">
                  <a:extLst>
                    <a:ext uri="{9D8B030D-6E8A-4147-A177-3AD203B41FA5}">
                      <a16:colId xmlns:a16="http://schemas.microsoft.com/office/drawing/2014/main" val="20002"/>
                    </a:ext>
                  </a:extLst>
                </a:gridCol>
                <a:gridCol w="3923200">
                  <a:extLst>
                    <a:ext uri="{9D8B030D-6E8A-4147-A177-3AD203B41FA5}">
                      <a16:colId xmlns:a16="http://schemas.microsoft.com/office/drawing/2014/main" val="20003"/>
                    </a:ext>
                  </a:extLst>
                </a:gridCol>
              </a:tblGrid>
              <a:tr h="842200">
                <a:tc>
                  <a:txBody>
                    <a:bodyPr/>
                    <a:lstStyle/>
                    <a:p>
                      <a:pPr marL="0" marR="0" lvl="0" indent="0" algn="ctr" rtl="0">
                        <a:lnSpc>
                          <a:spcPct val="250000"/>
                        </a:lnSpc>
                        <a:spcBef>
                          <a:spcPts val="0"/>
                        </a:spcBef>
                        <a:spcAft>
                          <a:spcPts val="0"/>
                        </a:spcAft>
                        <a:buClr>
                          <a:schemeClr val="dk1"/>
                        </a:buClr>
                        <a:buSzPts val="1800"/>
                        <a:buFont typeface="Times New Roman"/>
                        <a:buNone/>
                      </a:pPr>
                      <a:r>
                        <a:rPr lang="en-IN" sz="1800">
                          <a:latin typeface="Times New Roman"/>
                          <a:ea typeface="Times New Roman"/>
                          <a:cs typeface="Times New Roman"/>
                          <a:sym typeface="Times New Roman"/>
                        </a:rPr>
                        <a:t>S.No.</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250000"/>
                        </a:lnSpc>
                        <a:spcBef>
                          <a:spcPts val="0"/>
                        </a:spcBef>
                        <a:spcAft>
                          <a:spcPts val="0"/>
                        </a:spcAft>
                        <a:buClr>
                          <a:schemeClr val="dk1"/>
                        </a:buClr>
                        <a:buSzPts val="1800"/>
                        <a:buFont typeface="Times New Roman"/>
                        <a:buNone/>
                      </a:pPr>
                      <a:r>
                        <a:rPr lang="en-IN" sz="1800" dirty="0">
                          <a:latin typeface="Times New Roman"/>
                          <a:ea typeface="Times New Roman"/>
                          <a:cs typeface="Times New Roman"/>
                          <a:sym typeface="Times New Roman"/>
                        </a:rPr>
                        <a:t>AUTHOR NAME</a:t>
                      </a:r>
                      <a:endParaRPr dirty="0"/>
                    </a:p>
                    <a:p>
                      <a:pPr marL="0" marR="0" lvl="0" indent="0" algn="l" rtl="0">
                        <a:spcBef>
                          <a:spcPts val="0"/>
                        </a:spcBef>
                        <a:spcAft>
                          <a:spcPts val="0"/>
                        </a:spcAft>
                        <a:buNone/>
                      </a:pPr>
                      <a:endParaRPr sz="1800" dirty="0"/>
                    </a:p>
                  </a:txBody>
                  <a:tcPr marL="91450" marR="91450" marT="45725" marB="45725"/>
                </a:tc>
                <a:tc>
                  <a:txBody>
                    <a:bodyPr/>
                    <a:lstStyle/>
                    <a:p>
                      <a:pPr marL="0" marR="0" lvl="0" indent="0" algn="ctr" rtl="0">
                        <a:lnSpc>
                          <a:spcPct val="250000"/>
                        </a:lnSpc>
                        <a:spcBef>
                          <a:spcPts val="0"/>
                        </a:spcBef>
                        <a:spcAft>
                          <a:spcPts val="0"/>
                        </a:spcAft>
                        <a:buClr>
                          <a:schemeClr val="dk1"/>
                        </a:buClr>
                        <a:buSzPts val="1800"/>
                        <a:buFont typeface="Calibri"/>
                        <a:buNone/>
                      </a:pPr>
                      <a:r>
                        <a:rPr lang="en-IN" sz="1800"/>
                        <a:t>TITLE</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ctr" rtl="0">
                        <a:lnSpc>
                          <a:spcPct val="250000"/>
                        </a:lnSpc>
                        <a:spcBef>
                          <a:spcPts val="0"/>
                        </a:spcBef>
                        <a:spcAft>
                          <a:spcPts val="0"/>
                        </a:spcAft>
                        <a:buClr>
                          <a:schemeClr val="dk1"/>
                        </a:buClr>
                        <a:buSzPts val="1800"/>
                        <a:buFont typeface="Calibri"/>
                        <a:buNone/>
                      </a:pPr>
                      <a:r>
                        <a:rPr lang="en-IN" sz="1800"/>
                        <a:t>DESCRIPTION</a:t>
                      </a:r>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2404276">
                <a:tc>
                  <a:txBody>
                    <a:bodyPr/>
                    <a:lstStyle/>
                    <a:p>
                      <a:pPr marL="0" marR="0" lvl="0" indent="0" algn="ctr" rtl="0">
                        <a:lnSpc>
                          <a:spcPct val="250000"/>
                        </a:lnSpc>
                        <a:spcBef>
                          <a:spcPts val="0"/>
                        </a:spcBef>
                        <a:spcAft>
                          <a:spcPts val="0"/>
                        </a:spcAft>
                        <a:buNone/>
                      </a:pPr>
                      <a:r>
                        <a:rPr lang="en-IN" sz="1800"/>
                        <a:t>11</a:t>
                      </a:r>
                      <a:endParaRPr sz="1800"/>
                    </a:p>
                  </a:txBody>
                  <a:tcPr marL="91450" marR="91450" marT="45725" marB="45725"/>
                </a:tc>
                <a:tc>
                  <a:txBody>
                    <a:bodyPr/>
                    <a:lstStyle/>
                    <a:p>
                      <a:r>
                        <a:rPr lang="en-IN" dirty="0"/>
                        <a:t>Yash Veer Singh1, Dhirendra Yadav2, Kunal Singh3 1Assistant Professor, Department of Information Technology, ABES EC,UP, India</a:t>
                      </a:r>
                      <a:endParaRPr dirty="0">
                        <a:solidFill>
                          <a:schemeClr val="tx1"/>
                        </a:solidFill>
                      </a:endParaRPr>
                    </a:p>
                  </a:txBody>
                  <a:tcPr marL="91450" marR="91450" marT="45725" marB="45725"/>
                </a:tc>
                <a:tc>
                  <a:txBody>
                    <a:bodyPr/>
                    <a:lstStyle/>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IN" dirty="0"/>
                        <a:t>GROUP EXPENSE TRACKER</a:t>
                      </a:r>
                      <a:endParaRPr dirty="0"/>
                    </a:p>
                  </a:txBody>
                  <a:tcPr marL="91450" marR="91450" marT="45725" marB="45725"/>
                </a:tc>
                <a:tc>
                  <a:txBody>
                    <a:bodyPr/>
                    <a:lstStyle/>
                    <a:p>
                      <a:pPr marL="0" marR="0" lvl="0" indent="0" algn="l" rtl="0">
                        <a:spcBef>
                          <a:spcPts val="0"/>
                        </a:spcBef>
                        <a:spcAft>
                          <a:spcPts val="0"/>
                        </a:spcAft>
                        <a:buSzPts val="1100"/>
                        <a:buNone/>
                      </a:pPr>
                      <a:r>
                        <a:rPr lang="en-US" sz="1600" dirty="0"/>
                        <a:t>Expense tracker is a refined framework which permits client to productively deal with his/her costs easily. Following costs day by day can truly help to us set aside part of cash. When we start off by following our costs every day, we will have the option to show signs of improvement thought where you are going through your cash, so you remain in charge and accomplish your objective.</a:t>
                      </a:r>
                      <a:endParaRPr sz="160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2134800">
                <a:tc>
                  <a:txBody>
                    <a:bodyPr/>
                    <a:lstStyle/>
                    <a:p>
                      <a:pPr marL="0" marR="0" lvl="0" indent="0" algn="ctr" rtl="0">
                        <a:lnSpc>
                          <a:spcPct val="250000"/>
                        </a:lnSpc>
                        <a:spcBef>
                          <a:spcPts val="0"/>
                        </a:spcBef>
                        <a:spcAft>
                          <a:spcPts val="0"/>
                        </a:spcAft>
                        <a:buNone/>
                      </a:pPr>
                      <a:r>
                        <a:rPr lang="en-IN" sz="1800"/>
                        <a:t>12</a:t>
                      </a:r>
                      <a:endParaRPr sz="1800"/>
                    </a:p>
                  </a:txBody>
                  <a:tcPr marL="91450" marR="91450" marT="45725" marB="45725"/>
                </a:tc>
                <a:tc>
                  <a:txBody>
                    <a:bodyPr/>
                    <a:lstStyle/>
                    <a:p>
                      <a:pPr marL="0" marR="0" lvl="0" indent="0" algn="l" rtl="0">
                        <a:spcBef>
                          <a:spcPts val="0"/>
                        </a:spcBef>
                        <a:spcAft>
                          <a:spcPts val="0"/>
                        </a:spcAft>
                        <a:buClr>
                          <a:schemeClr val="dk1"/>
                        </a:buClr>
                        <a:buSzPts val="1100"/>
                        <a:buFont typeface="Arial"/>
                        <a:buNone/>
                      </a:pPr>
                      <a:r>
                        <a:rPr lang="en-US" sz="1800" dirty="0"/>
                        <a:t>Dr </a:t>
                      </a:r>
                      <a:r>
                        <a:rPr lang="en-US" sz="1800" dirty="0" err="1"/>
                        <a:t>B.Balamurugan</a:t>
                      </a:r>
                      <a:r>
                        <a:rPr lang="en-US" sz="1800" dirty="0"/>
                        <a:t> Professor, School of Computer Science and Engineering, </a:t>
                      </a:r>
                      <a:r>
                        <a:rPr lang="en-US" sz="1800" dirty="0" err="1"/>
                        <a:t>Galgotias</a:t>
                      </a:r>
                      <a:r>
                        <a:rPr lang="en-US" sz="1800" dirty="0"/>
                        <a:t> University, Greater Noida - 2021</a:t>
                      </a:r>
                      <a:endParaRPr sz="1800" dirty="0"/>
                    </a:p>
                  </a:txBody>
                  <a:tcPr marL="91450" marR="91450" marT="45725" marB="45725"/>
                </a:tc>
                <a:tc>
                  <a:txBody>
                    <a:bodyPr/>
                    <a:lstStyle/>
                    <a:p>
                      <a:r>
                        <a:rPr lang="en-US" sz="1600" dirty="0"/>
                        <a:t>Spending Tracker: A Smart Approach to Track Daily Expense </a:t>
                      </a:r>
                      <a:endParaRPr sz="16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SzPts val="1100"/>
                        <a:buNone/>
                      </a:pPr>
                      <a:r>
                        <a:rPr lang="en-US" sz="1600" dirty="0"/>
                        <a:t>Spending Tracker is a daily expense management system designed to track day-to-day expenses easily and efficiently. It helps the user to track the daily expenses of unpaid and paid transaction through a computerized system which eliminates the need for hardcopy output. It systematically maintains the record of transactions done and easily helps the user to access data stored </a:t>
                      </a:r>
                      <a:endParaRPr sz="160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4b3044ca0a_0_62"/>
          <p:cNvSpPr txBox="1">
            <a:spLocks noGrp="1"/>
          </p:cNvSpPr>
          <p:nvPr>
            <p:ph type="title"/>
          </p:nvPr>
        </p:nvSpPr>
        <p:spPr>
          <a:xfrm>
            <a:off x="838200" y="-254700"/>
            <a:ext cx="10515600" cy="1049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LITERATURE SURVEY</a:t>
            </a:r>
            <a:endParaRPr sz="3200"/>
          </a:p>
        </p:txBody>
      </p:sp>
      <p:graphicFrame>
        <p:nvGraphicFramePr>
          <p:cNvPr id="134" name="Google Shape;134;g14b3044ca0a_0_62"/>
          <p:cNvGraphicFramePr/>
          <p:nvPr>
            <p:extLst>
              <p:ext uri="{D42A27DB-BD31-4B8C-83A1-F6EECF244321}">
                <p14:modId xmlns:p14="http://schemas.microsoft.com/office/powerpoint/2010/main" val="3563110707"/>
              </p:ext>
            </p:extLst>
          </p:nvPr>
        </p:nvGraphicFramePr>
        <p:xfrm>
          <a:off x="838200" y="565699"/>
          <a:ext cx="10515600" cy="6025145"/>
        </p:xfrm>
        <a:graphic>
          <a:graphicData uri="http://schemas.openxmlformats.org/drawingml/2006/table">
            <a:tbl>
              <a:tblPr firstRow="1" bandRow="1">
                <a:noFill/>
                <a:tableStyleId>{44B1ED10-29E9-456C-86FB-A818622D4B12}</a:tableStyleId>
              </a:tblPr>
              <a:tblGrid>
                <a:gridCol w="1043875">
                  <a:extLst>
                    <a:ext uri="{9D8B030D-6E8A-4147-A177-3AD203B41FA5}">
                      <a16:colId xmlns:a16="http://schemas.microsoft.com/office/drawing/2014/main" val="20000"/>
                    </a:ext>
                  </a:extLst>
                </a:gridCol>
                <a:gridCol w="2361450">
                  <a:extLst>
                    <a:ext uri="{9D8B030D-6E8A-4147-A177-3AD203B41FA5}">
                      <a16:colId xmlns:a16="http://schemas.microsoft.com/office/drawing/2014/main" val="20001"/>
                    </a:ext>
                  </a:extLst>
                </a:gridCol>
                <a:gridCol w="3187075">
                  <a:extLst>
                    <a:ext uri="{9D8B030D-6E8A-4147-A177-3AD203B41FA5}">
                      <a16:colId xmlns:a16="http://schemas.microsoft.com/office/drawing/2014/main" val="20002"/>
                    </a:ext>
                  </a:extLst>
                </a:gridCol>
                <a:gridCol w="3923200">
                  <a:extLst>
                    <a:ext uri="{9D8B030D-6E8A-4147-A177-3AD203B41FA5}">
                      <a16:colId xmlns:a16="http://schemas.microsoft.com/office/drawing/2014/main" val="20003"/>
                    </a:ext>
                  </a:extLst>
                </a:gridCol>
              </a:tblGrid>
              <a:tr h="842200">
                <a:tc>
                  <a:txBody>
                    <a:bodyPr/>
                    <a:lstStyle/>
                    <a:p>
                      <a:pPr marL="0" marR="0" lvl="0" indent="0" algn="ctr" rtl="0">
                        <a:lnSpc>
                          <a:spcPct val="250000"/>
                        </a:lnSpc>
                        <a:spcBef>
                          <a:spcPts val="0"/>
                        </a:spcBef>
                        <a:spcAft>
                          <a:spcPts val="0"/>
                        </a:spcAft>
                        <a:buClr>
                          <a:schemeClr val="dk1"/>
                        </a:buClr>
                        <a:buSzPts val="1800"/>
                        <a:buFont typeface="Times New Roman"/>
                        <a:buNone/>
                      </a:pPr>
                      <a:r>
                        <a:rPr lang="en-IN" sz="1800">
                          <a:latin typeface="Times New Roman"/>
                          <a:ea typeface="Times New Roman"/>
                          <a:cs typeface="Times New Roman"/>
                          <a:sym typeface="Times New Roman"/>
                        </a:rPr>
                        <a:t>S.No.</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250000"/>
                        </a:lnSpc>
                        <a:spcBef>
                          <a:spcPts val="0"/>
                        </a:spcBef>
                        <a:spcAft>
                          <a:spcPts val="0"/>
                        </a:spcAft>
                        <a:buClr>
                          <a:schemeClr val="dk1"/>
                        </a:buClr>
                        <a:buSzPts val="1800"/>
                        <a:buFont typeface="Times New Roman"/>
                        <a:buNone/>
                      </a:pPr>
                      <a:r>
                        <a:rPr lang="en-IN" sz="1800" dirty="0">
                          <a:latin typeface="Times New Roman"/>
                          <a:ea typeface="Times New Roman"/>
                          <a:cs typeface="Times New Roman"/>
                          <a:sym typeface="Times New Roman"/>
                        </a:rPr>
                        <a:t>AUTHOR NAME</a:t>
                      </a:r>
                      <a:endParaRPr dirty="0"/>
                    </a:p>
                    <a:p>
                      <a:pPr marL="0" marR="0" lvl="0" indent="0" algn="l" rtl="0">
                        <a:spcBef>
                          <a:spcPts val="0"/>
                        </a:spcBef>
                        <a:spcAft>
                          <a:spcPts val="0"/>
                        </a:spcAft>
                        <a:buNone/>
                      </a:pPr>
                      <a:endParaRPr sz="1800" dirty="0"/>
                    </a:p>
                  </a:txBody>
                  <a:tcPr marL="91450" marR="91450" marT="45725" marB="45725"/>
                </a:tc>
                <a:tc>
                  <a:txBody>
                    <a:bodyPr/>
                    <a:lstStyle/>
                    <a:p>
                      <a:pPr marL="0" marR="0" lvl="0" indent="0" algn="ctr" rtl="0">
                        <a:lnSpc>
                          <a:spcPct val="250000"/>
                        </a:lnSpc>
                        <a:spcBef>
                          <a:spcPts val="0"/>
                        </a:spcBef>
                        <a:spcAft>
                          <a:spcPts val="0"/>
                        </a:spcAft>
                        <a:buClr>
                          <a:schemeClr val="dk1"/>
                        </a:buClr>
                        <a:buSzPts val="1800"/>
                        <a:buFont typeface="Calibri"/>
                        <a:buNone/>
                      </a:pPr>
                      <a:r>
                        <a:rPr lang="en-IN" sz="1800" dirty="0"/>
                        <a:t>TITLE</a:t>
                      </a:r>
                      <a:endParaRPr dirty="0"/>
                    </a:p>
                    <a:p>
                      <a:pPr marL="0" marR="0" lvl="0" indent="0" algn="l" rtl="0">
                        <a:spcBef>
                          <a:spcPts val="0"/>
                        </a:spcBef>
                        <a:spcAft>
                          <a:spcPts val="0"/>
                        </a:spcAft>
                        <a:buNone/>
                      </a:pPr>
                      <a:endParaRPr sz="1800" dirty="0"/>
                    </a:p>
                  </a:txBody>
                  <a:tcPr marL="91450" marR="91450" marT="45725" marB="45725"/>
                </a:tc>
                <a:tc>
                  <a:txBody>
                    <a:bodyPr/>
                    <a:lstStyle/>
                    <a:p>
                      <a:pPr marL="0" marR="0" lvl="0" indent="0" algn="ctr" rtl="0">
                        <a:lnSpc>
                          <a:spcPct val="250000"/>
                        </a:lnSpc>
                        <a:spcBef>
                          <a:spcPts val="0"/>
                        </a:spcBef>
                        <a:spcAft>
                          <a:spcPts val="0"/>
                        </a:spcAft>
                        <a:buClr>
                          <a:schemeClr val="dk1"/>
                        </a:buClr>
                        <a:buSzPts val="1800"/>
                        <a:buFont typeface="Calibri"/>
                        <a:buNone/>
                      </a:pPr>
                      <a:r>
                        <a:rPr lang="en-IN" sz="1800"/>
                        <a:t>DESCRIPTION</a:t>
                      </a:r>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2838775">
                <a:tc>
                  <a:txBody>
                    <a:bodyPr/>
                    <a:lstStyle/>
                    <a:p>
                      <a:pPr marL="0" marR="0" lvl="0" indent="0" algn="ctr" rtl="0">
                        <a:lnSpc>
                          <a:spcPct val="250000"/>
                        </a:lnSpc>
                        <a:spcBef>
                          <a:spcPts val="0"/>
                        </a:spcBef>
                        <a:spcAft>
                          <a:spcPts val="0"/>
                        </a:spcAft>
                        <a:buNone/>
                      </a:pPr>
                      <a:r>
                        <a:rPr lang="en-IN" sz="1800"/>
                        <a:t>13</a:t>
                      </a:r>
                      <a:endParaRPr sz="1800"/>
                    </a:p>
                  </a:txBody>
                  <a:tcPr marL="91450" marR="91450" marT="45725" marB="45725"/>
                </a:tc>
                <a:tc>
                  <a:txBody>
                    <a:bodyPr/>
                    <a:lstStyle/>
                    <a:p>
                      <a:pPr marL="0" lvl="0" indent="0" algn="l" rtl="0">
                        <a:spcBef>
                          <a:spcPts val="0"/>
                        </a:spcBef>
                        <a:spcAft>
                          <a:spcPts val="0"/>
                        </a:spcAft>
                        <a:buNone/>
                      </a:pPr>
                      <a:r>
                        <a:rPr lang="en-IN" dirty="0"/>
                        <a:t>Nupur </a:t>
                      </a:r>
                      <a:r>
                        <a:rPr lang="en-IN" dirty="0" err="1"/>
                        <a:t>Sawarkar</a:t>
                      </a:r>
                      <a:r>
                        <a:rPr lang="en-IN" dirty="0"/>
                        <a:t>, Pranay </a:t>
                      </a:r>
                      <a:r>
                        <a:rPr lang="en-IN" dirty="0" err="1"/>
                        <a:t>Yenagandula</a:t>
                      </a:r>
                      <a:r>
                        <a:rPr lang="en-IN" dirty="0"/>
                        <a:t>, Devang </a:t>
                      </a:r>
                      <a:r>
                        <a:rPr lang="en-IN" dirty="0" err="1"/>
                        <a:t>Shetye</a:t>
                      </a:r>
                      <a:r>
                        <a:rPr lang="en-IN" dirty="0"/>
                        <a:t>, Prof. Shruti Agrawal , Dept. of IT Engineering, </a:t>
                      </a:r>
                      <a:r>
                        <a:rPr lang="en-IN" dirty="0" err="1"/>
                        <a:t>Vidyalankar</a:t>
                      </a:r>
                      <a:r>
                        <a:rPr lang="en-IN" dirty="0"/>
                        <a:t> Institute of Technology, Mumbai, India - 2022</a:t>
                      </a:r>
                      <a:endParaRPr dirty="0"/>
                    </a:p>
                  </a:txBody>
                  <a:tcPr marL="91450" marR="91450" marT="45725" marB="45725"/>
                </a:tc>
                <a:tc>
                  <a:txBody>
                    <a:bodyPr/>
                    <a:lstStyle/>
                    <a:p>
                      <a:pPr marL="0" lvl="0" indent="0" algn="l" rtl="0">
                        <a:spcBef>
                          <a:spcPts val="0"/>
                        </a:spcBef>
                        <a:spcAft>
                          <a:spcPts val="0"/>
                        </a:spcAft>
                        <a:buNone/>
                      </a:pPr>
                      <a:r>
                        <a:rPr lang="en-US" dirty="0"/>
                        <a:t>Expense Manager: An Expense Tracking Application using Image Processing </a:t>
                      </a:r>
                    </a:p>
                  </a:txBody>
                  <a:tcPr marL="91450" marR="91450" marT="45725" marB="45725"/>
                </a:tc>
                <a:tc>
                  <a:txBody>
                    <a:bodyPr/>
                    <a:lstStyle/>
                    <a:p>
                      <a:pPr marL="0" marR="0" lvl="0" indent="0" algn="l" rtl="0">
                        <a:spcBef>
                          <a:spcPts val="0"/>
                        </a:spcBef>
                        <a:spcAft>
                          <a:spcPts val="0"/>
                        </a:spcAft>
                        <a:buSzPts val="1100"/>
                        <a:buNone/>
                      </a:pPr>
                      <a:r>
                        <a:rPr lang="en-US" sz="1600" dirty="0"/>
                        <a:t>The user can give receipts as an input, using AI our app will sort it into different categories. Here user can also define their own categories like food, clothing, rent and bills and the user can also set limits for a particular category. User will be provided with visual statistics of expenses by transaction date or by category. This project is not indented for a particular user or age group but anyone and everyone who wants to track their expense can use this app</a:t>
                      </a:r>
                      <a:endParaRPr sz="160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2134800">
                <a:tc>
                  <a:txBody>
                    <a:bodyPr/>
                    <a:lstStyle/>
                    <a:p>
                      <a:pPr marL="0" marR="0" lvl="0" indent="0" algn="ctr" rtl="0">
                        <a:lnSpc>
                          <a:spcPct val="250000"/>
                        </a:lnSpc>
                        <a:spcBef>
                          <a:spcPts val="0"/>
                        </a:spcBef>
                        <a:spcAft>
                          <a:spcPts val="0"/>
                        </a:spcAft>
                        <a:buNone/>
                      </a:pPr>
                      <a:r>
                        <a:rPr lang="en-IN" sz="1800"/>
                        <a:t>14</a:t>
                      </a:r>
                      <a:endParaRPr sz="1800"/>
                    </a:p>
                  </a:txBody>
                  <a:tcPr marL="91450" marR="91450" marT="45725" marB="45725"/>
                </a:tc>
                <a:tc>
                  <a:txBody>
                    <a:bodyPr/>
                    <a:lstStyle/>
                    <a:p>
                      <a:r>
                        <a:rPr lang="en-IN" dirty="0"/>
                        <a:t>ZULAIKHA BINTI MAHIZAN BACHELOR OF COMPUTER SCIENCE (SOFTWARE DEVELOPMENT) WITH HONOURS UNIVERSITI SULTAN ZAINAL ABIDIN</a:t>
                      </a:r>
                      <a:br>
                        <a:rPr lang="en-IN" sz="1400" b="0" i="0" u="none" strike="noStrike" cap="none" dirty="0">
                          <a:solidFill>
                            <a:schemeClr val="dk1"/>
                          </a:solidFill>
                          <a:effectLst/>
                          <a:latin typeface="Calibri"/>
                          <a:ea typeface="Calibri"/>
                          <a:cs typeface="Calibri"/>
                          <a:sym typeface="Arial"/>
                        </a:rPr>
                      </a:br>
                      <a:r>
                        <a:rPr lang="en-IN" sz="1400" b="0" i="0" u="none" strike="noStrike" cap="none" dirty="0">
                          <a:solidFill>
                            <a:schemeClr val="dk1"/>
                          </a:solidFill>
                          <a:effectLst/>
                          <a:latin typeface="Calibri"/>
                          <a:ea typeface="Calibri"/>
                          <a:cs typeface="Calibri"/>
                          <a:sym typeface="Arial"/>
                        </a:rPr>
                        <a:t>- 2020</a:t>
                      </a:r>
                      <a:endParaRPr sz="1800" b="0" dirty="0"/>
                    </a:p>
                  </a:txBody>
                  <a:tcPr marL="91450" marR="91450" marT="45725" marB="45725"/>
                </a:tc>
                <a:tc>
                  <a:txBody>
                    <a:bodyPr/>
                    <a:lstStyle/>
                    <a:p>
                      <a:r>
                        <a:rPr lang="en-US" dirty="0"/>
                        <a:t>EXPENSES TRACKER SYSTEM USING LEAST SQUARE METHOD</a:t>
                      </a:r>
                    </a:p>
                    <a:p>
                      <a:endParaRPr lang="en-IN" sz="1400" b="0" i="0" u="none" strike="noStrike" cap="none" dirty="0">
                        <a:solidFill>
                          <a:schemeClr val="dk1"/>
                        </a:solidFill>
                        <a:effectLst/>
                        <a:latin typeface="Calibri"/>
                        <a:ea typeface="Calibri"/>
                        <a:cs typeface="Calibri"/>
                        <a:sym typeface="Arial"/>
                      </a:endParaRPr>
                    </a:p>
                  </a:txBody>
                  <a:tcPr marL="91450" marR="91450" marT="45725" marB="45725"/>
                </a:tc>
                <a:tc>
                  <a:txBody>
                    <a:bodyPr/>
                    <a:lstStyle/>
                    <a:p>
                      <a:pPr marL="0" marR="0" lvl="0" indent="0" algn="l" rtl="0">
                        <a:spcBef>
                          <a:spcPts val="0"/>
                        </a:spcBef>
                        <a:spcAft>
                          <a:spcPts val="0"/>
                        </a:spcAft>
                        <a:buSzPts val="1100"/>
                        <a:buNone/>
                      </a:pPr>
                      <a:r>
                        <a:rPr lang="en-US" sz="1600" dirty="0"/>
                        <a:t>The Expenses Tracker System is developed to keep track of users’ spending and make a prediction for their budget monthly. The system is designed to be dynamic as it used least square method to produce the prediction. The system also provides users’ personal information, their income as well as their expenses. </a:t>
                      </a:r>
                      <a:endParaRPr sz="160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4b3044ca0a_0_67"/>
          <p:cNvSpPr txBox="1">
            <a:spLocks noGrp="1"/>
          </p:cNvSpPr>
          <p:nvPr>
            <p:ph type="title"/>
          </p:nvPr>
        </p:nvSpPr>
        <p:spPr>
          <a:xfrm>
            <a:off x="838200" y="-254700"/>
            <a:ext cx="10515600" cy="1049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LITERATURE SURVEY</a:t>
            </a:r>
            <a:endParaRPr sz="3200"/>
          </a:p>
        </p:txBody>
      </p:sp>
      <p:graphicFrame>
        <p:nvGraphicFramePr>
          <p:cNvPr id="140" name="Google Shape;140;g14b3044ca0a_0_67"/>
          <p:cNvGraphicFramePr/>
          <p:nvPr>
            <p:extLst>
              <p:ext uri="{D42A27DB-BD31-4B8C-83A1-F6EECF244321}">
                <p14:modId xmlns:p14="http://schemas.microsoft.com/office/powerpoint/2010/main" val="1879434986"/>
              </p:ext>
            </p:extLst>
          </p:nvPr>
        </p:nvGraphicFramePr>
        <p:xfrm>
          <a:off x="838200" y="467225"/>
          <a:ext cx="10515600" cy="3890345"/>
        </p:xfrm>
        <a:graphic>
          <a:graphicData uri="http://schemas.openxmlformats.org/drawingml/2006/table">
            <a:tbl>
              <a:tblPr firstRow="1" bandRow="1">
                <a:noFill/>
                <a:tableStyleId>{44B1ED10-29E9-456C-86FB-A818622D4B12}</a:tableStyleId>
              </a:tblPr>
              <a:tblGrid>
                <a:gridCol w="1043875">
                  <a:extLst>
                    <a:ext uri="{9D8B030D-6E8A-4147-A177-3AD203B41FA5}">
                      <a16:colId xmlns:a16="http://schemas.microsoft.com/office/drawing/2014/main" val="20000"/>
                    </a:ext>
                  </a:extLst>
                </a:gridCol>
                <a:gridCol w="2361450">
                  <a:extLst>
                    <a:ext uri="{9D8B030D-6E8A-4147-A177-3AD203B41FA5}">
                      <a16:colId xmlns:a16="http://schemas.microsoft.com/office/drawing/2014/main" val="20001"/>
                    </a:ext>
                  </a:extLst>
                </a:gridCol>
                <a:gridCol w="3187075">
                  <a:extLst>
                    <a:ext uri="{9D8B030D-6E8A-4147-A177-3AD203B41FA5}">
                      <a16:colId xmlns:a16="http://schemas.microsoft.com/office/drawing/2014/main" val="20002"/>
                    </a:ext>
                  </a:extLst>
                </a:gridCol>
                <a:gridCol w="3923200">
                  <a:extLst>
                    <a:ext uri="{9D8B030D-6E8A-4147-A177-3AD203B41FA5}">
                      <a16:colId xmlns:a16="http://schemas.microsoft.com/office/drawing/2014/main" val="20003"/>
                    </a:ext>
                  </a:extLst>
                </a:gridCol>
              </a:tblGrid>
              <a:tr h="842200">
                <a:tc>
                  <a:txBody>
                    <a:bodyPr/>
                    <a:lstStyle/>
                    <a:p>
                      <a:pPr marL="0" marR="0" lvl="0" indent="0" algn="ctr" rtl="0">
                        <a:lnSpc>
                          <a:spcPct val="250000"/>
                        </a:lnSpc>
                        <a:spcBef>
                          <a:spcPts val="0"/>
                        </a:spcBef>
                        <a:spcAft>
                          <a:spcPts val="0"/>
                        </a:spcAft>
                        <a:buClr>
                          <a:schemeClr val="dk1"/>
                        </a:buClr>
                        <a:buSzPts val="1800"/>
                        <a:buFont typeface="Times New Roman"/>
                        <a:buNone/>
                      </a:pPr>
                      <a:r>
                        <a:rPr lang="en-IN" sz="1800">
                          <a:latin typeface="Times New Roman"/>
                          <a:ea typeface="Times New Roman"/>
                          <a:cs typeface="Times New Roman"/>
                          <a:sym typeface="Times New Roman"/>
                        </a:rPr>
                        <a:t>S.No.</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250000"/>
                        </a:lnSpc>
                        <a:spcBef>
                          <a:spcPts val="0"/>
                        </a:spcBef>
                        <a:spcAft>
                          <a:spcPts val="0"/>
                        </a:spcAft>
                        <a:buClr>
                          <a:schemeClr val="dk1"/>
                        </a:buClr>
                        <a:buSzPts val="1800"/>
                        <a:buFont typeface="Times New Roman"/>
                        <a:buNone/>
                      </a:pPr>
                      <a:r>
                        <a:rPr lang="en-IN" sz="1800" dirty="0">
                          <a:latin typeface="Times New Roman"/>
                          <a:ea typeface="Times New Roman"/>
                          <a:cs typeface="Times New Roman"/>
                          <a:sym typeface="Times New Roman"/>
                        </a:rPr>
                        <a:t>AUTHOR NAME</a:t>
                      </a:r>
                      <a:endParaRPr dirty="0"/>
                    </a:p>
                    <a:p>
                      <a:pPr marL="0" marR="0" lvl="0" indent="0" algn="l" rtl="0">
                        <a:spcBef>
                          <a:spcPts val="0"/>
                        </a:spcBef>
                        <a:spcAft>
                          <a:spcPts val="0"/>
                        </a:spcAft>
                        <a:buNone/>
                      </a:pPr>
                      <a:endParaRPr sz="1800" dirty="0"/>
                    </a:p>
                  </a:txBody>
                  <a:tcPr marL="91450" marR="91450" marT="45725" marB="45725"/>
                </a:tc>
                <a:tc>
                  <a:txBody>
                    <a:bodyPr/>
                    <a:lstStyle/>
                    <a:p>
                      <a:pPr marL="0" marR="0" lvl="0" indent="0" algn="ctr" rtl="0">
                        <a:lnSpc>
                          <a:spcPct val="250000"/>
                        </a:lnSpc>
                        <a:spcBef>
                          <a:spcPts val="0"/>
                        </a:spcBef>
                        <a:spcAft>
                          <a:spcPts val="0"/>
                        </a:spcAft>
                        <a:buClr>
                          <a:schemeClr val="dk1"/>
                        </a:buClr>
                        <a:buSzPts val="1800"/>
                        <a:buFont typeface="Calibri"/>
                        <a:buNone/>
                      </a:pPr>
                      <a:r>
                        <a:rPr lang="en-IN" sz="1800"/>
                        <a:t>TITLE</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ctr" rtl="0">
                        <a:lnSpc>
                          <a:spcPct val="250000"/>
                        </a:lnSpc>
                        <a:spcBef>
                          <a:spcPts val="0"/>
                        </a:spcBef>
                        <a:spcAft>
                          <a:spcPts val="0"/>
                        </a:spcAft>
                        <a:buClr>
                          <a:schemeClr val="dk1"/>
                        </a:buClr>
                        <a:buSzPts val="1800"/>
                        <a:buFont typeface="Calibri"/>
                        <a:buNone/>
                      </a:pPr>
                      <a:r>
                        <a:rPr lang="en-IN" sz="1800"/>
                        <a:t>DESCRIPTION</a:t>
                      </a:r>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2838775">
                <a:tc>
                  <a:txBody>
                    <a:bodyPr/>
                    <a:lstStyle/>
                    <a:p>
                      <a:pPr marL="0" marR="0" lvl="0" indent="0" algn="ctr" rtl="0">
                        <a:lnSpc>
                          <a:spcPct val="250000"/>
                        </a:lnSpc>
                        <a:spcBef>
                          <a:spcPts val="0"/>
                        </a:spcBef>
                        <a:spcAft>
                          <a:spcPts val="0"/>
                        </a:spcAft>
                        <a:buNone/>
                      </a:pPr>
                      <a:r>
                        <a:rPr lang="en-IN" sz="1800"/>
                        <a:t>15</a:t>
                      </a:r>
                      <a:endParaRPr sz="180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err="1">
                          <a:solidFill>
                            <a:schemeClr val="dk1"/>
                          </a:solidFill>
                          <a:effectLst/>
                          <a:latin typeface="Calibri"/>
                          <a:ea typeface="Calibri"/>
                          <a:cs typeface="Calibri"/>
                          <a:sym typeface="Arial"/>
                        </a:rPr>
                        <a:t>Aanajey</a:t>
                      </a:r>
                      <a:r>
                        <a:rPr lang="en-US" sz="1400" b="0" i="0" u="none" strike="noStrike" cap="none" dirty="0">
                          <a:solidFill>
                            <a:schemeClr val="dk1"/>
                          </a:solidFill>
                          <a:effectLst/>
                          <a:latin typeface="Calibri"/>
                          <a:ea typeface="Calibri"/>
                          <a:cs typeface="Calibri"/>
                          <a:sym typeface="Arial"/>
                        </a:rPr>
                        <a:t> Mani </a:t>
                      </a:r>
                      <a:r>
                        <a:rPr lang="en-US" sz="1400" b="0" i="0" u="none" strike="noStrike" cap="none" dirty="0" err="1">
                          <a:solidFill>
                            <a:schemeClr val="dk1"/>
                          </a:solidFill>
                          <a:effectLst/>
                          <a:latin typeface="Calibri"/>
                          <a:ea typeface="Calibri"/>
                          <a:cs typeface="Calibri"/>
                          <a:sym typeface="Arial"/>
                        </a:rPr>
                        <a:t>Tripath</a:t>
                      </a:r>
                      <a:r>
                        <a:rPr lang="en-US" sz="1400" b="0" i="0" u="none" strike="noStrike" cap="none" dirty="0">
                          <a:solidFill>
                            <a:schemeClr val="dk1"/>
                          </a:solidFill>
                          <a:effectLst/>
                          <a:latin typeface="Calibri"/>
                          <a:ea typeface="Calibri"/>
                          <a:cs typeface="Calibri"/>
                          <a:sym typeface="Arial"/>
                        </a:rPr>
                        <a:t> Bachelor of Computer Application, Department of Computer Science and Engineering, </a:t>
                      </a:r>
                      <a:r>
                        <a:rPr lang="en-US" sz="1400" b="0" i="0" u="none" strike="noStrike" cap="none" dirty="0" err="1">
                          <a:solidFill>
                            <a:schemeClr val="dk1"/>
                          </a:solidFill>
                          <a:effectLst/>
                          <a:latin typeface="Calibri"/>
                          <a:ea typeface="Calibri"/>
                          <a:cs typeface="Calibri"/>
                          <a:sym typeface="Arial"/>
                        </a:rPr>
                        <a:t>Galgotias</a:t>
                      </a:r>
                      <a:r>
                        <a:rPr lang="en-US" sz="1400" b="0" i="0" u="none" strike="noStrike" cap="none" dirty="0">
                          <a:solidFill>
                            <a:schemeClr val="dk1"/>
                          </a:solidFill>
                          <a:effectLst/>
                          <a:latin typeface="Calibri"/>
                          <a:ea typeface="Calibri"/>
                          <a:cs typeface="Calibri"/>
                          <a:sym typeface="Arial"/>
                        </a:rPr>
                        <a:t> University, Greater Noida, India </a:t>
                      </a:r>
                      <a:r>
                        <a:rPr lang="en-US" dirty="0"/>
                        <a:t>-  2022</a:t>
                      </a:r>
                      <a:endParaRPr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Calibri"/>
                          <a:ea typeface="Calibri"/>
                          <a:cs typeface="Calibri"/>
                          <a:sym typeface="Arial"/>
                        </a:rPr>
                        <a:t>Daily Expense Tracker</a:t>
                      </a:r>
                    </a:p>
                    <a:p>
                      <a:pPr marL="0" lvl="0" indent="0" algn="l" rtl="0">
                        <a:spcBef>
                          <a:spcPts val="0"/>
                        </a:spcBef>
                        <a:spcAft>
                          <a:spcPts val="0"/>
                        </a:spcAft>
                        <a:buNone/>
                      </a:pPr>
                      <a:endParaRPr dirty="0"/>
                    </a:p>
                  </a:txBody>
                  <a:tcPr marL="91450" marR="91450" marT="45725" marB="45725"/>
                </a:tc>
                <a:tc>
                  <a:txBody>
                    <a:bodyPr/>
                    <a:lstStyle/>
                    <a:p>
                      <a:pPr marL="0" marR="0" lvl="0" indent="0" algn="l" rtl="0">
                        <a:spcBef>
                          <a:spcPts val="0"/>
                        </a:spcBef>
                        <a:spcAft>
                          <a:spcPts val="0"/>
                        </a:spcAft>
                        <a:buSzPts val="1100"/>
                        <a:buNone/>
                      </a:pPr>
                      <a:r>
                        <a:rPr lang="en-US" sz="1400" b="0" i="0" u="none" strike="noStrike" cap="none" dirty="0">
                          <a:solidFill>
                            <a:schemeClr val="dk1"/>
                          </a:solidFill>
                          <a:effectLst/>
                          <a:latin typeface="Calibri"/>
                          <a:ea typeface="Calibri"/>
                          <a:cs typeface="Calibri"/>
                          <a:sym typeface="Arial"/>
                        </a:rPr>
                        <a:t>Daily Expense Tracker is a small rule in imitation of successfully bossing one’s costs easily. It is raised in imitation of superintending the daily expenses in an extra efficient and manageable way. By using the software, we perform decrease the guide calculations regarding-by-day by fees care of period these effects desire stay stored because of each user. Daily Expense Trackers lets in the person in accordance with hold a computerized diary.</a:t>
                      </a:r>
                      <a:endParaRPr sz="160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1604</Words>
  <Application>Microsoft Office PowerPoint</Application>
  <PresentationFormat>Widescreen</PresentationFormat>
  <Paragraphs>126</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Calibri</vt:lpstr>
      <vt:lpstr>Times New Roman</vt:lpstr>
      <vt:lpstr>Office Theme</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Store Stock Inventory Analytics</dc:title>
  <dc:creator>Charan  B J</dc:creator>
  <cp:lastModifiedBy>Sri Charan</cp:lastModifiedBy>
  <cp:revision>11</cp:revision>
  <dcterms:modified xsi:type="dcterms:W3CDTF">2022-09-16T15:57:54Z</dcterms:modified>
</cp:coreProperties>
</file>