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24" r:id="rId5"/>
    <p:sldId id="302" r:id="rId6"/>
    <p:sldId id="314" r:id="rId7"/>
    <p:sldId id="315"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91" d="100"/>
          <a:sy n="91" d="100"/>
        </p:scale>
        <p:origin x="370"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5" y="2576760"/>
            <a:ext cx="4529045" cy="1891189"/>
          </a:xfrm>
        </p:spPr>
        <p:txBody>
          <a:bodyPr/>
          <a:lstStyle/>
          <a:p>
            <a:r>
              <a:rPr lang="en-US" dirty="0"/>
              <a:t>Product Design</a:t>
            </a:r>
            <a:br>
              <a:rPr lang="en-US" dirty="0"/>
            </a:br>
            <a:r>
              <a:rPr lang="en-US" dirty="0"/>
              <a:t>and </a:t>
            </a:r>
            <a:br>
              <a:rPr lang="en-US" dirty="0"/>
            </a:br>
            <a:r>
              <a:rPr lang="en-US" dirty="0"/>
              <a:t>Development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Presentation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191096" y="1464099"/>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54695"/>
            <a:ext cx="11340000" cy="700114"/>
          </a:xfrm>
          <a:prstGeom prst="rect">
            <a:avLst/>
          </a:prstGeom>
        </p:spPr>
        <p:txBody>
          <a:bodyPr anchor="ctr"/>
          <a:lstStyle/>
          <a:p>
            <a:pPr algn="ctr"/>
            <a:r>
              <a:rPr lang="en-US" sz="4800" b="1" dirty="0">
                <a:solidFill>
                  <a:schemeClr val="tx1"/>
                </a:solidFill>
              </a:rPr>
              <a:t>Students – Journey Map</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189084" y="1764328"/>
            <a:ext cx="2470792" cy="39729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227188" y="1489798"/>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Students Do</a:t>
            </a:r>
          </a:p>
        </p:txBody>
      </p:sp>
      <p:sp>
        <p:nvSpPr>
          <p:cNvPr id="68" name="TextBox 67">
            <a:extLst>
              <a:ext uri="{FF2B5EF4-FFF2-40B4-BE49-F238E27FC236}">
                <a16:creationId xmlns:a16="http://schemas.microsoft.com/office/drawing/2014/main" id="{C9097234-38E0-4114-A29F-508805824B65}"/>
              </a:ext>
            </a:extLst>
          </p:cNvPr>
          <p:cNvSpPr txBox="1"/>
          <p:nvPr/>
        </p:nvSpPr>
        <p:spPr>
          <a:xfrm>
            <a:off x="185572" y="2244908"/>
            <a:ext cx="2465087"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Borrowing Money</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Loan against gold, properties and the securities.</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Part time work.</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b="1" u="sng" dirty="0">
                <a:latin typeface="+mj-lt"/>
                <a:cs typeface="Biome Light" panose="020B0303030204020804" pitchFamily="34" charset="0"/>
              </a:rPr>
              <a:t>Asking all of mates for help.</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2" name="Hexagon 1">
            <a:extLst>
              <a:ext uri="{FF2B5EF4-FFF2-40B4-BE49-F238E27FC236}">
                <a16:creationId xmlns:a16="http://schemas.microsoft.com/office/drawing/2014/main" id="{C8762A32-A817-41E8-BA51-C65E5453AF48}"/>
              </a:ext>
            </a:extLst>
          </p:cNvPr>
          <p:cNvSpPr/>
          <p:nvPr/>
        </p:nvSpPr>
        <p:spPr>
          <a:xfrm>
            <a:off x="3707935" y="1359332"/>
            <a:ext cx="2256638" cy="90726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Plans to get help from all mates</a:t>
            </a:r>
          </a:p>
        </p:txBody>
      </p:sp>
      <p:sp>
        <p:nvSpPr>
          <p:cNvPr id="21" name="Hexagon 20">
            <a:extLst>
              <a:ext uri="{FF2B5EF4-FFF2-40B4-BE49-F238E27FC236}">
                <a16:creationId xmlns:a16="http://schemas.microsoft.com/office/drawing/2014/main" id="{409E0139-AAE9-4BEC-BB52-5847F3BB95BC}"/>
              </a:ext>
            </a:extLst>
          </p:cNvPr>
          <p:cNvSpPr/>
          <p:nvPr/>
        </p:nvSpPr>
        <p:spPr>
          <a:xfrm>
            <a:off x="6341513" y="1359332"/>
            <a:ext cx="2256638" cy="90726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Goes to each of his mates and asks for fund</a:t>
            </a:r>
          </a:p>
        </p:txBody>
      </p:sp>
      <p:sp>
        <p:nvSpPr>
          <p:cNvPr id="9" name="Hexagon 8">
            <a:extLst>
              <a:ext uri="{FF2B5EF4-FFF2-40B4-BE49-F238E27FC236}">
                <a16:creationId xmlns:a16="http://schemas.microsoft.com/office/drawing/2014/main" id="{D2FFD64F-F066-42E0-A3E5-C397DBAE6123}"/>
              </a:ext>
            </a:extLst>
          </p:cNvPr>
          <p:cNvSpPr/>
          <p:nvPr/>
        </p:nvSpPr>
        <p:spPr>
          <a:xfrm>
            <a:off x="8975091" y="1359332"/>
            <a:ext cx="2256638" cy="90726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Collects money from all donors</a:t>
            </a:r>
          </a:p>
        </p:txBody>
      </p:sp>
      <p:sp>
        <p:nvSpPr>
          <p:cNvPr id="10" name="Hexagon 9">
            <a:extLst>
              <a:ext uri="{FF2B5EF4-FFF2-40B4-BE49-F238E27FC236}">
                <a16:creationId xmlns:a16="http://schemas.microsoft.com/office/drawing/2014/main" id="{AA8B321B-EFF3-4591-82EE-A620B8602D6A}"/>
              </a:ext>
            </a:extLst>
          </p:cNvPr>
          <p:cNvSpPr/>
          <p:nvPr/>
        </p:nvSpPr>
        <p:spPr>
          <a:xfrm>
            <a:off x="8975091" y="4228994"/>
            <a:ext cx="2256638" cy="90726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Pays money for studies.</a:t>
            </a:r>
          </a:p>
        </p:txBody>
      </p:sp>
      <p:sp>
        <p:nvSpPr>
          <p:cNvPr id="5" name="Rectangle 4">
            <a:extLst>
              <a:ext uri="{FF2B5EF4-FFF2-40B4-BE49-F238E27FC236}">
                <a16:creationId xmlns:a16="http://schemas.microsoft.com/office/drawing/2014/main" id="{41217E51-3D17-471E-9B77-617819CBFBEC}"/>
              </a:ext>
            </a:extLst>
          </p:cNvPr>
          <p:cNvSpPr/>
          <p:nvPr/>
        </p:nvSpPr>
        <p:spPr>
          <a:xfrm>
            <a:off x="6290897" y="2357306"/>
            <a:ext cx="2357870" cy="15519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1600" dirty="0"/>
              <a:t>Some mates will ignore the request.</a:t>
            </a:r>
          </a:p>
          <a:p>
            <a:pPr marL="342900" indent="-342900">
              <a:buAutoNum type="arabicPeriod"/>
            </a:pPr>
            <a:r>
              <a:rPr lang="en-IN" sz="1600" dirty="0"/>
              <a:t>Feels inequality in studies</a:t>
            </a:r>
          </a:p>
          <a:p>
            <a:pPr marL="342900" indent="-342900">
              <a:buAutoNum type="arabicPeriod"/>
            </a:pPr>
            <a:r>
              <a:rPr lang="en-IN" sz="1600" dirty="0"/>
              <a:t>Will take a lot of time.</a:t>
            </a:r>
          </a:p>
          <a:p>
            <a:pPr marL="342900" indent="-342900">
              <a:buAutoNum type="arabicPeriod"/>
            </a:pPr>
            <a:endParaRPr lang="en-IN" sz="1600" dirty="0"/>
          </a:p>
        </p:txBody>
      </p:sp>
      <p:sp>
        <p:nvSpPr>
          <p:cNvPr id="14" name="Rectangle 13">
            <a:extLst>
              <a:ext uri="{FF2B5EF4-FFF2-40B4-BE49-F238E27FC236}">
                <a16:creationId xmlns:a16="http://schemas.microsoft.com/office/drawing/2014/main" id="{DFF3C988-0DB5-4649-8426-33CBB32B293E}"/>
              </a:ext>
            </a:extLst>
          </p:cNvPr>
          <p:cNvSpPr/>
          <p:nvPr/>
        </p:nvSpPr>
        <p:spPr>
          <a:xfrm>
            <a:off x="8924475" y="2357306"/>
            <a:ext cx="2357870" cy="15519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1600" dirty="0"/>
              <a:t>Chances of loosing money</a:t>
            </a:r>
          </a:p>
          <a:p>
            <a:pPr marL="342900" indent="-342900">
              <a:buAutoNum type="arabicPeriod"/>
            </a:pPr>
            <a:endParaRPr lang="en-IN" sz="1600" dirty="0"/>
          </a:p>
          <a:p>
            <a:pPr marL="342900" indent="-342900">
              <a:buAutoNum type="arabicPeriod"/>
            </a:pPr>
            <a:endParaRPr lang="en-IN" sz="1600" dirty="0"/>
          </a:p>
        </p:txBody>
      </p:sp>
      <p:cxnSp>
        <p:nvCxnSpPr>
          <p:cNvPr id="7" name="Straight Arrow Connector 6">
            <a:extLst>
              <a:ext uri="{FF2B5EF4-FFF2-40B4-BE49-F238E27FC236}">
                <a16:creationId xmlns:a16="http://schemas.microsoft.com/office/drawing/2014/main" id="{0E1764EF-3F43-4816-B8C1-61FC6511291F}"/>
              </a:ext>
            </a:extLst>
          </p:cNvPr>
          <p:cNvCxnSpPr>
            <a:cxnSpLocks/>
            <a:stCxn id="2" idx="0"/>
            <a:endCxn id="21" idx="3"/>
          </p:cNvCxnSpPr>
          <p:nvPr/>
        </p:nvCxnSpPr>
        <p:spPr>
          <a:xfrm>
            <a:off x="5964573" y="1812963"/>
            <a:ext cx="376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E41BEE-129E-4436-9266-F71D9A224CA0}"/>
              </a:ext>
            </a:extLst>
          </p:cNvPr>
          <p:cNvCxnSpPr>
            <a:stCxn id="21" idx="0"/>
            <a:endCxn id="9" idx="3"/>
          </p:cNvCxnSpPr>
          <p:nvPr/>
        </p:nvCxnSpPr>
        <p:spPr>
          <a:xfrm>
            <a:off x="8598151" y="1812963"/>
            <a:ext cx="376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5C54D55-71A5-4174-BAD6-168D498E9D5B}"/>
              </a:ext>
            </a:extLst>
          </p:cNvPr>
          <p:cNvSpPr/>
          <p:nvPr/>
        </p:nvSpPr>
        <p:spPr>
          <a:xfrm>
            <a:off x="11224470" y="1828800"/>
            <a:ext cx="811095" cy="2919369"/>
          </a:xfrm>
          <a:custGeom>
            <a:avLst/>
            <a:gdLst>
              <a:gd name="connsiteX0" fmla="*/ 0 w 811095"/>
              <a:gd name="connsiteY0" fmla="*/ 0 h 2919369"/>
              <a:gd name="connsiteX1" fmla="*/ 293614 w 811095"/>
              <a:gd name="connsiteY1" fmla="*/ 83890 h 2919369"/>
              <a:gd name="connsiteX2" fmla="*/ 343948 w 811095"/>
              <a:gd name="connsiteY2" fmla="*/ 125835 h 2919369"/>
              <a:gd name="connsiteX3" fmla="*/ 444616 w 811095"/>
              <a:gd name="connsiteY3" fmla="*/ 226503 h 2919369"/>
              <a:gd name="connsiteX4" fmla="*/ 662730 w 811095"/>
              <a:gd name="connsiteY4" fmla="*/ 545284 h 2919369"/>
              <a:gd name="connsiteX5" fmla="*/ 763398 w 811095"/>
              <a:gd name="connsiteY5" fmla="*/ 813732 h 2919369"/>
              <a:gd name="connsiteX6" fmla="*/ 796954 w 811095"/>
              <a:gd name="connsiteY6" fmla="*/ 1023457 h 2919369"/>
              <a:gd name="connsiteX7" fmla="*/ 796954 w 811095"/>
              <a:gd name="connsiteY7" fmla="*/ 1585519 h 2919369"/>
              <a:gd name="connsiteX8" fmla="*/ 738231 w 811095"/>
              <a:gd name="connsiteY8" fmla="*/ 1778466 h 2919369"/>
              <a:gd name="connsiteX9" fmla="*/ 696286 w 811095"/>
              <a:gd name="connsiteY9" fmla="*/ 1895912 h 2919369"/>
              <a:gd name="connsiteX10" fmla="*/ 671119 w 811095"/>
              <a:gd name="connsiteY10" fmla="*/ 1937857 h 2919369"/>
              <a:gd name="connsiteX11" fmla="*/ 620785 w 811095"/>
              <a:gd name="connsiteY11" fmla="*/ 2013358 h 2919369"/>
              <a:gd name="connsiteX12" fmla="*/ 595618 w 811095"/>
              <a:gd name="connsiteY12" fmla="*/ 2088859 h 2919369"/>
              <a:gd name="connsiteX13" fmla="*/ 528506 w 811095"/>
              <a:gd name="connsiteY13" fmla="*/ 2189527 h 2919369"/>
              <a:gd name="connsiteX14" fmla="*/ 478172 w 811095"/>
              <a:gd name="connsiteY14" fmla="*/ 2265028 h 2919369"/>
              <a:gd name="connsiteX15" fmla="*/ 427838 w 811095"/>
              <a:gd name="connsiteY15" fmla="*/ 2374084 h 2919369"/>
              <a:gd name="connsiteX16" fmla="*/ 385893 w 811095"/>
              <a:gd name="connsiteY16" fmla="*/ 2441196 h 2919369"/>
              <a:gd name="connsiteX17" fmla="*/ 352337 w 811095"/>
              <a:gd name="connsiteY17" fmla="*/ 2508308 h 2919369"/>
              <a:gd name="connsiteX18" fmla="*/ 285225 w 811095"/>
              <a:gd name="connsiteY18" fmla="*/ 2583809 h 2919369"/>
              <a:gd name="connsiteX19" fmla="*/ 251669 w 811095"/>
              <a:gd name="connsiteY19" fmla="*/ 2650921 h 2919369"/>
              <a:gd name="connsiteX20" fmla="*/ 159391 w 811095"/>
              <a:gd name="connsiteY20" fmla="*/ 2776756 h 2919369"/>
              <a:gd name="connsiteX21" fmla="*/ 92279 w 811095"/>
              <a:gd name="connsiteY21" fmla="*/ 2843868 h 2919369"/>
              <a:gd name="connsiteX22" fmla="*/ 67112 w 811095"/>
              <a:gd name="connsiteY22" fmla="*/ 2869035 h 2919369"/>
              <a:gd name="connsiteX23" fmla="*/ 25167 w 811095"/>
              <a:gd name="connsiteY23" fmla="*/ 2902591 h 2919369"/>
              <a:gd name="connsiteX24" fmla="*/ 0 w 811095"/>
              <a:gd name="connsiteY24" fmla="*/ 2919369 h 29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1095" h="2919369">
                <a:moveTo>
                  <a:pt x="0" y="0"/>
                </a:moveTo>
                <a:cubicBezTo>
                  <a:pt x="93640" y="21282"/>
                  <a:pt x="205251" y="37383"/>
                  <a:pt x="293614" y="83890"/>
                </a:cubicBezTo>
                <a:cubicBezTo>
                  <a:pt x="312941" y="94062"/>
                  <a:pt x="328070" y="110839"/>
                  <a:pt x="343948" y="125835"/>
                </a:cubicBezTo>
                <a:cubicBezTo>
                  <a:pt x="378449" y="158419"/>
                  <a:pt x="412870" y="191230"/>
                  <a:pt x="444616" y="226503"/>
                </a:cubicBezTo>
                <a:cubicBezTo>
                  <a:pt x="560094" y="354812"/>
                  <a:pt x="588770" y="389968"/>
                  <a:pt x="662730" y="545284"/>
                </a:cubicBezTo>
                <a:cubicBezTo>
                  <a:pt x="681083" y="583826"/>
                  <a:pt x="749088" y="742180"/>
                  <a:pt x="763398" y="813732"/>
                </a:cubicBezTo>
                <a:cubicBezTo>
                  <a:pt x="777283" y="883155"/>
                  <a:pt x="785769" y="953549"/>
                  <a:pt x="796954" y="1023457"/>
                </a:cubicBezTo>
                <a:cubicBezTo>
                  <a:pt x="814186" y="1247479"/>
                  <a:pt x="817367" y="1243599"/>
                  <a:pt x="796954" y="1585519"/>
                </a:cubicBezTo>
                <a:cubicBezTo>
                  <a:pt x="791721" y="1673169"/>
                  <a:pt x="764083" y="1700909"/>
                  <a:pt x="738231" y="1778466"/>
                </a:cubicBezTo>
                <a:cubicBezTo>
                  <a:pt x="704853" y="1878599"/>
                  <a:pt x="741568" y="1812895"/>
                  <a:pt x="696286" y="1895912"/>
                </a:cubicBezTo>
                <a:cubicBezTo>
                  <a:pt x="688478" y="1910226"/>
                  <a:pt x="679936" y="1924141"/>
                  <a:pt x="671119" y="1937857"/>
                </a:cubicBezTo>
                <a:cubicBezTo>
                  <a:pt x="654763" y="1963300"/>
                  <a:pt x="630350" y="1984663"/>
                  <a:pt x="620785" y="2013358"/>
                </a:cubicBezTo>
                <a:cubicBezTo>
                  <a:pt x="612396" y="2038525"/>
                  <a:pt x="607927" y="2065359"/>
                  <a:pt x="595618" y="2088859"/>
                </a:cubicBezTo>
                <a:cubicBezTo>
                  <a:pt x="576905" y="2124584"/>
                  <a:pt x="550877" y="2155971"/>
                  <a:pt x="528506" y="2189527"/>
                </a:cubicBezTo>
                <a:cubicBezTo>
                  <a:pt x="511728" y="2214694"/>
                  <a:pt x="490087" y="2237227"/>
                  <a:pt x="478172" y="2265028"/>
                </a:cubicBezTo>
                <a:cubicBezTo>
                  <a:pt x="462495" y="2301606"/>
                  <a:pt x="447660" y="2339395"/>
                  <a:pt x="427838" y="2374084"/>
                </a:cubicBezTo>
                <a:cubicBezTo>
                  <a:pt x="414750" y="2396989"/>
                  <a:pt x="398826" y="2418203"/>
                  <a:pt x="385893" y="2441196"/>
                </a:cubicBezTo>
                <a:cubicBezTo>
                  <a:pt x="373631" y="2462995"/>
                  <a:pt x="365445" y="2487007"/>
                  <a:pt x="352337" y="2508308"/>
                </a:cubicBezTo>
                <a:cubicBezTo>
                  <a:pt x="229956" y="2707177"/>
                  <a:pt x="401184" y="2409870"/>
                  <a:pt x="285225" y="2583809"/>
                </a:cubicBezTo>
                <a:cubicBezTo>
                  <a:pt x="271351" y="2604620"/>
                  <a:pt x="265543" y="2630110"/>
                  <a:pt x="251669" y="2650921"/>
                </a:cubicBezTo>
                <a:cubicBezTo>
                  <a:pt x="226126" y="2689235"/>
                  <a:pt x="189860" y="2746287"/>
                  <a:pt x="159391" y="2776756"/>
                </a:cubicBezTo>
                <a:lnTo>
                  <a:pt x="92279" y="2843868"/>
                </a:lnTo>
                <a:cubicBezTo>
                  <a:pt x="83890" y="2852257"/>
                  <a:pt x="76376" y="2861624"/>
                  <a:pt x="67112" y="2869035"/>
                </a:cubicBezTo>
                <a:cubicBezTo>
                  <a:pt x="53130" y="2880220"/>
                  <a:pt x="39491" y="2891848"/>
                  <a:pt x="25167" y="2902591"/>
                </a:cubicBezTo>
                <a:cubicBezTo>
                  <a:pt x="17101" y="2908640"/>
                  <a:pt x="0" y="2919369"/>
                  <a:pt x="0" y="291936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Connector: Elbow 22">
            <a:extLst>
              <a:ext uri="{FF2B5EF4-FFF2-40B4-BE49-F238E27FC236}">
                <a16:creationId xmlns:a16="http://schemas.microsoft.com/office/drawing/2014/main" id="{036F2958-BD78-4A54-90DB-426A5A2E4547}"/>
              </a:ext>
            </a:extLst>
          </p:cNvPr>
          <p:cNvCxnSpPr>
            <a:stCxn id="9" idx="0"/>
            <a:endCxn id="10" idx="0"/>
          </p:cNvCxnSpPr>
          <p:nvPr/>
        </p:nvCxnSpPr>
        <p:spPr>
          <a:xfrm>
            <a:off x="11231729" y="1812963"/>
            <a:ext cx="12700" cy="286966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3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8" y="805213"/>
            <a:ext cx="6520577" cy="830997"/>
          </a:xfrm>
        </p:spPr>
        <p:txBody>
          <a:bodyPr/>
          <a:lstStyle/>
          <a:p>
            <a:r>
              <a:rPr lang="en-US" dirty="0"/>
              <a:t>Proposed Solution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 for students in the same organization.</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786</TotalTime>
  <Words>332</Words>
  <Application>Microsoft Office PowerPoint</Application>
  <PresentationFormat>Widescreen</PresentationFormat>
  <Paragraphs>38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Corbel</vt:lpstr>
      <vt:lpstr>Wingdings</vt:lpstr>
      <vt:lpstr>Office Theme</vt:lpstr>
      <vt:lpstr>Product Design and  Development</vt:lpstr>
      <vt:lpstr>Problem Statement</vt:lpstr>
      <vt:lpstr>Students – Journey Map</vt:lpstr>
      <vt:lpstr>Proposed Solution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18</cp:revision>
  <dcterms:created xsi:type="dcterms:W3CDTF">2021-10-22T15:26:42Z</dcterms:created>
  <dcterms:modified xsi:type="dcterms:W3CDTF">2022-04-07T03:29:59Z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