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24" r:id="rId5"/>
    <p:sldId id="302" r:id="rId6"/>
    <p:sldId id="314" r:id="rId7"/>
    <p:sldId id="315"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87D"/>
    <a:srgbClr val="375C99"/>
    <a:srgbClr val="6288C6"/>
    <a:srgbClr val="4572BB"/>
    <a:srgbClr val="8AACDE"/>
    <a:srgbClr val="A4BFE6"/>
    <a:srgbClr val="A5BBD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91" d="100"/>
          <a:sy n="91" d="100"/>
        </p:scale>
        <p:origin x="370" y="77"/>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4/26/2022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255179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dirty="0"/>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11570064" y="5669138"/>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11798664" y="6272207"/>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dirty="0"/>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299228" y="2294075"/>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1094348" y="2159048"/>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accent2"/>
                </a:solidFill>
              </a:rPr>
              <a:t>23/10/21</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Project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7"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5" y="2576760"/>
            <a:ext cx="4529045" cy="1891189"/>
          </a:xfrm>
        </p:spPr>
        <p:txBody>
          <a:bodyPr/>
          <a:lstStyle/>
          <a:p>
            <a:r>
              <a:rPr lang="en-US" dirty="0"/>
              <a:t>Product Design</a:t>
            </a:r>
            <a:br>
              <a:rPr lang="en-US" dirty="0"/>
            </a:br>
            <a:r>
              <a:rPr lang="en-US" dirty="0"/>
              <a:t>and </a:t>
            </a:r>
            <a:br>
              <a:rPr lang="en-US" dirty="0"/>
            </a:br>
            <a:r>
              <a:rPr lang="en-US" dirty="0"/>
              <a:t>Development</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133533" y="2331491"/>
            <a:ext cx="3924934" cy="490538"/>
          </a:xfrm>
        </p:spPr>
        <p:txBody>
          <a:bodyPr/>
          <a:lstStyle/>
          <a:p>
            <a:r>
              <a:rPr lang="en-US" dirty="0"/>
              <a:t>Project Presentation</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6" y="4626968"/>
            <a:ext cx="3715710" cy="1168530"/>
          </a:xfrm>
        </p:spPr>
        <p:txBody>
          <a:bodyPr/>
          <a:lstStyle/>
          <a:p>
            <a:r>
              <a:rPr lang="en-US" dirty="0"/>
              <a:t>Karthick B, 1912067</a:t>
            </a:r>
          </a:p>
          <a:p>
            <a:r>
              <a:rPr lang="en-US" dirty="0"/>
              <a:t>Jesu Pandian J, 191206</a:t>
            </a:r>
          </a:p>
          <a:p>
            <a:r>
              <a:rPr lang="en-US" dirty="0"/>
              <a:t>Shrijith S, 1912105</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805213"/>
            <a:ext cx="6151461" cy="830997"/>
          </a:xfrm>
        </p:spPr>
        <p:txBody>
          <a:bodyPr/>
          <a:lstStyle/>
          <a:p>
            <a:r>
              <a:rPr lang="en-US" dirty="0"/>
              <a:t>Problem Statement</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807308"/>
            <a:ext cx="4616275" cy="3560763"/>
          </a:xfrm>
        </p:spPr>
        <p:txBody>
          <a:bodyPr/>
          <a:lstStyle/>
          <a:p>
            <a:pPr lvl="1">
              <a:lnSpc>
                <a:spcPct val="150000"/>
              </a:lnSpc>
            </a:pPr>
            <a:r>
              <a:rPr lang="en-US" dirty="0"/>
              <a:t>In an organization like schools and colleges, Students with some good skills may be in trouble with funding for their education or some extra studies like certifications. Those will break off their studies due to the lack of financial support.</a:t>
            </a:r>
          </a:p>
        </p:txBody>
      </p:sp>
      <p:pic>
        <p:nvPicPr>
          <p:cNvPr id="1026" name="Picture 2" descr="Financing A College Education In A Difficult Economy">
            <a:extLst>
              <a:ext uri="{FF2B5EF4-FFF2-40B4-BE49-F238E27FC236}">
                <a16:creationId xmlns:a16="http://schemas.microsoft.com/office/drawing/2014/main" id="{4F9492BF-8B1F-476E-A419-6DFA55627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167" y="1585912"/>
            <a:ext cx="5905500" cy="3686175"/>
          </a:xfrm>
          <a:prstGeom prst="roundRect">
            <a:avLst>
              <a:gd name="adj" fmla="val 8594"/>
            </a:avLst>
          </a:prstGeom>
          <a:solidFill>
            <a:srgbClr val="FFFFFF">
              <a:shade val="85000"/>
            </a:srgbClr>
          </a:solidFill>
          <a:ln>
            <a:noFill/>
          </a:ln>
          <a:effectLst>
            <a:outerShdw blurRad="127000" dist="38100" dir="2700000" algn="ctr">
              <a:srgbClr val="000000">
                <a:alpha val="45000"/>
              </a:srgbClr>
            </a:outerShdw>
            <a:reflection blurRad="12700" stA="38000" endPos="28000" dist="5000" dir="5400000" sy="-100000" algn="bl" rotWithShape="0"/>
          </a:effectLst>
          <a:scene3d>
            <a:camera prst="perspectiveFront" fov="1200000">
              <a:rot lat="19966971" lon="1812062" rev="20393118"/>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0C780AB-D615-4163-91BC-810B5307C3D9}"/>
              </a:ext>
            </a:extLst>
          </p:cNvPr>
          <p:cNvSpPr/>
          <p:nvPr/>
        </p:nvSpPr>
        <p:spPr>
          <a:xfrm>
            <a:off x="645952" y="1749789"/>
            <a:ext cx="10810915" cy="2941705"/>
          </a:xfrm>
          <a:custGeom>
            <a:avLst/>
            <a:gdLst>
              <a:gd name="connsiteX0" fmla="*/ 0 w 10810915"/>
              <a:gd name="connsiteY0" fmla="*/ 2444706 h 2941705"/>
              <a:gd name="connsiteX1" fmla="*/ 1593909 w 10810915"/>
              <a:gd name="connsiteY1" fmla="*/ 238402 h 2941705"/>
              <a:gd name="connsiteX2" fmla="*/ 3389153 w 10810915"/>
              <a:gd name="connsiteY2" fmla="*/ 347459 h 2941705"/>
              <a:gd name="connsiteX3" fmla="*/ 5343787 w 10810915"/>
              <a:gd name="connsiteY3" fmla="*/ 2788655 h 2941705"/>
              <a:gd name="connsiteX4" fmla="*/ 7004808 w 10810915"/>
              <a:gd name="connsiteY4" fmla="*/ 2117536 h 2941705"/>
              <a:gd name="connsiteX5" fmla="*/ 8456103 w 10810915"/>
              <a:gd name="connsiteY5" fmla="*/ 221624 h 2941705"/>
              <a:gd name="connsiteX6" fmla="*/ 10528184 w 10810915"/>
              <a:gd name="connsiteY6" fmla="*/ 2646042 h 2941705"/>
              <a:gd name="connsiteX7" fmla="*/ 10737909 w 10810915"/>
              <a:gd name="connsiteY7" fmla="*/ 2813822 h 29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10915" h="2941705">
                <a:moveTo>
                  <a:pt x="0" y="2444706"/>
                </a:moveTo>
                <a:cubicBezTo>
                  <a:pt x="514525" y="1516324"/>
                  <a:pt x="1029050" y="587943"/>
                  <a:pt x="1593909" y="238402"/>
                </a:cubicBezTo>
                <a:cubicBezTo>
                  <a:pt x="2158768" y="-111139"/>
                  <a:pt x="2764173" y="-77583"/>
                  <a:pt x="3389153" y="347459"/>
                </a:cubicBezTo>
                <a:cubicBezTo>
                  <a:pt x="4014133" y="772501"/>
                  <a:pt x="4741178" y="2493642"/>
                  <a:pt x="5343787" y="2788655"/>
                </a:cubicBezTo>
                <a:cubicBezTo>
                  <a:pt x="5946396" y="3083668"/>
                  <a:pt x="6486089" y="2545375"/>
                  <a:pt x="7004808" y="2117536"/>
                </a:cubicBezTo>
                <a:cubicBezTo>
                  <a:pt x="7523527" y="1689697"/>
                  <a:pt x="7868874" y="133540"/>
                  <a:pt x="8456103" y="221624"/>
                </a:cubicBezTo>
                <a:cubicBezTo>
                  <a:pt x="9043332" y="309708"/>
                  <a:pt x="10147883" y="2214009"/>
                  <a:pt x="10528184" y="2646042"/>
                </a:cubicBezTo>
                <a:cubicBezTo>
                  <a:pt x="10908485" y="3078075"/>
                  <a:pt x="10823197" y="2945948"/>
                  <a:pt x="10737909" y="2813822"/>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reeform: Shape 33">
            <a:extLst>
              <a:ext uri="{FF2B5EF4-FFF2-40B4-BE49-F238E27FC236}">
                <a16:creationId xmlns:a16="http://schemas.microsoft.com/office/drawing/2014/main" id="{5DB5595C-3234-424E-A137-2C15245F8A9D}"/>
              </a:ext>
            </a:extLst>
          </p:cNvPr>
          <p:cNvSpPr/>
          <p:nvPr/>
        </p:nvSpPr>
        <p:spPr>
          <a:xfrm>
            <a:off x="713064" y="2164075"/>
            <a:ext cx="10746297" cy="2189811"/>
          </a:xfrm>
          <a:custGeom>
            <a:avLst/>
            <a:gdLst>
              <a:gd name="connsiteX0" fmla="*/ 0 w 10746297"/>
              <a:gd name="connsiteY0" fmla="*/ 1963308 h 2189811"/>
              <a:gd name="connsiteX1" fmla="*/ 1434518 w 10746297"/>
              <a:gd name="connsiteY1" fmla="*/ 285 h 2189811"/>
              <a:gd name="connsiteX2" fmla="*/ 2885813 w 10746297"/>
              <a:gd name="connsiteY2" fmla="*/ 2080754 h 2189811"/>
              <a:gd name="connsiteX3" fmla="*/ 4521666 w 10746297"/>
              <a:gd name="connsiteY3" fmla="*/ 100953 h 2189811"/>
              <a:gd name="connsiteX4" fmla="*/ 6501468 w 10746297"/>
              <a:gd name="connsiteY4" fmla="*/ 2072365 h 2189811"/>
              <a:gd name="connsiteX5" fmla="*/ 8456103 w 10746297"/>
              <a:gd name="connsiteY5" fmla="*/ 176453 h 2189811"/>
              <a:gd name="connsiteX6" fmla="*/ 10746297 w 10746297"/>
              <a:gd name="connsiteY6" fmla="*/ 2189811 h 2189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46297" h="2189811">
                <a:moveTo>
                  <a:pt x="0" y="1963308"/>
                </a:moveTo>
                <a:cubicBezTo>
                  <a:pt x="476774" y="972009"/>
                  <a:pt x="953549" y="-19289"/>
                  <a:pt x="1434518" y="285"/>
                </a:cubicBezTo>
                <a:cubicBezTo>
                  <a:pt x="1915487" y="19859"/>
                  <a:pt x="2371288" y="2063976"/>
                  <a:pt x="2885813" y="2080754"/>
                </a:cubicBezTo>
                <a:cubicBezTo>
                  <a:pt x="3400338" y="2097532"/>
                  <a:pt x="3919057" y="102351"/>
                  <a:pt x="4521666" y="100953"/>
                </a:cubicBezTo>
                <a:cubicBezTo>
                  <a:pt x="5124275" y="99555"/>
                  <a:pt x="5845729" y="2059782"/>
                  <a:pt x="6501468" y="2072365"/>
                </a:cubicBezTo>
                <a:cubicBezTo>
                  <a:pt x="7157207" y="2084948"/>
                  <a:pt x="7748632" y="156879"/>
                  <a:pt x="8456103" y="176453"/>
                </a:cubicBezTo>
                <a:cubicBezTo>
                  <a:pt x="9163575" y="196027"/>
                  <a:pt x="10370191" y="1873826"/>
                  <a:pt x="10746297" y="218981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8" name="Flowchart: Stored Data 7">
            <a:extLst>
              <a:ext uri="{FF2B5EF4-FFF2-40B4-BE49-F238E27FC236}">
                <a16:creationId xmlns:a16="http://schemas.microsoft.com/office/drawing/2014/main" id="{80286FB7-3024-4B25-B623-0E214ED9814C}"/>
              </a:ext>
            </a:extLst>
          </p:cNvPr>
          <p:cNvSpPr/>
          <p:nvPr/>
        </p:nvSpPr>
        <p:spPr>
          <a:xfrm flipH="1">
            <a:off x="788565" y="2757880"/>
            <a:ext cx="1644242" cy="671120"/>
          </a:xfrm>
          <a:prstGeom prst="flowChartOnlineStorag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Stored Data 21">
            <a:extLst>
              <a:ext uri="{FF2B5EF4-FFF2-40B4-BE49-F238E27FC236}">
                <a16:creationId xmlns:a16="http://schemas.microsoft.com/office/drawing/2014/main" id="{AA71709B-A4CE-4111-A5F7-389065392C0D}"/>
              </a:ext>
            </a:extLst>
          </p:cNvPr>
          <p:cNvSpPr/>
          <p:nvPr/>
        </p:nvSpPr>
        <p:spPr>
          <a:xfrm flipH="1">
            <a:off x="2299982" y="2757880"/>
            <a:ext cx="1644242" cy="671120"/>
          </a:xfrm>
          <a:prstGeom prst="flowChartOnlineStorage">
            <a:avLst/>
          </a:prstGeom>
          <a:solidFill>
            <a:srgbClr val="A5B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Stored Data 23">
            <a:extLst>
              <a:ext uri="{FF2B5EF4-FFF2-40B4-BE49-F238E27FC236}">
                <a16:creationId xmlns:a16="http://schemas.microsoft.com/office/drawing/2014/main" id="{FD465D0D-6226-481A-BDAB-A49398276BFE}"/>
              </a:ext>
            </a:extLst>
          </p:cNvPr>
          <p:cNvSpPr/>
          <p:nvPr/>
        </p:nvSpPr>
        <p:spPr>
          <a:xfrm flipH="1">
            <a:off x="3811399" y="2773959"/>
            <a:ext cx="1644242" cy="671120"/>
          </a:xfrm>
          <a:prstGeom prst="flowChartOnlineStorage">
            <a:avLst/>
          </a:prstGeom>
          <a:solidFill>
            <a:srgbClr val="8AA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Stored Data 24">
            <a:extLst>
              <a:ext uri="{FF2B5EF4-FFF2-40B4-BE49-F238E27FC236}">
                <a16:creationId xmlns:a16="http://schemas.microsoft.com/office/drawing/2014/main" id="{29371833-F7A9-4EB7-98F3-3A04EF14F1D5}"/>
              </a:ext>
            </a:extLst>
          </p:cNvPr>
          <p:cNvSpPr/>
          <p:nvPr/>
        </p:nvSpPr>
        <p:spPr>
          <a:xfrm flipH="1">
            <a:off x="8236623" y="2756450"/>
            <a:ext cx="1644242" cy="671120"/>
          </a:xfrm>
          <a:prstGeom prst="flowChartOnlineStorage">
            <a:avLst/>
          </a:prstGeom>
          <a:solidFill>
            <a:srgbClr val="375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Stored Data 25">
            <a:extLst>
              <a:ext uri="{FF2B5EF4-FFF2-40B4-BE49-F238E27FC236}">
                <a16:creationId xmlns:a16="http://schemas.microsoft.com/office/drawing/2014/main" id="{B07306C6-0ABD-414E-A4A5-E0AFAE56DF55}"/>
              </a:ext>
            </a:extLst>
          </p:cNvPr>
          <p:cNvSpPr/>
          <p:nvPr/>
        </p:nvSpPr>
        <p:spPr>
          <a:xfrm flipH="1">
            <a:off x="5300595" y="2757880"/>
            <a:ext cx="1644242" cy="671120"/>
          </a:xfrm>
          <a:prstGeom prst="flowChartOnlineStorage">
            <a:avLst/>
          </a:prstGeom>
          <a:solidFill>
            <a:srgbClr val="628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Stored Data 26">
            <a:extLst>
              <a:ext uri="{FF2B5EF4-FFF2-40B4-BE49-F238E27FC236}">
                <a16:creationId xmlns:a16="http://schemas.microsoft.com/office/drawing/2014/main" id="{2703A800-FE1D-420B-B4E4-B1395D8BE5C1}"/>
              </a:ext>
            </a:extLst>
          </p:cNvPr>
          <p:cNvSpPr/>
          <p:nvPr/>
        </p:nvSpPr>
        <p:spPr>
          <a:xfrm flipH="1">
            <a:off x="6768609" y="2765920"/>
            <a:ext cx="1644242" cy="671120"/>
          </a:xfrm>
          <a:prstGeom prst="flowChartOnlineStorage">
            <a:avLst/>
          </a:prstGeom>
          <a:solidFill>
            <a:srgbClr val="457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Flowchart: Stored Data 29">
            <a:extLst>
              <a:ext uri="{FF2B5EF4-FFF2-40B4-BE49-F238E27FC236}">
                <a16:creationId xmlns:a16="http://schemas.microsoft.com/office/drawing/2014/main" id="{6D284DE8-EF6D-4E09-86BD-C6EEA849A262}"/>
              </a:ext>
            </a:extLst>
          </p:cNvPr>
          <p:cNvSpPr/>
          <p:nvPr/>
        </p:nvSpPr>
        <p:spPr>
          <a:xfrm flipH="1">
            <a:off x="9679800" y="2756450"/>
            <a:ext cx="1644242" cy="671120"/>
          </a:xfrm>
          <a:prstGeom prst="flowChartOnlineStorage">
            <a:avLst/>
          </a:prstGeom>
          <a:solidFill>
            <a:srgbClr val="093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66E9363-A1A6-400D-9C9C-523A64E20DE2}"/>
              </a:ext>
            </a:extLst>
          </p:cNvPr>
          <p:cNvSpPr/>
          <p:nvPr/>
        </p:nvSpPr>
        <p:spPr>
          <a:xfrm>
            <a:off x="1805031" y="2222740"/>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24BD3560-1214-47A1-A4AA-EE5AFB6701AF}"/>
              </a:ext>
            </a:extLst>
          </p:cNvPr>
          <p:cNvSpPr/>
          <p:nvPr/>
        </p:nvSpPr>
        <p:spPr>
          <a:xfrm>
            <a:off x="3231159" y="4022805"/>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CDE879BF-8205-4EA7-9751-2D7EEA2F6CE1}"/>
              </a:ext>
            </a:extLst>
          </p:cNvPr>
          <p:cNvSpPr/>
          <p:nvPr/>
        </p:nvSpPr>
        <p:spPr>
          <a:xfrm>
            <a:off x="4885189" y="2323622"/>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33EC8934-A2DA-4784-9EF9-ED11CD81D043}"/>
              </a:ext>
            </a:extLst>
          </p:cNvPr>
          <p:cNvSpPr/>
          <p:nvPr/>
        </p:nvSpPr>
        <p:spPr>
          <a:xfrm>
            <a:off x="6505663" y="3746047"/>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5CF1973A-3FC6-4545-B82B-6975B924F220}"/>
              </a:ext>
            </a:extLst>
          </p:cNvPr>
          <p:cNvSpPr/>
          <p:nvPr/>
        </p:nvSpPr>
        <p:spPr>
          <a:xfrm>
            <a:off x="7755622" y="3705931"/>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E95AAF04-1AE3-47DB-A907-E8893AB5FAAC}"/>
              </a:ext>
            </a:extLst>
          </p:cNvPr>
          <p:cNvSpPr/>
          <p:nvPr/>
        </p:nvSpPr>
        <p:spPr>
          <a:xfrm>
            <a:off x="8890964" y="2337696"/>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87A3C31D-9D5D-467E-B657-8A10F2EC514A}"/>
              </a:ext>
            </a:extLst>
          </p:cNvPr>
          <p:cNvSpPr/>
          <p:nvPr/>
        </p:nvSpPr>
        <p:spPr>
          <a:xfrm>
            <a:off x="10893105" y="3769158"/>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itle 8">
            <a:extLst>
              <a:ext uri="{FF2B5EF4-FFF2-40B4-BE49-F238E27FC236}">
                <a16:creationId xmlns:a16="http://schemas.microsoft.com/office/drawing/2014/main" id="{E384670A-DE26-4E4A-9ED8-6B4D41DBFDED}"/>
              </a:ext>
            </a:extLst>
          </p:cNvPr>
          <p:cNvSpPr>
            <a:spLocks noGrp="1"/>
          </p:cNvSpPr>
          <p:nvPr>
            <p:ph type="title"/>
          </p:nvPr>
        </p:nvSpPr>
        <p:spPr>
          <a:xfrm>
            <a:off x="664129" y="93100"/>
            <a:ext cx="6151461" cy="830997"/>
          </a:xfrm>
        </p:spPr>
        <p:txBody>
          <a:bodyPr/>
          <a:lstStyle/>
          <a:p>
            <a:r>
              <a:rPr lang="en-US" b="1" dirty="0"/>
              <a:t>Crowdfunding Customer Journey</a:t>
            </a:r>
          </a:p>
        </p:txBody>
      </p:sp>
      <p:sp>
        <p:nvSpPr>
          <p:cNvPr id="49" name="Oval 48">
            <a:extLst>
              <a:ext uri="{FF2B5EF4-FFF2-40B4-BE49-F238E27FC236}">
                <a16:creationId xmlns:a16="http://schemas.microsoft.com/office/drawing/2014/main" id="{073E4E80-2237-4A2D-9E4F-158809311A71}"/>
              </a:ext>
            </a:extLst>
          </p:cNvPr>
          <p:cNvSpPr/>
          <p:nvPr/>
        </p:nvSpPr>
        <p:spPr>
          <a:xfrm>
            <a:off x="704675" y="3945006"/>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CE708DA-D372-4D46-8D7F-4CF2022D1E83}"/>
              </a:ext>
            </a:extLst>
          </p:cNvPr>
          <p:cNvSpPr txBox="1"/>
          <p:nvPr/>
        </p:nvSpPr>
        <p:spPr>
          <a:xfrm>
            <a:off x="36352" y="4106325"/>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“Decides to participate in an event”</a:t>
            </a:r>
          </a:p>
        </p:txBody>
      </p:sp>
    </p:spTree>
    <p:extLst>
      <p:ext uri="{BB962C8B-B14F-4D97-AF65-F5344CB8AC3E}">
        <p14:creationId xmlns:p14="http://schemas.microsoft.com/office/powerpoint/2010/main" val="185631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8" y="805213"/>
            <a:ext cx="6520577" cy="830997"/>
          </a:xfrm>
        </p:spPr>
        <p:txBody>
          <a:bodyPr/>
          <a:lstStyle/>
          <a:p>
            <a:r>
              <a:rPr lang="en-US" dirty="0"/>
              <a:t>Proposed Solution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65907" y="1974361"/>
            <a:ext cx="10989408" cy="3560763"/>
          </a:xfrm>
        </p:spPr>
        <p:txBody>
          <a:bodyPr/>
          <a:lstStyle/>
          <a:p>
            <a:r>
              <a:rPr lang="en-US" b="0" i="0" dirty="0">
                <a:solidFill>
                  <a:srgbClr val="333333"/>
                </a:solidFill>
                <a:effectLst/>
              </a:rPr>
              <a:t>In schools and universities, funding is increasingly associated with performativity, assessment, and competition, and universities are seeking different forms of financing their activities. One of these new forms is crowdfunding, a tool enabled by the digitalization of finance.</a:t>
            </a:r>
          </a:p>
          <a:p>
            <a:r>
              <a:rPr lang="en-US" b="0" i="0" dirty="0">
                <a:solidFill>
                  <a:srgbClr val="333333"/>
                </a:solidFill>
                <a:effectLst/>
              </a:rPr>
              <a:t>Crowdfunding is a more recent development where a single individual of an organization creates a call directed to the public at large and requests for a specific thing to be funded.</a:t>
            </a:r>
          </a:p>
          <a:p>
            <a:r>
              <a:rPr lang="en-US" dirty="0"/>
              <a:t>The crowdfunding will help the students </a:t>
            </a:r>
            <a:r>
              <a:rPr lang="en-US" b="0" i="0" dirty="0">
                <a:solidFill>
                  <a:srgbClr val="333333"/>
                </a:solidFill>
                <a:effectLst/>
              </a:rPr>
              <a:t>derived from lower socio-economic sectors of society.</a:t>
            </a:r>
          </a:p>
          <a:p>
            <a:r>
              <a:rPr lang="en-US" b="0" i="0" dirty="0">
                <a:solidFill>
                  <a:srgbClr val="333333"/>
                </a:solidFill>
                <a:effectLst/>
              </a:rPr>
              <a:t>Thus, the entire funding source is dependent on a large number of small contributions of an organization.</a:t>
            </a:r>
          </a:p>
          <a:p>
            <a:r>
              <a:rPr lang="en-US" b="0" i="0" dirty="0">
                <a:solidFill>
                  <a:srgbClr val="333333"/>
                </a:solidFill>
                <a:effectLst/>
              </a:rPr>
              <a:t>Another increasingly common strategy is to seek more donations from alumni and other potential donors for students in the same organization.</a:t>
            </a:r>
            <a:endParaRPr lang="en-US" dirty="0"/>
          </a:p>
        </p:txBody>
      </p:sp>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4487007" cy="3047956"/>
          </a:xfrm>
        </p:spPr>
        <p:txBody>
          <a:bodyPr/>
          <a:lstStyle/>
          <a:p>
            <a:pPr marL="342900" indent="-342900">
              <a:lnSpc>
                <a:spcPct val="100000"/>
              </a:lnSpc>
              <a:buClr>
                <a:schemeClr val="accent2"/>
              </a:buClr>
              <a:buFont typeface="Wingdings" panose="05000000000000000000" pitchFamily="2" charset="2"/>
              <a:buChar char="q"/>
            </a:pPr>
            <a:r>
              <a:rPr lang="en-US" dirty="0"/>
              <a:t>We conclude that crowdfunding is one of the best solutions for raising education within an organization with the help of colleagues.</a:t>
            </a:r>
          </a:p>
          <a:p>
            <a:pPr marL="342900" indent="-342900">
              <a:lnSpc>
                <a:spcPct val="100000"/>
              </a:lnSpc>
              <a:buClr>
                <a:schemeClr val="accent2"/>
              </a:buClr>
              <a:buFont typeface="Wingdings" panose="05000000000000000000" pitchFamily="2" charset="2"/>
              <a:buChar char="q"/>
            </a:pPr>
            <a:r>
              <a:rPr lang="en-US" dirty="0"/>
              <a:t>This potential of crowdfunding can be unlocked by a combination of adequate regulation, proper and balanced public education, and ethical and responsible practice by the organization's initiatives.</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762000" y="5497326"/>
            <a:ext cx="4143375" cy="312673"/>
          </a:xfrm>
        </p:spPr>
        <p:txBody>
          <a:bodyPr/>
          <a:lstStyle/>
          <a:p>
            <a:r>
              <a:rPr lang="en-US" dirty="0"/>
              <a:t>Thank You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822</TotalTime>
  <Words>270</Words>
  <Application>Microsoft Office PowerPoint</Application>
  <PresentationFormat>Widescreen</PresentationFormat>
  <Paragraphs>23</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Corbel</vt:lpstr>
      <vt:lpstr>Wingdings</vt:lpstr>
      <vt:lpstr>Office Theme</vt:lpstr>
      <vt:lpstr>Product Design and  Development</vt:lpstr>
      <vt:lpstr>Problem Statement</vt:lpstr>
      <vt:lpstr>Crowdfunding Customer Journey</vt:lpstr>
      <vt:lpstr>Proposed Solution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Providing System</dc:title>
  <dc:creator>Karthi Fair Hawn</dc:creator>
  <cp:lastModifiedBy>Karthi Fair Hawn</cp:lastModifiedBy>
  <cp:revision>19</cp:revision>
  <dcterms:created xsi:type="dcterms:W3CDTF">2021-10-22T15:26:42Z</dcterms:created>
  <dcterms:modified xsi:type="dcterms:W3CDTF">2022-04-26T09:03:25Z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