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324" r:id="rId5"/>
    <p:sldId id="302" r:id="rId6"/>
    <p:sldId id="326" r:id="rId7"/>
    <p:sldId id="314" r:id="rId8"/>
    <p:sldId id="325" r:id="rId9"/>
    <p:sldId id="315" r:id="rId10"/>
    <p:sldId id="3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87D"/>
    <a:srgbClr val="375C99"/>
    <a:srgbClr val="6288C6"/>
    <a:srgbClr val="4572BB"/>
    <a:srgbClr val="8AACDE"/>
    <a:srgbClr val="A4BFE6"/>
    <a:srgbClr val="A5BBD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91" d="100"/>
          <a:sy n="91" d="100"/>
        </p:scale>
        <p:origin x="370" y="77"/>
      </p:cViewPr>
      <p:guideLst>
        <p:guide orient="horz" pos="1968"/>
        <p:guide pos="408"/>
        <p:guide orient="horz" pos="3912"/>
        <p:guide pos="7272"/>
        <p:guide orient="horz" pos="1656"/>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6/30/2022</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6/30/2022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3</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4</a:t>
            </a:fld>
            <a:endParaRPr lang="en-US" noProof="0" dirty="0"/>
          </a:p>
        </p:txBody>
      </p:sp>
    </p:spTree>
    <p:extLst>
      <p:ext uri="{BB962C8B-B14F-4D97-AF65-F5344CB8AC3E}">
        <p14:creationId xmlns:p14="http://schemas.microsoft.com/office/powerpoint/2010/main" val="4165856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133003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51792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dirty="0"/>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11570064" y="5669138"/>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11798664" y="6272207"/>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dirty="0"/>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299228" y="2294075"/>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1094348" y="2159048"/>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chemeClr val="accent2"/>
                </a:solidFill>
              </a:rPr>
              <a:t>23/10/21</a:t>
            </a: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Project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sldNum="0" hd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36687"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4096845" y="2576760"/>
            <a:ext cx="4529045" cy="1891189"/>
          </a:xfrm>
        </p:spPr>
        <p:txBody>
          <a:bodyPr/>
          <a:lstStyle/>
          <a:p>
            <a:r>
              <a:rPr lang="en-US" dirty="0"/>
              <a:t>Product Design</a:t>
            </a:r>
            <a:br>
              <a:rPr lang="en-US" dirty="0"/>
            </a:br>
            <a:r>
              <a:rPr lang="en-US" dirty="0"/>
              <a:t>and </a:t>
            </a:r>
            <a:br>
              <a:rPr lang="en-US" dirty="0"/>
            </a:br>
            <a:r>
              <a:rPr lang="en-US" dirty="0"/>
              <a:t>Development</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4133533" y="2331491"/>
            <a:ext cx="3924934" cy="490538"/>
          </a:xfrm>
        </p:spPr>
        <p:txBody>
          <a:bodyPr/>
          <a:lstStyle/>
          <a:p>
            <a:r>
              <a:rPr lang="en-US" dirty="0"/>
              <a:t>Project Presentation</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096846" y="4626968"/>
            <a:ext cx="3715710" cy="1168530"/>
          </a:xfrm>
        </p:spPr>
        <p:txBody>
          <a:bodyPr/>
          <a:lstStyle/>
          <a:p>
            <a:r>
              <a:rPr lang="en-US" dirty="0"/>
              <a:t>Karthick B, 1912067</a:t>
            </a:r>
          </a:p>
          <a:p>
            <a:r>
              <a:rPr lang="en-US" dirty="0"/>
              <a:t>Jesu Pandian J, 191206</a:t>
            </a:r>
          </a:p>
          <a:p>
            <a:r>
              <a:rPr lang="en-US" dirty="0"/>
              <a:t>Shrijith S, 1912105</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805213"/>
            <a:ext cx="6151461" cy="830997"/>
          </a:xfrm>
        </p:spPr>
        <p:txBody>
          <a:bodyPr/>
          <a:lstStyle/>
          <a:p>
            <a:r>
              <a:rPr lang="en-US" dirty="0"/>
              <a:t>Problem Statement</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1807308"/>
            <a:ext cx="4616275" cy="3560763"/>
          </a:xfrm>
        </p:spPr>
        <p:txBody>
          <a:bodyPr/>
          <a:lstStyle/>
          <a:p>
            <a:pPr lvl="1">
              <a:lnSpc>
                <a:spcPct val="150000"/>
              </a:lnSpc>
            </a:pPr>
            <a:r>
              <a:rPr lang="en-US" dirty="0"/>
              <a:t>In an organization like schools and colleges, Students with some good skills may be in trouble with funding for their education or some extra studies like certifications. Those will break off their studies due to the lack of financial support.</a:t>
            </a:r>
          </a:p>
        </p:txBody>
      </p:sp>
      <p:pic>
        <p:nvPicPr>
          <p:cNvPr id="1026" name="Picture 2" descr="Financing A College Education In A Difficult Economy">
            <a:extLst>
              <a:ext uri="{FF2B5EF4-FFF2-40B4-BE49-F238E27FC236}">
                <a16:creationId xmlns:a16="http://schemas.microsoft.com/office/drawing/2014/main" id="{4F9492BF-8B1F-476E-A419-6DFA556279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2167" y="1585912"/>
            <a:ext cx="5905500" cy="3686175"/>
          </a:xfrm>
          <a:prstGeom prst="roundRect">
            <a:avLst>
              <a:gd name="adj" fmla="val 8594"/>
            </a:avLst>
          </a:prstGeom>
          <a:solidFill>
            <a:srgbClr val="FFFFFF">
              <a:shade val="85000"/>
            </a:srgbClr>
          </a:solidFill>
          <a:ln>
            <a:noFill/>
          </a:ln>
          <a:effectLst>
            <a:outerShdw blurRad="127000" dist="38100" dir="2700000" algn="ctr">
              <a:srgbClr val="000000">
                <a:alpha val="45000"/>
              </a:srgbClr>
            </a:outerShdw>
            <a:reflection blurRad="12700" stA="38000" endPos="28000" dist="5000" dir="5400000" sy="-100000" algn="bl" rotWithShape="0"/>
          </a:effectLst>
          <a:scene3d>
            <a:camera prst="perspectiveFront" fov="1200000">
              <a:rot lat="19966971" lon="1812062" rev="20393118"/>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Hexagon 19">
            <a:extLst>
              <a:ext uri="{FF2B5EF4-FFF2-40B4-BE49-F238E27FC236}">
                <a16:creationId xmlns:a16="http://schemas.microsoft.com/office/drawing/2014/main" id="{184F3FD5-57F6-429C-8A79-BC3E161F9645}"/>
              </a:ext>
              <a:ext uri="{C183D7F6-B498-43B3-948B-1728B52AA6E4}">
                <adec:decorative xmlns:adec="http://schemas.microsoft.com/office/drawing/2017/decorative" val="1"/>
              </a:ext>
            </a:extLst>
          </p:cNvPr>
          <p:cNvSpPr/>
          <p:nvPr/>
        </p:nvSpPr>
        <p:spPr>
          <a:xfrm>
            <a:off x="878993" y="1279542"/>
            <a:ext cx="2481111" cy="604157"/>
          </a:xfrm>
          <a:prstGeom prst="hexag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28" name="Hexagon 27">
            <a:extLst>
              <a:ext uri="{FF2B5EF4-FFF2-40B4-BE49-F238E27FC236}">
                <a16:creationId xmlns:a16="http://schemas.microsoft.com/office/drawing/2014/main" id="{9A460E96-6DE9-4695-B9AA-33D872B9AE91}"/>
              </a:ext>
              <a:ext uri="{C183D7F6-B498-43B3-948B-1728B52AA6E4}">
                <adec:decorative xmlns:adec="http://schemas.microsoft.com/office/drawing/2017/decorative" val="1"/>
              </a:ext>
            </a:extLst>
          </p:cNvPr>
          <p:cNvSpPr/>
          <p:nvPr/>
        </p:nvSpPr>
        <p:spPr>
          <a:xfrm>
            <a:off x="3604788" y="1279542"/>
            <a:ext cx="2491212" cy="604157"/>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4" name="Hexagon 33">
            <a:extLst>
              <a:ext uri="{FF2B5EF4-FFF2-40B4-BE49-F238E27FC236}">
                <a16:creationId xmlns:a16="http://schemas.microsoft.com/office/drawing/2014/main" id="{5160F8B1-281B-40FE-913B-79806DCEB6E0}"/>
              </a:ext>
              <a:ext uri="{C183D7F6-B498-43B3-948B-1728B52AA6E4}">
                <adec:decorative xmlns:adec="http://schemas.microsoft.com/office/drawing/2017/decorative" val="1"/>
              </a:ext>
            </a:extLst>
          </p:cNvPr>
          <p:cNvSpPr/>
          <p:nvPr/>
        </p:nvSpPr>
        <p:spPr>
          <a:xfrm>
            <a:off x="6330581" y="1279542"/>
            <a:ext cx="2550883" cy="604157"/>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8" name="Hexagon 37">
            <a:extLst>
              <a:ext uri="{FF2B5EF4-FFF2-40B4-BE49-F238E27FC236}">
                <a16:creationId xmlns:a16="http://schemas.microsoft.com/office/drawing/2014/main" id="{06F5B9A6-704C-47AE-B230-105F31223C1A}"/>
              </a:ext>
              <a:ext uri="{C183D7F6-B498-43B3-948B-1728B52AA6E4}">
                <adec:decorative xmlns:adec="http://schemas.microsoft.com/office/drawing/2017/decorative" val="1"/>
              </a:ext>
            </a:extLst>
          </p:cNvPr>
          <p:cNvSpPr/>
          <p:nvPr/>
        </p:nvSpPr>
        <p:spPr>
          <a:xfrm>
            <a:off x="9056376" y="1279542"/>
            <a:ext cx="2538954" cy="60415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254695"/>
            <a:ext cx="11340000" cy="700114"/>
          </a:xfrm>
          <a:prstGeom prst="rect">
            <a:avLst/>
          </a:prstGeom>
        </p:spPr>
        <p:txBody>
          <a:bodyPr anchor="ctr"/>
          <a:lstStyle/>
          <a:p>
            <a:pPr algn="ctr"/>
            <a:r>
              <a:rPr lang="en-US" sz="4800" b="1" dirty="0">
                <a:solidFill>
                  <a:schemeClr val="tx1"/>
                </a:solidFill>
              </a:rPr>
              <a:t>Students – Empathy Map</a:t>
            </a:r>
          </a:p>
        </p:txBody>
      </p:sp>
      <p:sp>
        <p:nvSpPr>
          <p:cNvPr id="45" name="Rectangle 44">
            <a:extLst>
              <a:ext uri="{FF2B5EF4-FFF2-40B4-BE49-F238E27FC236}">
                <a16:creationId xmlns:a16="http://schemas.microsoft.com/office/drawing/2014/main" id="{04CA3F56-6B4F-4DFF-B133-DBA85DE6850E}"/>
              </a:ext>
              <a:ext uri="{C183D7F6-B498-43B3-948B-1728B52AA6E4}">
                <adec:decorative xmlns:adec="http://schemas.microsoft.com/office/drawing/2017/decorative" val="1"/>
              </a:ext>
            </a:extLst>
          </p:cNvPr>
          <p:cNvSpPr/>
          <p:nvPr/>
        </p:nvSpPr>
        <p:spPr>
          <a:xfrm>
            <a:off x="876981" y="1579771"/>
            <a:ext cx="2470792" cy="3972988"/>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1" name="Rectangle 90">
            <a:extLst>
              <a:ext uri="{FF2B5EF4-FFF2-40B4-BE49-F238E27FC236}">
                <a16:creationId xmlns:a16="http://schemas.microsoft.com/office/drawing/2014/main" id="{C156482F-4317-491F-AFBA-E1AC4F3EE213}"/>
              </a:ext>
              <a:ext uri="{C183D7F6-B498-43B3-948B-1728B52AA6E4}">
                <adec:decorative xmlns:adec="http://schemas.microsoft.com/office/drawing/2017/decorative" val="1"/>
              </a:ext>
            </a:extLst>
          </p:cNvPr>
          <p:cNvSpPr/>
          <p:nvPr/>
        </p:nvSpPr>
        <p:spPr>
          <a:xfrm>
            <a:off x="3608831" y="1579769"/>
            <a:ext cx="2504689" cy="3972363"/>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5" name="Rectangle 94">
            <a:extLst>
              <a:ext uri="{FF2B5EF4-FFF2-40B4-BE49-F238E27FC236}">
                <a16:creationId xmlns:a16="http://schemas.microsoft.com/office/drawing/2014/main" id="{C4F6EFBC-D760-468D-9BF7-FAAD40BF5D52}"/>
              </a:ext>
              <a:ext uri="{C183D7F6-B498-43B3-948B-1728B52AA6E4}">
                <adec:decorative xmlns:adec="http://schemas.microsoft.com/office/drawing/2017/decorative" val="1"/>
              </a:ext>
            </a:extLst>
          </p:cNvPr>
          <p:cNvSpPr/>
          <p:nvPr/>
        </p:nvSpPr>
        <p:spPr>
          <a:xfrm>
            <a:off x="6369806" y="1579770"/>
            <a:ext cx="2647212" cy="39723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9" name="Rectangle 98">
            <a:extLst>
              <a:ext uri="{FF2B5EF4-FFF2-40B4-BE49-F238E27FC236}">
                <a16:creationId xmlns:a16="http://schemas.microsoft.com/office/drawing/2014/main" id="{3A80BA8B-9E64-46F6-BB41-F59F1B3E9783}"/>
              </a:ext>
              <a:ext uri="{C183D7F6-B498-43B3-948B-1728B52AA6E4}">
                <adec:decorative xmlns:adec="http://schemas.microsoft.com/office/drawing/2017/decorative" val="1"/>
              </a:ext>
            </a:extLst>
          </p:cNvPr>
          <p:cNvSpPr/>
          <p:nvPr/>
        </p:nvSpPr>
        <p:spPr>
          <a:xfrm>
            <a:off x="9058324" y="1579770"/>
            <a:ext cx="2647212" cy="397236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TextBox 43">
            <a:extLst>
              <a:ext uri="{FF2B5EF4-FFF2-40B4-BE49-F238E27FC236}">
                <a16:creationId xmlns:a16="http://schemas.microsoft.com/office/drawing/2014/main" id="{AB2D8CCC-2870-4227-ABD9-02D24FF59C9D}"/>
              </a:ext>
            </a:extLst>
          </p:cNvPr>
          <p:cNvSpPr txBox="1"/>
          <p:nvPr/>
        </p:nvSpPr>
        <p:spPr>
          <a:xfrm>
            <a:off x="915085" y="1305241"/>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Feels</a:t>
            </a:r>
          </a:p>
        </p:txBody>
      </p:sp>
      <p:sp>
        <p:nvSpPr>
          <p:cNvPr id="56" name="TextBox 55">
            <a:extLst>
              <a:ext uri="{FF2B5EF4-FFF2-40B4-BE49-F238E27FC236}">
                <a16:creationId xmlns:a16="http://schemas.microsoft.com/office/drawing/2014/main" id="{B91474A0-3948-4481-B3F1-1BD1F9FD5596}"/>
              </a:ext>
            </a:extLst>
          </p:cNvPr>
          <p:cNvSpPr txBox="1"/>
          <p:nvPr/>
        </p:nvSpPr>
        <p:spPr>
          <a:xfrm>
            <a:off x="6306091" y="1270507"/>
            <a:ext cx="2550884"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Does</a:t>
            </a:r>
          </a:p>
        </p:txBody>
      </p:sp>
      <p:sp>
        <p:nvSpPr>
          <p:cNvPr id="62" name="TextBox 61">
            <a:extLst>
              <a:ext uri="{FF2B5EF4-FFF2-40B4-BE49-F238E27FC236}">
                <a16:creationId xmlns:a16="http://schemas.microsoft.com/office/drawing/2014/main" id="{04CD836B-A190-4A59-9ACF-3B40EAEA9BCB}"/>
              </a:ext>
            </a:extLst>
          </p:cNvPr>
          <p:cNvSpPr txBox="1"/>
          <p:nvPr/>
        </p:nvSpPr>
        <p:spPr>
          <a:xfrm>
            <a:off x="9034538" y="1272034"/>
            <a:ext cx="2550883" cy="338554"/>
          </a:xfrm>
          <a:prstGeom prst="rect">
            <a:avLst/>
          </a:prstGeom>
          <a:noFill/>
        </p:spPr>
        <p:txBody>
          <a:bodyPr wrap="square" rtlCol="0">
            <a:spAutoFit/>
          </a:bodyPr>
          <a:lstStyle/>
          <a:p>
            <a:pPr algn="ctr"/>
            <a:r>
              <a:rPr lang="en-US" sz="1600" dirty="0">
                <a:solidFill>
                  <a:schemeClr val="bg1"/>
                </a:solidFill>
                <a:latin typeface="+mj-lt"/>
                <a:cs typeface="Biome Light" panose="020B0303030204020804" pitchFamily="34" charset="0"/>
              </a:rPr>
              <a:t>Says</a:t>
            </a:r>
          </a:p>
        </p:txBody>
      </p:sp>
      <p:sp>
        <p:nvSpPr>
          <p:cNvPr id="68" name="TextBox 67">
            <a:extLst>
              <a:ext uri="{FF2B5EF4-FFF2-40B4-BE49-F238E27FC236}">
                <a16:creationId xmlns:a16="http://schemas.microsoft.com/office/drawing/2014/main" id="{C9097234-38E0-4114-A29F-508805824B65}"/>
              </a:ext>
            </a:extLst>
          </p:cNvPr>
          <p:cNvSpPr txBox="1"/>
          <p:nvPr/>
        </p:nvSpPr>
        <p:spPr>
          <a:xfrm>
            <a:off x="873469" y="2060351"/>
            <a:ext cx="2465087" cy="3308603"/>
          </a:xfrm>
          <a:prstGeom prst="rect">
            <a:avLst/>
          </a:prstGeom>
          <a:noFill/>
        </p:spPr>
        <p:txBody>
          <a:bodyPr wrap="square" rIns="0" rtlCol="0">
            <a:noAutofit/>
          </a:bodyPr>
          <a:lstStyle/>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Inequality in learning</a:t>
            </a:r>
          </a:p>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Loss of dream</a:t>
            </a:r>
          </a:p>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Lack of confidence</a:t>
            </a:r>
          </a:p>
          <a:p>
            <a:pPr marL="285750" indent="-285750">
              <a:lnSpc>
                <a:spcPct val="150000"/>
              </a:lnSpc>
              <a:buClr>
                <a:schemeClr val="accent3"/>
              </a:buClr>
              <a:buFont typeface="Wingdings" panose="05000000000000000000" pitchFamily="2" charset="2"/>
              <a:buChar char="q"/>
            </a:pPr>
            <a:endParaRPr lang="en-US" dirty="0">
              <a:latin typeface="+mj-lt"/>
              <a:cs typeface="Biome Light" panose="020B0303030204020804" pitchFamily="34" charset="0"/>
            </a:endParaRPr>
          </a:p>
          <a:p>
            <a:pPr>
              <a:buClr>
                <a:schemeClr val="accent3"/>
              </a:buClr>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Pain of educational poverty.</a:t>
            </a:r>
          </a:p>
          <a:p>
            <a:pPr>
              <a:lnSpc>
                <a:spcPct val="150000"/>
              </a:lnSpc>
              <a:buClr>
                <a:schemeClr val="accent3"/>
              </a:buClr>
            </a:pPr>
            <a:endParaRPr lang="en-US"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endParaRPr lang="en-US" sz="1400" dirty="0">
              <a:cs typeface="Biome Light" panose="020B0303030204020804" pitchFamily="34" charset="0"/>
            </a:endParaRPr>
          </a:p>
        </p:txBody>
      </p:sp>
      <p:sp>
        <p:nvSpPr>
          <p:cNvPr id="41" name="TextBox 40">
            <a:extLst>
              <a:ext uri="{FF2B5EF4-FFF2-40B4-BE49-F238E27FC236}">
                <a16:creationId xmlns:a16="http://schemas.microsoft.com/office/drawing/2014/main" id="{38619C28-126E-4AFB-AEB9-BA1414B28899}"/>
              </a:ext>
            </a:extLst>
          </p:cNvPr>
          <p:cNvSpPr txBox="1"/>
          <p:nvPr/>
        </p:nvSpPr>
        <p:spPr>
          <a:xfrm>
            <a:off x="3657736" y="1305867"/>
            <a:ext cx="2470792" cy="323165"/>
          </a:xfrm>
          <a:prstGeom prst="rect">
            <a:avLst/>
          </a:prstGeom>
          <a:noFill/>
        </p:spPr>
        <p:txBody>
          <a:bodyPr wrap="square" rtlCol="0">
            <a:spAutoFit/>
          </a:bodyPr>
          <a:lstStyle/>
          <a:p>
            <a:pPr algn="ctr"/>
            <a:r>
              <a:rPr lang="en-US" sz="1500" dirty="0">
                <a:solidFill>
                  <a:schemeClr val="bg1"/>
                </a:solidFill>
                <a:latin typeface="+mj-lt"/>
                <a:cs typeface="Biome Light" panose="020B0303030204020804" pitchFamily="34" charset="0"/>
              </a:rPr>
              <a:t>Thinks / Needs</a:t>
            </a:r>
          </a:p>
        </p:txBody>
      </p:sp>
      <p:sp>
        <p:nvSpPr>
          <p:cNvPr id="25" name="TextBox 24">
            <a:extLst>
              <a:ext uri="{FF2B5EF4-FFF2-40B4-BE49-F238E27FC236}">
                <a16:creationId xmlns:a16="http://schemas.microsoft.com/office/drawing/2014/main" id="{1FEC9AAD-8A94-4B0D-BBA1-40C7BABC2F47}"/>
              </a:ext>
            </a:extLst>
          </p:cNvPr>
          <p:cNvSpPr txBox="1"/>
          <p:nvPr/>
        </p:nvSpPr>
        <p:spPr>
          <a:xfrm>
            <a:off x="3604059" y="2060351"/>
            <a:ext cx="2524469" cy="3308603"/>
          </a:xfrm>
          <a:prstGeom prst="rect">
            <a:avLst/>
          </a:prstGeom>
          <a:noFill/>
        </p:spPr>
        <p:txBody>
          <a:bodyPr wrap="square" rIns="0" rtlCol="0">
            <a:noAutofit/>
          </a:bodyPr>
          <a:lstStyle/>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Organization to take care of students learning.</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Group of friends together to help for a friend’s fund.</a:t>
            </a:r>
          </a:p>
          <a:p>
            <a:pPr>
              <a:buClr>
                <a:schemeClr val="accent3"/>
              </a:buClr>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A better way to fund raising.</a:t>
            </a: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endParaRPr lang="en-US" sz="1400" dirty="0">
              <a:cs typeface="Biome Light" panose="020B0303030204020804" pitchFamily="34" charset="0"/>
            </a:endParaRPr>
          </a:p>
        </p:txBody>
      </p:sp>
      <p:sp>
        <p:nvSpPr>
          <p:cNvPr id="26" name="TextBox 25">
            <a:extLst>
              <a:ext uri="{FF2B5EF4-FFF2-40B4-BE49-F238E27FC236}">
                <a16:creationId xmlns:a16="http://schemas.microsoft.com/office/drawing/2014/main" id="{22BE9FB3-6AD9-4F55-BB54-CF371063AA06}"/>
              </a:ext>
            </a:extLst>
          </p:cNvPr>
          <p:cNvSpPr txBox="1"/>
          <p:nvPr/>
        </p:nvSpPr>
        <p:spPr>
          <a:xfrm>
            <a:off x="6362246" y="2060350"/>
            <a:ext cx="2647212" cy="3308603"/>
          </a:xfrm>
          <a:prstGeom prst="rect">
            <a:avLst/>
          </a:prstGeom>
          <a:noFill/>
        </p:spPr>
        <p:txBody>
          <a:bodyPr wrap="square" rIns="0" rtlCol="0">
            <a:noAutofit/>
          </a:bodyPr>
          <a:lstStyle/>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Misses the opportunity</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Loan against gold, properties and the securities.</a:t>
            </a:r>
          </a:p>
          <a:p>
            <a:pPr>
              <a:buClr>
                <a:schemeClr val="accent3"/>
              </a:buClr>
            </a:pPr>
            <a:endParaRPr lang="en-US"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r>
              <a:rPr lang="en-US" dirty="0">
                <a:latin typeface="+mj-lt"/>
                <a:cs typeface="Biome Light" panose="020B0303030204020804" pitchFamily="34" charset="0"/>
              </a:rPr>
              <a:t>Give up on their dreams</a:t>
            </a:r>
          </a:p>
          <a:p>
            <a:pPr marL="285750" indent="-285750">
              <a:lnSpc>
                <a:spcPct val="150000"/>
              </a:lnSpc>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Part time work for extra studies.</a:t>
            </a: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a:buClr>
                <a:schemeClr val="accent3"/>
              </a:buClr>
            </a:pPr>
            <a:endParaRPr lang="en-US" sz="1400" dirty="0">
              <a:cs typeface="Biome Light" panose="020B0303030204020804" pitchFamily="34" charset="0"/>
            </a:endParaRPr>
          </a:p>
        </p:txBody>
      </p:sp>
      <p:sp>
        <p:nvSpPr>
          <p:cNvPr id="29" name="TextBox 28">
            <a:extLst>
              <a:ext uri="{FF2B5EF4-FFF2-40B4-BE49-F238E27FC236}">
                <a16:creationId xmlns:a16="http://schemas.microsoft.com/office/drawing/2014/main" id="{CD6B6479-5F29-47EE-B6C5-9D26BE2ECC72}"/>
              </a:ext>
            </a:extLst>
          </p:cNvPr>
          <p:cNvSpPr txBox="1"/>
          <p:nvPr/>
        </p:nvSpPr>
        <p:spPr>
          <a:xfrm>
            <a:off x="9034538" y="2060349"/>
            <a:ext cx="2670998" cy="3491783"/>
          </a:xfrm>
          <a:prstGeom prst="rect">
            <a:avLst/>
          </a:prstGeom>
          <a:noFill/>
        </p:spPr>
        <p:txBody>
          <a:bodyPr wrap="square" rIns="0" rtlCol="0">
            <a:noAutofit/>
          </a:bodyPr>
          <a:lstStyle/>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To create a better way for funds of students learning.</a:t>
            </a:r>
          </a:p>
          <a:p>
            <a:pPr marL="285750" indent="-285750">
              <a:buClr>
                <a:schemeClr val="accent3"/>
              </a:buClr>
              <a:buFont typeface="Wingdings" panose="05000000000000000000" pitchFamily="2" charset="2"/>
              <a:buChar char="q"/>
            </a:pPr>
            <a:endParaRPr lang="en-US"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Government to look at the poor students learning.</a:t>
            </a:r>
          </a:p>
          <a:p>
            <a:pPr marL="285750" indent="-285750">
              <a:buClr>
                <a:schemeClr val="accent3"/>
              </a:buClr>
              <a:buFont typeface="Wingdings" panose="05000000000000000000" pitchFamily="2" charset="2"/>
              <a:buChar char="q"/>
            </a:pPr>
            <a:endParaRPr lang="en-US"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r>
              <a:rPr lang="en-US" dirty="0">
                <a:latin typeface="+mj-lt"/>
                <a:cs typeface="Biome Light" panose="020B0303030204020804" pitchFamily="34" charset="0"/>
              </a:rPr>
              <a:t>To create a portal to unite all students together to support funding.</a:t>
            </a:r>
          </a:p>
          <a:p>
            <a:pPr marL="285750" indent="-285750">
              <a:lnSpc>
                <a:spcPct val="150000"/>
              </a:lnSpc>
              <a:buClr>
                <a:schemeClr val="accent3"/>
              </a:buClr>
              <a:buFont typeface="Wingdings" panose="05000000000000000000" pitchFamily="2" charset="2"/>
              <a:buChar char="q"/>
            </a:pPr>
            <a:endParaRPr lang="en-US" b="1" dirty="0">
              <a:latin typeface="+mj-lt"/>
              <a:cs typeface="Biome Light" panose="020B0303030204020804" pitchFamily="34" charset="0"/>
            </a:endParaRPr>
          </a:p>
          <a:p>
            <a:pPr marL="285750" indent="-285750">
              <a:lnSpc>
                <a:spcPct val="150000"/>
              </a:lnSpc>
              <a:buClr>
                <a:schemeClr val="accent3"/>
              </a:buClr>
              <a:buFont typeface="Wingdings" panose="05000000000000000000" pitchFamily="2" charset="2"/>
              <a:buChar char="q"/>
            </a:pPr>
            <a:endParaRPr lang="en-US" sz="1400" b="1" dirty="0">
              <a:latin typeface="+mj-lt"/>
              <a:cs typeface="Biome Light" panose="020B0303030204020804" pitchFamily="34" charset="0"/>
            </a:endParaRPr>
          </a:p>
          <a:p>
            <a:pPr marL="285750" indent="-285750">
              <a:buClr>
                <a:schemeClr val="accent3"/>
              </a:buClr>
              <a:buFont typeface="Wingdings" panose="05000000000000000000" pitchFamily="2" charset="2"/>
              <a:buChar char="q"/>
            </a:pPr>
            <a:endParaRPr lang="en-US" sz="1400" dirty="0">
              <a:cs typeface="Biome Light" panose="020B0303030204020804" pitchFamily="34" charset="0"/>
            </a:endParaRPr>
          </a:p>
        </p:txBody>
      </p:sp>
    </p:spTree>
    <p:extLst>
      <p:ext uri="{BB962C8B-B14F-4D97-AF65-F5344CB8AC3E}">
        <p14:creationId xmlns:p14="http://schemas.microsoft.com/office/powerpoint/2010/main" val="184229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10C780AB-D615-4163-91BC-810B5307C3D9}"/>
              </a:ext>
            </a:extLst>
          </p:cNvPr>
          <p:cNvSpPr/>
          <p:nvPr/>
        </p:nvSpPr>
        <p:spPr>
          <a:xfrm>
            <a:off x="645952" y="1749789"/>
            <a:ext cx="10810915" cy="2941705"/>
          </a:xfrm>
          <a:custGeom>
            <a:avLst/>
            <a:gdLst>
              <a:gd name="connsiteX0" fmla="*/ 0 w 10810915"/>
              <a:gd name="connsiteY0" fmla="*/ 2444706 h 2941705"/>
              <a:gd name="connsiteX1" fmla="*/ 1593909 w 10810915"/>
              <a:gd name="connsiteY1" fmla="*/ 238402 h 2941705"/>
              <a:gd name="connsiteX2" fmla="*/ 3389153 w 10810915"/>
              <a:gd name="connsiteY2" fmla="*/ 347459 h 2941705"/>
              <a:gd name="connsiteX3" fmla="*/ 5343787 w 10810915"/>
              <a:gd name="connsiteY3" fmla="*/ 2788655 h 2941705"/>
              <a:gd name="connsiteX4" fmla="*/ 7004808 w 10810915"/>
              <a:gd name="connsiteY4" fmla="*/ 2117536 h 2941705"/>
              <a:gd name="connsiteX5" fmla="*/ 8456103 w 10810915"/>
              <a:gd name="connsiteY5" fmla="*/ 221624 h 2941705"/>
              <a:gd name="connsiteX6" fmla="*/ 10528184 w 10810915"/>
              <a:gd name="connsiteY6" fmla="*/ 2646042 h 2941705"/>
              <a:gd name="connsiteX7" fmla="*/ 10737909 w 10810915"/>
              <a:gd name="connsiteY7" fmla="*/ 2813822 h 2941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10915" h="2941705">
                <a:moveTo>
                  <a:pt x="0" y="2444706"/>
                </a:moveTo>
                <a:cubicBezTo>
                  <a:pt x="514525" y="1516324"/>
                  <a:pt x="1029050" y="587943"/>
                  <a:pt x="1593909" y="238402"/>
                </a:cubicBezTo>
                <a:cubicBezTo>
                  <a:pt x="2158768" y="-111139"/>
                  <a:pt x="2764173" y="-77583"/>
                  <a:pt x="3389153" y="347459"/>
                </a:cubicBezTo>
                <a:cubicBezTo>
                  <a:pt x="4014133" y="772501"/>
                  <a:pt x="4741178" y="2493642"/>
                  <a:pt x="5343787" y="2788655"/>
                </a:cubicBezTo>
                <a:cubicBezTo>
                  <a:pt x="5946396" y="3083668"/>
                  <a:pt x="6486089" y="2545375"/>
                  <a:pt x="7004808" y="2117536"/>
                </a:cubicBezTo>
                <a:cubicBezTo>
                  <a:pt x="7523527" y="1689697"/>
                  <a:pt x="7868874" y="133540"/>
                  <a:pt x="8456103" y="221624"/>
                </a:cubicBezTo>
                <a:cubicBezTo>
                  <a:pt x="9043332" y="309708"/>
                  <a:pt x="10147883" y="2214009"/>
                  <a:pt x="10528184" y="2646042"/>
                </a:cubicBezTo>
                <a:cubicBezTo>
                  <a:pt x="10908485" y="3078075"/>
                  <a:pt x="10823197" y="2945948"/>
                  <a:pt x="10737909" y="2813822"/>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Freeform: Shape 33">
            <a:extLst>
              <a:ext uri="{FF2B5EF4-FFF2-40B4-BE49-F238E27FC236}">
                <a16:creationId xmlns:a16="http://schemas.microsoft.com/office/drawing/2014/main" id="{5DB5595C-3234-424E-A137-2C15245F8A9D}"/>
              </a:ext>
            </a:extLst>
          </p:cNvPr>
          <p:cNvSpPr/>
          <p:nvPr/>
        </p:nvSpPr>
        <p:spPr>
          <a:xfrm>
            <a:off x="713064" y="2164075"/>
            <a:ext cx="10746297" cy="2189811"/>
          </a:xfrm>
          <a:custGeom>
            <a:avLst/>
            <a:gdLst>
              <a:gd name="connsiteX0" fmla="*/ 0 w 10746297"/>
              <a:gd name="connsiteY0" fmla="*/ 1963308 h 2189811"/>
              <a:gd name="connsiteX1" fmla="*/ 1434518 w 10746297"/>
              <a:gd name="connsiteY1" fmla="*/ 285 h 2189811"/>
              <a:gd name="connsiteX2" fmla="*/ 2885813 w 10746297"/>
              <a:gd name="connsiteY2" fmla="*/ 2080754 h 2189811"/>
              <a:gd name="connsiteX3" fmla="*/ 4521666 w 10746297"/>
              <a:gd name="connsiteY3" fmla="*/ 100953 h 2189811"/>
              <a:gd name="connsiteX4" fmla="*/ 6501468 w 10746297"/>
              <a:gd name="connsiteY4" fmla="*/ 2072365 h 2189811"/>
              <a:gd name="connsiteX5" fmla="*/ 8456103 w 10746297"/>
              <a:gd name="connsiteY5" fmla="*/ 176453 h 2189811"/>
              <a:gd name="connsiteX6" fmla="*/ 10746297 w 10746297"/>
              <a:gd name="connsiteY6" fmla="*/ 2189811 h 2189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46297" h="2189811">
                <a:moveTo>
                  <a:pt x="0" y="1963308"/>
                </a:moveTo>
                <a:cubicBezTo>
                  <a:pt x="476774" y="972009"/>
                  <a:pt x="953549" y="-19289"/>
                  <a:pt x="1434518" y="285"/>
                </a:cubicBezTo>
                <a:cubicBezTo>
                  <a:pt x="1915487" y="19859"/>
                  <a:pt x="2371288" y="2063976"/>
                  <a:pt x="2885813" y="2080754"/>
                </a:cubicBezTo>
                <a:cubicBezTo>
                  <a:pt x="3400338" y="2097532"/>
                  <a:pt x="3919057" y="102351"/>
                  <a:pt x="4521666" y="100953"/>
                </a:cubicBezTo>
                <a:cubicBezTo>
                  <a:pt x="5124275" y="99555"/>
                  <a:pt x="5845729" y="2059782"/>
                  <a:pt x="6501468" y="2072365"/>
                </a:cubicBezTo>
                <a:cubicBezTo>
                  <a:pt x="7157207" y="2084948"/>
                  <a:pt x="7748632" y="156879"/>
                  <a:pt x="8456103" y="176453"/>
                </a:cubicBezTo>
                <a:cubicBezTo>
                  <a:pt x="9163575" y="196027"/>
                  <a:pt x="10370191" y="1873826"/>
                  <a:pt x="10746297" y="2189811"/>
                </a:cubicBezTo>
              </a:path>
            </a:pathLst>
          </a:cu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8" name="Flowchart: Stored Data 7">
            <a:extLst>
              <a:ext uri="{FF2B5EF4-FFF2-40B4-BE49-F238E27FC236}">
                <a16:creationId xmlns:a16="http://schemas.microsoft.com/office/drawing/2014/main" id="{80286FB7-3024-4B25-B623-0E214ED9814C}"/>
              </a:ext>
            </a:extLst>
          </p:cNvPr>
          <p:cNvSpPr/>
          <p:nvPr/>
        </p:nvSpPr>
        <p:spPr>
          <a:xfrm flipH="1">
            <a:off x="432887" y="2751675"/>
            <a:ext cx="1910498" cy="671120"/>
          </a:xfrm>
          <a:prstGeom prst="flowChartOnlineStorag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Find Crowd</a:t>
            </a:r>
            <a:endParaRPr lang="en-IN" sz="1600" dirty="0"/>
          </a:p>
        </p:txBody>
      </p:sp>
      <p:sp>
        <p:nvSpPr>
          <p:cNvPr id="22" name="Flowchart: Stored Data 21">
            <a:extLst>
              <a:ext uri="{FF2B5EF4-FFF2-40B4-BE49-F238E27FC236}">
                <a16:creationId xmlns:a16="http://schemas.microsoft.com/office/drawing/2014/main" id="{AA71709B-A4CE-4111-A5F7-389065392C0D}"/>
              </a:ext>
            </a:extLst>
          </p:cNvPr>
          <p:cNvSpPr/>
          <p:nvPr/>
        </p:nvSpPr>
        <p:spPr>
          <a:xfrm flipH="1">
            <a:off x="2114026" y="2757880"/>
            <a:ext cx="1873600" cy="671120"/>
          </a:xfrm>
          <a:prstGeom prst="flowChartOnlineStorage">
            <a:avLst/>
          </a:prstGeom>
          <a:solidFill>
            <a:srgbClr val="A5B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Awareness</a:t>
            </a:r>
            <a:endParaRPr lang="en-IN" dirty="0"/>
          </a:p>
        </p:txBody>
      </p:sp>
      <p:sp>
        <p:nvSpPr>
          <p:cNvPr id="24" name="Flowchart: Stored Data 23">
            <a:extLst>
              <a:ext uri="{FF2B5EF4-FFF2-40B4-BE49-F238E27FC236}">
                <a16:creationId xmlns:a16="http://schemas.microsoft.com/office/drawing/2014/main" id="{FD465D0D-6226-481A-BDAB-A49398276BFE}"/>
              </a:ext>
            </a:extLst>
          </p:cNvPr>
          <p:cNvSpPr/>
          <p:nvPr/>
        </p:nvSpPr>
        <p:spPr>
          <a:xfrm flipH="1">
            <a:off x="3811399" y="2773959"/>
            <a:ext cx="1644242" cy="671120"/>
          </a:xfrm>
          <a:prstGeom prst="flowChartOnlineStorage">
            <a:avLst/>
          </a:prstGeom>
          <a:solidFill>
            <a:srgbClr val="8AA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 Involved</a:t>
            </a:r>
            <a:endParaRPr lang="en-IN" sz="1600" dirty="0"/>
          </a:p>
        </p:txBody>
      </p:sp>
      <p:sp>
        <p:nvSpPr>
          <p:cNvPr id="25" name="Flowchart: Stored Data 24">
            <a:extLst>
              <a:ext uri="{FF2B5EF4-FFF2-40B4-BE49-F238E27FC236}">
                <a16:creationId xmlns:a16="http://schemas.microsoft.com/office/drawing/2014/main" id="{29371833-F7A9-4EB7-98F3-3A04EF14F1D5}"/>
              </a:ext>
            </a:extLst>
          </p:cNvPr>
          <p:cNvSpPr/>
          <p:nvPr/>
        </p:nvSpPr>
        <p:spPr>
          <a:xfrm flipH="1">
            <a:off x="8236623" y="2756450"/>
            <a:ext cx="1910498" cy="671120"/>
          </a:xfrm>
          <a:prstGeom prst="flowChartOnlineStorage">
            <a:avLst/>
          </a:prstGeom>
          <a:solidFill>
            <a:srgbClr val="375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Contribution &amp;support</a:t>
            </a:r>
            <a:endParaRPr lang="en-IN" sz="1600" dirty="0"/>
          </a:p>
        </p:txBody>
      </p:sp>
      <p:sp>
        <p:nvSpPr>
          <p:cNvPr id="26" name="Flowchart: Stored Data 25">
            <a:extLst>
              <a:ext uri="{FF2B5EF4-FFF2-40B4-BE49-F238E27FC236}">
                <a16:creationId xmlns:a16="http://schemas.microsoft.com/office/drawing/2014/main" id="{B07306C6-0ABD-414E-A4A5-E0AFAE56DF55}"/>
              </a:ext>
            </a:extLst>
          </p:cNvPr>
          <p:cNvSpPr/>
          <p:nvPr/>
        </p:nvSpPr>
        <p:spPr>
          <a:xfrm flipH="1">
            <a:off x="5300595" y="2757880"/>
            <a:ext cx="1644242" cy="671120"/>
          </a:xfrm>
          <a:prstGeom prst="flowChartOnlineStorage">
            <a:avLst/>
          </a:prstGeom>
          <a:solidFill>
            <a:srgbClr val="6288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Building trust </a:t>
            </a:r>
            <a:endParaRPr lang="en-IN" sz="1600" dirty="0"/>
          </a:p>
        </p:txBody>
      </p:sp>
      <p:sp>
        <p:nvSpPr>
          <p:cNvPr id="27" name="Flowchart: Stored Data 26">
            <a:extLst>
              <a:ext uri="{FF2B5EF4-FFF2-40B4-BE49-F238E27FC236}">
                <a16:creationId xmlns:a16="http://schemas.microsoft.com/office/drawing/2014/main" id="{2703A800-FE1D-420B-B4E4-B1395D8BE5C1}"/>
              </a:ext>
            </a:extLst>
          </p:cNvPr>
          <p:cNvSpPr/>
          <p:nvPr/>
        </p:nvSpPr>
        <p:spPr>
          <a:xfrm flipH="1">
            <a:off x="6768609" y="2765920"/>
            <a:ext cx="1644242" cy="671120"/>
          </a:xfrm>
          <a:prstGeom prst="flowChartOnlineStorage">
            <a:avLst/>
          </a:prstGeom>
          <a:solidFill>
            <a:srgbClr val="4572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Peer to peer</a:t>
            </a:r>
            <a:endParaRPr lang="en-IN" sz="1600" dirty="0"/>
          </a:p>
        </p:txBody>
      </p:sp>
      <p:sp>
        <p:nvSpPr>
          <p:cNvPr id="30" name="Flowchart: Stored Data 29">
            <a:extLst>
              <a:ext uri="{FF2B5EF4-FFF2-40B4-BE49-F238E27FC236}">
                <a16:creationId xmlns:a16="http://schemas.microsoft.com/office/drawing/2014/main" id="{6D284DE8-EF6D-4E09-86BD-C6EEA849A262}"/>
              </a:ext>
            </a:extLst>
          </p:cNvPr>
          <p:cNvSpPr/>
          <p:nvPr/>
        </p:nvSpPr>
        <p:spPr>
          <a:xfrm flipH="1">
            <a:off x="9986665" y="2781615"/>
            <a:ext cx="1575064" cy="641180"/>
          </a:xfrm>
          <a:prstGeom prst="flowChartOnlineStorage">
            <a:avLst/>
          </a:prstGeom>
          <a:solidFill>
            <a:srgbClr val="0938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Benefits</a:t>
            </a:r>
            <a:endParaRPr lang="en-IN" sz="1600" dirty="0"/>
          </a:p>
        </p:txBody>
      </p:sp>
      <p:sp>
        <p:nvSpPr>
          <p:cNvPr id="36" name="Oval 35">
            <a:extLst>
              <a:ext uri="{FF2B5EF4-FFF2-40B4-BE49-F238E27FC236}">
                <a16:creationId xmlns:a16="http://schemas.microsoft.com/office/drawing/2014/main" id="{666E9363-A1A6-400D-9C9C-523A64E20DE2}"/>
              </a:ext>
            </a:extLst>
          </p:cNvPr>
          <p:cNvSpPr/>
          <p:nvPr/>
        </p:nvSpPr>
        <p:spPr>
          <a:xfrm>
            <a:off x="1805031" y="2222740"/>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24BD3560-1214-47A1-A4AA-EE5AFB6701AF}"/>
              </a:ext>
            </a:extLst>
          </p:cNvPr>
          <p:cNvSpPr/>
          <p:nvPr/>
        </p:nvSpPr>
        <p:spPr>
          <a:xfrm>
            <a:off x="3231159" y="4022805"/>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CDE879BF-8205-4EA7-9751-2D7EEA2F6CE1}"/>
              </a:ext>
            </a:extLst>
          </p:cNvPr>
          <p:cNvSpPr/>
          <p:nvPr/>
        </p:nvSpPr>
        <p:spPr>
          <a:xfrm>
            <a:off x="4885189" y="2323622"/>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33EC8934-A2DA-4784-9EF9-ED11CD81D043}"/>
              </a:ext>
            </a:extLst>
          </p:cNvPr>
          <p:cNvSpPr/>
          <p:nvPr/>
        </p:nvSpPr>
        <p:spPr>
          <a:xfrm>
            <a:off x="6505663" y="3746047"/>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5CF1973A-3FC6-4545-B82B-6975B924F220}"/>
              </a:ext>
            </a:extLst>
          </p:cNvPr>
          <p:cNvSpPr/>
          <p:nvPr/>
        </p:nvSpPr>
        <p:spPr>
          <a:xfrm>
            <a:off x="7755622" y="3705931"/>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E95AAF04-1AE3-47DB-A907-E8893AB5FAAC}"/>
              </a:ext>
            </a:extLst>
          </p:cNvPr>
          <p:cNvSpPr/>
          <p:nvPr/>
        </p:nvSpPr>
        <p:spPr>
          <a:xfrm>
            <a:off x="8890964" y="2337696"/>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87A3C31D-9D5D-467E-B657-8A10F2EC514A}"/>
              </a:ext>
            </a:extLst>
          </p:cNvPr>
          <p:cNvSpPr/>
          <p:nvPr/>
        </p:nvSpPr>
        <p:spPr>
          <a:xfrm>
            <a:off x="10893105" y="3769158"/>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itle 8">
            <a:extLst>
              <a:ext uri="{FF2B5EF4-FFF2-40B4-BE49-F238E27FC236}">
                <a16:creationId xmlns:a16="http://schemas.microsoft.com/office/drawing/2014/main" id="{E384670A-DE26-4E4A-9ED8-6B4D41DBFDED}"/>
              </a:ext>
            </a:extLst>
          </p:cNvPr>
          <p:cNvSpPr>
            <a:spLocks noGrp="1"/>
          </p:cNvSpPr>
          <p:nvPr>
            <p:ph type="title"/>
          </p:nvPr>
        </p:nvSpPr>
        <p:spPr>
          <a:xfrm>
            <a:off x="664129" y="93100"/>
            <a:ext cx="6151461" cy="830997"/>
          </a:xfrm>
        </p:spPr>
        <p:txBody>
          <a:bodyPr/>
          <a:lstStyle/>
          <a:p>
            <a:r>
              <a:rPr lang="en-US" b="1" dirty="0"/>
              <a:t>Crowdfunding Customer Journey</a:t>
            </a:r>
          </a:p>
        </p:txBody>
      </p:sp>
      <p:sp>
        <p:nvSpPr>
          <p:cNvPr id="49" name="Oval 48">
            <a:extLst>
              <a:ext uri="{FF2B5EF4-FFF2-40B4-BE49-F238E27FC236}">
                <a16:creationId xmlns:a16="http://schemas.microsoft.com/office/drawing/2014/main" id="{073E4E80-2237-4A2D-9E4F-158809311A71}"/>
              </a:ext>
            </a:extLst>
          </p:cNvPr>
          <p:cNvSpPr/>
          <p:nvPr/>
        </p:nvSpPr>
        <p:spPr>
          <a:xfrm>
            <a:off x="704675" y="3945006"/>
            <a:ext cx="167780" cy="14539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DCE708DA-D372-4D46-8D7F-4CF2022D1E83}"/>
              </a:ext>
            </a:extLst>
          </p:cNvPr>
          <p:cNvSpPr txBox="1"/>
          <p:nvPr/>
        </p:nvSpPr>
        <p:spPr>
          <a:xfrm>
            <a:off x="36352" y="4106325"/>
            <a:ext cx="2396455" cy="584775"/>
          </a:xfrm>
          <a:prstGeom prst="rect">
            <a:avLst/>
          </a:prstGeom>
          <a:noFill/>
        </p:spPr>
        <p:txBody>
          <a:bodyPr wrap="square" rtlCol="0">
            <a:spAutoFit/>
          </a:bodyPr>
          <a:lstStyle/>
          <a:p>
            <a:pPr algn="ctr"/>
            <a:r>
              <a:rPr lang="en-IN" sz="1600" dirty="0">
                <a:solidFill>
                  <a:schemeClr val="accent2">
                    <a:lumMod val="60000"/>
                    <a:lumOff val="40000"/>
                  </a:schemeClr>
                </a:solidFill>
                <a:latin typeface="+mj-lt"/>
              </a:rPr>
              <a:t>“Decides to participate in an event”</a:t>
            </a:r>
          </a:p>
        </p:txBody>
      </p:sp>
      <p:sp>
        <p:nvSpPr>
          <p:cNvPr id="21" name="TextBox 20">
            <a:extLst>
              <a:ext uri="{FF2B5EF4-FFF2-40B4-BE49-F238E27FC236}">
                <a16:creationId xmlns:a16="http://schemas.microsoft.com/office/drawing/2014/main" id="{3B53A707-A944-164E-A79C-CFBF1BB9DC9D}"/>
              </a:ext>
            </a:extLst>
          </p:cNvPr>
          <p:cNvSpPr txBox="1"/>
          <p:nvPr/>
        </p:nvSpPr>
        <p:spPr>
          <a:xfrm>
            <a:off x="541090" y="1657099"/>
            <a:ext cx="2396455" cy="584775"/>
          </a:xfrm>
          <a:prstGeom prst="rect">
            <a:avLst/>
          </a:prstGeom>
          <a:noFill/>
        </p:spPr>
        <p:txBody>
          <a:bodyPr wrap="square" rtlCol="0">
            <a:spAutoFit/>
          </a:bodyPr>
          <a:lstStyle/>
          <a:p>
            <a:pPr algn="ctr"/>
            <a:r>
              <a:rPr lang="en-IN" sz="1600" dirty="0">
                <a:solidFill>
                  <a:schemeClr val="accent2">
                    <a:lumMod val="60000"/>
                    <a:lumOff val="40000"/>
                  </a:schemeClr>
                </a:solidFill>
                <a:latin typeface="+mj-lt"/>
              </a:rPr>
              <a:t>“Gather information about the event”</a:t>
            </a:r>
          </a:p>
        </p:txBody>
      </p:sp>
      <p:sp>
        <p:nvSpPr>
          <p:cNvPr id="23" name="TextBox 22">
            <a:extLst>
              <a:ext uri="{FF2B5EF4-FFF2-40B4-BE49-F238E27FC236}">
                <a16:creationId xmlns:a16="http://schemas.microsoft.com/office/drawing/2014/main" id="{C8B7580B-3589-0D58-26EB-7A073487666F}"/>
              </a:ext>
            </a:extLst>
          </p:cNvPr>
          <p:cNvSpPr txBox="1"/>
          <p:nvPr/>
        </p:nvSpPr>
        <p:spPr>
          <a:xfrm>
            <a:off x="2327945" y="4289099"/>
            <a:ext cx="2396455" cy="584775"/>
          </a:xfrm>
          <a:prstGeom prst="rect">
            <a:avLst/>
          </a:prstGeom>
          <a:noFill/>
        </p:spPr>
        <p:txBody>
          <a:bodyPr wrap="square" rtlCol="0">
            <a:spAutoFit/>
          </a:bodyPr>
          <a:lstStyle/>
          <a:p>
            <a:pPr algn="ctr"/>
            <a:r>
              <a:rPr lang="en-IN" sz="1600" dirty="0">
                <a:solidFill>
                  <a:schemeClr val="accent2">
                    <a:lumMod val="60000"/>
                    <a:lumOff val="40000"/>
                  </a:schemeClr>
                </a:solidFill>
                <a:latin typeface="+mj-lt"/>
              </a:rPr>
              <a:t>“Arranges fund to participate in even”</a:t>
            </a:r>
          </a:p>
        </p:txBody>
      </p:sp>
      <p:sp>
        <p:nvSpPr>
          <p:cNvPr id="28" name="TextBox 27">
            <a:extLst>
              <a:ext uri="{FF2B5EF4-FFF2-40B4-BE49-F238E27FC236}">
                <a16:creationId xmlns:a16="http://schemas.microsoft.com/office/drawing/2014/main" id="{FEA1C67E-6044-D6BB-3E54-50F73F8A8422}"/>
              </a:ext>
            </a:extLst>
          </p:cNvPr>
          <p:cNvSpPr txBox="1"/>
          <p:nvPr/>
        </p:nvSpPr>
        <p:spPr>
          <a:xfrm>
            <a:off x="3796019" y="1743055"/>
            <a:ext cx="2396455" cy="584775"/>
          </a:xfrm>
          <a:prstGeom prst="rect">
            <a:avLst/>
          </a:prstGeom>
          <a:noFill/>
        </p:spPr>
        <p:txBody>
          <a:bodyPr wrap="square" rtlCol="0">
            <a:spAutoFit/>
          </a:bodyPr>
          <a:lstStyle/>
          <a:p>
            <a:pPr algn="ctr"/>
            <a:r>
              <a:rPr lang="en-IN" sz="1600" dirty="0">
                <a:solidFill>
                  <a:schemeClr val="accent2">
                    <a:lumMod val="60000"/>
                    <a:lumOff val="40000"/>
                  </a:schemeClr>
                </a:solidFill>
                <a:latin typeface="+mj-lt"/>
              </a:rPr>
              <a:t>“Feeling pains that no way to arrange money”</a:t>
            </a:r>
          </a:p>
        </p:txBody>
      </p:sp>
      <p:sp>
        <p:nvSpPr>
          <p:cNvPr id="29" name="TextBox 28">
            <a:extLst>
              <a:ext uri="{FF2B5EF4-FFF2-40B4-BE49-F238E27FC236}">
                <a16:creationId xmlns:a16="http://schemas.microsoft.com/office/drawing/2014/main" id="{BB02FD2F-5016-5BB9-A292-C1ED60C2D4EB}"/>
              </a:ext>
            </a:extLst>
          </p:cNvPr>
          <p:cNvSpPr txBox="1"/>
          <p:nvPr/>
        </p:nvSpPr>
        <p:spPr>
          <a:xfrm>
            <a:off x="4760752" y="3891540"/>
            <a:ext cx="2396455" cy="584775"/>
          </a:xfrm>
          <a:prstGeom prst="rect">
            <a:avLst/>
          </a:prstGeom>
          <a:noFill/>
        </p:spPr>
        <p:txBody>
          <a:bodyPr wrap="square" rtlCol="0">
            <a:spAutoFit/>
          </a:bodyPr>
          <a:lstStyle/>
          <a:p>
            <a:pPr algn="ctr"/>
            <a:r>
              <a:rPr lang="en-IN" sz="1600" dirty="0">
                <a:solidFill>
                  <a:schemeClr val="accent2">
                    <a:lumMod val="60000"/>
                    <a:lumOff val="40000"/>
                  </a:schemeClr>
                </a:solidFill>
                <a:latin typeface="+mj-lt"/>
              </a:rPr>
              <a:t>“Asks helps from friend </a:t>
            </a:r>
          </a:p>
          <a:p>
            <a:pPr algn="ctr"/>
            <a:r>
              <a:rPr lang="en-IN" sz="1600" dirty="0">
                <a:solidFill>
                  <a:schemeClr val="accent2">
                    <a:lumMod val="60000"/>
                    <a:lumOff val="40000"/>
                  </a:schemeClr>
                </a:solidFill>
                <a:latin typeface="+mj-lt"/>
              </a:rPr>
              <a:t>and family”</a:t>
            </a:r>
          </a:p>
        </p:txBody>
      </p:sp>
      <p:sp>
        <p:nvSpPr>
          <p:cNvPr id="31" name="TextBox 30">
            <a:extLst>
              <a:ext uri="{FF2B5EF4-FFF2-40B4-BE49-F238E27FC236}">
                <a16:creationId xmlns:a16="http://schemas.microsoft.com/office/drawing/2014/main" id="{EBA3A211-3552-A5EB-B338-692BA6CAD292}"/>
              </a:ext>
            </a:extLst>
          </p:cNvPr>
          <p:cNvSpPr txBox="1"/>
          <p:nvPr/>
        </p:nvSpPr>
        <p:spPr>
          <a:xfrm>
            <a:off x="7664194" y="3865581"/>
            <a:ext cx="2396455" cy="584775"/>
          </a:xfrm>
          <a:prstGeom prst="rect">
            <a:avLst/>
          </a:prstGeom>
          <a:noFill/>
        </p:spPr>
        <p:txBody>
          <a:bodyPr wrap="square" rtlCol="0">
            <a:spAutoFit/>
          </a:bodyPr>
          <a:lstStyle/>
          <a:p>
            <a:pPr algn="ctr"/>
            <a:r>
              <a:rPr lang="en-IN" sz="1600" dirty="0">
                <a:solidFill>
                  <a:schemeClr val="accent2">
                    <a:lumMod val="60000"/>
                    <a:lumOff val="40000"/>
                  </a:schemeClr>
                </a:solidFill>
                <a:latin typeface="+mj-lt"/>
              </a:rPr>
              <a:t>“Friend or family refuses to help”</a:t>
            </a:r>
          </a:p>
        </p:txBody>
      </p:sp>
      <p:sp>
        <p:nvSpPr>
          <p:cNvPr id="32" name="TextBox 31">
            <a:extLst>
              <a:ext uri="{FF2B5EF4-FFF2-40B4-BE49-F238E27FC236}">
                <a16:creationId xmlns:a16="http://schemas.microsoft.com/office/drawing/2014/main" id="{2DB73F9A-ADA3-2562-7A41-EE9D3F91479F}"/>
              </a:ext>
            </a:extLst>
          </p:cNvPr>
          <p:cNvSpPr txBox="1"/>
          <p:nvPr/>
        </p:nvSpPr>
        <p:spPr>
          <a:xfrm>
            <a:off x="8143064" y="1743054"/>
            <a:ext cx="2396455" cy="584775"/>
          </a:xfrm>
          <a:prstGeom prst="rect">
            <a:avLst/>
          </a:prstGeom>
          <a:noFill/>
        </p:spPr>
        <p:txBody>
          <a:bodyPr wrap="square" rtlCol="0">
            <a:spAutoFit/>
          </a:bodyPr>
          <a:lstStyle/>
          <a:p>
            <a:pPr algn="ctr"/>
            <a:r>
              <a:rPr lang="en-IN" sz="1600" dirty="0">
                <a:solidFill>
                  <a:schemeClr val="accent2">
                    <a:lumMod val="60000"/>
                    <a:lumOff val="40000"/>
                  </a:schemeClr>
                </a:solidFill>
                <a:latin typeface="+mj-lt"/>
              </a:rPr>
              <a:t>“Comes to the idea of fundraising”</a:t>
            </a:r>
          </a:p>
        </p:txBody>
      </p:sp>
      <p:sp>
        <p:nvSpPr>
          <p:cNvPr id="33" name="TextBox 32">
            <a:extLst>
              <a:ext uri="{FF2B5EF4-FFF2-40B4-BE49-F238E27FC236}">
                <a16:creationId xmlns:a16="http://schemas.microsoft.com/office/drawing/2014/main" id="{FABC8E87-FEA2-623F-3A31-91F2158735FD}"/>
              </a:ext>
            </a:extLst>
          </p:cNvPr>
          <p:cNvSpPr txBox="1"/>
          <p:nvPr/>
        </p:nvSpPr>
        <p:spPr>
          <a:xfrm>
            <a:off x="9795545" y="4256141"/>
            <a:ext cx="2396455" cy="584775"/>
          </a:xfrm>
          <a:prstGeom prst="rect">
            <a:avLst/>
          </a:prstGeom>
          <a:noFill/>
        </p:spPr>
        <p:txBody>
          <a:bodyPr wrap="square" rtlCol="0">
            <a:spAutoFit/>
          </a:bodyPr>
          <a:lstStyle/>
          <a:p>
            <a:pPr algn="ctr"/>
            <a:r>
              <a:rPr lang="en-IN" sz="1600" dirty="0">
                <a:solidFill>
                  <a:schemeClr val="accent2">
                    <a:lumMod val="60000"/>
                    <a:lumOff val="40000"/>
                  </a:schemeClr>
                </a:solidFill>
                <a:latin typeface="+mj-lt"/>
              </a:rPr>
              <a:t>“Will be facing difficulties on where to raise funds”</a:t>
            </a:r>
          </a:p>
        </p:txBody>
      </p:sp>
    </p:spTree>
    <p:extLst>
      <p:ext uri="{BB962C8B-B14F-4D97-AF65-F5344CB8AC3E}">
        <p14:creationId xmlns:p14="http://schemas.microsoft.com/office/powerpoint/2010/main" val="185631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805213"/>
            <a:ext cx="6151461" cy="830997"/>
          </a:xfrm>
        </p:spPr>
        <p:txBody>
          <a:bodyPr/>
          <a:lstStyle/>
          <a:p>
            <a:r>
              <a:rPr lang="en-US" dirty="0"/>
              <a:t>Customer Need</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1807308"/>
            <a:ext cx="10455014" cy="3560763"/>
          </a:xfrm>
        </p:spPr>
        <p:txBody>
          <a:bodyPr/>
          <a:lstStyle/>
          <a:p>
            <a:pPr lvl="1">
              <a:lnSpc>
                <a:spcPct val="150000"/>
              </a:lnSpc>
            </a:pPr>
            <a:r>
              <a:rPr lang="en-US" dirty="0"/>
              <a:t>Customer needs a way to raise funds where more donors are ready to raise education.</a:t>
            </a:r>
          </a:p>
          <a:p>
            <a:pPr lvl="1">
              <a:lnSpc>
                <a:spcPct val="150000"/>
              </a:lnSpc>
            </a:pPr>
            <a:r>
              <a:rPr lang="en-US" dirty="0"/>
              <a:t>Needs and elegant way to fundraise and make it work.</a:t>
            </a:r>
          </a:p>
          <a:p>
            <a:pPr lvl="1">
              <a:lnSpc>
                <a:spcPct val="150000"/>
              </a:lnSpc>
            </a:pPr>
            <a:r>
              <a:rPr lang="en-US" dirty="0"/>
              <a:t>Customer needs a better way to show their skills to others so that it attracts more number of donors to their fundraising.</a:t>
            </a:r>
          </a:p>
          <a:p>
            <a:pPr lvl="1">
              <a:lnSpc>
                <a:spcPct val="150000"/>
              </a:lnSpc>
            </a:pPr>
            <a:r>
              <a:rPr lang="en-US" dirty="0"/>
              <a:t>Customer needs a way of fast transaction of funding from the donor account to the receiver account.</a:t>
            </a:r>
          </a:p>
        </p:txBody>
      </p:sp>
    </p:spTree>
    <p:extLst>
      <p:ext uri="{BB962C8B-B14F-4D97-AF65-F5344CB8AC3E}">
        <p14:creationId xmlns:p14="http://schemas.microsoft.com/office/powerpoint/2010/main" val="280137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398" y="805213"/>
            <a:ext cx="6520577" cy="830997"/>
          </a:xfrm>
        </p:spPr>
        <p:txBody>
          <a:bodyPr/>
          <a:lstStyle/>
          <a:p>
            <a:r>
              <a:rPr lang="en-US" dirty="0"/>
              <a:t>Proposed Solution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765907" y="1974361"/>
            <a:ext cx="10989408" cy="3560763"/>
          </a:xfrm>
        </p:spPr>
        <p:txBody>
          <a:bodyPr/>
          <a:lstStyle/>
          <a:p>
            <a:r>
              <a:rPr lang="en-US" b="0" i="0" dirty="0">
                <a:solidFill>
                  <a:srgbClr val="333333"/>
                </a:solidFill>
                <a:effectLst/>
              </a:rPr>
              <a:t>In schools and universities, funding is increasingly associated with performativity, assessment, and competition, and universities are seeking different forms of financing their activities. One of these new forms is crowdfunding, a tool enabled by the digitalization of finance.</a:t>
            </a:r>
          </a:p>
          <a:p>
            <a:r>
              <a:rPr lang="en-US" b="0" i="0" dirty="0">
                <a:solidFill>
                  <a:srgbClr val="333333"/>
                </a:solidFill>
                <a:effectLst/>
              </a:rPr>
              <a:t>Crowdfunding is a more recent development where a single individual of an organization creates a call directed to the public at large and requests for a specific thing to be funded.</a:t>
            </a:r>
          </a:p>
          <a:p>
            <a:r>
              <a:rPr lang="en-US" dirty="0"/>
              <a:t>The crowdfunding will help the students </a:t>
            </a:r>
            <a:r>
              <a:rPr lang="en-US" b="0" i="0" dirty="0">
                <a:solidFill>
                  <a:srgbClr val="333333"/>
                </a:solidFill>
                <a:effectLst/>
              </a:rPr>
              <a:t>derived from lower socio-economic sectors of society.</a:t>
            </a:r>
          </a:p>
          <a:p>
            <a:r>
              <a:rPr lang="en-US" b="0" i="0" dirty="0">
                <a:solidFill>
                  <a:srgbClr val="333333"/>
                </a:solidFill>
                <a:effectLst/>
              </a:rPr>
              <a:t>Thus, the entire funding source is dependent on a large number of small contributions of an organization.</a:t>
            </a:r>
          </a:p>
          <a:p>
            <a:r>
              <a:rPr lang="en-US" b="0" i="0" dirty="0">
                <a:solidFill>
                  <a:srgbClr val="333333"/>
                </a:solidFill>
                <a:effectLst/>
              </a:rPr>
              <a:t>Another increasingly common strategy is to seek more donations from alumni and other potential donors for students in the same organization.</a:t>
            </a:r>
            <a:endParaRPr lang="en-US" dirty="0"/>
          </a:p>
        </p:txBody>
      </p:sp>
    </p:spTree>
    <p:extLst>
      <p:ext uri="{BB962C8B-B14F-4D97-AF65-F5344CB8AC3E}">
        <p14:creationId xmlns:p14="http://schemas.microsoft.com/office/powerpoint/2010/main" val="369677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0" y="2042790"/>
            <a:ext cx="4487007" cy="3047956"/>
          </a:xfrm>
        </p:spPr>
        <p:txBody>
          <a:bodyPr/>
          <a:lstStyle/>
          <a:p>
            <a:pPr marL="342900" indent="-342900">
              <a:lnSpc>
                <a:spcPct val="100000"/>
              </a:lnSpc>
              <a:buClr>
                <a:schemeClr val="accent2"/>
              </a:buClr>
              <a:buFont typeface="Wingdings" panose="05000000000000000000" pitchFamily="2" charset="2"/>
              <a:buChar char="q"/>
            </a:pPr>
            <a:r>
              <a:rPr lang="en-US" dirty="0"/>
              <a:t>We conclude that crowdfunding is one of the best solutions for raising education within an organization with the help of colleagues.</a:t>
            </a:r>
          </a:p>
          <a:p>
            <a:pPr marL="342900" indent="-342900">
              <a:lnSpc>
                <a:spcPct val="100000"/>
              </a:lnSpc>
              <a:buClr>
                <a:schemeClr val="accent2"/>
              </a:buClr>
              <a:buFont typeface="Wingdings" panose="05000000000000000000" pitchFamily="2" charset="2"/>
              <a:buChar char="q"/>
            </a:pPr>
            <a:r>
              <a:rPr lang="en-US" dirty="0"/>
              <a:t>This potential of crowdfunding can be unlocked by a combination of adequate regulation, proper and balanced public education, and ethical and responsible practice by the organization's initiatives.</a:t>
            </a:r>
          </a:p>
        </p:txBody>
      </p:sp>
      <p:sp>
        <p:nvSpPr>
          <p:cNvPr id="4" name="Text Placeholder 3">
            <a:extLst>
              <a:ext uri="{FF2B5EF4-FFF2-40B4-BE49-F238E27FC236}">
                <a16:creationId xmlns:a16="http://schemas.microsoft.com/office/drawing/2014/main" id="{E1A59C11-3050-4901-B63B-0164B191B9E5}"/>
              </a:ext>
            </a:extLst>
          </p:cNvPr>
          <p:cNvSpPr>
            <a:spLocks noGrp="1"/>
          </p:cNvSpPr>
          <p:nvPr>
            <p:ph type="body" sz="quarter" idx="11"/>
          </p:nvPr>
        </p:nvSpPr>
        <p:spPr>
          <a:xfrm>
            <a:off x="762000" y="5497326"/>
            <a:ext cx="4143375" cy="312673"/>
          </a:xfrm>
        </p:spPr>
        <p:txBody>
          <a:bodyPr/>
          <a:lstStyle/>
          <a:p>
            <a:r>
              <a:rPr lang="en-US" dirty="0"/>
              <a:t>Thank You</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846</TotalTime>
  <Words>523</Words>
  <Application>Microsoft Office PowerPoint</Application>
  <PresentationFormat>Widescreen</PresentationFormat>
  <Paragraphs>75</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Corbel</vt:lpstr>
      <vt:lpstr>Wingdings</vt:lpstr>
      <vt:lpstr>Office Theme</vt:lpstr>
      <vt:lpstr>Product Design and  Development</vt:lpstr>
      <vt:lpstr>Problem Statement</vt:lpstr>
      <vt:lpstr>Students – Empathy Map</vt:lpstr>
      <vt:lpstr>Crowdfunding Customer Journey</vt:lpstr>
      <vt:lpstr>Customer Need</vt:lpstr>
      <vt:lpstr>Proposed Solution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 Providing System</dc:title>
  <dc:creator>Karthi Fair Hawn</dc:creator>
  <cp:lastModifiedBy>Karthi Fair Hawn</cp:lastModifiedBy>
  <cp:revision>24</cp:revision>
  <dcterms:created xsi:type="dcterms:W3CDTF">2021-10-22T15:26:42Z</dcterms:created>
  <dcterms:modified xsi:type="dcterms:W3CDTF">2022-06-30T05:14:24Z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