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02" r:id="rId6"/>
    <p:sldId id="314" r:id="rId7"/>
    <p:sldId id="326" r:id="rId8"/>
    <p:sldId id="315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7D"/>
    <a:srgbClr val="375C99"/>
    <a:srgbClr val="6288C6"/>
    <a:srgbClr val="4572BB"/>
    <a:srgbClr val="8AACDE"/>
    <a:srgbClr val="A4BFE6"/>
    <a:srgbClr val="A5BBD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6/30/2022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1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11570064" y="5669138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11798664" y="6272207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299228" y="2294075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1094348" y="2159048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2"/>
                </a:solidFill>
              </a:rPr>
              <a:t>23/10/21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Project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ndfonline.com/author/Meneguzzo%2C+Marco" TargetMode="External"/><Relationship Id="rId3" Type="http://schemas.openxmlformats.org/officeDocument/2006/relationships/hyperlink" Target="https://link.springer.com/article/10.1007/s10734-021-00678-8#auth-Hugo-Horta" TargetMode="External"/><Relationship Id="rId7" Type="http://schemas.openxmlformats.org/officeDocument/2006/relationships/hyperlink" Target="https://www.tandfonline.com/author/Frondizi%2C+Rocc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andfonline.com/author/Colasanti%2C+Nathalie" TargetMode="External"/><Relationship Id="rId11" Type="http://schemas.openxmlformats.org/officeDocument/2006/relationships/hyperlink" Target="https://journals.sagepub.com/action/doSearch?target=default&amp;ContribAuthorStored=Liu%2C+Qiang" TargetMode="External"/><Relationship Id="rId5" Type="http://schemas.openxmlformats.org/officeDocument/2006/relationships/hyperlink" Target="https://link.springer.com/article/10.1007/s10734-021-00678-8#auth-Silvio-Vismara" TargetMode="External"/><Relationship Id="rId10" Type="http://schemas.openxmlformats.org/officeDocument/2006/relationships/hyperlink" Target="https://journals.sagepub.com/action/doSearch?target=default&amp;ContribAuthorStored=Gill%2C+Manpreet" TargetMode="External"/><Relationship Id="rId4" Type="http://schemas.openxmlformats.org/officeDocument/2006/relationships/hyperlink" Target="https://link.springer.com/article/10.1007/s10734-021-00678-8#auth-Michele-Meoli" TargetMode="External"/><Relationship Id="rId9" Type="http://schemas.openxmlformats.org/officeDocument/2006/relationships/hyperlink" Target="https://journals.sagepub.com/action/doSearch?target=default&amp;ContribAuthorStored=Zhou%2C+Che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-36687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5" y="2576760"/>
            <a:ext cx="4529045" cy="1891189"/>
          </a:xfrm>
        </p:spPr>
        <p:txBody>
          <a:bodyPr/>
          <a:lstStyle/>
          <a:p>
            <a:r>
              <a:rPr lang="en-US" dirty="0"/>
              <a:t>Product Design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2331491"/>
            <a:ext cx="4281025" cy="490538"/>
          </a:xfrm>
        </p:spPr>
        <p:txBody>
          <a:bodyPr/>
          <a:lstStyle/>
          <a:p>
            <a:r>
              <a:rPr lang="en-US" dirty="0"/>
              <a:t>Concept Generation &amp; Selection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6846" y="4626968"/>
            <a:ext cx="3715710" cy="1168530"/>
          </a:xfrm>
        </p:spPr>
        <p:txBody>
          <a:bodyPr/>
          <a:lstStyle/>
          <a:p>
            <a:r>
              <a:rPr lang="en-US" dirty="0"/>
              <a:t>Karthick B, 1912067</a:t>
            </a:r>
          </a:p>
          <a:p>
            <a:r>
              <a:rPr lang="en-US" dirty="0"/>
              <a:t>Jesu Pandian J, 191206</a:t>
            </a:r>
          </a:p>
          <a:p>
            <a:r>
              <a:rPr lang="en-US" dirty="0"/>
              <a:t>Shrijith S, 1912105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204577"/>
            <a:ext cx="6151461" cy="830997"/>
          </a:xfrm>
        </p:spPr>
        <p:txBody>
          <a:bodyPr/>
          <a:lstStyle/>
          <a:p>
            <a:r>
              <a:rPr lang="en-US" sz="4000" dirty="0"/>
              <a:t>Concept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517" y="883943"/>
            <a:ext cx="5014259" cy="83099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3200" dirty="0"/>
              <a:t>Functional Decomposition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AC387-9663-EB2D-2126-8C5FC0363F2C}"/>
              </a:ext>
            </a:extLst>
          </p:cNvPr>
          <p:cNvSpPr/>
          <p:nvPr/>
        </p:nvSpPr>
        <p:spPr>
          <a:xfrm>
            <a:off x="618564" y="1936375"/>
            <a:ext cx="6305177" cy="813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0F5C-79C4-0E65-B844-DC0E14C7156F}"/>
              </a:ext>
            </a:extLst>
          </p:cNvPr>
          <p:cNvSpPr/>
          <p:nvPr/>
        </p:nvSpPr>
        <p:spPr>
          <a:xfrm>
            <a:off x="7620000" y="1936375"/>
            <a:ext cx="3890682" cy="813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Admins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6C548-1809-9B59-38DD-1D541187A60E}"/>
              </a:ext>
            </a:extLst>
          </p:cNvPr>
          <p:cNvSpPr/>
          <p:nvPr/>
        </p:nvSpPr>
        <p:spPr>
          <a:xfrm>
            <a:off x="618566" y="2900082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money to wallet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42655-7C18-8B1A-168A-E8F0BAA3E82F}"/>
              </a:ext>
            </a:extLst>
          </p:cNvPr>
          <p:cNvSpPr/>
          <p:nvPr/>
        </p:nvSpPr>
        <p:spPr>
          <a:xfrm>
            <a:off x="618565" y="3527611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Donation to a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88DD63-4198-5009-3708-11B92107C1E7}"/>
              </a:ext>
            </a:extLst>
          </p:cNvPr>
          <p:cNvSpPr/>
          <p:nvPr/>
        </p:nvSpPr>
        <p:spPr>
          <a:xfrm>
            <a:off x="618565" y="4233141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 Money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28DC0-4AB4-BB2F-016C-C9F59915334A}"/>
              </a:ext>
            </a:extLst>
          </p:cNvPr>
          <p:cNvSpPr/>
          <p:nvPr/>
        </p:nvSpPr>
        <p:spPr>
          <a:xfrm>
            <a:off x="618565" y="4911778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a new Fundraise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40C5E-B850-0609-349D-890A8D839978}"/>
              </a:ext>
            </a:extLst>
          </p:cNvPr>
          <p:cNvSpPr/>
          <p:nvPr/>
        </p:nvSpPr>
        <p:spPr>
          <a:xfrm>
            <a:off x="618565" y="5627152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Comment or Share a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29DB7-6485-EA62-D38E-2079F45F0B20}"/>
              </a:ext>
            </a:extLst>
          </p:cNvPr>
          <p:cNvSpPr/>
          <p:nvPr/>
        </p:nvSpPr>
        <p:spPr>
          <a:xfrm>
            <a:off x="3836895" y="2896939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 a Fundraiser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08D971-584A-5D56-4411-887372DBEBC4}"/>
              </a:ext>
            </a:extLst>
          </p:cNvPr>
          <p:cNvSpPr/>
          <p:nvPr/>
        </p:nvSpPr>
        <p:spPr>
          <a:xfrm>
            <a:off x="3836895" y="3496234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previous donation history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244BD9-E92D-6D67-C5A0-FFC7760573B9}"/>
              </a:ext>
            </a:extLst>
          </p:cNvPr>
          <p:cNvSpPr/>
          <p:nvPr/>
        </p:nvSpPr>
        <p:spPr>
          <a:xfrm>
            <a:off x="3836895" y="4230461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user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71DB1-9D1A-B0C2-CBE5-9C835A34CEB7}"/>
              </a:ext>
            </a:extLst>
          </p:cNvPr>
          <p:cNvSpPr/>
          <p:nvPr/>
        </p:nvSpPr>
        <p:spPr>
          <a:xfrm>
            <a:off x="3836894" y="4912217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 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EA43-5EF3-F006-93FB-2C9F0D5432B0}"/>
              </a:ext>
            </a:extLst>
          </p:cNvPr>
          <p:cNvSpPr/>
          <p:nvPr/>
        </p:nvSpPr>
        <p:spPr>
          <a:xfrm>
            <a:off x="3836894" y="5638838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Monthly donation subscription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F8E308-A8DB-9697-4315-C4E2F70DABF5}"/>
              </a:ext>
            </a:extLst>
          </p:cNvPr>
          <p:cNvSpPr/>
          <p:nvPr/>
        </p:nvSpPr>
        <p:spPr>
          <a:xfrm>
            <a:off x="7620000" y="2920250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Reported fundraises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C7FDB3-D4D5-95FF-9D5A-1E9D54D9F81D}"/>
              </a:ext>
            </a:extLst>
          </p:cNvPr>
          <p:cNvSpPr/>
          <p:nvPr/>
        </p:nvSpPr>
        <p:spPr>
          <a:xfrm>
            <a:off x="7620000" y="3527610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funds and requests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4BA97-5E38-16DC-2A2F-294318E8F578}"/>
              </a:ext>
            </a:extLst>
          </p:cNvPr>
          <p:cNvSpPr/>
          <p:nvPr/>
        </p:nvSpPr>
        <p:spPr>
          <a:xfrm>
            <a:off x="7620000" y="4230461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 or suspend a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3FA48-54D0-B8C7-F18E-CE00CA72341F}"/>
              </a:ext>
            </a:extLst>
          </p:cNvPr>
          <p:cNvSpPr/>
          <p:nvPr/>
        </p:nvSpPr>
        <p:spPr>
          <a:xfrm>
            <a:off x="7620000" y="4928828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 or decline a fundraise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7118147-ED4A-D698-34EB-7A7FD224F7A0}"/>
              </a:ext>
            </a:extLst>
          </p:cNvPr>
          <p:cNvSpPr/>
          <p:nvPr/>
        </p:nvSpPr>
        <p:spPr>
          <a:xfrm flipH="1">
            <a:off x="6277554" y="3650601"/>
            <a:ext cx="3265854" cy="897886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BA9DB53-5E19-DE88-8FD0-7090BE4F7EDA}"/>
              </a:ext>
            </a:extLst>
          </p:cNvPr>
          <p:cNvSpPr/>
          <p:nvPr/>
        </p:nvSpPr>
        <p:spPr>
          <a:xfrm flipH="1">
            <a:off x="6277554" y="3710999"/>
            <a:ext cx="1225908" cy="68508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9B7FC6-CFFF-E789-9D44-A0532CEAB121}"/>
              </a:ext>
            </a:extLst>
          </p:cNvPr>
          <p:cNvSpPr/>
          <p:nvPr/>
        </p:nvSpPr>
        <p:spPr>
          <a:xfrm>
            <a:off x="4784298" y="3637603"/>
            <a:ext cx="1716690" cy="92692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8" name="Title 8">
            <a:extLst>
              <a:ext uri="{FF2B5EF4-FFF2-40B4-BE49-F238E27FC236}">
                <a16:creationId xmlns:a16="http://schemas.microsoft.com/office/drawing/2014/main" id="{E384670A-DE26-4E4A-9ED8-6B4D41D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" y="0"/>
            <a:ext cx="6151461" cy="830997"/>
          </a:xfrm>
        </p:spPr>
        <p:txBody>
          <a:bodyPr/>
          <a:lstStyle/>
          <a:p>
            <a:r>
              <a:rPr lang="en-US" sz="2800" b="1" dirty="0"/>
              <a:t>Classification Tree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4682B-9873-B777-0964-1E5CD5908790}"/>
              </a:ext>
            </a:extLst>
          </p:cNvPr>
          <p:cNvSpPr/>
          <p:nvPr/>
        </p:nvSpPr>
        <p:spPr>
          <a:xfrm>
            <a:off x="2933035" y="1863009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using external gateways.</a:t>
            </a:r>
            <a:endParaRPr lang="en-IN" sz="11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820B57E-8AAD-3BA7-F16A-8213DF6CC229}"/>
              </a:ext>
            </a:extLst>
          </p:cNvPr>
          <p:cNvSpPr/>
          <p:nvPr/>
        </p:nvSpPr>
        <p:spPr>
          <a:xfrm>
            <a:off x="1169123" y="1003318"/>
            <a:ext cx="1716690" cy="92692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838A49-0796-4954-A452-335170086CB5}"/>
              </a:ext>
            </a:extLst>
          </p:cNvPr>
          <p:cNvSpPr/>
          <p:nvPr/>
        </p:nvSpPr>
        <p:spPr>
          <a:xfrm>
            <a:off x="188261" y="1863009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Integrated Wallet</a:t>
            </a:r>
            <a:endParaRPr lang="en-IN" sz="11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A45BA5-FB1E-5F95-EE4B-A88735C22741}"/>
              </a:ext>
            </a:extLst>
          </p:cNvPr>
          <p:cNvSpPr/>
          <p:nvPr/>
        </p:nvSpPr>
        <p:spPr>
          <a:xfrm flipH="1">
            <a:off x="2474258" y="1022016"/>
            <a:ext cx="1380565" cy="83099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F81D-36D1-65F3-0A92-F86DF1B44497}"/>
              </a:ext>
            </a:extLst>
          </p:cNvPr>
          <p:cNvSpPr/>
          <p:nvPr/>
        </p:nvSpPr>
        <p:spPr>
          <a:xfrm>
            <a:off x="188261" y="2952218"/>
            <a:ext cx="1968777" cy="47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Need to be more secure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Admin need to manage funds</a:t>
            </a:r>
          </a:p>
          <a:p>
            <a:pPr algn="ctr"/>
            <a:endParaRPr lang="en-IN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7F7E06-6072-19C3-CF02-DFC6E3E29479}"/>
              </a:ext>
            </a:extLst>
          </p:cNvPr>
          <p:cNvSpPr/>
          <p:nvPr/>
        </p:nvSpPr>
        <p:spPr>
          <a:xfrm>
            <a:off x="2933035" y="2943785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Need extra dev cost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Server down may occur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BB9488-40F6-0A7D-E84C-51CB6D610423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>
            <a:off x="1172650" y="2199895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19081-B93C-BA8A-1043-49F0FB749843}"/>
              </a:ext>
            </a:extLst>
          </p:cNvPr>
          <p:cNvSpPr/>
          <p:nvPr/>
        </p:nvSpPr>
        <p:spPr>
          <a:xfrm>
            <a:off x="1664530" y="733457"/>
            <a:ext cx="1968777" cy="336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Wallet</a:t>
            </a:r>
            <a:endParaRPr lang="en-IN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B5F63F-00EC-027F-AE54-91289123D497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3917424" y="2199895"/>
            <a:ext cx="0" cy="7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FB71C-832E-EF20-F252-B0887904B01B}"/>
              </a:ext>
            </a:extLst>
          </p:cNvPr>
          <p:cNvSpPr/>
          <p:nvPr/>
        </p:nvSpPr>
        <p:spPr>
          <a:xfrm>
            <a:off x="7804205" y="135709"/>
            <a:ext cx="1968777" cy="336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Fund Management</a:t>
            </a:r>
            <a:endParaRPr lang="en-IN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AE891-E748-AF5F-688C-EB391FF96D71}"/>
              </a:ext>
            </a:extLst>
          </p:cNvPr>
          <p:cNvSpPr/>
          <p:nvPr/>
        </p:nvSpPr>
        <p:spPr>
          <a:xfrm>
            <a:off x="7804205" y="1332286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in users account</a:t>
            </a:r>
            <a:endParaRPr lang="en-IN" sz="1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09F4AC-D084-2165-8B9E-F7E5824EF33B}"/>
              </a:ext>
            </a:extLst>
          </p:cNvPr>
          <p:cNvSpPr/>
          <p:nvPr/>
        </p:nvSpPr>
        <p:spPr>
          <a:xfrm>
            <a:off x="6040293" y="472595"/>
            <a:ext cx="1968776" cy="92692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7CBB8-A35C-18C4-3290-2A9EF54B099C}"/>
              </a:ext>
            </a:extLst>
          </p:cNvPr>
          <p:cNvSpPr/>
          <p:nvPr/>
        </p:nvSpPr>
        <p:spPr>
          <a:xfrm>
            <a:off x="5059431" y="1332286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in different admins account.</a:t>
            </a:r>
            <a:endParaRPr lang="en-IN" sz="11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F46B7E-3669-D0EE-CE86-94A039C00827}"/>
              </a:ext>
            </a:extLst>
          </p:cNvPr>
          <p:cNvSpPr/>
          <p:nvPr/>
        </p:nvSpPr>
        <p:spPr>
          <a:xfrm flipH="1">
            <a:off x="9473685" y="437179"/>
            <a:ext cx="1472220" cy="89510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61365-8872-1301-0F91-BE1CC97AFBC7}"/>
              </a:ext>
            </a:extLst>
          </p:cNvPr>
          <p:cNvSpPr/>
          <p:nvPr/>
        </p:nvSpPr>
        <p:spPr>
          <a:xfrm>
            <a:off x="5059431" y="2421495"/>
            <a:ext cx="1968777" cy="47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E</a:t>
            </a:r>
            <a:r>
              <a:rPr lang="en-IN" sz="1100" dirty="0" err="1"/>
              <a:t>asy</a:t>
            </a:r>
            <a:r>
              <a:rPr lang="en-IN" sz="1100" dirty="0"/>
              <a:t> fund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Better support for wallet.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87A-1A0B-0F5A-43FE-79F4DC85C251}"/>
              </a:ext>
            </a:extLst>
          </p:cNvPr>
          <p:cNvSpPr/>
          <p:nvPr/>
        </p:nvSpPr>
        <p:spPr>
          <a:xfrm>
            <a:off x="7804205" y="2413062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Scam Possibilities.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Reduced donor rate.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783802-E1D0-1776-3046-18180FC9549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043820" y="1669172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1ED0F-37AD-FE1C-EA5B-493B403A184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8788594" y="1669172"/>
            <a:ext cx="0" cy="7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163EB-3CBA-A867-C583-1D352D0C7BE4}"/>
              </a:ext>
            </a:extLst>
          </p:cNvPr>
          <p:cNvSpPr/>
          <p:nvPr/>
        </p:nvSpPr>
        <p:spPr>
          <a:xfrm>
            <a:off x="10038488" y="1332286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in common account</a:t>
            </a:r>
            <a:endParaRPr lang="en-IN" sz="11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ABE17F-C7C9-79E6-BDAE-3306BC26A84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788594" y="472595"/>
            <a:ext cx="0" cy="85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D78F2-5973-CDFF-9E6B-31201049207E}"/>
              </a:ext>
            </a:extLst>
          </p:cNvPr>
          <p:cNvSpPr/>
          <p:nvPr/>
        </p:nvSpPr>
        <p:spPr>
          <a:xfrm>
            <a:off x="10038488" y="2421495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Fund will be locked if this one account get locked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60196-D146-E976-5436-EE62AC596A3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11022877" y="1669172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823D3B1-1069-4AD0-414B-59ED627AE042}"/>
              </a:ext>
            </a:extLst>
          </p:cNvPr>
          <p:cNvSpPr/>
          <p:nvPr/>
        </p:nvSpPr>
        <p:spPr>
          <a:xfrm>
            <a:off x="5230565" y="3374114"/>
            <a:ext cx="1968777" cy="336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Donated Amount</a:t>
            </a:r>
            <a:endParaRPr lang="en-IN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B3B92F-1279-E025-7D47-A891365A0A0F}"/>
              </a:ext>
            </a:extLst>
          </p:cNvPr>
          <p:cNvSpPr/>
          <p:nvPr/>
        </p:nvSpPr>
        <p:spPr>
          <a:xfrm>
            <a:off x="6500988" y="4396087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confirmation from admin</a:t>
            </a:r>
            <a:endParaRPr lang="en-IN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7154F-DF71-AAF7-0451-FBE6CE909848}"/>
              </a:ext>
            </a:extLst>
          </p:cNvPr>
          <p:cNvSpPr/>
          <p:nvPr/>
        </p:nvSpPr>
        <p:spPr>
          <a:xfrm>
            <a:off x="3756214" y="4396087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Sent to receiver immediately</a:t>
            </a:r>
            <a:endParaRPr lang="en-IN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9BA28-8FC5-CF59-BFCC-7337D460F64E}"/>
              </a:ext>
            </a:extLst>
          </p:cNvPr>
          <p:cNvSpPr/>
          <p:nvPr/>
        </p:nvSpPr>
        <p:spPr>
          <a:xfrm>
            <a:off x="3756214" y="5485296"/>
            <a:ext cx="1968777" cy="47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High scam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Immediate fund transfer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2754EA-86A3-BF72-A4EA-AD9EE098DE17}"/>
              </a:ext>
            </a:extLst>
          </p:cNvPr>
          <p:cNvSpPr/>
          <p:nvPr/>
        </p:nvSpPr>
        <p:spPr>
          <a:xfrm>
            <a:off x="6500988" y="5476863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Delay in fund transfer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Authorized fund transfer</a:t>
            </a:r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79451-461F-5481-E602-8C0863980333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740603" y="4732973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5A97C7-C4B9-34EB-5D25-08631C4E972E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7485377" y="4732973"/>
            <a:ext cx="0" cy="7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D30AF7-5B20-284B-B26F-B37D29C2EAF7}"/>
              </a:ext>
            </a:extLst>
          </p:cNvPr>
          <p:cNvSpPr/>
          <p:nvPr/>
        </p:nvSpPr>
        <p:spPr>
          <a:xfrm>
            <a:off x="8693199" y="4397350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Transfer to user wallet and confirm on withdrawal</a:t>
            </a:r>
            <a:endParaRPr lang="en-I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2F8453-B181-DA54-2CE6-731DC799DA55}"/>
              </a:ext>
            </a:extLst>
          </p:cNvPr>
          <p:cNvSpPr/>
          <p:nvPr/>
        </p:nvSpPr>
        <p:spPr>
          <a:xfrm>
            <a:off x="8693198" y="5476862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Immediate arrival to wallet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Better transfer rate</a:t>
            </a:r>
            <a:endParaRPr lang="en-IN" sz="11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2D8DD-8C3E-A80E-5949-099100C19715}"/>
              </a:ext>
            </a:extLst>
          </p:cNvPr>
          <p:cNvCxnSpPr>
            <a:stCxn id="49" idx="2"/>
          </p:cNvCxnSpPr>
          <p:nvPr/>
        </p:nvCxnSpPr>
        <p:spPr>
          <a:xfrm flipH="1">
            <a:off x="9677586" y="4734236"/>
            <a:ext cx="2" cy="88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8">
            <a:extLst>
              <a:ext uri="{FF2B5EF4-FFF2-40B4-BE49-F238E27FC236}">
                <a16:creationId xmlns:a16="http://schemas.microsoft.com/office/drawing/2014/main" id="{E384670A-DE26-4E4A-9ED8-6B4D41D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" y="0"/>
            <a:ext cx="3692719" cy="609599"/>
          </a:xfrm>
        </p:spPr>
        <p:txBody>
          <a:bodyPr/>
          <a:lstStyle/>
          <a:p>
            <a:r>
              <a:rPr lang="en-US" b="1" dirty="0"/>
              <a:t>Concept Selection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40A530A7-7FA6-EB09-A5DE-5F3BB64E5F98}"/>
              </a:ext>
            </a:extLst>
          </p:cNvPr>
          <p:cNvSpPr txBox="1">
            <a:spLocks/>
          </p:cNvSpPr>
          <p:nvPr/>
        </p:nvSpPr>
        <p:spPr>
          <a:xfrm>
            <a:off x="135211" y="415498"/>
            <a:ext cx="6151461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Selection Matrix (Fund Transfer)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D4DD05-8946-66AA-6AB8-F67F0753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29209"/>
              </p:ext>
            </p:extLst>
          </p:nvPr>
        </p:nvGraphicFramePr>
        <p:xfrm>
          <a:off x="582707" y="1246495"/>
          <a:ext cx="10408022" cy="5044580"/>
        </p:xfrm>
        <a:graphic>
          <a:graphicData uri="http://schemas.openxmlformats.org/drawingml/2006/table">
            <a:tbl>
              <a:tblPr firstRow="1" lastCol="1" bandCol="1">
                <a:tableStyleId>{3C2FFA5D-87B4-456A-9821-1D502468CF0F}</a:tableStyleId>
              </a:tblPr>
              <a:tblGrid>
                <a:gridCol w="2126281">
                  <a:extLst>
                    <a:ext uri="{9D8B030D-6E8A-4147-A177-3AD203B41FA5}">
                      <a16:colId xmlns:a16="http://schemas.microsoft.com/office/drawing/2014/main" val="2521867616"/>
                    </a:ext>
                  </a:extLst>
                </a:gridCol>
                <a:gridCol w="1894625">
                  <a:extLst>
                    <a:ext uri="{9D8B030D-6E8A-4147-A177-3AD203B41FA5}">
                      <a16:colId xmlns:a16="http://schemas.microsoft.com/office/drawing/2014/main" val="744601652"/>
                    </a:ext>
                  </a:extLst>
                </a:gridCol>
                <a:gridCol w="1514045">
                  <a:extLst>
                    <a:ext uri="{9D8B030D-6E8A-4147-A177-3AD203B41FA5}">
                      <a16:colId xmlns:a16="http://schemas.microsoft.com/office/drawing/2014/main" val="1492721368"/>
                    </a:ext>
                  </a:extLst>
                </a:gridCol>
                <a:gridCol w="1414763">
                  <a:extLst>
                    <a:ext uri="{9D8B030D-6E8A-4147-A177-3AD203B41FA5}">
                      <a16:colId xmlns:a16="http://schemas.microsoft.com/office/drawing/2014/main" val="3761847960"/>
                    </a:ext>
                  </a:extLst>
                </a:gridCol>
                <a:gridCol w="1729154">
                  <a:extLst>
                    <a:ext uri="{9D8B030D-6E8A-4147-A177-3AD203B41FA5}">
                      <a16:colId xmlns:a16="http://schemas.microsoft.com/office/drawing/2014/main" val="1119147376"/>
                    </a:ext>
                  </a:extLst>
                </a:gridCol>
                <a:gridCol w="1729154">
                  <a:extLst>
                    <a:ext uri="{9D8B030D-6E8A-4147-A177-3AD203B41FA5}">
                      <a16:colId xmlns:a16="http://schemas.microsoft.com/office/drawing/2014/main" val="3193806360"/>
                    </a:ext>
                  </a:extLst>
                </a:gridCol>
              </a:tblGrid>
              <a:tr h="852363">
                <a:tc>
                  <a:txBody>
                    <a:bodyPr/>
                    <a:lstStyle/>
                    <a:p>
                      <a:r>
                        <a:rPr lang="en-US" dirty="0"/>
                        <a:t>Criteria ▶️</a:t>
                      </a:r>
                    </a:p>
                    <a:p>
                      <a:r>
                        <a:rPr lang="en-US" dirty="0"/>
                        <a:t>------------------</a:t>
                      </a:r>
                    </a:p>
                    <a:p>
                      <a:r>
                        <a:rPr lang="en-US" dirty="0"/>
                        <a:t>Problems 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User experience </a:t>
                      </a:r>
                      <a:r>
                        <a:rPr lang="en-US" u="none" dirty="0"/>
                        <a:t>on</a:t>
                      </a:r>
                      <a:r>
                        <a:rPr lang="en-US" dirty="0"/>
                        <a:t> fund transfer.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Scam Protection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Fund Stability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Withdrawal delay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0" dirty="0"/>
                    </a:p>
                    <a:p>
                      <a:pPr algn="ctr"/>
                      <a:r>
                        <a:rPr lang="en-US" i="0" u="sng" dirty="0"/>
                        <a:t>Score</a:t>
                      </a:r>
                      <a:endParaRPr lang="en-IN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46458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Integrated wallet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88505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Confirmation on every withdrawal.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06246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Donate directly to users bank acct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19749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 verification for every donation.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78858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Transfer donated funds to admin acct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4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4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0D8B5019-EDBF-BC0E-4B5D-00382962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18652"/>
            <a:ext cx="5497120" cy="830997"/>
          </a:xfrm>
        </p:spPr>
        <p:txBody>
          <a:bodyPr/>
          <a:lstStyle/>
          <a:p>
            <a:r>
              <a:rPr lang="en-US" sz="3600" dirty="0"/>
              <a:t>Patent Search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00C630F-1D04-8CBE-3D0A-81074950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44683"/>
              </p:ext>
            </p:extLst>
          </p:nvPr>
        </p:nvGraphicFramePr>
        <p:xfrm>
          <a:off x="660399" y="1149649"/>
          <a:ext cx="11134521" cy="5120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11507">
                  <a:extLst>
                    <a:ext uri="{9D8B030D-6E8A-4147-A177-3AD203B41FA5}">
                      <a16:colId xmlns:a16="http://schemas.microsoft.com/office/drawing/2014/main" val="1466334010"/>
                    </a:ext>
                  </a:extLst>
                </a:gridCol>
                <a:gridCol w="3711507">
                  <a:extLst>
                    <a:ext uri="{9D8B030D-6E8A-4147-A177-3AD203B41FA5}">
                      <a16:colId xmlns:a16="http://schemas.microsoft.com/office/drawing/2014/main" val="21174850"/>
                    </a:ext>
                  </a:extLst>
                </a:gridCol>
                <a:gridCol w="3711507">
                  <a:extLst>
                    <a:ext uri="{9D8B030D-6E8A-4147-A177-3AD203B41FA5}">
                      <a16:colId xmlns:a16="http://schemas.microsoft.com/office/drawing/2014/main" val="3198616081"/>
                    </a:ext>
                  </a:extLst>
                </a:gridCol>
              </a:tblGrid>
              <a:tr h="361918">
                <a:tc>
                  <a:txBody>
                    <a:bodyPr/>
                    <a:lstStyle/>
                    <a:p>
                      <a:r>
                        <a:rPr lang="en-IN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4760"/>
                  </a:ext>
                </a:extLst>
              </a:tr>
              <a:tr h="873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Crowdfunding in higher education: evidence from UK Universities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Hugo Horta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en-IN" sz="1800" b="0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Michele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Meoli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 &amp; 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Silvio Vismara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 March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74335"/>
                  </a:ext>
                </a:extLst>
              </a:tr>
              <a:tr h="11352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education and stakeholders’ donations: successful civic crowdfunding in an Italian university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Nathalie Colasanti</a:t>
                      </a:r>
                      <a:endParaRPr lang="it-IT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it-IT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Rocco Frondizi</a:t>
                      </a:r>
                      <a:endParaRPr lang="it-IT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</a:t>
                      </a:r>
                      <a:r>
                        <a:rPr lang="it-IT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Marco Meneguzzo</a:t>
                      </a:r>
                      <a:endParaRPr lang="it-IT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 March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82886"/>
                  </a:ext>
                </a:extLst>
              </a:tr>
              <a:tr h="1397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Empowering Education with Crowdfunding: The Role of Crowdfunded Resources and Crowd Screening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Chen Zhou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Manpreet Gill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0" u="none" strike="noStrike" kern="1200" dirty="0" err="1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Qiang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Liu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November 2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74451"/>
                  </a:ext>
                </a:extLst>
              </a:tr>
              <a:tr h="87326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Use Crowdfunding in Extension: A Relationship Education Example</a:t>
                      </a:r>
                      <a:endParaRPr lang="en-IN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Kale Monk</a:t>
                      </a:r>
                      <a:r>
                        <a:rPr lang="en-US" sz="1800" b="0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Missouri</a:t>
                      </a:r>
                    </a:p>
                    <a:p>
                      <a:r>
                        <a:rPr lang="en-US" sz="1800" b="1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Amber V. </a:t>
                      </a:r>
                      <a:r>
                        <a:rPr lang="en-US" sz="1800" b="1" i="0" u="sng" kern="1200" dirty="0" err="1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Vennum</a:t>
                      </a:r>
                      <a:r>
                        <a:rPr lang="en-US" sz="1800" b="0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Kansas State University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01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3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6" y="217004"/>
            <a:ext cx="4275138" cy="830997"/>
          </a:xfrm>
        </p:spPr>
        <p:txBody>
          <a:bodyPr/>
          <a:lstStyle/>
          <a:p>
            <a:r>
              <a:rPr lang="en-US" sz="3600" dirty="0"/>
              <a:t>Final Concept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391" y="1138628"/>
            <a:ext cx="10880911" cy="426807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Integrated Wallet got 15 points in concept screening whereas we can also include admin confirmation on withdrawal so it ensures scam protection of the fund donated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Every withdrawal will go for an approval from admin thus it ensures the security of fund management.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Every fundraising will be listed to admin for verification of documents, skillsets uploaded to showcase in the fundraising section.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Voting is enabled in the way that helps in filtering the fundraising based on the ability of the fundraisers.</a:t>
            </a:r>
          </a:p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Auto rejection of fundraising is not a better way to reject a fundraising cause a fundraising request may get more number of donors in feature and before deadline of fundraising.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5497326"/>
            <a:ext cx="4143375" cy="31267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1125</TotalTime>
  <Words>498</Words>
  <Application>Microsoft Office PowerPoint</Application>
  <PresentationFormat>Widescreen</PresentationFormat>
  <Paragraphs>125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</vt:lpstr>
      <vt:lpstr>Office Theme</vt:lpstr>
      <vt:lpstr>Product Design and  Development</vt:lpstr>
      <vt:lpstr>Concept Generation</vt:lpstr>
      <vt:lpstr>Classification Tree</vt:lpstr>
      <vt:lpstr>Concept Selection</vt:lpstr>
      <vt:lpstr>Patent Search</vt:lpstr>
      <vt:lpstr>Final Concept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 Providing System</dc:title>
  <dc:creator>Karthi Fair Hawn</dc:creator>
  <cp:lastModifiedBy>Karthi Fair Hawn</cp:lastModifiedBy>
  <cp:revision>34</cp:revision>
  <dcterms:created xsi:type="dcterms:W3CDTF">2021-10-22T15:26:42Z</dcterms:created>
  <dcterms:modified xsi:type="dcterms:W3CDTF">2022-06-30T04:35:10Z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