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4" r:id="rId5"/>
    <p:sldId id="326" r:id="rId6"/>
    <p:sldId id="302" r:id="rId7"/>
    <p:sldId id="315" r:id="rId8"/>
    <p:sldId id="325" r:id="rId9"/>
    <p:sldId id="304" r:id="rId10"/>
    <p:sldId id="314" r:id="rId11"/>
    <p:sldId id="312" r:id="rId12"/>
    <p:sldId id="327" r:id="rId13"/>
    <p:sldId id="328" r:id="rId14"/>
    <p:sldId id="329"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7" d="100"/>
          <a:sy n="87" d="100"/>
        </p:scale>
        <p:origin x="528" y="8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10/23/2021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aliem.com/faculty-incubator-2019-2020-class/40765392-scholarship-word-cloud-education-concep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hyperlink" Target="http://pngimg.com/download/21499" TargetMode="External"/><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svg"/><Relationship Id="rId4" Type="http://schemas.openxmlformats.org/officeDocument/2006/relationships/image" Target="../media/image11.svg"/><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3924935" cy="1891189"/>
          </a:xfrm>
        </p:spPr>
        <p:txBody>
          <a:bodyPr/>
          <a:lstStyle/>
          <a:p>
            <a:r>
              <a:rPr lang="en-US" dirty="0"/>
              <a:t>Scholarship</a:t>
            </a:r>
            <a:br>
              <a:rPr lang="en-US" dirty="0"/>
            </a:br>
            <a:r>
              <a:rPr lang="en-US" dirty="0"/>
              <a:t>Providing</a:t>
            </a:r>
            <a:br>
              <a:rPr lang="en-US" dirty="0"/>
            </a:br>
            <a:r>
              <a:rPr lang="en-US" dirty="0"/>
              <a:t>System</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Guided by : Mr. Rajesh Kumar S – AP/CSE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55467A-AE79-46E2-801A-F5837F983EAC}"/>
              </a:ext>
            </a:extLst>
          </p:cNvPr>
          <p:cNvSpPr>
            <a:spLocks noGrp="1"/>
          </p:cNvSpPr>
          <p:nvPr>
            <p:ph type="title"/>
          </p:nvPr>
        </p:nvSpPr>
        <p:spPr>
          <a:xfrm>
            <a:off x="0" y="0"/>
            <a:ext cx="6355862" cy="830997"/>
          </a:xfrm>
        </p:spPr>
        <p:txBody>
          <a:bodyPr/>
          <a:lstStyle/>
          <a:p>
            <a:r>
              <a:rPr lang="en-IN" dirty="0">
                <a:solidFill>
                  <a:schemeClr val="tx1">
                    <a:lumMod val="65000"/>
                    <a:lumOff val="35000"/>
                  </a:schemeClr>
                </a:solidFill>
                <a:latin typeface="Berlin Sans FB Demi" panose="020E0802020502020306" pitchFamily="34" charset="0"/>
              </a:rPr>
              <a:t>Plans Page</a:t>
            </a:r>
          </a:p>
        </p:txBody>
      </p:sp>
      <p:pic>
        <p:nvPicPr>
          <p:cNvPr id="4" name="Picture 3">
            <a:extLst>
              <a:ext uri="{FF2B5EF4-FFF2-40B4-BE49-F238E27FC236}">
                <a16:creationId xmlns:a16="http://schemas.microsoft.com/office/drawing/2014/main" id="{F032BCA7-F017-4E52-ABE3-95BD2C9CB369}"/>
              </a:ext>
            </a:extLst>
          </p:cNvPr>
          <p:cNvPicPr>
            <a:picLocks noChangeAspect="1"/>
          </p:cNvPicPr>
          <p:nvPr/>
        </p:nvPicPr>
        <p:blipFill>
          <a:blip r:embed="rId2"/>
          <a:stretch>
            <a:fillRect/>
          </a:stretch>
        </p:blipFill>
        <p:spPr>
          <a:xfrm>
            <a:off x="724033" y="1336430"/>
            <a:ext cx="9577621" cy="4748904"/>
          </a:xfrm>
          <a:prstGeom prst="round1Rect">
            <a:avLst/>
          </a:prstGeom>
        </p:spPr>
      </p:pic>
    </p:spTree>
    <p:extLst>
      <p:ext uri="{BB962C8B-B14F-4D97-AF65-F5344CB8AC3E}">
        <p14:creationId xmlns:p14="http://schemas.microsoft.com/office/powerpoint/2010/main" val="290450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55467A-AE79-46E2-801A-F5837F983EAC}"/>
              </a:ext>
            </a:extLst>
          </p:cNvPr>
          <p:cNvSpPr>
            <a:spLocks noGrp="1"/>
          </p:cNvSpPr>
          <p:nvPr>
            <p:ph type="title"/>
          </p:nvPr>
        </p:nvSpPr>
        <p:spPr>
          <a:xfrm>
            <a:off x="-1" y="0"/>
            <a:ext cx="7218485" cy="830997"/>
          </a:xfrm>
        </p:spPr>
        <p:txBody>
          <a:bodyPr/>
          <a:lstStyle/>
          <a:p>
            <a:r>
              <a:rPr lang="en-IN" dirty="0">
                <a:solidFill>
                  <a:schemeClr val="tx1">
                    <a:lumMod val="65000"/>
                    <a:lumOff val="35000"/>
                  </a:schemeClr>
                </a:solidFill>
                <a:latin typeface="Berlin Sans FB Demi" panose="020E0802020502020306" pitchFamily="34" charset="0"/>
              </a:rPr>
              <a:t>Scholarship Request Page</a:t>
            </a:r>
          </a:p>
        </p:txBody>
      </p:sp>
      <p:pic>
        <p:nvPicPr>
          <p:cNvPr id="3" name="Picture 2">
            <a:extLst>
              <a:ext uri="{FF2B5EF4-FFF2-40B4-BE49-F238E27FC236}">
                <a16:creationId xmlns:a16="http://schemas.microsoft.com/office/drawing/2014/main" id="{86C0F42D-C939-427F-A937-4BDDCB498660}"/>
              </a:ext>
            </a:extLst>
          </p:cNvPr>
          <p:cNvPicPr>
            <a:picLocks noChangeAspect="1"/>
          </p:cNvPicPr>
          <p:nvPr/>
        </p:nvPicPr>
        <p:blipFill>
          <a:blip r:embed="rId2"/>
          <a:stretch>
            <a:fillRect/>
          </a:stretch>
        </p:blipFill>
        <p:spPr>
          <a:xfrm>
            <a:off x="782514" y="1497240"/>
            <a:ext cx="9325707" cy="4638568"/>
          </a:xfrm>
          <a:prstGeom prst="round1Rect">
            <a:avLst/>
          </a:prstGeom>
        </p:spPr>
      </p:pic>
    </p:spTree>
    <p:extLst>
      <p:ext uri="{BB962C8B-B14F-4D97-AF65-F5344CB8AC3E}">
        <p14:creationId xmlns:p14="http://schemas.microsoft.com/office/powerpoint/2010/main" val="66315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buClr>
                <a:schemeClr val="bg2">
                  <a:lumMod val="50000"/>
                </a:schemeClr>
              </a:buClr>
              <a:buFont typeface="Wingdings" panose="05000000000000000000" pitchFamily="2" charset="2"/>
              <a:buChar char="q"/>
            </a:pPr>
            <a:r>
              <a:rPr lang="en-US" dirty="0"/>
              <a:t>The scholarship providing system will light up students journey with a great help from the members and we hope the forum will create a family of members work together for others education.</a:t>
            </a:r>
          </a:p>
          <a:p>
            <a:pPr marL="342900" indent="-342900">
              <a:buClr>
                <a:schemeClr val="accent2"/>
              </a:buClr>
              <a:buFont typeface="Wingdings" panose="05000000000000000000" pitchFamily="2" charset="2"/>
              <a:buChar char="q"/>
            </a:pPr>
            <a:r>
              <a:rPr lang="en-US" dirty="0"/>
              <a:t>The frontend progress will be completed within a week and will proceeded to backend development</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184653"/>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3881121" y="1723052"/>
            <a:ext cx="4418546" cy="3032920"/>
          </a:xfrm>
        </p:spPr>
        <p:txBody>
          <a:bodyPr/>
          <a:lstStyle/>
          <a:p>
            <a:pPr rtl="0" eaLnBrk="1" latinLnBrk="0" hangingPunct="1"/>
            <a:r>
              <a:rPr lang="en-US" dirty="0"/>
              <a:t>Most students studies around the world gets affected due to insufficient money for projects and studies so we thought a simple solution which solves not every problem but some students around us.</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085863" y="4612804"/>
            <a:ext cx="3924934" cy="851281"/>
          </a:xfrm>
        </p:spPr>
        <p:txBody>
          <a:bodyPr/>
          <a:lstStyle/>
          <a:p>
            <a:r>
              <a:rPr lang="en-US" sz="1600" dirty="0"/>
              <a:t>MY FIRST STEPS TOWARDS SOLVING STUDENTS FINANCIAL PROBLEM</a:t>
            </a:r>
          </a:p>
        </p:txBody>
      </p:sp>
      <p:cxnSp>
        <p:nvCxnSpPr>
          <p:cNvPr id="9" name="Straight Connector 8">
            <a:extLst>
              <a:ext uri="{FF2B5EF4-FFF2-40B4-BE49-F238E27FC236}">
                <a16:creationId xmlns:a16="http://schemas.microsoft.com/office/drawing/2014/main" id="{9426C615-5D74-4493-BE03-6F9A64414319}"/>
              </a:ext>
            </a:extLst>
          </p:cNvPr>
          <p:cNvCxnSpPr/>
          <p:nvPr/>
        </p:nvCxnSpPr>
        <p:spPr>
          <a:xfrm>
            <a:off x="4085863" y="4870939"/>
            <a:ext cx="405229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139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Objective</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807308"/>
            <a:ext cx="4275138" cy="3560763"/>
          </a:xfrm>
        </p:spPr>
        <p:txBody>
          <a:bodyPr/>
          <a:lstStyle/>
          <a:p>
            <a:r>
              <a:rPr lang="en-US" b="0" i="0" dirty="0">
                <a:solidFill>
                  <a:srgbClr val="202124"/>
                </a:solidFill>
                <a:effectLst/>
                <a:latin typeface="arial" panose="020B0604020202020204" pitchFamily="34" charset="0"/>
              </a:rPr>
              <a:t>The mission of the Scholarship Providing System is </a:t>
            </a:r>
            <a:r>
              <a:rPr lang="en-US" b="1" i="0" dirty="0">
                <a:solidFill>
                  <a:srgbClr val="202124"/>
                </a:solidFill>
                <a:effectLst/>
                <a:latin typeface="arial" panose="020B0604020202020204" pitchFamily="34" charset="0"/>
              </a:rPr>
              <a:t>to increase opportunities for student access to and success in higher education</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and contests </a:t>
            </a:r>
            <a:r>
              <a:rPr lang="en-US" b="0" i="0" dirty="0">
                <a:solidFill>
                  <a:srgbClr val="202124"/>
                </a:solidFill>
                <a:effectLst/>
                <a:latin typeface="arial" panose="020B0604020202020204" pitchFamily="34" charset="0"/>
              </a:rPr>
              <a:t>by helping students in financial support.</a:t>
            </a:r>
            <a:endParaRPr lang="en-US" dirty="0"/>
          </a:p>
        </p:txBody>
      </p:sp>
      <p:pic>
        <p:nvPicPr>
          <p:cNvPr id="5" name="Picture 4">
            <a:extLst>
              <a:ext uri="{FF2B5EF4-FFF2-40B4-BE49-F238E27FC236}">
                <a16:creationId xmlns:a16="http://schemas.microsoft.com/office/drawing/2014/main" id="{5B2251FE-657C-42BE-B226-F61F76E9E30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66592" y="1081332"/>
            <a:ext cx="6430108" cy="42867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4190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ABSTRACT</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pPr marL="0" indent="0">
              <a:buNone/>
            </a:pPr>
            <a:r>
              <a:rPr lang="en-US" dirty="0"/>
              <a:t>The Scholarship Providing Forum mainly focuses on providing scholarship for those who has skills but in need of money to achieve something, it includes highly paid certifications and higher studies. Someone can get scholarship fund by providing the details of eligibility criteria they have to do that study, one who want to enroll in this system must need select a premium pack which decides the range of scholarship amount that they can avail for. Also, there will be a module which enhances donation to the public from corporation, government or helping hands. All request will be public in forum with an upvote option so a person who is highly skilled and can efficiently use the forum will be noticeable with the help of public upvote and also a request with most downvote will automatically get rejected, one can avail for scholarship only restricted time which will be decided by the premium pack chosen by them. A special module will focus on forum scam and forgery by completely verifying the study details provide by them, if someone who tries to scam the forum and is proved will be permanently banned without any appeal. A person from forum availed for scholarship for a competition or hackathon will must need to submit their result from officials of that and also if they won some money means they can pay back to the forum to maintain stability of fund in forum</a:t>
            </a:r>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2118946" y="325315"/>
            <a:ext cx="7965831" cy="5351562"/>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645876" y="800100"/>
            <a:ext cx="4667153" cy="633223"/>
          </a:xfrm>
        </p:spPr>
        <p:txBody>
          <a:bodyPr/>
          <a:lstStyle/>
          <a:p>
            <a:pPr rtl="0" eaLnBrk="1" latinLnBrk="0" hangingPunct="1"/>
            <a:r>
              <a:rPr lang="en-US" sz="2000" dirty="0"/>
              <a:t>Reference :</a:t>
            </a:r>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9613130" y="521695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26EABCAB-D78A-4BC3-9C08-ADF5798A14EC}"/>
              </a:ext>
            </a:extLst>
          </p:cNvPr>
          <p:cNvSpPr>
            <a:spLocks noGrp="1"/>
          </p:cNvSpPr>
          <p:nvPr>
            <p:ph type="body" sz="quarter" idx="11"/>
          </p:nvPr>
        </p:nvSpPr>
        <p:spPr>
          <a:xfrm>
            <a:off x="3892060" y="1417570"/>
            <a:ext cx="4924231" cy="490538"/>
          </a:xfrm>
        </p:spPr>
        <p:txBody>
          <a:bodyPr/>
          <a:lstStyle/>
          <a:p>
            <a:pPr algn="l"/>
            <a:r>
              <a:rPr lang="en-US" sz="3000" dirty="0">
                <a:latin typeface="Candara Light" panose="020E0502030303020204" pitchFamily="34" charset="0"/>
              </a:rPr>
              <a:t>1. scholarshipmonkey.com</a:t>
            </a:r>
          </a:p>
          <a:p>
            <a:pPr algn="l"/>
            <a:endParaRPr lang="en-IN" sz="3000" dirty="0">
              <a:latin typeface="Candara Light" panose="020E0502030303020204" pitchFamily="34" charset="0"/>
            </a:endParaRPr>
          </a:p>
        </p:txBody>
      </p:sp>
      <p:sp>
        <p:nvSpPr>
          <p:cNvPr id="12" name="Text Placeholder 3">
            <a:extLst>
              <a:ext uri="{FF2B5EF4-FFF2-40B4-BE49-F238E27FC236}">
                <a16:creationId xmlns:a16="http://schemas.microsoft.com/office/drawing/2014/main" id="{EE4ED8F1-50C2-49D5-AFB7-C3022E21201A}"/>
              </a:ext>
            </a:extLst>
          </p:cNvPr>
          <p:cNvSpPr txBox="1">
            <a:spLocks/>
          </p:cNvSpPr>
          <p:nvPr/>
        </p:nvSpPr>
        <p:spPr>
          <a:xfrm>
            <a:off x="3892060" y="1901885"/>
            <a:ext cx="3924934" cy="490538"/>
          </a:xfrm>
          <a:prstGeom prst="rect">
            <a:avLst/>
          </a:prstGeom>
        </p:spPr>
        <p:txBody>
          <a:bodyPr/>
          <a:lstStyle>
            <a:lvl1pPr marL="266700" indent="-266700" algn="r"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3000" dirty="0">
                <a:latin typeface="Candara Light" panose="020E0502030303020204" pitchFamily="34" charset="0"/>
              </a:rPr>
              <a:t>2. collegeboard.org</a:t>
            </a:r>
          </a:p>
        </p:txBody>
      </p:sp>
      <p:sp>
        <p:nvSpPr>
          <p:cNvPr id="13" name="Text Placeholder 3">
            <a:extLst>
              <a:ext uri="{FF2B5EF4-FFF2-40B4-BE49-F238E27FC236}">
                <a16:creationId xmlns:a16="http://schemas.microsoft.com/office/drawing/2014/main" id="{B6BE1FBB-BC05-4C7D-A28E-36E889DE685D}"/>
              </a:ext>
            </a:extLst>
          </p:cNvPr>
          <p:cNvSpPr txBox="1">
            <a:spLocks/>
          </p:cNvSpPr>
          <p:nvPr/>
        </p:nvSpPr>
        <p:spPr>
          <a:xfrm>
            <a:off x="3892060" y="2392423"/>
            <a:ext cx="3924934" cy="490538"/>
          </a:xfrm>
          <a:prstGeom prst="rect">
            <a:avLst/>
          </a:prstGeom>
        </p:spPr>
        <p:txBody>
          <a:bodyPr/>
          <a:lstStyle>
            <a:lvl1pPr marL="266700" indent="-266700" algn="r"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3000" dirty="0">
                <a:latin typeface="Candara Light" panose="020E0502030303020204" pitchFamily="34" charset="0"/>
              </a:rPr>
              <a:t>3. fastweb.com</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Technologies</a:t>
            </a:r>
          </a:p>
        </p:txBody>
      </p:sp>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0"/>
          </p:nvPr>
        </p:nvSpPr>
        <p:spPr>
          <a:xfrm>
            <a:off x="966890" y="4172761"/>
            <a:ext cx="2139696" cy="344312"/>
          </a:xfrm>
        </p:spPr>
        <p:txBody>
          <a:bodyPr/>
          <a:lstStyle/>
          <a:p>
            <a:r>
              <a:rPr lang="en-US" dirty="0"/>
              <a:t>React JS</a:t>
            </a:r>
          </a:p>
        </p:txBody>
      </p:sp>
      <p:sp>
        <p:nvSpPr>
          <p:cNvPr id="27" name="Text Placeholder 26">
            <a:extLst>
              <a:ext uri="{FF2B5EF4-FFF2-40B4-BE49-F238E27FC236}">
                <a16:creationId xmlns:a16="http://schemas.microsoft.com/office/drawing/2014/main" id="{4C14EE69-4487-4814-AC77-72381087B098}"/>
              </a:ext>
            </a:extLst>
          </p:cNvPr>
          <p:cNvSpPr>
            <a:spLocks noGrp="1"/>
          </p:cNvSpPr>
          <p:nvPr>
            <p:ph type="body" sz="quarter" idx="11"/>
          </p:nvPr>
        </p:nvSpPr>
        <p:spPr>
          <a:xfrm>
            <a:off x="857131" y="4588259"/>
            <a:ext cx="2139696" cy="344312"/>
          </a:xfrm>
        </p:spPr>
        <p:txBody>
          <a:bodyPr/>
          <a:lstStyle/>
          <a:p>
            <a:r>
              <a:rPr lang="en-US" dirty="0"/>
              <a:t>Front-End</a:t>
            </a:r>
          </a:p>
        </p:txBody>
      </p:sp>
      <p:sp>
        <p:nvSpPr>
          <p:cNvPr id="29" name="Text Placeholder 28">
            <a:extLst>
              <a:ext uri="{FF2B5EF4-FFF2-40B4-BE49-F238E27FC236}">
                <a16:creationId xmlns:a16="http://schemas.microsoft.com/office/drawing/2014/main" id="{E83F2E96-9C2D-4D1E-96F8-93A9DB1304A0}"/>
              </a:ext>
            </a:extLst>
          </p:cNvPr>
          <p:cNvSpPr>
            <a:spLocks noGrp="1"/>
          </p:cNvSpPr>
          <p:nvPr>
            <p:ph type="body" sz="quarter" idx="12"/>
          </p:nvPr>
        </p:nvSpPr>
        <p:spPr>
          <a:xfrm>
            <a:off x="2998045" y="4191157"/>
            <a:ext cx="2139696" cy="344312"/>
          </a:xfrm>
        </p:spPr>
        <p:txBody>
          <a:bodyPr/>
          <a:lstStyle/>
          <a:p>
            <a:r>
              <a:rPr lang="en-US" dirty="0"/>
              <a:t>Node JS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2943166" y="4588259"/>
            <a:ext cx="2139696" cy="344312"/>
          </a:xfrm>
        </p:spPr>
        <p:txBody>
          <a:bodyPr/>
          <a:lstStyle/>
          <a:p>
            <a:r>
              <a:rPr lang="en-US" dirty="0"/>
              <a:t>Backend </a:t>
            </a:r>
          </a:p>
        </p:txBody>
      </p:sp>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p:txBody>
          <a:bodyPr/>
          <a:lstStyle/>
          <a:p>
            <a:r>
              <a:rPr lang="en-US" dirty="0"/>
              <a:t>MySQL</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p:txBody>
          <a:bodyPr/>
          <a:lstStyle/>
          <a:p>
            <a:r>
              <a:rPr lang="en-US" dirty="0"/>
              <a:t>Database System</a:t>
            </a:r>
          </a:p>
        </p:txBody>
      </p:sp>
      <p:sp>
        <p:nvSpPr>
          <p:cNvPr id="36" name="Text Placeholder 35">
            <a:extLst>
              <a:ext uri="{FF2B5EF4-FFF2-40B4-BE49-F238E27FC236}">
                <a16:creationId xmlns:a16="http://schemas.microsoft.com/office/drawing/2014/main" id="{600F09FF-0051-4C2F-8747-35EDBE996D02}"/>
              </a:ext>
            </a:extLst>
          </p:cNvPr>
          <p:cNvSpPr>
            <a:spLocks noGrp="1"/>
          </p:cNvSpPr>
          <p:nvPr>
            <p:ph type="body" sz="quarter" idx="16"/>
          </p:nvPr>
        </p:nvSpPr>
        <p:spPr>
          <a:xfrm>
            <a:off x="7265245" y="4172761"/>
            <a:ext cx="2139696" cy="344312"/>
          </a:xfrm>
        </p:spPr>
        <p:txBody>
          <a:bodyPr/>
          <a:lstStyle/>
          <a:p>
            <a:r>
              <a:rPr lang="en-US" dirty="0"/>
              <a:t>NPM</a:t>
            </a:r>
          </a:p>
        </p:txBody>
      </p:sp>
      <p:sp>
        <p:nvSpPr>
          <p:cNvPr id="37" name="Text Placeholder 36">
            <a:extLst>
              <a:ext uri="{FF2B5EF4-FFF2-40B4-BE49-F238E27FC236}">
                <a16:creationId xmlns:a16="http://schemas.microsoft.com/office/drawing/2014/main" id="{D525FBF8-C8AC-493A-AC3E-6E93DBC80B07}"/>
              </a:ext>
            </a:extLst>
          </p:cNvPr>
          <p:cNvSpPr>
            <a:spLocks noGrp="1"/>
          </p:cNvSpPr>
          <p:nvPr>
            <p:ph type="body" sz="quarter" idx="17"/>
          </p:nvPr>
        </p:nvSpPr>
        <p:spPr>
          <a:xfrm>
            <a:off x="7275111" y="4588259"/>
            <a:ext cx="2139696" cy="634372"/>
          </a:xfrm>
        </p:spPr>
        <p:txBody>
          <a:bodyPr/>
          <a:lstStyle/>
          <a:p>
            <a:r>
              <a:rPr lang="en-US" dirty="0"/>
              <a:t>Plugins and Miscellaneous Library</a:t>
            </a:r>
          </a:p>
        </p:txBody>
      </p:sp>
      <p:sp>
        <p:nvSpPr>
          <p:cNvPr id="38" name="Text Placeholder 37">
            <a:extLst>
              <a:ext uri="{FF2B5EF4-FFF2-40B4-BE49-F238E27FC236}">
                <a16:creationId xmlns:a16="http://schemas.microsoft.com/office/drawing/2014/main" id="{B122B5B8-1BE2-44F4-94EE-51D52B4D0424}"/>
              </a:ext>
            </a:extLst>
          </p:cNvPr>
          <p:cNvSpPr>
            <a:spLocks noGrp="1"/>
          </p:cNvSpPr>
          <p:nvPr>
            <p:ph type="body" sz="quarter" idx="18"/>
          </p:nvPr>
        </p:nvSpPr>
        <p:spPr>
          <a:xfrm>
            <a:off x="9632304" y="4172761"/>
            <a:ext cx="2139696" cy="344312"/>
          </a:xfrm>
        </p:spPr>
        <p:txBody>
          <a:bodyPr/>
          <a:lstStyle/>
          <a:p>
            <a:r>
              <a:rPr lang="en-US" dirty="0"/>
              <a:t>Git Hub</a:t>
            </a:r>
          </a:p>
        </p:txBody>
      </p:sp>
      <p:sp>
        <p:nvSpPr>
          <p:cNvPr id="39" name="Text Placeholder 38">
            <a:extLst>
              <a:ext uri="{FF2B5EF4-FFF2-40B4-BE49-F238E27FC236}">
                <a16:creationId xmlns:a16="http://schemas.microsoft.com/office/drawing/2014/main" id="{4998361E-ED50-43C1-A2AE-2397B1E6CD5D}"/>
              </a:ext>
            </a:extLst>
          </p:cNvPr>
          <p:cNvSpPr>
            <a:spLocks noGrp="1"/>
          </p:cNvSpPr>
          <p:nvPr>
            <p:ph type="body" sz="quarter" idx="19"/>
          </p:nvPr>
        </p:nvSpPr>
        <p:spPr>
          <a:xfrm>
            <a:off x="9538739" y="4588259"/>
            <a:ext cx="2139696" cy="344312"/>
          </a:xfrm>
        </p:spPr>
        <p:txBody>
          <a:bodyPr/>
          <a:lstStyle/>
          <a:p>
            <a:r>
              <a:rPr lang="en-US" dirty="0"/>
              <a:t>Version Control</a:t>
            </a:r>
          </a:p>
        </p:txBody>
      </p:sp>
      <p:pic>
        <p:nvPicPr>
          <p:cNvPr id="2050" name="Picture 2" descr="React – A JavaScript library for building user interfaces">
            <a:extLst>
              <a:ext uri="{FF2B5EF4-FFF2-40B4-BE49-F238E27FC236}">
                <a16:creationId xmlns:a16="http://schemas.microsoft.com/office/drawing/2014/main" id="{6116BBDE-E4BF-40DB-8DBD-8737C35636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67" t="14728" r="8418" b="8586"/>
          <a:stretch/>
        </p:blipFill>
        <p:spPr bwMode="auto">
          <a:xfrm>
            <a:off x="967153" y="2685239"/>
            <a:ext cx="1919653" cy="1137284"/>
          </a:xfrm>
          <a:prstGeom prst="hexagon">
            <a:avLst/>
          </a:prstGeom>
          <a:noFill/>
          <a:extLst>
            <a:ext uri="{909E8E84-426E-40DD-AFC4-6F175D3DCCD1}">
              <a14:hiddenFill xmlns:a14="http://schemas.microsoft.com/office/drawing/2010/main">
                <a:solidFill>
                  <a:srgbClr val="FFFFFF"/>
                </a:solidFill>
              </a14:hiddenFill>
            </a:ext>
          </a:extLst>
        </p:spPr>
      </p:pic>
      <p:pic>
        <p:nvPicPr>
          <p:cNvPr id="2052" name="Picture 4" descr="HD wallpaper: node.js, JavaScript, hexagon, abstract, studio shot, black  background | Wallpaper Flare">
            <a:extLst>
              <a:ext uri="{FF2B5EF4-FFF2-40B4-BE49-F238E27FC236}">
                <a16:creationId xmlns:a16="http://schemas.microsoft.com/office/drawing/2014/main" id="{67C05F1D-8E7C-4392-8417-AA31295DF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586" y="2634078"/>
            <a:ext cx="1922615" cy="1201634"/>
          </a:xfrm>
          <a:prstGeom prst="hexagon">
            <a:avLst/>
          </a:prstGeom>
          <a:noFill/>
          <a:extLst>
            <a:ext uri="{909E8E84-426E-40DD-AFC4-6F175D3DCCD1}">
              <a14:hiddenFill xmlns:a14="http://schemas.microsoft.com/office/drawing/2010/main">
                <a:solidFill>
                  <a:srgbClr val="FFFFFF"/>
                </a:solidFill>
              </a14:hiddenFill>
            </a:ext>
          </a:extLst>
        </p:spPr>
      </p:pic>
      <p:pic>
        <p:nvPicPr>
          <p:cNvPr id="2056" name="Picture 8" descr="Programming concept: mysql in grunge dark room. Programming concept:  glowing text mysql, hand drawn programming icons in | CanStock">
            <a:extLst>
              <a:ext uri="{FF2B5EF4-FFF2-40B4-BE49-F238E27FC236}">
                <a16:creationId xmlns:a16="http://schemas.microsoft.com/office/drawing/2014/main" id="{50A4B99E-758A-46B3-A436-3B0E087102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27" t="3511" r="3897" b="5221"/>
          <a:stretch/>
        </p:blipFill>
        <p:spPr bwMode="auto">
          <a:xfrm>
            <a:off x="5240186" y="2620889"/>
            <a:ext cx="1922615" cy="1201634"/>
          </a:xfrm>
          <a:prstGeom prst="hexagon">
            <a:avLst/>
          </a:prstGeom>
          <a:noFill/>
          <a:extLst>
            <a:ext uri="{909E8E84-426E-40DD-AFC4-6F175D3DCCD1}">
              <a14:hiddenFill xmlns:a14="http://schemas.microsoft.com/office/drawing/2010/main">
                <a:solidFill>
                  <a:srgbClr val="FFFFFF"/>
                </a:solidFill>
              </a14:hiddenFill>
            </a:ext>
          </a:extLst>
        </p:spPr>
      </p:pic>
      <p:pic>
        <p:nvPicPr>
          <p:cNvPr id="2058" name="Picture 10" descr="How to update npm dependencies | npm docs | Deliverable">
            <a:extLst>
              <a:ext uri="{FF2B5EF4-FFF2-40B4-BE49-F238E27FC236}">
                <a16:creationId xmlns:a16="http://schemas.microsoft.com/office/drawing/2014/main" id="{9B54EF49-743A-44BD-9FAE-0E29AA014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786" y="2583869"/>
            <a:ext cx="1922615" cy="1296912"/>
          </a:xfrm>
          <a:prstGeom prst="hexagon">
            <a:avLst/>
          </a:prstGeom>
          <a:noFill/>
          <a:extLst>
            <a:ext uri="{909E8E84-426E-40DD-AFC4-6F175D3DCCD1}">
              <a14:hiddenFill xmlns:a14="http://schemas.microsoft.com/office/drawing/2010/main">
                <a:solidFill>
                  <a:srgbClr val="FFFFFF"/>
                </a:solidFill>
              </a14:hiddenFill>
            </a:ext>
          </a:extLst>
        </p:spPr>
      </p:pic>
      <p:pic>
        <p:nvPicPr>
          <p:cNvPr id="2060" name="Picture 12" descr="Hacktoberfest 2k20 Repositories">
            <a:extLst>
              <a:ext uri="{FF2B5EF4-FFF2-40B4-BE49-F238E27FC236}">
                <a16:creationId xmlns:a16="http://schemas.microsoft.com/office/drawing/2014/main" id="{84D63BA2-4F7C-4D20-A46D-C8B98BE67B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6389" y="2562403"/>
            <a:ext cx="1944396" cy="1296912"/>
          </a:xfrm>
          <a:prstGeom prst="hexagon">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04361" y="2277832"/>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530156" y="2277832"/>
            <a:ext cx="2491212"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255949" y="2277832"/>
            <a:ext cx="2550883"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8981744" y="2277832"/>
            <a:ext cx="2538954"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Current Progress</a:t>
            </a:r>
          </a:p>
        </p:txBody>
      </p:sp>
      <p:sp>
        <p:nvSpPr>
          <p:cNvPr id="76" name="Title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Q1</a:t>
            </a:r>
          </a:p>
        </p:txBody>
      </p:sp>
      <p:sp>
        <p:nvSpPr>
          <p:cNvPr id="78" name="Title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Q2</a:t>
            </a:r>
          </a:p>
        </p:txBody>
      </p:sp>
      <p:sp>
        <p:nvSpPr>
          <p:cNvPr id="80" name="Title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Q3</a:t>
            </a:r>
          </a:p>
        </p:txBody>
      </p:sp>
      <p:sp>
        <p:nvSpPr>
          <p:cNvPr id="82" name="Title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Q4</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1"/>
            <a:ext cx="2506948" cy="77657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77657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95175" y="2578060"/>
            <a:ext cx="2487168" cy="77657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7573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840453" y="2303531"/>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Module Design and Planning</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231459" y="2268797"/>
            <a:ext cx="2550884"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Backend and API</a:t>
            </a:r>
          </a:p>
        </p:txBody>
      </p:sp>
      <p:sp>
        <p:nvSpPr>
          <p:cNvPr id="62" name="TextBox 61">
            <a:extLst>
              <a:ext uri="{FF2B5EF4-FFF2-40B4-BE49-F238E27FC236}">
                <a16:creationId xmlns:a16="http://schemas.microsoft.com/office/drawing/2014/main" id="{04CD836B-A190-4A59-9ACF-3B40EAEA9BCB}"/>
              </a:ext>
            </a:extLst>
          </p:cNvPr>
          <p:cNvSpPr txBox="1"/>
          <p:nvPr/>
        </p:nvSpPr>
        <p:spPr>
          <a:xfrm>
            <a:off x="8959906" y="2270324"/>
            <a:ext cx="2550883"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Deploy and Testing</a:t>
            </a:r>
          </a:p>
        </p:txBody>
      </p:sp>
      <p:sp>
        <p:nvSpPr>
          <p:cNvPr id="68" name="TextBox 67">
            <a:extLst>
              <a:ext uri="{FF2B5EF4-FFF2-40B4-BE49-F238E27FC236}">
                <a16:creationId xmlns:a16="http://schemas.microsoft.com/office/drawing/2014/main" id="{C9097234-38E0-4114-A29F-508805824B65}"/>
              </a:ext>
            </a:extLst>
          </p:cNvPr>
          <p:cNvSpPr txBox="1"/>
          <p:nvPr/>
        </p:nvSpPr>
        <p:spPr>
          <a:xfrm>
            <a:off x="1002361" y="2901225"/>
            <a:ext cx="2085110" cy="453407"/>
          </a:xfrm>
          <a:prstGeom prst="rect">
            <a:avLst/>
          </a:prstGeom>
          <a:noFill/>
        </p:spPr>
        <p:txBody>
          <a:bodyPr wrap="square" rIns="0" rtlCol="0">
            <a:noAutofit/>
          </a:bodyPr>
          <a:lstStyle/>
          <a:p>
            <a:pPr algn="ctr"/>
            <a:r>
              <a:rPr lang="en-US" b="1" dirty="0">
                <a:latin typeface="+mj-lt"/>
                <a:cs typeface="Biome Light" panose="020B0303030204020804" pitchFamily="34" charset="0"/>
              </a:rPr>
              <a:t>Completed</a:t>
            </a:r>
            <a:br>
              <a:rPr lang="en-US" b="1" dirty="0">
                <a:latin typeface="+mj-lt"/>
                <a:cs typeface="Biome Light" panose="020B0303030204020804" pitchFamily="34" charset="0"/>
              </a:rPr>
            </a:br>
            <a:endParaRPr lang="en-US" sz="1400"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756026" y="2901225"/>
            <a:ext cx="2085110" cy="453407"/>
          </a:xfrm>
          <a:prstGeom prst="rect">
            <a:avLst/>
          </a:prstGeom>
          <a:noFill/>
        </p:spPr>
        <p:txBody>
          <a:bodyPr wrap="square" rIns="0" rtlCol="0">
            <a:noAutofit/>
          </a:bodyPr>
          <a:lstStyle/>
          <a:p>
            <a:pPr algn="ctr"/>
            <a:r>
              <a:rPr lang="en-US" b="1" dirty="0">
                <a:latin typeface="+mj-lt"/>
                <a:cs typeface="Biome Light" panose="020B0303030204020804" pitchFamily="34" charset="0"/>
              </a:rPr>
              <a:t>In Progress…</a:t>
            </a:r>
            <a:br>
              <a:rPr lang="en-US" b="1" dirty="0">
                <a:latin typeface="+mj-lt"/>
                <a:cs typeface="Biome Light" panose="020B0303030204020804" pitchFamily="34" charset="0"/>
              </a:rPr>
            </a:br>
            <a:endParaRPr lang="en-US" sz="1400" dirty="0">
              <a:cs typeface="Biome Light" panose="020B0303030204020804" pitchFamily="34" charset="0"/>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440947" y="2881988"/>
            <a:ext cx="2085110" cy="453407"/>
          </a:xfrm>
          <a:prstGeom prst="rect">
            <a:avLst/>
          </a:prstGeom>
          <a:noFill/>
        </p:spPr>
        <p:txBody>
          <a:bodyPr wrap="square" rIns="0" rtlCol="0">
            <a:noAutofit/>
          </a:bodyPr>
          <a:lstStyle/>
          <a:p>
            <a:pPr algn="ctr"/>
            <a:r>
              <a:rPr lang="en-US" b="1" dirty="0">
                <a:latin typeface="+mj-lt"/>
                <a:cs typeface="Biome Light" panose="020B0303030204020804" pitchFamily="34" charset="0"/>
              </a:rPr>
              <a:t>Pending</a:t>
            </a:r>
          </a:p>
        </p:txBody>
      </p:sp>
      <p:sp>
        <p:nvSpPr>
          <p:cNvPr id="7" name="TextBox 6">
            <a:extLst>
              <a:ext uri="{FF2B5EF4-FFF2-40B4-BE49-F238E27FC236}">
                <a16:creationId xmlns:a16="http://schemas.microsoft.com/office/drawing/2014/main" id="{F44673B4-C0B9-43A0-B642-C8D78A87A514}"/>
              </a:ext>
            </a:extLst>
          </p:cNvPr>
          <p:cNvSpPr txBox="1"/>
          <p:nvPr/>
        </p:nvSpPr>
        <p:spPr>
          <a:xfrm>
            <a:off x="9208666" y="2881988"/>
            <a:ext cx="2085110" cy="453407"/>
          </a:xfrm>
          <a:prstGeom prst="rect">
            <a:avLst/>
          </a:prstGeom>
          <a:noFill/>
        </p:spPr>
        <p:txBody>
          <a:bodyPr wrap="square" rIns="0" rtlCol="0">
            <a:noAutofit/>
          </a:bodyPr>
          <a:lstStyle/>
          <a:p>
            <a:pPr algn="ctr"/>
            <a:r>
              <a:rPr lang="en-US" b="1" dirty="0">
                <a:latin typeface="+mj-lt"/>
                <a:cs typeface="Biome Light" panose="020B0303030204020804" pitchFamily="34" charset="0"/>
              </a:rPr>
              <a:t>Pending</a:t>
            </a:r>
          </a:p>
        </p:txBody>
      </p:sp>
      <p:sp>
        <p:nvSpPr>
          <p:cNvPr id="41" name="TextBox 40">
            <a:extLst>
              <a:ext uri="{FF2B5EF4-FFF2-40B4-BE49-F238E27FC236}">
                <a16:creationId xmlns:a16="http://schemas.microsoft.com/office/drawing/2014/main" id="{38619C28-126E-4AFB-AEB9-BA1414B28899}"/>
              </a:ext>
            </a:extLst>
          </p:cNvPr>
          <p:cNvSpPr txBox="1"/>
          <p:nvPr/>
        </p:nvSpPr>
        <p:spPr>
          <a:xfrm>
            <a:off x="3583104" y="2304157"/>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Frontend and Design</a:t>
            </a:r>
          </a:p>
        </p:txBody>
      </p:sp>
    </p:spTree>
    <p:extLst>
      <p:ext uri="{BB962C8B-B14F-4D97-AF65-F5344CB8AC3E}">
        <p14:creationId xmlns:p14="http://schemas.microsoft.com/office/powerpoint/2010/main" val="185631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Key Points</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Best under Crowd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A person with skills but in need of financial aid can be easily found.</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Using emerging technologies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Emerging frameworks and libraries are being used so upgrading will be easy.</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Low Entry Fee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Cause of low entry fee most students can benefit from the from.</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User Friendly  and Secured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Easy to request a scholarship with an user friendly form and </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Unity is Power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Every single cent donate by forum member will glow a students life.</a:t>
            </a:r>
            <a:endParaRPr lang="en-US" sz="1600" dirty="0"/>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573648" y="4861105"/>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7504954" y="4723888"/>
            <a:ext cx="3657600" cy="11346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Sharing Success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Who won using our financial aid will be shared through out the forum and gets appreciated.</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E357A9-DD6F-4D47-8159-6B2D4A7B8D53}"/>
              </a:ext>
            </a:extLst>
          </p:cNvPr>
          <p:cNvSpPr>
            <a:spLocks noGrp="1"/>
          </p:cNvSpPr>
          <p:nvPr>
            <p:ph type="body" sz="quarter" idx="14"/>
          </p:nvPr>
        </p:nvSpPr>
        <p:spPr>
          <a:xfrm>
            <a:off x="0" y="904550"/>
            <a:ext cx="3474720" cy="438150"/>
          </a:xfrm>
        </p:spPr>
        <p:txBody>
          <a:bodyPr/>
          <a:lstStyle/>
          <a:p>
            <a:r>
              <a:rPr lang="en-IN" dirty="0">
                <a:solidFill>
                  <a:schemeClr val="tx1">
                    <a:lumMod val="65000"/>
                    <a:lumOff val="35000"/>
                  </a:schemeClr>
                </a:solidFill>
                <a:latin typeface="Berlin Sans FB Demi" panose="020E0802020502020306" pitchFamily="34" charset="0"/>
              </a:rPr>
              <a:t>Home Page</a:t>
            </a:r>
          </a:p>
        </p:txBody>
      </p:sp>
      <p:sp>
        <p:nvSpPr>
          <p:cNvPr id="8" name="Title 7">
            <a:extLst>
              <a:ext uri="{FF2B5EF4-FFF2-40B4-BE49-F238E27FC236}">
                <a16:creationId xmlns:a16="http://schemas.microsoft.com/office/drawing/2014/main" id="{F555467A-AE79-46E2-801A-F5837F983EAC}"/>
              </a:ext>
            </a:extLst>
          </p:cNvPr>
          <p:cNvSpPr>
            <a:spLocks noGrp="1"/>
          </p:cNvSpPr>
          <p:nvPr>
            <p:ph type="title"/>
          </p:nvPr>
        </p:nvSpPr>
        <p:spPr>
          <a:xfrm>
            <a:off x="0" y="0"/>
            <a:ext cx="6355862" cy="830997"/>
          </a:xfrm>
        </p:spPr>
        <p:txBody>
          <a:bodyPr/>
          <a:lstStyle/>
          <a:p>
            <a:r>
              <a:rPr lang="en-IN" dirty="0">
                <a:solidFill>
                  <a:schemeClr val="tx1">
                    <a:lumMod val="75000"/>
                    <a:lumOff val="25000"/>
                  </a:schemeClr>
                </a:solidFill>
                <a:latin typeface="Berlin Sans FB Demi" panose="020E0802020502020306" pitchFamily="34" charset="0"/>
              </a:rPr>
              <a:t>Work Done So Far</a:t>
            </a:r>
          </a:p>
        </p:txBody>
      </p:sp>
      <p:pic>
        <p:nvPicPr>
          <p:cNvPr id="11" name="Picture 10">
            <a:extLst>
              <a:ext uri="{FF2B5EF4-FFF2-40B4-BE49-F238E27FC236}">
                <a16:creationId xmlns:a16="http://schemas.microsoft.com/office/drawing/2014/main" id="{67A03D1E-21B2-4CD3-8ACF-26D21D3A007E}"/>
              </a:ext>
            </a:extLst>
          </p:cNvPr>
          <p:cNvPicPr>
            <a:picLocks noChangeAspect="1"/>
          </p:cNvPicPr>
          <p:nvPr/>
        </p:nvPicPr>
        <p:blipFill>
          <a:blip r:embed="rId2"/>
          <a:stretch>
            <a:fillRect/>
          </a:stretch>
        </p:blipFill>
        <p:spPr>
          <a:xfrm>
            <a:off x="748323" y="1615546"/>
            <a:ext cx="9556262" cy="4743290"/>
          </a:xfrm>
          <a:prstGeom prst="round1Rect">
            <a:avLst/>
          </a:prstGeom>
        </p:spPr>
      </p:pic>
    </p:spTree>
    <p:extLst>
      <p:ext uri="{BB962C8B-B14F-4D97-AF65-F5344CB8AC3E}">
        <p14:creationId xmlns:p14="http://schemas.microsoft.com/office/powerpoint/2010/main" val="29271771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316</TotalTime>
  <Words>581</Words>
  <Application>Microsoft Office PowerPoint</Application>
  <PresentationFormat>Widescreen</PresentationFormat>
  <Paragraphs>65</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Berlin Sans FB Demi</vt:lpstr>
      <vt:lpstr>Calibri</vt:lpstr>
      <vt:lpstr>Calibri Light</vt:lpstr>
      <vt:lpstr>Candara Light</vt:lpstr>
      <vt:lpstr>Corbel</vt:lpstr>
      <vt:lpstr>Wingdings</vt:lpstr>
      <vt:lpstr>Office Theme</vt:lpstr>
      <vt:lpstr>Scholarship Providing System</vt:lpstr>
      <vt:lpstr>Most students studies around the world gets affected due to insufficient money for projects and studies so we thought a simple solution which solves not every problem but some students around us.</vt:lpstr>
      <vt:lpstr>Objective</vt:lpstr>
      <vt:lpstr>ABSTRACT</vt:lpstr>
      <vt:lpstr>Reference :</vt:lpstr>
      <vt:lpstr>Technologies</vt:lpstr>
      <vt:lpstr>Current Progress</vt:lpstr>
      <vt:lpstr>Key Points </vt:lpstr>
      <vt:lpstr>Work Done So Far</vt:lpstr>
      <vt:lpstr>Plans Page</vt:lpstr>
      <vt:lpstr>Scholarship Request Page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3</cp:revision>
  <dcterms:created xsi:type="dcterms:W3CDTF">2021-10-22T15:26:42Z</dcterms:created>
  <dcterms:modified xsi:type="dcterms:W3CDTF">2021-10-23T05:04:14Z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