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24" r:id="rId5"/>
    <p:sldId id="302" r:id="rId6"/>
    <p:sldId id="315" r:id="rId7"/>
    <p:sldId id="314" r:id="rId8"/>
    <p:sldId id="325" r:id="rId9"/>
    <p:sldId id="312"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91" d="100"/>
          <a:sy n="91" d="100"/>
        </p:scale>
        <p:origin x="370"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hyperlink" Target="http://pngimg.com/download/21499" TargetMode="External"/><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6.sv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svg"/><Relationship Id="rId4" Type="http://schemas.openxmlformats.org/officeDocument/2006/relationships/image" Target="../media/image4.svg"/><Relationship Id="rId9" Type="http://schemas.openxmlformats.org/officeDocument/2006/relationships/image" Target="../media/image8.pn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3924935" cy="1891189"/>
          </a:xfrm>
        </p:spPr>
        <p:txBody>
          <a:bodyPr/>
          <a:lstStyle/>
          <a:p>
            <a:r>
              <a:rPr lang="en-US" dirty="0"/>
              <a:t>Crowdfunding</a:t>
            </a:r>
            <a:br>
              <a:rPr lang="en-US" dirty="0"/>
            </a:br>
            <a:r>
              <a:rPr lang="en-US" dirty="0"/>
              <a:t>for </a:t>
            </a:r>
            <a:br>
              <a:rPr lang="en-US" dirty="0"/>
            </a:br>
            <a:r>
              <a:rPr lang="en-US" dirty="0"/>
              <a:t>Education</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Title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a:p>
            <a:r>
              <a:rPr lang="en-US" dirty="0"/>
              <a:t>Guided by : Mr. Rajesh Kumar S – AP/CSE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Problem Statement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4616275" cy="3560763"/>
          </a:xfrm>
        </p:spPr>
        <p:txBody>
          <a:bodyPr/>
          <a:lstStyle/>
          <a:p>
            <a:pPr lvl="1">
              <a:lnSpc>
                <a:spcPct val="150000"/>
              </a:lnSpc>
            </a:pPr>
            <a:r>
              <a:rPr lang="en-US" dirty="0"/>
              <a:t>In an organization like schools and colleges, Students with some good skills may be in trouble with funding for their education or some extra studies like certifications. Those will break off their studies due to the lack of financial support.</a:t>
            </a:r>
          </a:p>
        </p:txBody>
      </p:sp>
      <p:pic>
        <p:nvPicPr>
          <p:cNvPr id="1026" name="Picture 2" descr="Financing A College Education In A Difficult Economy">
            <a:extLst>
              <a:ext uri="{FF2B5EF4-FFF2-40B4-BE49-F238E27FC236}">
                <a16:creationId xmlns:a16="http://schemas.microsoft.com/office/drawing/2014/main" id="{4F9492BF-8B1F-476E-A419-6DFA55627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67" y="1585912"/>
            <a:ext cx="5905500" cy="3686175"/>
          </a:xfrm>
          <a:prstGeom prst="roundRect">
            <a:avLst>
              <a:gd name="adj" fmla="val 8594"/>
            </a:avLst>
          </a:prstGeom>
          <a:solidFill>
            <a:srgbClr val="FFFFFF">
              <a:shade val="85000"/>
            </a:srgbClr>
          </a:solidFill>
          <a:ln>
            <a:noFill/>
          </a:ln>
          <a:effectLst>
            <a:outerShdw blurRad="127000" dist="38100" dir="2700000" algn="ctr">
              <a:srgbClr val="000000">
                <a:alpha val="45000"/>
              </a:srgbClr>
            </a:outerShdw>
            <a:reflection blurRad="12700" stA="38000" endPos="28000" dist="5000" dir="5400000" sy="-100000" algn="bl" rotWithShape="0"/>
          </a:effectLst>
          <a:scene3d>
            <a:camera prst="perspectiveFront" fov="1200000">
              <a:rot lat="19966971" lon="1812062" rev="20393118"/>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805213"/>
            <a:ext cx="5497120" cy="830997"/>
          </a:xfrm>
        </p:spPr>
        <p:txBody>
          <a:bodyPr/>
          <a:lstStyle/>
          <a:p>
            <a:r>
              <a:rPr lang="en-US" dirty="0"/>
              <a:t>Proposed Solution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r>
              <a:rPr lang="en-US" b="0" i="0" dirty="0">
                <a:solidFill>
                  <a:srgbClr val="333333"/>
                </a:solidFill>
                <a:effectLst/>
              </a:rPr>
              <a:t>In schools and universities, funding is increasingly associated with performativity, assessment, and competition, and universities are seeking different forms of financing their activities. One of these new forms is crowdfunding, a tool enabled by the digitalization of finance.</a:t>
            </a:r>
          </a:p>
          <a:p>
            <a:r>
              <a:rPr lang="en-US" b="0" i="0" dirty="0">
                <a:solidFill>
                  <a:srgbClr val="333333"/>
                </a:solidFill>
                <a:effectLst/>
              </a:rPr>
              <a:t>Crowdfunding is a more recent development where a single individual of an organization creates a call directed to the public at large and requests for a specific thing to be funded.</a:t>
            </a:r>
          </a:p>
          <a:p>
            <a:r>
              <a:rPr lang="en-US" dirty="0"/>
              <a:t>The crowdfunding will help the students </a:t>
            </a:r>
            <a:r>
              <a:rPr lang="en-US" b="0" i="0" dirty="0">
                <a:solidFill>
                  <a:srgbClr val="333333"/>
                </a:solidFill>
                <a:effectLst/>
              </a:rPr>
              <a:t>derived from lower socio-economic sectors of society.</a:t>
            </a:r>
          </a:p>
          <a:p>
            <a:r>
              <a:rPr lang="en-US" b="0" i="0" dirty="0">
                <a:solidFill>
                  <a:srgbClr val="333333"/>
                </a:solidFill>
                <a:effectLst/>
              </a:rPr>
              <a:t>Thus, the entire funding source is dependent on a large number of small contributions of an organization.</a:t>
            </a:r>
          </a:p>
          <a:p>
            <a:r>
              <a:rPr lang="en-US" b="0" i="0" dirty="0">
                <a:solidFill>
                  <a:srgbClr val="333333"/>
                </a:solidFill>
                <a:effectLst/>
              </a:rPr>
              <a:t>Another increasingly common strategy is to seek more donations from alumni and other potential donors.</a:t>
            </a:r>
            <a:endParaRPr lang="en-US" dirty="0"/>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78993" y="1279542"/>
            <a:ext cx="2481111"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604788" y="1279542"/>
            <a:ext cx="2491212"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330581" y="1279542"/>
            <a:ext cx="2550883"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9056376" y="1279542"/>
            <a:ext cx="2538954"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54695"/>
            <a:ext cx="11340000" cy="700114"/>
          </a:xfrm>
          <a:prstGeom prst="rect">
            <a:avLst/>
          </a:prstGeom>
        </p:spPr>
        <p:txBody>
          <a:bodyPr anchor="ctr"/>
          <a:lstStyle/>
          <a:p>
            <a:pPr algn="ctr"/>
            <a:r>
              <a:rPr lang="en-US" sz="4800" b="1" dirty="0">
                <a:solidFill>
                  <a:schemeClr val="tx1"/>
                </a:solidFill>
              </a:rPr>
              <a:t>Students – Empathy Map</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76981" y="1579771"/>
            <a:ext cx="2470792" cy="39729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608831" y="1579769"/>
            <a:ext cx="2504689" cy="397236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369806" y="1579770"/>
            <a:ext cx="2533495"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9058324" y="1579770"/>
            <a:ext cx="2533495"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915085" y="1305241"/>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Feels</a:t>
            </a:r>
          </a:p>
        </p:txBody>
      </p:sp>
      <p:sp>
        <p:nvSpPr>
          <p:cNvPr id="56" name="TextBox 55">
            <a:extLst>
              <a:ext uri="{FF2B5EF4-FFF2-40B4-BE49-F238E27FC236}">
                <a16:creationId xmlns:a16="http://schemas.microsoft.com/office/drawing/2014/main" id="{B91474A0-3948-4481-B3F1-1BD1F9FD5596}"/>
              </a:ext>
            </a:extLst>
          </p:cNvPr>
          <p:cNvSpPr txBox="1"/>
          <p:nvPr/>
        </p:nvSpPr>
        <p:spPr>
          <a:xfrm>
            <a:off x="6306091" y="1270507"/>
            <a:ext cx="2550884"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Does</a:t>
            </a:r>
          </a:p>
        </p:txBody>
      </p:sp>
      <p:sp>
        <p:nvSpPr>
          <p:cNvPr id="62" name="TextBox 61">
            <a:extLst>
              <a:ext uri="{FF2B5EF4-FFF2-40B4-BE49-F238E27FC236}">
                <a16:creationId xmlns:a16="http://schemas.microsoft.com/office/drawing/2014/main" id="{04CD836B-A190-4A59-9ACF-3B40EAEA9BCB}"/>
              </a:ext>
            </a:extLst>
          </p:cNvPr>
          <p:cNvSpPr txBox="1"/>
          <p:nvPr/>
        </p:nvSpPr>
        <p:spPr>
          <a:xfrm>
            <a:off x="9034538" y="1272034"/>
            <a:ext cx="2550883"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Says</a:t>
            </a:r>
          </a:p>
        </p:txBody>
      </p:sp>
      <p:sp>
        <p:nvSpPr>
          <p:cNvPr id="68" name="TextBox 67">
            <a:extLst>
              <a:ext uri="{FF2B5EF4-FFF2-40B4-BE49-F238E27FC236}">
                <a16:creationId xmlns:a16="http://schemas.microsoft.com/office/drawing/2014/main" id="{C9097234-38E0-4114-A29F-508805824B65}"/>
              </a:ext>
            </a:extLst>
          </p:cNvPr>
          <p:cNvSpPr txBox="1"/>
          <p:nvPr/>
        </p:nvSpPr>
        <p:spPr>
          <a:xfrm>
            <a:off x="1076993" y="1902935"/>
            <a:ext cx="2085110" cy="453407"/>
          </a:xfrm>
          <a:prstGeom prst="rect">
            <a:avLst/>
          </a:prstGeom>
          <a:noFill/>
        </p:spPr>
        <p:txBody>
          <a:bodyPr wrap="square" rIns="0" rtlCol="0">
            <a:noAutofit/>
          </a:bodyPr>
          <a:lstStyle/>
          <a:p>
            <a:pPr marL="285750" indent="-285750">
              <a:buFont typeface="Arial" panose="020B0604020202020204" pitchFamily="34" charset="0"/>
              <a:buChar char="•"/>
            </a:pPr>
            <a:r>
              <a:rPr lang="en-US" b="1" dirty="0">
                <a:latin typeface="+mj-lt"/>
                <a:cs typeface="Biome Light" panose="020B0303030204020804" pitchFamily="34" charset="0"/>
              </a:rPr>
              <a:t>Completed</a:t>
            </a:r>
            <a:br>
              <a:rPr lang="en-US" b="1" dirty="0">
                <a:latin typeface="+mj-lt"/>
                <a:cs typeface="Biome Light" panose="020B0303030204020804" pitchFamily="34" charset="0"/>
              </a:rPr>
            </a:br>
            <a:endParaRPr lang="en-US" sz="1400" dirty="0">
              <a:cs typeface="Biome Light" panose="020B0303030204020804" pitchFamily="34" charset="0"/>
            </a:endParaRPr>
          </a:p>
        </p:txBody>
      </p:sp>
      <p:sp>
        <p:nvSpPr>
          <p:cNvPr id="4" name="TextBox 3">
            <a:extLst>
              <a:ext uri="{FF2B5EF4-FFF2-40B4-BE49-F238E27FC236}">
                <a16:creationId xmlns:a16="http://schemas.microsoft.com/office/drawing/2014/main" id="{F289E278-8976-4219-B8E5-16D2E65CD0E0}"/>
              </a:ext>
            </a:extLst>
          </p:cNvPr>
          <p:cNvSpPr txBox="1"/>
          <p:nvPr/>
        </p:nvSpPr>
        <p:spPr>
          <a:xfrm>
            <a:off x="3830658" y="1902935"/>
            <a:ext cx="2085110" cy="453407"/>
          </a:xfrm>
          <a:prstGeom prst="rect">
            <a:avLst/>
          </a:prstGeom>
          <a:noFill/>
        </p:spPr>
        <p:txBody>
          <a:bodyPr wrap="square" rIns="0" rtlCol="0">
            <a:noAutofit/>
          </a:bodyPr>
          <a:lstStyle/>
          <a:p>
            <a:pPr marL="285750" indent="-285750">
              <a:buFont typeface="Arial" panose="020B0604020202020204" pitchFamily="34" charset="0"/>
              <a:buChar char="•"/>
            </a:pPr>
            <a:r>
              <a:rPr lang="en-US" b="1" dirty="0">
                <a:latin typeface="+mj-lt"/>
                <a:cs typeface="Biome Light" panose="020B0303030204020804" pitchFamily="34" charset="0"/>
              </a:rPr>
              <a:t>In Progress…</a:t>
            </a:r>
            <a:br>
              <a:rPr lang="en-US" b="1" dirty="0">
                <a:latin typeface="+mj-lt"/>
                <a:cs typeface="Biome Light" panose="020B0303030204020804" pitchFamily="34" charset="0"/>
              </a:rPr>
            </a:br>
            <a:endParaRPr lang="en-US" sz="1400" dirty="0">
              <a:cs typeface="Biome Light" panose="020B0303030204020804" pitchFamily="34" charset="0"/>
            </a:endParaRPr>
          </a:p>
        </p:txBody>
      </p:sp>
      <p:sp>
        <p:nvSpPr>
          <p:cNvPr id="5" name="TextBox 4">
            <a:extLst>
              <a:ext uri="{FF2B5EF4-FFF2-40B4-BE49-F238E27FC236}">
                <a16:creationId xmlns:a16="http://schemas.microsoft.com/office/drawing/2014/main" id="{9E60F69B-8088-4A76-862A-5DC3B7B099A1}"/>
              </a:ext>
            </a:extLst>
          </p:cNvPr>
          <p:cNvSpPr txBox="1"/>
          <p:nvPr/>
        </p:nvSpPr>
        <p:spPr>
          <a:xfrm>
            <a:off x="6538978" y="1899110"/>
            <a:ext cx="2085110" cy="453407"/>
          </a:xfrm>
          <a:prstGeom prst="rect">
            <a:avLst/>
          </a:prstGeom>
          <a:noFill/>
        </p:spPr>
        <p:txBody>
          <a:bodyPr wrap="square" rIns="0" rtlCol="0">
            <a:noAutofit/>
          </a:bodyPr>
          <a:lstStyle/>
          <a:p>
            <a:pPr marL="285750" indent="-285750">
              <a:buFont typeface="Arial" panose="020B0604020202020204" pitchFamily="34" charset="0"/>
              <a:buChar char="•"/>
            </a:pPr>
            <a:r>
              <a:rPr lang="en-US" b="1" dirty="0">
                <a:latin typeface="+mj-lt"/>
                <a:cs typeface="Biome Light" panose="020B0303030204020804" pitchFamily="34" charset="0"/>
              </a:rPr>
              <a:t>Pending</a:t>
            </a:r>
          </a:p>
        </p:txBody>
      </p:sp>
      <p:sp>
        <p:nvSpPr>
          <p:cNvPr id="7" name="TextBox 6">
            <a:extLst>
              <a:ext uri="{FF2B5EF4-FFF2-40B4-BE49-F238E27FC236}">
                <a16:creationId xmlns:a16="http://schemas.microsoft.com/office/drawing/2014/main" id="{F44673B4-C0B9-43A0-B642-C8D78A87A514}"/>
              </a:ext>
            </a:extLst>
          </p:cNvPr>
          <p:cNvSpPr txBox="1"/>
          <p:nvPr/>
        </p:nvSpPr>
        <p:spPr>
          <a:xfrm>
            <a:off x="9282516" y="1910816"/>
            <a:ext cx="2085110" cy="453407"/>
          </a:xfrm>
          <a:prstGeom prst="rect">
            <a:avLst/>
          </a:prstGeom>
          <a:noFill/>
        </p:spPr>
        <p:txBody>
          <a:bodyPr wrap="square" rIns="0" rtlCol="0">
            <a:noAutofit/>
          </a:bodyPr>
          <a:lstStyle/>
          <a:p>
            <a:pPr marL="285750" indent="-285750">
              <a:buFont typeface="Arial" panose="020B0604020202020204" pitchFamily="34" charset="0"/>
              <a:buChar char="•"/>
            </a:pPr>
            <a:r>
              <a:rPr lang="en-US" b="1" dirty="0">
                <a:latin typeface="+mj-lt"/>
                <a:cs typeface="Biome Light" panose="020B0303030204020804" pitchFamily="34" charset="0"/>
              </a:rPr>
              <a:t>Pending</a:t>
            </a:r>
          </a:p>
        </p:txBody>
      </p:sp>
      <p:sp>
        <p:nvSpPr>
          <p:cNvPr id="41" name="TextBox 40">
            <a:extLst>
              <a:ext uri="{FF2B5EF4-FFF2-40B4-BE49-F238E27FC236}">
                <a16:creationId xmlns:a16="http://schemas.microsoft.com/office/drawing/2014/main" id="{38619C28-126E-4AFB-AEB9-BA1414B28899}"/>
              </a:ext>
            </a:extLst>
          </p:cNvPr>
          <p:cNvSpPr txBox="1"/>
          <p:nvPr/>
        </p:nvSpPr>
        <p:spPr>
          <a:xfrm>
            <a:off x="3657736" y="1305867"/>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Thinks</a:t>
            </a:r>
          </a:p>
        </p:txBody>
      </p:sp>
    </p:spTree>
    <p:extLst>
      <p:ext uri="{BB962C8B-B14F-4D97-AF65-F5344CB8AC3E}">
        <p14:creationId xmlns:p14="http://schemas.microsoft.com/office/powerpoint/2010/main" val="185631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3800-E085-44CD-B7EE-D7D698E3D8EA}"/>
              </a:ext>
            </a:extLst>
          </p:cNvPr>
          <p:cNvSpPr>
            <a:spLocks noGrp="1"/>
          </p:cNvSpPr>
          <p:nvPr>
            <p:ph type="title"/>
          </p:nvPr>
        </p:nvSpPr>
        <p:spPr/>
        <p:txBody>
          <a:bodyPr/>
          <a:lstStyle/>
          <a:p>
            <a:r>
              <a:rPr lang="en-IN" dirty="0"/>
              <a:t>Re</a:t>
            </a:r>
          </a:p>
        </p:txBody>
      </p:sp>
    </p:spTree>
    <p:extLst>
      <p:ext uri="{BB962C8B-B14F-4D97-AF65-F5344CB8AC3E}">
        <p14:creationId xmlns:p14="http://schemas.microsoft.com/office/powerpoint/2010/main" val="427066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Key Points</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Best under Crowd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A person with skills but in need of financial aid can be easily found.</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Using emerging technologies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Emerging frameworks and libraries are being used so upgrading will be easy.</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245749D8-5A06-44F2-B96E-6718BBEB6C47}"/>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Low Entry Fee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Cause of low entry fee most students can benefit from the from.</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531563"/>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User Friendly  and Secured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Easy to request a scholarship with an user friendly form and </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93513" y="4872722"/>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Unity is Power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Every single cent donate by forum member will glow a students life.</a:t>
            </a:r>
            <a:endParaRPr lang="en-US" sz="1600" dirty="0"/>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573648" y="4861105"/>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7504954" y="4723888"/>
            <a:ext cx="3657600" cy="11346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Sharing Success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Who won using our financial aid will be shared through out the forum and gets appreciated.</a:t>
            </a:r>
            <a:endParaRPr lang="en-US" sz="1600" dirty="0"/>
          </a:p>
        </p:txBody>
      </p:sp>
    </p:spTree>
    <p:extLst>
      <p:ext uri="{BB962C8B-B14F-4D97-AF65-F5344CB8AC3E}">
        <p14:creationId xmlns:p14="http://schemas.microsoft.com/office/powerpoint/2010/main" val="412067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lnSpc>
                <a:spcPct val="100000"/>
              </a:lnSpc>
              <a:buClr>
                <a:schemeClr val="accent2"/>
              </a:buClr>
              <a:buFont typeface="Wingdings" panose="05000000000000000000" pitchFamily="2" charset="2"/>
              <a:buChar char="q"/>
            </a:pPr>
            <a:r>
              <a:rPr lang="en-US" dirty="0"/>
              <a:t>We conclude that crowdfunding is one of the best solutions for raising education within an organization with the help of colleagues.</a:t>
            </a:r>
          </a:p>
          <a:p>
            <a:pPr marL="342900" indent="-342900">
              <a:lnSpc>
                <a:spcPct val="100000"/>
              </a:lnSpc>
              <a:buClr>
                <a:schemeClr val="accent2"/>
              </a:buClr>
              <a:buFont typeface="Wingdings" panose="05000000000000000000" pitchFamily="2" charset="2"/>
              <a:buChar char="q"/>
            </a:pPr>
            <a:r>
              <a:rPr lang="en-US" dirty="0"/>
              <a:t>This potential of crowdfunding can be unlocked by a combination of adequate regulation, proper and balanced public education, and ethical and responsible practice by the organization's initiatives.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497326"/>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429</TotalTime>
  <Words>381</Words>
  <Application>Microsoft Office PowerPoint</Application>
  <PresentationFormat>Widescreen</PresentationFormat>
  <Paragraphs>45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Corbel</vt:lpstr>
      <vt:lpstr>Wingdings</vt:lpstr>
      <vt:lpstr>Office Theme</vt:lpstr>
      <vt:lpstr>Crowdfunding for  Education</vt:lpstr>
      <vt:lpstr>Problem Statement</vt:lpstr>
      <vt:lpstr>Proposed Solution</vt:lpstr>
      <vt:lpstr>Students – Empathy Map</vt:lpstr>
      <vt:lpstr>Re</vt:lpstr>
      <vt:lpstr>Key Points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7</cp:revision>
  <dcterms:created xsi:type="dcterms:W3CDTF">2021-10-22T15:26:42Z</dcterms:created>
  <dcterms:modified xsi:type="dcterms:W3CDTF">2022-04-01T17:18:58Z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