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24" r:id="rId5"/>
    <p:sldId id="302" r:id="rId6"/>
    <p:sldId id="314" r:id="rId7"/>
    <p:sldId id="315" r:id="rId8"/>
    <p:sldId id="325"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529" autoAdjust="0"/>
  </p:normalViewPr>
  <p:slideViewPr>
    <p:cSldViewPr snapToGrid="0">
      <p:cViewPr varScale="1">
        <p:scale>
          <a:sx n="87" d="100"/>
          <a:sy n="87" d="100"/>
        </p:scale>
        <p:origin x="528"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9" d="100"/>
          <a:sy n="69" d="100"/>
        </p:scale>
        <p:origin x="3082" y="11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6/11/2022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30592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www.tandfonline.com/author/Meneguzzo%2C+Marco" TargetMode="External"/><Relationship Id="rId3" Type="http://schemas.openxmlformats.org/officeDocument/2006/relationships/hyperlink" Target="https://link.springer.com/article/10.1007/s10734-021-00678-8#auth-Hugo-Horta" TargetMode="External"/><Relationship Id="rId7" Type="http://schemas.openxmlformats.org/officeDocument/2006/relationships/hyperlink" Target="https://www.tandfonline.com/author/Frondizi%2C+Rocc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tandfonline.com/author/Colasanti%2C+Nathalie" TargetMode="External"/><Relationship Id="rId11" Type="http://schemas.openxmlformats.org/officeDocument/2006/relationships/hyperlink" Target="https://journals.sagepub.com/action/doSearch?target=default&amp;ContribAuthorStored=Liu%2C+Qiang" TargetMode="External"/><Relationship Id="rId5" Type="http://schemas.openxmlformats.org/officeDocument/2006/relationships/hyperlink" Target="https://link.springer.com/article/10.1007/s10734-021-00678-8#auth-Silvio-Vismara" TargetMode="External"/><Relationship Id="rId10" Type="http://schemas.openxmlformats.org/officeDocument/2006/relationships/hyperlink" Target="https://journals.sagepub.com/action/doSearch?target=default&amp;ContribAuthorStored=Gill%2C+Manpreet" TargetMode="External"/><Relationship Id="rId4" Type="http://schemas.openxmlformats.org/officeDocument/2006/relationships/hyperlink" Target="https://link.springer.com/article/10.1007/s10734-021-00678-8#auth-Michele-Meoli" TargetMode="External"/><Relationship Id="rId9" Type="http://schemas.openxmlformats.org/officeDocument/2006/relationships/hyperlink" Target="https://journals.sagepub.com/action/doSearch?target=default&amp;ContribAuthorStored=Zhou%2C+Che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3924935" cy="1891189"/>
          </a:xfrm>
        </p:spPr>
        <p:txBody>
          <a:bodyPr/>
          <a:lstStyle/>
          <a:p>
            <a:r>
              <a:rPr lang="en-US" dirty="0"/>
              <a:t>Crowdfunding</a:t>
            </a:r>
            <a:br>
              <a:rPr lang="en-US" dirty="0"/>
            </a:br>
            <a:r>
              <a:rPr lang="en-US" dirty="0"/>
              <a:t>for </a:t>
            </a:r>
            <a:br>
              <a:rPr lang="en-US" dirty="0"/>
            </a:br>
            <a:r>
              <a:rPr lang="en-US" dirty="0"/>
              <a:t>Education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Guided by : Mr. Rajesh Kumar S – AP/CSE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78993" y="1279542"/>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604788" y="1279542"/>
            <a:ext cx="2491212"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330581" y="1279542"/>
            <a:ext cx="2550883"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9056376" y="1279542"/>
            <a:ext cx="2538954"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54695"/>
            <a:ext cx="11340000" cy="700114"/>
          </a:xfrm>
          <a:prstGeom prst="rect">
            <a:avLst/>
          </a:prstGeom>
        </p:spPr>
        <p:txBody>
          <a:bodyPr anchor="ctr"/>
          <a:lstStyle/>
          <a:p>
            <a:pPr algn="ctr"/>
            <a:r>
              <a:rPr lang="en-US" sz="4800" b="1" dirty="0">
                <a:solidFill>
                  <a:schemeClr val="tx1"/>
                </a:solidFill>
              </a:rPr>
              <a:t>Students – Empathy Map</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76981" y="1579771"/>
            <a:ext cx="2470792" cy="39729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608831" y="1579769"/>
            <a:ext cx="2504689" cy="397236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369806"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9058324"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915085" y="1305241"/>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Feels</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306091" y="1270507"/>
            <a:ext cx="2550884"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Does</a:t>
            </a:r>
          </a:p>
        </p:txBody>
      </p:sp>
      <p:sp>
        <p:nvSpPr>
          <p:cNvPr id="62" name="TextBox 61">
            <a:extLst>
              <a:ext uri="{FF2B5EF4-FFF2-40B4-BE49-F238E27FC236}">
                <a16:creationId xmlns:a16="http://schemas.microsoft.com/office/drawing/2014/main" id="{04CD836B-A190-4A59-9ACF-3B40EAEA9BCB}"/>
              </a:ext>
            </a:extLst>
          </p:cNvPr>
          <p:cNvSpPr txBox="1"/>
          <p:nvPr/>
        </p:nvSpPr>
        <p:spPr>
          <a:xfrm>
            <a:off x="9034538" y="1272034"/>
            <a:ext cx="2550883"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Says</a:t>
            </a:r>
          </a:p>
        </p:txBody>
      </p:sp>
      <p:sp>
        <p:nvSpPr>
          <p:cNvPr id="68" name="TextBox 67">
            <a:extLst>
              <a:ext uri="{FF2B5EF4-FFF2-40B4-BE49-F238E27FC236}">
                <a16:creationId xmlns:a16="http://schemas.microsoft.com/office/drawing/2014/main" id="{C9097234-38E0-4114-A29F-508805824B65}"/>
              </a:ext>
            </a:extLst>
          </p:cNvPr>
          <p:cNvSpPr txBox="1"/>
          <p:nvPr/>
        </p:nvSpPr>
        <p:spPr>
          <a:xfrm>
            <a:off x="873469" y="2060351"/>
            <a:ext cx="2465087"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Inequality in learning</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Loss of dream</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Lack of confidence</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Pain of educational poverty.</a:t>
            </a:r>
          </a:p>
          <a:p>
            <a:pPr>
              <a:lnSpc>
                <a:spcPct val="150000"/>
              </a:lnSpc>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41" name="TextBox 40">
            <a:extLst>
              <a:ext uri="{FF2B5EF4-FFF2-40B4-BE49-F238E27FC236}">
                <a16:creationId xmlns:a16="http://schemas.microsoft.com/office/drawing/2014/main" id="{38619C28-126E-4AFB-AEB9-BA1414B28899}"/>
              </a:ext>
            </a:extLst>
          </p:cNvPr>
          <p:cNvSpPr txBox="1"/>
          <p:nvPr/>
        </p:nvSpPr>
        <p:spPr>
          <a:xfrm>
            <a:off x="3657736" y="1305867"/>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Thinks / Needs</a:t>
            </a:r>
          </a:p>
        </p:txBody>
      </p:sp>
      <p:sp>
        <p:nvSpPr>
          <p:cNvPr id="25" name="TextBox 24">
            <a:extLst>
              <a:ext uri="{FF2B5EF4-FFF2-40B4-BE49-F238E27FC236}">
                <a16:creationId xmlns:a16="http://schemas.microsoft.com/office/drawing/2014/main" id="{1FEC9AAD-8A94-4B0D-BBA1-40C7BABC2F47}"/>
              </a:ext>
            </a:extLst>
          </p:cNvPr>
          <p:cNvSpPr txBox="1"/>
          <p:nvPr/>
        </p:nvSpPr>
        <p:spPr>
          <a:xfrm>
            <a:off x="3604059" y="2060351"/>
            <a:ext cx="2524469" cy="330860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Organization to take care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Group of friends together to help for a friend’s fund.</a:t>
            </a: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A better way to fund raising.</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26" name="TextBox 25">
            <a:extLst>
              <a:ext uri="{FF2B5EF4-FFF2-40B4-BE49-F238E27FC236}">
                <a16:creationId xmlns:a16="http://schemas.microsoft.com/office/drawing/2014/main" id="{22BE9FB3-6AD9-4F55-BB54-CF371063AA06}"/>
              </a:ext>
            </a:extLst>
          </p:cNvPr>
          <p:cNvSpPr txBox="1"/>
          <p:nvPr/>
        </p:nvSpPr>
        <p:spPr>
          <a:xfrm>
            <a:off x="6362246" y="2060350"/>
            <a:ext cx="2647212"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Misses the opportunity</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Loan against gold, properties and the securities.</a:t>
            </a:r>
          </a:p>
          <a:p>
            <a:pPr>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Give up on their dreams</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Part time work for extra studies.</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a:buClr>
                <a:schemeClr val="accent3"/>
              </a:buClr>
            </a:pPr>
            <a:endParaRPr lang="en-US" sz="1400" dirty="0">
              <a:cs typeface="Biome Light" panose="020B0303030204020804" pitchFamily="34" charset="0"/>
            </a:endParaRPr>
          </a:p>
        </p:txBody>
      </p:sp>
      <p:sp>
        <p:nvSpPr>
          <p:cNvPr id="29" name="TextBox 28">
            <a:extLst>
              <a:ext uri="{FF2B5EF4-FFF2-40B4-BE49-F238E27FC236}">
                <a16:creationId xmlns:a16="http://schemas.microsoft.com/office/drawing/2014/main" id="{CD6B6479-5F29-47EE-B6C5-9D26BE2ECC72}"/>
              </a:ext>
            </a:extLst>
          </p:cNvPr>
          <p:cNvSpPr txBox="1"/>
          <p:nvPr/>
        </p:nvSpPr>
        <p:spPr>
          <a:xfrm>
            <a:off x="9034538" y="2060349"/>
            <a:ext cx="2670998" cy="349178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better way for funds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Government to look at the poor students learning.</a:t>
            </a:r>
          </a:p>
          <a:p>
            <a:pPr marL="285750" indent="-285750">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portal to unite all students together to support funding.</a:t>
            </a:r>
          </a:p>
          <a:p>
            <a:pPr marL="285750" indent="-285750">
              <a:lnSpc>
                <a:spcPct val="150000"/>
              </a:lnSpc>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Tree>
    <p:extLst>
      <p:ext uri="{BB962C8B-B14F-4D97-AF65-F5344CB8AC3E}">
        <p14:creationId xmlns:p14="http://schemas.microsoft.com/office/powerpoint/2010/main" val="18563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8" y="805213"/>
            <a:ext cx="6520577" cy="830997"/>
          </a:xfrm>
        </p:spPr>
        <p:txBody>
          <a:bodyPr/>
          <a:lstStyle/>
          <a:p>
            <a:r>
              <a:rPr lang="en-US" dirty="0"/>
              <a:t>Proposed Methodology</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 for students in the same organization.</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318652"/>
            <a:ext cx="5497120" cy="830997"/>
          </a:xfrm>
        </p:spPr>
        <p:txBody>
          <a:bodyPr/>
          <a:lstStyle/>
          <a:p>
            <a:r>
              <a:rPr lang="en-US" dirty="0"/>
              <a:t>Literature Survey</a:t>
            </a:r>
          </a:p>
        </p:txBody>
      </p:sp>
      <p:graphicFrame>
        <p:nvGraphicFramePr>
          <p:cNvPr id="2" name="Table 2">
            <a:extLst>
              <a:ext uri="{FF2B5EF4-FFF2-40B4-BE49-F238E27FC236}">
                <a16:creationId xmlns:a16="http://schemas.microsoft.com/office/drawing/2014/main" id="{08AAE3B6-D235-436B-A4EC-F468FB62CD5D}"/>
              </a:ext>
            </a:extLst>
          </p:cNvPr>
          <p:cNvGraphicFramePr>
            <a:graphicFrameLocks noGrp="1"/>
          </p:cNvGraphicFramePr>
          <p:nvPr>
            <p:extLst>
              <p:ext uri="{D42A27DB-BD31-4B8C-83A1-F6EECF244321}">
                <p14:modId xmlns:p14="http://schemas.microsoft.com/office/powerpoint/2010/main" val="2998829084"/>
              </p:ext>
            </p:extLst>
          </p:nvPr>
        </p:nvGraphicFramePr>
        <p:xfrm>
          <a:off x="660399" y="1149649"/>
          <a:ext cx="11134521" cy="5120640"/>
        </p:xfrm>
        <a:graphic>
          <a:graphicData uri="http://schemas.openxmlformats.org/drawingml/2006/table">
            <a:tbl>
              <a:tblPr firstRow="1" bandRow="1">
                <a:tableStyleId>{6E25E649-3F16-4E02-A733-19D2CDBF48F0}</a:tableStyleId>
              </a:tblPr>
              <a:tblGrid>
                <a:gridCol w="3711507">
                  <a:extLst>
                    <a:ext uri="{9D8B030D-6E8A-4147-A177-3AD203B41FA5}">
                      <a16:colId xmlns:a16="http://schemas.microsoft.com/office/drawing/2014/main" val="1466334010"/>
                    </a:ext>
                  </a:extLst>
                </a:gridCol>
                <a:gridCol w="3711507">
                  <a:extLst>
                    <a:ext uri="{9D8B030D-6E8A-4147-A177-3AD203B41FA5}">
                      <a16:colId xmlns:a16="http://schemas.microsoft.com/office/drawing/2014/main" val="21174850"/>
                    </a:ext>
                  </a:extLst>
                </a:gridCol>
                <a:gridCol w="3711507">
                  <a:extLst>
                    <a:ext uri="{9D8B030D-6E8A-4147-A177-3AD203B41FA5}">
                      <a16:colId xmlns:a16="http://schemas.microsoft.com/office/drawing/2014/main" val="3198616081"/>
                    </a:ext>
                  </a:extLst>
                </a:gridCol>
              </a:tblGrid>
              <a:tr h="361918">
                <a:tc>
                  <a:txBody>
                    <a:bodyPr/>
                    <a:lstStyle/>
                    <a:p>
                      <a:r>
                        <a:rPr lang="en-IN" dirty="0"/>
                        <a:t>Project</a:t>
                      </a:r>
                    </a:p>
                  </a:txBody>
                  <a:tcPr/>
                </a:tc>
                <a:tc>
                  <a:txBody>
                    <a:bodyPr/>
                    <a:lstStyle/>
                    <a:p>
                      <a:r>
                        <a:rPr lang="en-IN" dirty="0"/>
                        <a:t>Done by</a:t>
                      </a:r>
                    </a:p>
                  </a:txBody>
                  <a:tcPr/>
                </a:tc>
                <a:tc>
                  <a:txBody>
                    <a:bodyPr/>
                    <a:lstStyle/>
                    <a:p>
                      <a:r>
                        <a:rPr lang="en-IN" dirty="0"/>
                        <a:t>Published on</a:t>
                      </a:r>
                    </a:p>
                  </a:txBody>
                  <a:tcPr/>
                </a:tc>
                <a:extLst>
                  <a:ext uri="{0D108BD9-81ED-4DB2-BD59-A6C34878D82A}">
                    <a16:rowId xmlns:a16="http://schemas.microsoft.com/office/drawing/2014/main" val="439294760"/>
                  </a:ext>
                </a:extLst>
              </a:tr>
              <a:tr h="873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Crowdfunding in higher education: evidence from UK Universities</a:t>
                      </a:r>
                    </a:p>
                    <a:p>
                      <a:endParaRPr lang="en-IN" dirty="0"/>
                    </a:p>
                  </a:txBody>
                  <a:tcPr/>
                </a:tc>
                <a:tc>
                  <a:txBody>
                    <a:bodyPr/>
                    <a:lstStyle/>
                    <a:p>
                      <a:r>
                        <a:rPr lang="en-IN" sz="1800" b="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Hugo Horta</a:t>
                      </a:r>
                      <a:r>
                        <a:rPr lang="en-IN" b="0" dirty="0">
                          <a:solidFill>
                            <a:schemeClr val="tx1"/>
                          </a:solidFill>
                        </a:rPr>
                        <a:t>, </a:t>
                      </a:r>
                      <a:r>
                        <a:rPr lang="en-IN" sz="1800" b="0" kern="1200" dirty="0">
                          <a:solidFill>
                            <a:srgbClr val="9454C3"/>
                          </a:solidFill>
                          <a:effectLst/>
                          <a:latin typeface="+mn-lt"/>
                          <a:ea typeface="+mn-ea"/>
                          <a:cs typeface="+mn-cs"/>
                          <a:hlinkClick r:id="rId4">
                            <a:extLst>
                              <a:ext uri="{A12FA001-AC4F-418D-AE19-62706E023703}">
                                <ahyp:hlinkClr xmlns:ahyp="http://schemas.microsoft.com/office/drawing/2018/hyperlinkcolor" val="tx"/>
                              </a:ext>
                            </a:extLst>
                          </a:hlinkClick>
                        </a:rPr>
                        <a:t>Michele </a:t>
                      </a:r>
                      <a:r>
                        <a:rPr lang="en-IN" sz="1800" b="0"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Meoli</a:t>
                      </a:r>
                      <a:r>
                        <a:rPr lang="en-IN" b="0" dirty="0">
                          <a:solidFill>
                            <a:schemeClr val="tx1"/>
                          </a:solidFill>
                        </a:rPr>
                        <a:t> &amp; </a:t>
                      </a:r>
                      <a:r>
                        <a:rPr lang="en-IN" sz="1800" b="0"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Silvio Vismara</a:t>
                      </a:r>
                      <a:r>
                        <a:rPr lang="en-IN" b="0" dirty="0">
                          <a:solidFill>
                            <a:schemeClr val="tx1"/>
                          </a:solidFill>
                        </a:rPr>
                        <a:t> </a:t>
                      </a:r>
                    </a:p>
                  </a:txBody>
                  <a:tcPr/>
                </a:tc>
                <a:tc>
                  <a:txBody>
                    <a:bodyPr/>
                    <a:lstStyle/>
                    <a:p>
                      <a:r>
                        <a:rPr lang="en-IN" dirty="0"/>
                        <a:t>17 March 2021</a:t>
                      </a:r>
                    </a:p>
                  </a:txBody>
                  <a:tcPr/>
                </a:tc>
                <a:extLst>
                  <a:ext uri="{0D108BD9-81ED-4DB2-BD59-A6C34878D82A}">
                    <a16:rowId xmlns:a16="http://schemas.microsoft.com/office/drawing/2014/main" val="938574335"/>
                  </a:ext>
                </a:extLst>
              </a:tr>
              <a:tr h="1135240">
                <a:tc>
                  <a:txBody>
                    <a:bodyPr/>
                    <a:lstStyle/>
                    <a:p>
                      <a:r>
                        <a:rPr lang="en-US" sz="1800" b="0" i="0" kern="1200" dirty="0">
                          <a:solidFill>
                            <a:schemeClr val="dk1"/>
                          </a:solidFill>
                          <a:effectLst/>
                          <a:latin typeface="+mn-lt"/>
                          <a:ea typeface="+mn-ea"/>
                          <a:cs typeface="+mn-cs"/>
                        </a:rPr>
                        <a:t>Higher education and stakeholders’ donations: successful civic crowdfunding in an Italian university</a:t>
                      </a:r>
                      <a:endParaRPr lang="en-IN" b="0" dirty="0"/>
                    </a:p>
                  </a:txBody>
                  <a:tcPr/>
                </a:tc>
                <a:tc>
                  <a:txBody>
                    <a:bodyPr/>
                    <a:lstStyle/>
                    <a:p>
                      <a:r>
                        <a:rPr lang="it-IT" sz="18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Nathalie Colasanti</a:t>
                      </a:r>
                      <a:endParaRPr lang="it-IT" sz="1800" b="0" i="0" u="none" strike="noStrike" kern="1200" dirty="0">
                        <a:solidFill>
                          <a:schemeClr val="tx1"/>
                        </a:solidFill>
                        <a:effectLst/>
                        <a:latin typeface="+mn-lt"/>
                        <a:ea typeface="+mn-ea"/>
                        <a:cs typeface="+mn-cs"/>
                      </a:endParaRPr>
                    </a:p>
                    <a:p>
                      <a:r>
                        <a:rPr lang="it-IT" sz="1800" b="0" i="0" u="none" kern="1200" dirty="0">
                          <a:solidFill>
                            <a:schemeClr val="tx1"/>
                          </a:solidFill>
                          <a:effectLst/>
                          <a:latin typeface="+mn-lt"/>
                          <a:ea typeface="+mn-ea"/>
                          <a:cs typeface="+mn-cs"/>
                        </a:rPr>
                        <a:t>,</a:t>
                      </a:r>
                      <a:r>
                        <a:rPr lang="it-IT" sz="18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Rocco Frondizi</a:t>
                      </a:r>
                      <a:endParaRPr lang="it-IT" sz="1800" b="0" i="0" u="none" strike="noStrike" kern="1200" dirty="0">
                        <a:solidFill>
                          <a:schemeClr val="tx1"/>
                        </a:solidFill>
                        <a:effectLst/>
                        <a:latin typeface="+mn-lt"/>
                        <a:ea typeface="+mn-ea"/>
                        <a:cs typeface="+mn-cs"/>
                      </a:endParaRPr>
                    </a:p>
                    <a:p>
                      <a:r>
                        <a:rPr lang="it-IT" sz="1800" b="0" i="0" u="none" kern="1200" dirty="0">
                          <a:solidFill>
                            <a:schemeClr val="tx1"/>
                          </a:solidFill>
                          <a:effectLst/>
                          <a:latin typeface="+mn-lt"/>
                          <a:ea typeface="+mn-ea"/>
                          <a:cs typeface="+mn-cs"/>
                        </a:rPr>
                        <a:t> &amp;</a:t>
                      </a:r>
                      <a:r>
                        <a:rPr lang="it-IT" sz="18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Marco Meneguzzo</a:t>
                      </a:r>
                      <a:endParaRPr lang="it-IT" sz="1800" b="0" i="0" u="none" strike="noStrike" kern="1200" dirty="0">
                        <a:solidFill>
                          <a:schemeClr val="tx1"/>
                        </a:solidFill>
                        <a:effectLst/>
                        <a:latin typeface="+mn-lt"/>
                        <a:ea typeface="+mn-ea"/>
                        <a:cs typeface="+mn-cs"/>
                      </a:endParaRPr>
                    </a:p>
                    <a:p>
                      <a:endParaRPr lang="en-IN" dirty="0"/>
                    </a:p>
                  </a:txBody>
                  <a:tcPr/>
                </a:tc>
                <a:tc>
                  <a:txBody>
                    <a:bodyPr/>
                    <a:lstStyle/>
                    <a:p>
                      <a:r>
                        <a:rPr lang="en-IN" dirty="0"/>
                        <a:t>22 March 2018</a:t>
                      </a:r>
                    </a:p>
                  </a:txBody>
                  <a:tcPr/>
                </a:tc>
                <a:extLst>
                  <a:ext uri="{0D108BD9-81ED-4DB2-BD59-A6C34878D82A}">
                    <a16:rowId xmlns:a16="http://schemas.microsoft.com/office/drawing/2014/main" val="4087782886"/>
                  </a:ext>
                </a:extLst>
              </a:tr>
              <a:tr h="1397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Empowering Education with Crowdfunding: The Role of Crowdfunded Resources and Crowd Screening</a:t>
                      </a:r>
                    </a:p>
                    <a:p>
                      <a:endParaRPr lang="en-IN" b="0" dirty="0"/>
                    </a:p>
                  </a:txBody>
                  <a:tcPr/>
                </a:tc>
                <a:tc>
                  <a:txBody>
                    <a:bodyPr/>
                    <a:lstStyle/>
                    <a:p>
                      <a:r>
                        <a:rPr lang="en-IN" sz="1800" b="0" i="0" u="sng"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Chen Zhou</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Manpreet Gill</a:t>
                      </a:r>
                      <a:r>
                        <a:rPr lang="en-IN" sz="1800" b="0" i="0" kern="1200" dirty="0">
                          <a:solidFill>
                            <a:schemeClr val="tx1"/>
                          </a:solidFill>
                          <a:effectLst/>
                          <a:latin typeface="+mn-lt"/>
                          <a:ea typeface="+mn-ea"/>
                          <a:cs typeface="+mn-cs"/>
                        </a:rPr>
                        <a:t>, </a:t>
                      </a:r>
                      <a:r>
                        <a:rPr lang="en-IN" sz="1800" b="0" i="0" u="none" strike="noStrike" kern="1200" dirty="0" err="1">
                          <a:solidFill>
                            <a:srgbClr val="9454C3"/>
                          </a:solidFill>
                          <a:effectLst/>
                          <a:latin typeface="+mn-lt"/>
                          <a:ea typeface="+mn-ea"/>
                          <a:cs typeface="+mn-cs"/>
                          <a:hlinkClick r:id="rId11">
                            <a:extLst>
                              <a:ext uri="{A12FA001-AC4F-418D-AE19-62706E023703}">
                                <ahyp:hlinkClr xmlns:ahyp="http://schemas.microsoft.com/office/drawing/2018/hyperlinkcolor" val="tx"/>
                              </a:ext>
                            </a:extLst>
                          </a:hlinkClick>
                        </a:rPr>
                        <a:t>Qiang</a:t>
                      </a:r>
                      <a:r>
                        <a:rPr lang="en-IN" sz="1800" b="0" i="0" u="none" strike="noStrik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 Liu</a:t>
                      </a:r>
                      <a:endParaRPr lang="en-IN" b="1" dirty="0">
                        <a:solidFill>
                          <a:schemeClr val="tx1"/>
                        </a:solidFill>
                      </a:endParaRPr>
                    </a:p>
                  </a:txBody>
                  <a:tcPr/>
                </a:tc>
                <a:tc>
                  <a:txBody>
                    <a:bodyPr/>
                    <a:lstStyle/>
                    <a:p>
                      <a:r>
                        <a:rPr lang="en-IN" dirty="0"/>
                        <a:t>November 2 2021</a:t>
                      </a:r>
                    </a:p>
                  </a:txBody>
                  <a:tcPr/>
                </a:tc>
                <a:extLst>
                  <a:ext uri="{0D108BD9-81ED-4DB2-BD59-A6C34878D82A}">
                    <a16:rowId xmlns:a16="http://schemas.microsoft.com/office/drawing/2014/main" val="2444474451"/>
                  </a:ext>
                </a:extLst>
              </a:tr>
              <a:tr h="873261">
                <a:tc>
                  <a:txBody>
                    <a:bodyPr/>
                    <a:lstStyle/>
                    <a:p>
                      <a:r>
                        <a:rPr lang="en-US" sz="1800" b="0" i="0" u="none" strike="noStrike" kern="1200" dirty="0">
                          <a:solidFill>
                            <a:schemeClr val="tx1"/>
                          </a:solidFill>
                          <a:effectLst/>
                          <a:latin typeface="+mn-lt"/>
                          <a:ea typeface="+mn-ea"/>
                          <a:cs typeface="+mn-cs"/>
                        </a:rPr>
                        <a:t>How to Use Crowdfunding in Extension: A Relationship Education Example</a:t>
                      </a:r>
                      <a:endParaRPr lang="en-IN" b="0" u="none" dirty="0">
                        <a:solidFill>
                          <a:schemeClr val="tx1"/>
                        </a:solidFill>
                      </a:endParaRPr>
                    </a:p>
                  </a:txBody>
                  <a:tcPr/>
                </a:tc>
                <a:tc>
                  <a:txBody>
                    <a:bodyPr/>
                    <a:lstStyle/>
                    <a:p>
                      <a:r>
                        <a:rPr lang="en-US" sz="1800" b="1" i="0" u="sng" kern="1200" dirty="0">
                          <a:solidFill>
                            <a:srgbClr val="9454C3"/>
                          </a:solidFill>
                          <a:effectLst/>
                          <a:latin typeface="+mn-lt"/>
                          <a:ea typeface="+mn-ea"/>
                          <a:cs typeface="+mn-cs"/>
                        </a:rPr>
                        <a:t>J. Kale Monk</a:t>
                      </a:r>
                      <a:r>
                        <a:rPr lang="en-US" sz="1800" b="0" i="0" u="sng" kern="1200" dirty="0">
                          <a:solidFill>
                            <a:srgbClr val="9454C3"/>
                          </a:solidFill>
                          <a:effectLst/>
                          <a:latin typeface="+mn-lt"/>
                          <a:ea typeface="+mn-ea"/>
                          <a:cs typeface="+mn-cs"/>
                        </a:rPr>
                        <a:t>, </a:t>
                      </a:r>
                      <a:r>
                        <a:rPr lang="en-US" sz="1800" b="0" i="1" u="sng" kern="1200" dirty="0">
                          <a:solidFill>
                            <a:schemeClr val="tx1"/>
                          </a:solidFill>
                          <a:effectLst/>
                          <a:latin typeface="+mn-lt"/>
                          <a:ea typeface="+mn-ea"/>
                          <a:cs typeface="+mn-cs"/>
                        </a:rPr>
                        <a:t>University of Missouri</a:t>
                      </a:r>
                    </a:p>
                    <a:p>
                      <a:r>
                        <a:rPr lang="en-US" sz="1800" b="1" i="0" u="sng" kern="1200" dirty="0">
                          <a:solidFill>
                            <a:srgbClr val="9454C3"/>
                          </a:solidFill>
                          <a:effectLst/>
                          <a:latin typeface="+mn-lt"/>
                          <a:ea typeface="+mn-ea"/>
                          <a:cs typeface="+mn-cs"/>
                        </a:rPr>
                        <a:t>Amber V. </a:t>
                      </a:r>
                      <a:r>
                        <a:rPr lang="en-US" sz="1800" b="1" i="0" u="sng" kern="1200" dirty="0" err="1">
                          <a:solidFill>
                            <a:srgbClr val="9454C3"/>
                          </a:solidFill>
                          <a:effectLst/>
                          <a:latin typeface="+mn-lt"/>
                          <a:ea typeface="+mn-ea"/>
                          <a:cs typeface="+mn-cs"/>
                        </a:rPr>
                        <a:t>Vennum</a:t>
                      </a:r>
                      <a:r>
                        <a:rPr lang="en-US" sz="1800" b="0" i="0" u="sng" kern="1200" dirty="0">
                          <a:solidFill>
                            <a:srgbClr val="9454C3"/>
                          </a:solidFill>
                          <a:effectLst/>
                          <a:latin typeface="+mn-lt"/>
                          <a:ea typeface="+mn-ea"/>
                          <a:cs typeface="+mn-cs"/>
                        </a:rPr>
                        <a:t>, </a:t>
                      </a:r>
                      <a:r>
                        <a:rPr lang="en-US" sz="1800" b="0" i="1" u="sng" kern="1200" dirty="0">
                          <a:solidFill>
                            <a:schemeClr val="tx1"/>
                          </a:solidFill>
                          <a:effectLst/>
                          <a:latin typeface="+mn-lt"/>
                          <a:ea typeface="+mn-ea"/>
                          <a:cs typeface="+mn-cs"/>
                        </a:rPr>
                        <a:t>Kansas State University</a:t>
                      </a:r>
                      <a:br>
                        <a:rPr lang="en-US" dirty="0">
                          <a:solidFill>
                            <a:schemeClr val="tx1"/>
                          </a:solidFill>
                        </a:rPr>
                      </a:br>
                      <a:endParaRPr lang="en-IN" b="1" dirty="0">
                        <a:solidFill>
                          <a:schemeClr val="tx1"/>
                        </a:solidFill>
                      </a:endParaRPr>
                    </a:p>
                  </a:txBody>
                  <a:tcPr/>
                </a:tc>
                <a:tc>
                  <a:txBody>
                    <a:bodyPr/>
                    <a:lstStyle/>
                    <a:p>
                      <a:r>
                        <a:rPr lang="en-IN" dirty="0"/>
                        <a:t>March 01 2021</a:t>
                      </a:r>
                    </a:p>
                  </a:txBody>
                  <a:tcPr/>
                </a:tc>
                <a:extLst>
                  <a:ext uri="{0D108BD9-81ED-4DB2-BD59-A6C34878D82A}">
                    <a16:rowId xmlns:a16="http://schemas.microsoft.com/office/drawing/2014/main" val="3115533123"/>
                  </a:ext>
                </a:extLst>
              </a:tr>
            </a:tbl>
          </a:graphicData>
        </a:graphic>
      </p:graphicFrame>
    </p:spTree>
    <p:extLst>
      <p:ext uri="{BB962C8B-B14F-4D97-AF65-F5344CB8AC3E}">
        <p14:creationId xmlns:p14="http://schemas.microsoft.com/office/powerpoint/2010/main" val="419396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483</TotalTime>
  <Words>482</Words>
  <Application>Microsoft Office PowerPoint</Application>
  <PresentationFormat>Widescreen</PresentationFormat>
  <Paragraphs>71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Corbel</vt:lpstr>
      <vt:lpstr>Wingdings</vt:lpstr>
      <vt:lpstr>Office Theme</vt:lpstr>
      <vt:lpstr>Crowdfunding for  Education</vt:lpstr>
      <vt:lpstr>Problem Statement</vt:lpstr>
      <vt:lpstr>Students – Empathy Map</vt:lpstr>
      <vt:lpstr>Proposed Methodology</vt:lpstr>
      <vt:lpstr>Literature Survey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14</cp:revision>
  <dcterms:created xsi:type="dcterms:W3CDTF">2021-10-22T15:26:42Z</dcterms:created>
  <dcterms:modified xsi:type="dcterms:W3CDTF">2022-06-11T03:14:03Z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