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439" r:id="rId6"/>
    <p:sldId id="260" r:id="rId7"/>
    <p:sldId id="2444" r:id="rId8"/>
    <p:sldId id="2445" r:id="rId9"/>
    <p:sldId id="2446" r:id="rId10"/>
    <p:sldId id="2447" r:id="rId11"/>
    <p:sldId id="2448" r:id="rId12"/>
    <p:sldId id="2449" r:id="rId13"/>
    <p:sldId id="2450" r:id="rId14"/>
    <p:sldId id="2451" r:id="rId15"/>
    <p:sldId id="2452" r:id="rId16"/>
    <p:sldId id="2453" r:id="rId17"/>
    <p:sldId id="2454" r:id="rId18"/>
    <p:sldId id="2455" r:id="rId19"/>
    <p:sldId id="2456" r:id="rId20"/>
    <p:sldId id="24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26"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11/18/2021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174446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9" r:id="rId8"/>
    <p:sldLayoutId id="2147483666" r:id="rId9"/>
    <p:sldLayoutId id="2147483670" r:id="rId10"/>
    <p:sldLayoutId id="2147483667" r:id="rId11"/>
    <p:sldLayoutId id="2147483668" r:id="rId12"/>
    <p:sldLayoutId id="2147483665"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Java Mini </a:t>
            </a:r>
            <a:br>
              <a:rPr lang="en-US" dirty="0"/>
            </a:br>
            <a:r>
              <a:rPr lang="en-US" dirty="0"/>
              <a:t>Project</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AWT &amp; SQLite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10</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9202519"/>
          </a:xfrm>
          <a:prstGeom prst="rect">
            <a:avLst/>
          </a:prstGeom>
          <a:noFill/>
        </p:spPr>
        <p:txBody>
          <a:bodyPr wrap="square" rtlCol="0">
            <a:spAutoFit/>
          </a:bodyPr>
          <a:lstStyle/>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Tleft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Tleft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80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Tleft</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btn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JButton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"Submit"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btn</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btn</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addActionListener</a:t>
            </a:r>
            <a:r>
              <a:rPr lang="en-IN" sz="1600" b="0" dirty="0">
                <a:solidFill>
                  <a:srgbClr val="C5C8C6"/>
                </a:solidFill>
                <a:effectLst/>
                <a:latin typeface="Consolas" panose="020B0609020204030204" pitchFamily="49" charset="0"/>
              </a:rPr>
              <a:t>(</a:t>
            </a:r>
            <a:r>
              <a:rPr lang="en-IN" sz="1600" b="0" dirty="0">
                <a:solidFill>
                  <a:srgbClr val="C7444A"/>
                </a:solidFill>
                <a:effectLst/>
                <a:latin typeface="Consolas" panose="020B0609020204030204" pitchFamily="49" charset="0"/>
              </a:rPr>
              <a:t>this</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btn</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jt</a:t>
            </a:r>
            <a:r>
              <a:rPr lang="en-IN" sz="1600" b="0" dirty="0">
                <a:solidFill>
                  <a:srgbClr val="676867"/>
                </a:solidFill>
                <a:effectLst/>
                <a:latin typeface="Consolas" panose="020B0609020204030204" pitchFamily="49" charset="0"/>
              </a:rPr>
              <a:t>=</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JTable</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data</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column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jt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100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140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300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sp</a:t>
            </a:r>
            <a:r>
              <a:rPr lang="en-IN" sz="1600" b="0" dirty="0">
                <a:solidFill>
                  <a:srgbClr val="676867"/>
                </a:solidFill>
                <a:effectLst/>
                <a:latin typeface="Consolas" panose="020B0609020204030204" pitchFamily="49" charset="0"/>
              </a:rPr>
              <a:t>=</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JScrollPane</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jt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sp</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400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300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sp</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setVisible</a:t>
            </a:r>
            <a:r>
              <a:rPr lang="en-IN" sz="1600" b="0" dirty="0">
                <a:solidFill>
                  <a:srgbClr val="C5C8C6"/>
                </a:solidFill>
                <a:effectLst/>
                <a:latin typeface="Consolas" panose="020B0609020204030204" pitchFamily="49" charset="0"/>
              </a:rPr>
              <a:t>(</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setDefaultCloseOperation</a:t>
            </a:r>
            <a:r>
              <a:rPr lang="en-IN" sz="1600" b="0" dirty="0">
                <a:solidFill>
                  <a:srgbClr val="C5C8C6"/>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JFrame</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EXIT_ON_CLOSE</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setSize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500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500</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315397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11</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8463855"/>
          </a:xfrm>
          <a:prstGeom prst="rect">
            <a:avLst/>
          </a:prstGeom>
          <a:noFill/>
        </p:spPr>
        <p:txBody>
          <a:bodyPr wrap="square" rtlCol="0">
            <a:spAutoFit/>
          </a:bodyPr>
          <a:lstStyle/>
          <a:p>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public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void</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actionPerformed</a:t>
            </a:r>
            <a:r>
              <a:rPr lang="en-IN" sz="1600" b="0" dirty="0">
                <a:solidFill>
                  <a:srgbClr val="C5C8C6"/>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ActionEvent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Connection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a:t>
            </a:r>
            <a:r>
              <a:rPr lang="en-IN" sz="1600" b="0" dirty="0">
                <a:solidFill>
                  <a:srgbClr val="676867"/>
                </a:solidFill>
                <a:effectLst/>
                <a:latin typeface="Consolas" panose="020B0609020204030204" pitchFamily="49" charset="0"/>
              </a:rPr>
              <a:t>=</a:t>
            </a:r>
            <a:r>
              <a:rPr lang="en-IN" sz="1600" b="0" dirty="0">
                <a:solidFill>
                  <a:srgbClr val="408080"/>
                </a:solidFill>
                <a:effectLst/>
                <a:latin typeface="Consolas" panose="020B0609020204030204" pitchFamily="49" charset="0"/>
              </a:rPr>
              <a:t>null</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Statement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a:t>
            </a:r>
            <a:r>
              <a:rPr lang="en-IN" sz="1600" b="0" dirty="0">
                <a:solidFill>
                  <a:srgbClr val="676867"/>
                </a:solidFill>
                <a:effectLst/>
                <a:latin typeface="Consolas" panose="020B0609020204030204" pitchFamily="49" charset="0"/>
              </a:rPr>
              <a:t>=</a:t>
            </a:r>
            <a:r>
              <a:rPr lang="en-IN" sz="1600" b="0" dirty="0">
                <a:solidFill>
                  <a:srgbClr val="408080"/>
                </a:solidFill>
                <a:effectLst/>
                <a:latin typeface="Consolas" panose="020B0609020204030204" pitchFamily="49" charset="0"/>
              </a:rPr>
              <a:t>null</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int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row</a:t>
            </a:r>
            <a:r>
              <a:rPr lang="en-IN" sz="1600" b="0" dirty="0">
                <a:solidFill>
                  <a:srgbClr val="676867"/>
                </a:solidFill>
                <a:effectLst/>
                <a:latin typeface="Consolas" panose="020B0609020204030204" pitchFamily="49" charset="0"/>
              </a:rPr>
              <a:t>=</a:t>
            </a:r>
            <a:r>
              <a:rPr lang="en-IN" sz="1600" b="0" dirty="0">
                <a:solidFill>
                  <a:srgbClr val="6089B4"/>
                </a:solidFill>
                <a:effectLst/>
                <a:latin typeface="Consolas" panose="020B0609020204030204" pitchFamily="49" charset="0"/>
              </a:rPr>
              <a:t>0</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Class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forName</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org.sqlite.JDBC</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a:t>
            </a:r>
            <a:r>
              <a:rPr lang="en-IN" sz="1600" b="0" dirty="0">
                <a:solidFill>
                  <a:srgbClr val="676867"/>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DriverManager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getConnection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"jdbc:sqlite:t2.db"</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a:t>
            </a:r>
            <a:r>
              <a:rPr lang="en-IN" sz="1600" b="0" dirty="0">
                <a:solidFill>
                  <a:srgbClr val="676867"/>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createStatement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Iname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Tname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getText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int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Iid</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Integer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parseInt</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getText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int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Iprice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Integer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parseInt</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Tprice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getText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int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Ileft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Integer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parseInt</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Tleft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getText</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"insert into stock values ('"</a:t>
            </a:r>
            <a:r>
              <a:rPr lang="en-IN" sz="1600" b="0" dirty="0">
                <a:solidFill>
                  <a:srgbClr val="676867"/>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Iname</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676867"/>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Ileft</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676867"/>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Iid</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676867"/>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Iprice</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executeUpdate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"Inserted"</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Connection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DriverManager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getConnection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"jdbc:sqlite:t2.db"</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PreparedStatement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con</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prepareStatement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"select * from stock"</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ResultSet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executeQuery</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31955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12</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8217634"/>
          </a:xfrm>
          <a:prstGeom prst="rect">
            <a:avLst/>
          </a:prstGeom>
          <a:noFill/>
        </p:spPr>
        <p:txBody>
          <a:bodyPr wrap="square" rtlCol="0">
            <a:spAutoFit/>
          </a:bodyPr>
          <a:lstStyle/>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rs</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row</a:t>
            </a:r>
            <a:r>
              <a:rPr lang="en-IN" sz="1600" b="0" dirty="0">
                <a:solidFill>
                  <a:srgbClr val="676867"/>
                </a:solidFill>
                <a:effectLst/>
                <a:latin typeface="Consolas" panose="020B0609020204030204" pitchFamily="49" charset="0"/>
              </a:rPr>
              <a:t>=</a:t>
            </a:r>
            <a:r>
              <a:rPr lang="en-IN" sz="1600" b="0" dirty="0">
                <a:solidFill>
                  <a:srgbClr val="6089B4"/>
                </a:solidFill>
                <a:effectLst/>
                <a:latin typeface="Consolas" panose="020B0609020204030204" pitchFamily="49" charset="0"/>
              </a:rPr>
              <a:t>0</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while</a:t>
            </a:r>
            <a:r>
              <a:rPr lang="en-IN" sz="1600" b="0" dirty="0">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next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0</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4</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jt</a:t>
            </a:r>
            <a:r>
              <a:rPr lang="en-IN" sz="1600" b="0" dirty="0">
                <a:solidFill>
                  <a:srgbClr val="676867"/>
                </a:solidFill>
                <a:effectLst/>
                <a:latin typeface="Consolas" panose="020B0609020204030204" pitchFamily="49" charset="0"/>
              </a:rPr>
              <a:t>=</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JTable</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data</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column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jt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100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140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300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sp</a:t>
            </a:r>
            <a:r>
              <a:rPr lang="en-IN" sz="1600" b="0" dirty="0">
                <a:solidFill>
                  <a:srgbClr val="676867"/>
                </a:solidFill>
                <a:effectLst/>
                <a:latin typeface="Consolas" panose="020B0609020204030204" pitchFamily="49" charset="0"/>
              </a:rPr>
              <a:t>=</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JScrollPane</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jt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sp</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400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300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sp</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setText</a:t>
            </a:r>
            <a:r>
              <a:rPr lang="en-IN" sz="1600" b="0" dirty="0">
                <a:solidFill>
                  <a:srgbClr val="C5C8C6"/>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String</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valueOf</a:t>
            </a:r>
            <a:r>
              <a:rPr lang="en-IN" sz="1600" b="0" dirty="0">
                <a:solidFill>
                  <a:srgbClr val="C5C8C6"/>
                </a:solidFill>
                <a:effectLst/>
                <a:latin typeface="Consolas" panose="020B0609020204030204" pitchFamily="49" charset="0"/>
              </a:rPr>
              <a:t>(</a:t>
            </a:r>
            <a:r>
              <a:rPr lang="en-IN" sz="1600" b="0" dirty="0">
                <a:solidFill>
                  <a:srgbClr val="676867"/>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Tname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setText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Tprice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setText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Tleft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setText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commit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163501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13</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8956298"/>
          </a:xfrm>
          <a:prstGeom prst="rect">
            <a:avLst/>
          </a:prstGeom>
          <a:noFill/>
        </p:spPr>
        <p:txBody>
          <a:bodyPr wrap="square" rtlCol="0">
            <a:spAutoFit/>
          </a:bodyPr>
          <a:lstStyle/>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a:t>
            </a:r>
            <a:r>
              <a:rPr lang="en-IN" sz="1600" b="0" dirty="0">
                <a:solidFill>
                  <a:srgbClr val="9B0000"/>
                </a:solidFill>
                <a:effectLst/>
                <a:latin typeface="Consolas" panose="020B0609020204030204" pitchFamily="49" charset="0"/>
              </a:rPr>
              <a:t>Exception</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ee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ee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getStackTrace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public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static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void</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main</a:t>
            </a:r>
            <a:r>
              <a:rPr lang="en-IN" sz="1600" b="0" dirty="0">
                <a:solidFill>
                  <a:srgbClr val="C5C8C6"/>
                </a:solidFill>
                <a:effectLst/>
                <a:latin typeface="Consolas" panose="020B0609020204030204" pitchFamily="49" charset="0"/>
              </a:rPr>
              <a:t>(</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args</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int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row</a:t>
            </a:r>
            <a:r>
              <a:rPr lang="en-IN" sz="1600" b="0" dirty="0">
                <a:solidFill>
                  <a:srgbClr val="676867"/>
                </a:solidFill>
                <a:effectLst/>
                <a:latin typeface="Consolas" panose="020B0609020204030204" pitchFamily="49" charset="0"/>
              </a:rPr>
              <a:t>=</a:t>
            </a:r>
            <a:r>
              <a:rPr lang="en-IN" sz="1600" b="0" dirty="0">
                <a:solidFill>
                  <a:srgbClr val="6089B4"/>
                </a:solidFill>
                <a:effectLst/>
                <a:latin typeface="Consolas" panose="020B0609020204030204" pitchFamily="49" charset="0"/>
              </a:rPr>
              <a:t>0</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Class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forName</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org.sqlite.JDBC</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Connection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DriverManager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getConnection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"jdbc:sqlite:t2.db"</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PreparedStatement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con</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prepareStatement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"select * from stock"</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ResultSet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executeQuery</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rs</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row</a:t>
            </a:r>
            <a:r>
              <a:rPr lang="en-IN" sz="1600" b="0" dirty="0">
                <a:solidFill>
                  <a:srgbClr val="676867"/>
                </a:solidFill>
                <a:effectLst/>
                <a:latin typeface="Consolas" panose="020B0609020204030204" pitchFamily="49" charset="0"/>
              </a:rPr>
              <a:t>=</a:t>
            </a:r>
            <a:r>
              <a:rPr lang="en-IN" sz="1600" b="0" dirty="0">
                <a:solidFill>
                  <a:srgbClr val="6089B4"/>
                </a:solidFill>
                <a:effectLst/>
                <a:latin typeface="Consolas" panose="020B0609020204030204" pitchFamily="49" charset="0"/>
              </a:rPr>
              <a:t>0</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while</a:t>
            </a:r>
            <a:r>
              <a:rPr lang="en-IN" sz="1600" b="0" dirty="0">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next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0</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3</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rs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4</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             </a:t>
            </a: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216209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14</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5262979"/>
          </a:xfrm>
          <a:prstGeom prst="rect">
            <a:avLst/>
          </a:prstGeom>
          <a:noFill/>
        </p:spPr>
        <p:txBody>
          <a:bodyPr wrap="square" rtlCol="0">
            <a:spAutoFit/>
          </a:bodyPr>
          <a:lstStyle/>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Exception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ex</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ex</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app</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setText</a:t>
            </a:r>
            <a:r>
              <a:rPr lang="en-IN" sz="1600" b="0" dirty="0">
                <a:solidFill>
                  <a:srgbClr val="C5C8C6"/>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String</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valueOf</a:t>
            </a:r>
            <a:r>
              <a:rPr lang="en-IN" sz="1600" b="0" dirty="0">
                <a:solidFill>
                  <a:srgbClr val="C5C8C6"/>
                </a:solidFill>
                <a:effectLst/>
                <a:latin typeface="Consolas" panose="020B0609020204030204" pitchFamily="49" charset="0"/>
              </a:rPr>
              <a:t>(</a:t>
            </a:r>
            <a:r>
              <a:rPr lang="en-IN" sz="1600" b="0" dirty="0">
                <a:solidFill>
                  <a:srgbClr val="676867"/>
                </a:solidFill>
                <a:effectLst/>
                <a:latin typeface="Consolas" panose="020B0609020204030204" pitchFamily="49" charset="0"/>
              </a:rPr>
              <a:t>++</a:t>
            </a:r>
            <a:r>
              <a:rPr lang="en-IN" sz="1600" b="0" dirty="0">
                <a:solidFill>
                  <a:srgbClr val="6089B4"/>
                </a:solidFill>
                <a:effectLst/>
                <a:latin typeface="Consolas" panose="020B0609020204030204" pitchFamily="49" charset="0"/>
              </a:rPr>
              <a:t>row</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setEditable</a:t>
            </a:r>
            <a:r>
              <a:rPr lang="en-IN" sz="1600" b="0" dirty="0">
                <a:solidFill>
                  <a:srgbClr val="C5C8C6"/>
                </a:solidFill>
                <a:effectLst/>
                <a:latin typeface="Consolas" panose="020B0609020204030204" pitchFamily="49" charset="0"/>
              </a:rPr>
              <a:t>(</a:t>
            </a:r>
            <a:r>
              <a:rPr lang="en-IN" sz="1600" b="0" dirty="0">
                <a:solidFill>
                  <a:srgbClr val="408080"/>
                </a:solidFill>
                <a:effectLst/>
                <a:latin typeface="Consolas" panose="020B0609020204030204" pitchFamily="49" charset="0"/>
              </a:rPr>
              <a:t>false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381431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15</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Output:</a:t>
            </a:r>
          </a:p>
        </p:txBody>
      </p:sp>
      <p:pic>
        <p:nvPicPr>
          <p:cNvPr id="6" name="Picture 5">
            <a:extLst>
              <a:ext uri="{FF2B5EF4-FFF2-40B4-BE49-F238E27FC236}">
                <a16:creationId xmlns:a16="http://schemas.microsoft.com/office/drawing/2014/main" id="{7195C876-9E88-458F-9055-D13005597B4B}"/>
              </a:ext>
            </a:extLst>
          </p:cNvPr>
          <p:cNvPicPr>
            <a:picLocks noChangeAspect="1"/>
          </p:cNvPicPr>
          <p:nvPr/>
        </p:nvPicPr>
        <p:blipFill>
          <a:blip r:embed="rId2"/>
          <a:stretch>
            <a:fillRect/>
          </a:stretch>
        </p:blipFill>
        <p:spPr>
          <a:xfrm>
            <a:off x="382905" y="499653"/>
            <a:ext cx="5792008" cy="5858693"/>
          </a:xfrm>
          <a:prstGeom prst="rect">
            <a:avLst/>
          </a:prstGeom>
        </p:spPr>
      </p:pic>
      <p:pic>
        <p:nvPicPr>
          <p:cNvPr id="8" name="Picture 7">
            <a:extLst>
              <a:ext uri="{FF2B5EF4-FFF2-40B4-BE49-F238E27FC236}">
                <a16:creationId xmlns:a16="http://schemas.microsoft.com/office/drawing/2014/main" id="{FDD39A53-6FAA-4D85-AB0F-F7A664505EAB}"/>
              </a:ext>
            </a:extLst>
          </p:cNvPr>
          <p:cNvPicPr>
            <a:picLocks noChangeAspect="1"/>
          </p:cNvPicPr>
          <p:nvPr/>
        </p:nvPicPr>
        <p:blipFill>
          <a:blip r:embed="rId3"/>
          <a:stretch>
            <a:fillRect/>
          </a:stretch>
        </p:blipFill>
        <p:spPr>
          <a:xfrm>
            <a:off x="6322467" y="471074"/>
            <a:ext cx="5753903" cy="5887272"/>
          </a:xfrm>
          <a:prstGeom prst="rect">
            <a:avLst/>
          </a:prstGeom>
        </p:spPr>
      </p:pic>
    </p:spTree>
    <p:extLst>
      <p:ext uri="{BB962C8B-B14F-4D97-AF65-F5344CB8AC3E}">
        <p14:creationId xmlns:p14="http://schemas.microsoft.com/office/powerpoint/2010/main" val="8569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16</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Output:</a:t>
            </a:r>
          </a:p>
        </p:txBody>
      </p:sp>
      <p:pic>
        <p:nvPicPr>
          <p:cNvPr id="5" name="Picture 4">
            <a:extLst>
              <a:ext uri="{FF2B5EF4-FFF2-40B4-BE49-F238E27FC236}">
                <a16:creationId xmlns:a16="http://schemas.microsoft.com/office/drawing/2014/main" id="{A333E796-ED0E-4753-91DD-1A6B9E868E6E}"/>
              </a:ext>
            </a:extLst>
          </p:cNvPr>
          <p:cNvPicPr>
            <a:picLocks noChangeAspect="1"/>
          </p:cNvPicPr>
          <p:nvPr/>
        </p:nvPicPr>
        <p:blipFill>
          <a:blip r:embed="rId2"/>
          <a:stretch>
            <a:fillRect/>
          </a:stretch>
        </p:blipFill>
        <p:spPr>
          <a:xfrm>
            <a:off x="370676" y="406145"/>
            <a:ext cx="5725324" cy="5839640"/>
          </a:xfrm>
          <a:prstGeom prst="rect">
            <a:avLst/>
          </a:prstGeom>
        </p:spPr>
      </p:pic>
    </p:spTree>
    <p:extLst>
      <p:ext uri="{BB962C8B-B14F-4D97-AF65-F5344CB8AC3E}">
        <p14:creationId xmlns:p14="http://schemas.microsoft.com/office/powerpoint/2010/main" val="312071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1" y="408327"/>
            <a:ext cx="6154587"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7" y="722653"/>
              <a:ext cx="4937919" cy="4937919"/>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1304733" y="681037"/>
            <a:ext cx="4351911" cy="2384466"/>
          </a:xfrm>
        </p:spPr>
        <p:txBody>
          <a:bodyPr/>
          <a:lstStyle/>
          <a:p>
            <a:r>
              <a:rPr lang="en-US" dirty="0"/>
              <a:t>Stock</a:t>
            </a:r>
            <a:br>
              <a:rPr lang="en-US" dirty="0"/>
            </a:br>
            <a:r>
              <a:rPr lang="en-US" dirty="0"/>
              <a:t>Management</a:t>
            </a:r>
            <a:br>
              <a:rPr lang="en-US" dirty="0"/>
            </a:br>
            <a:r>
              <a:rPr lang="en-US" dirty="0"/>
              <a:t>System</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1182601" y="3101479"/>
            <a:ext cx="4616597" cy="1245898"/>
          </a:xfrm>
        </p:spPr>
        <p:txBody>
          <a:bodyPr/>
          <a:lstStyle/>
          <a:p>
            <a:r>
              <a:rPr lang="en-US" dirty="0"/>
              <a:t>-by</a:t>
            </a:r>
          </a:p>
          <a:p>
            <a:r>
              <a:rPr lang="en-US" dirty="0"/>
              <a:t>Sankar </a:t>
            </a:r>
            <a:r>
              <a:rPr lang="en-US" dirty="0" err="1"/>
              <a:t>Abinesh</a:t>
            </a:r>
            <a:r>
              <a:rPr lang="en-US" dirty="0"/>
              <a:t>, 1912098</a:t>
            </a:r>
          </a:p>
          <a:p>
            <a:r>
              <a:rPr lang="en-US" dirty="0"/>
              <a:t>Karthick B, 1912067</a:t>
            </a:r>
          </a:p>
          <a:p>
            <a:r>
              <a:rPr lang="en-US" dirty="0"/>
              <a:t>Karthick Saran,1912069</a:t>
            </a:r>
          </a:p>
          <a:p>
            <a:r>
              <a:rPr lang="en-US" dirty="0"/>
              <a:t>Shrijith, 1912105</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Project Description</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This is a Stock management system, this system develops to control stock management process. Java programming language and SQLite database used to develop this project. Using this system we can add new stock to the database and also we can manage old data stored in data base, this helps in reducing paper work involves in stock management of any place</a:t>
            </a:r>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4</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Create Database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28599" y="246185"/>
            <a:ext cx="9864970" cy="6771084"/>
          </a:xfrm>
          <a:prstGeom prst="rect">
            <a:avLst/>
          </a:prstGeom>
          <a:noFill/>
        </p:spPr>
        <p:txBody>
          <a:bodyPr wrap="square" rtlCol="0">
            <a:spAutoFit/>
          </a:bodyPr>
          <a:lstStyle/>
          <a:p>
            <a:r>
              <a:rPr lang="en-IN" sz="1600" b="0" dirty="0">
                <a:solidFill>
                  <a:srgbClr val="676867"/>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java</a:t>
            </a:r>
            <a:r>
              <a:rPr lang="en-IN" sz="1600" b="0" dirty="0" err="1">
                <a:solidFill>
                  <a:srgbClr val="9872A2"/>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sql</a:t>
            </a:r>
            <a:r>
              <a:rPr lang="en-IN" sz="1600" b="0" dirty="0">
                <a:solidFill>
                  <a:srgbClr val="9872A2"/>
                </a:solidFill>
                <a:effectLst/>
                <a:latin typeface="Consolas" panose="020B0609020204030204" pitchFamily="49" charset="0"/>
              </a:rPr>
              <a:t>.</a:t>
            </a:r>
            <a:r>
              <a:rPr lang="en-IN" sz="1600" b="0" dirty="0">
                <a:solidFill>
                  <a:srgbClr val="C7444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class</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createDB</a:t>
            </a:r>
            <a:endParaRPr lang="en-IN" sz="1600" b="0" dirty="0">
              <a:solidFill>
                <a:srgbClr val="C5C8C6"/>
              </a:solidFill>
              <a:effectLst/>
              <a:latin typeface="Consolas" panose="020B0609020204030204" pitchFamily="49" charset="0"/>
            </a:endParaRPr>
          </a:p>
          <a:p>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public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static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void</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main</a:t>
            </a:r>
            <a:r>
              <a:rPr lang="en-IN" sz="1600" b="0" dirty="0">
                <a:solidFill>
                  <a:srgbClr val="C5C8C6"/>
                </a:solidFill>
                <a:effectLst/>
                <a:latin typeface="Consolas" panose="020B0609020204030204" pitchFamily="49" charset="0"/>
              </a:rPr>
              <a:t>(</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a</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Connection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a:t>
            </a:r>
            <a:r>
              <a:rPr lang="en-IN" sz="1600" b="0" dirty="0">
                <a:solidFill>
                  <a:srgbClr val="676867"/>
                </a:solidFill>
                <a:effectLst/>
                <a:latin typeface="Consolas" panose="020B0609020204030204" pitchFamily="49" charset="0"/>
              </a:rPr>
              <a:t>=</a:t>
            </a:r>
            <a:r>
              <a:rPr lang="en-IN" sz="1600" b="0" dirty="0">
                <a:solidFill>
                  <a:srgbClr val="408080"/>
                </a:solidFill>
                <a:effectLst/>
                <a:latin typeface="Consolas" panose="020B0609020204030204" pitchFamily="49" charset="0"/>
              </a:rPr>
              <a:t>null</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Statement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a:t>
            </a:r>
            <a:r>
              <a:rPr lang="en-IN" sz="1600" b="0" dirty="0">
                <a:solidFill>
                  <a:srgbClr val="676867"/>
                </a:solidFill>
                <a:effectLst/>
                <a:latin typeface="Consolas" panose="020B0609020204030204" pitchFamily="49" charset="0"/>
              </a:rPr>
              <a:t>=</a:t>
            </a:r>
            <a:r>
              <a:rPr lang="en-IN" sz="1600" b="0" dirty="0">
                <a:solidFill>
                  <a:srgbClr val="408080"/>
                </a:solidFill>
                <a:effectLst/>
                <a:latin typeface="Consolas" panose="020B0609020204030204" pitchFamily="49" charset="0"/>
              </a:rPr>
              <a:t>null</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endParaRPr lang="en-IN" sz="1600" b="0" dirty="0">
              <a:solidFill>
                <a:srgbClr val="C5C8C6"/>
              </a:solidFill>
              <a:effectLst/>
              <a:latin typeface="Consolas" panose="020B0609020204030204" pitchFamily="49" charset="0"/>
            </a:endParaRP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Class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forName</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org.sqlite.JDBC</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a:t>
            </a:r>
            <a:r>
              <a:rPr lang="en-IN" sz="1600" b="0" dirty="0">
                <a:solidFill>
                  <a:srgbClr val="676867"/>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DriverManager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getConnection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"jdbc:sqlite:t2.db"</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createStatement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sql</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"CREATE TABLE stock (SNAME TEXT, SLEFT INT ,SID INT, SPRICE INT)"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executeUpdate</a:t>
            </a:r>
            <a:r>
              <a:rPr lang="en-IN" sz="1600" b="0" dirty="0">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sql</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Databse</a:t>
            </a:r>
            <a:r>
              <a:rPr lang="en-IN" sz="1600" b="0" dirty="0">
                <a:solidFill>
                  <a:srgbClr val="9AA83A"/>
                </a:solidFill>
                <a:effectLst/>
                <a:latin typeface="Consolas" panose="020B0609020204030204" pitchFamily="49" charset="0"/>
              </a:rPr>
              <a:t> Created"</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a:t>
            </a:r>
            <a:r>
              <a:rPr lang="en-IN" sz="1600" b="0" dirty="0">
                <a:solidFill>
                  <a:srgbClr val="9B0000"/>
                </a:solidFill>
                <a:effectLst/>
                <a:latin typeface="Consolas" panose="020B0609020204030204" pitchFamily="49" charset="0"/>
              </a:rPr>
              <a:t>Exception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38633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5</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Insert into Database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28599" y="246185"/>
            <a:ext cx="9864970" cy="6740307"/>
          </a:xfrm>
          <a:prstGeom prst="rect">
            <a:avLst/>
          </a:prstGeom>
          <a:noFill/>
        </p:spPr>
        <p:txBody>
          <a:bodyPr wrap="square" rtlCol="0">
            <a:spAutoFit/>
          </a:bodyPr>
          <a:lstStyle/>
          <a:p>
            <a:r>
              <a:rPr lang="en-IN" sz="1600" b="0" dirty="0">
                <a:solidFill>
                  <a:srgbClr val="676867"/>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java</a:t>
            </a:r>
            <a:r>
              <a:rPr lang="en-IN" sz="1600" b="0" dirty="0" err="1">
                <a:solidFill>
                  <a:srgbClr val="9872A2"/>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sql</a:t>
            </a:r>
            <a:r>
              <a:rPr lang="en-IN" sz="1600" b="0" dirty="0">
                <a:solidFill>
                  <a:srgbClr val="9872A2"/>
                </a:solidFill>
                <a:effectLst/>
                <a:latin typeface="Consolas" panose="020B0609020204030204" pitchFamily="49" charset="0"/>
              </a:rPr>
              <a:t>.</a:t>
            </a:r>
            <a:r>
              <a:rPr lang="en-IN" sz="1600" b="0" dirty="0">
                <a:solidFill>
                  <a:srgbClr val="C7444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class</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insert</a:t>
            </a:r>
            <a:endParaRPr lang="en-IN" sz="1600" b="0" dirty="0">
              <a:solidFill>
                <a:srgbClr val="C5C8C6"/>
              </a:solidFill>
              <a:effectLst/>
              <a:latin typeface="Consolas" panose="020B0609020204030204" pitchFamily="49" charset="0"/>
            </a:endParaRPr>
          </a:p>
          <a:p>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public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static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void</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main</a:t>
            </a:r>
            <a:r>
              <a:rPr lang="en-IN" sz="1600" b="0" dirty="0">
                <a:solidFill>
                  <a:srgbClr val="C5C8C6"/>
                </a:solidFill>
                <a:effectLst/>
                <a:latin typeface="Consolas" panose="020B0609020204030204" pitchFamily="49" charset="0"/>
              </a:rPr>
              <a:t>(</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a</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Connection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a:t>
            </a:r>
            <a:r>
              <a:rPr lang="en-IN" sz="1600" b="0" dirty="0">
                <a:solidFill>
                  <a:srgbClr val="676867"/>
                </a:solidFill>
                <a:effectLst/>
                <a:latin typeface="Consolas" panose="020B0609020204030204" pitchFamily="49" charset="0"/>
              </a:rPr>
              <a:t>=</a:t>
            </a:r>
            <a:r>
              <a:rPr lang="en-IN" sz="1600" b="0" dirty="0">
                <a:solidFill>
                  <a:srgbClr val="408080"/>
                </a:solidFill>
                <a:effectLst/>
                <a:latin typeface="Consolas" panose="020B0609020204030204" pitchFamily="49" charset="0"/>
              </a:rPr>
              <a:t>null</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Statement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a:t>
            </a:r>
            <a:r>
              <a:rPr lang="en-IN" sz="1600" b="0" dirty="0">
                <a:solidFill>
                  <a:srgbClr val="676867"/>
                </a:solidFill>
                <a:effectLst/>
                <a:latin typeface="Consolas" panose="020B0609020204030204" pitchFamily="49" charset="0"/>
              </a:rPr>
              <a:t>=</a:t>
            </a:r>
            <a:r>
              <a:rPr lang="en-IN" sz="1600" b="0" dirty="0">
                <a:solidFill>
                  <a:srgbClr val="408080"/>
                </a:solidFill>
                <a:effectLst/>
                <a:latin typeface="Consolas" panose="020B0609020204030204" pitchFamily="49" charset="0"/>
              </a:rPr>
              <a:t>null</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endParaRPr lang="en-IN" sz="1600" b="0" dirty="0">
              <a:solidFill>
                <a:srgbClr val="C5C8C6"/>
              </a:solidFill>
              <a:effectLst/>
              <a:latin typeface="Consolas" panose="020B0609020204030204" pitchFamily="49" charset="0"/>
            </a:endParaRP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Class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forName</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org.sqlite.JDBC</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a:t>
            </a:r>
            <a:r>
              <a:rPr lang="en-IN" sz="1600" b="0" dirty="0">
                <a:solidFill>
                  <a:srgbClr val="676867"/>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DriverManager</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getConnection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"jdbc:sqlite:t2.db"</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st1</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"insert into stock values ('Pulses','10','1','30')"</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st2</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"insert into stock values ('Rice','25','2','45')"</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st3</a:t>
            </a:r>
            <a:r>
              <a:rPr lang="en-IN" sz="1600" b="0" dirty="0">
                <a:solidFill>
                  <a:srgbClr val="676867"/>
                </a:solidFill>
                <a:effectLst/>
                <a:latin typeface="Consolas" panose="020B0609020204030204" pitchFamily="49" charset="0"/>
              </a:rPr>
              <a:t>=</a:t>
            </a:r>
            <a:r>
              <a:rPr lang="en-IN" sz="1600" b="0" dirty="0">
                <a:solidFill>
                  <a:srgbClr val="9AA83A"/>
                </a:solidFill>
                <a:effectLst/>
                <a:latin typeface="Consolas" panose="020B0609020204030204" pitchFamily="49" charset="0"/>
              </a:rPr>
              <a:t>"insert into stock values ('Biscuit','40','3','5')"</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s</a:t>
            </a:r>
            <a:r>
              <a:rPr lang="en-IN" sz="1600" b="0" dirty="0">
                <a:solidFill>
                  <a:srgbClr val="676867"/>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createStatement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executeUpdate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st1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executeUpdate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st2</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executeUpdate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st3</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"Inserted"</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System</a:t>
            </a:r>
            <a:r>
              <a:rPr lang="en-IN" sz="1600" b="0" dirty="0" err="1">
                <a:solidFill>
                  <a:srgbClr val="C5C8C6"/>
                </a:solidFill>
                <a:effectLst/>
                <a:latin typeface="Consolas" panose="020B0609020204030204" pitchFamily="49" charset="0"/>
              </a:rPr>
              <a:t>.</a:t>
            </a:r>
            <a:r>
              <a:rPr lang="en-IN" sz="1600" b="0" dirty="0" err="1">
                <a:solidFill>
                  <a:srgbClr val="6089B4"/>
                </a:solidFill>
                <a:effectLst/>
                <a:latin typeface="Consolas" panose="020B0609020204030204" pitchFamily="49" charset="0"/>
              </a:rPr>
              <a:t>out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println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"Saved"</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384464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6</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Insert into Database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4031873"/>
          </a:xfrm>
          <a:prstGeom prst="rect">
            <a:avLst/>
          </a:prstGeom>
          <a:noFill/>
        </p:spPr>
        <p:txBody>
          <a:bodyPr wrap="square" rtlCol="0">
            <a:spAutoFit/>
          </a:bodyPr>
          <a:lstStyle/>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commit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s</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c</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a:t>
            </a:r>
            <a:r>
              <a:rPr lang="en-IN" sz="1600" b="0" dirty="0">
                <a:solidFill>
                  <a:srgbClr val="9B0000"/>
                </a:solidFill>
                <a:effectLst/>
                <a:latin typeface="Consolas" panose="020B0609020204030204" pitchFamily="49" charset="0"/>
              </a:rPr>
              <a:t>Exception</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getStackTrace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179518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7</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7725192"/>
          </a:xfrm>
          <a:prstGeom prst="rect">
            <a:avLst/>
          </a:prstGeom>
          <a:noFill/>
        </p:spPr>
        <p:txBody>
          <a:bodyPr wrap="square" rtlCol="0">
            <a:spAutoFit/>
          </a:bodyPr>
          <a:lstStyle/>
          <a:p>
            <a:r>
              <a:rPr lang="en-IN" sz="1600" b="0" dirty="0">
                <a:solidFill>
                  <a:srgbClr val="676867"/>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javax</a:t>
            </a:r>
            <a:r>
              <a:rPr lang="en-IN" sz="1600" b="0" dirty="0" err="1">
                <a:solidFill>
                  <a:srgbClr val="9872A2"/>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swing</a:t>
            </a:r>
            <a:r>
              <a:rPr lang="en-IN" sz="1600" b="0" dirty="0">
                <a:solidFill>
                  <a:srgbClr val="9872A2"/>
                </a:solidFill>
                <a:effectLst/>
                <a:latin typeface="Consolas" panose="020B0609020204030204" pitchFamily="49" charset="0"/>
              </a:rPr>
              <a:t>.</a:t>
            </a:r>
            <a:r>
              <a:rPr lang="en-IN" sz="1600" b="0" dirty="0">
                <a:solidFill>
                  <a:srgbClr val="C7444A"/>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p>
          <a:p>
            <a:r>
              <a:rPr lang="en-IN" sz="1600" b="0" dirty="0">
                <a:solidFill>
                  <a:srgbClr val="676867"/>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java</a:t>
            </a:r>
            <a:r>
              <a:rPr lang="en-IN" sz="1600" b="0" dirty="0" err="1">
                <a:solidFill>
                  <a:srgbClr val="9872A2"/>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awt</a:t>
            </a:r>
            <a:r>
              <a:rPr lang="en-IN" sz="1600" b="0" dirty="0" err="1">
                <a:solidFill>
                  <a:srgbClr val="9872A2"/>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event</a:t>
            </a:r>
            <a:r>
              <a:rPr lang="en-IN" sz="1600" b="0" dirty="0">
                <a:solidFill>
                  <a:srgbClr val="9872A2"/>
                </a:solidFill>
                <a:effectLst/>
                <a:latin typeface="Consolas" panose="020B0609020204030204" pitchFamily="49" charset="0"/>
              </a:rPr>
              <a:t>.</a:t>
            </a:r>
            <a:r>
              <a:rPr lang="en-IN" sz="1600" b="0" dirty="0">
                <a:solidFill>
                  <a:srgbClr val="C7444A"/>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p>
          <a:p>
            <a:r>
              <a:rPr lang="en-IN" sz="1600" b="0" dirty="0">
                <a:solidFill>
                  <a:srgbClr val="676867"/>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java</a:t>
            </a:r>
            <a:r>
              <a:rPr lang="en-IN" sz="1600" b="0" dirty="0" err="1">
                <a:solidFill>
                  <a:srgbClr val="9872A2"/>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sql</a:t>
            </a:r>
            <a:r>
              <a:rPr lang="en-IN" sz="1600" b="0" dirty="0">
                <a:solidFill>
                  <a:srgbClr val="9872A2"/>
                </a:solidFill>
                <a:effectLst/>
                <a:latin typeface="Consolas" panose="020B0609020204030204" pitchFamily="49" charset="0"/>
              </a:rPr>
              <a:t>.</a:t>
            </a:r>
            <a:r>
              <a:rPr lang="en-IN" sz="1600" b="0" dirty="0">
                <a:solidFill>
                  <a:srgbClr val="C7444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676867"/>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java</a:t>
            </a:r>
            <a:r>
              <a:rPr lang="en-IN" sz="1600" b="0" dirty="0" err="1">
                <a:solidFill>
                  <a:srgbClr val="9872A2"/>
                </a:solidFill>
                <a:effectLst/>
                <a:latin typeface="Consolas" panose="020B0609020204030204" pitchFamily="49" charset="0"/>
              </a:rPr>
              <a:t>.</a:t>
            </a:r>
            <a:r>
              <a:rPr lang="en-IN" sz="1600" b="0" dirty="0" err="1">
                <a:solidFill>
                  <a:srgbClr val="9B0000"/>
                </a:solidFill>
                <a:effectLst/>
                <a:latin typeface="Consolas" panose="020B0609020204030204" pitchFamily="49" charset="0"/>
              </a:rPr>
              <a:t>util</a:t>
            </a:r>
            <a:r>
              <a:rPr lang="en-IN" sz="1600" b="0" dirty="0">
                <a:solidFill>
                  <a:srgbClr val="9872A2"/>
                </a:solidFill>
                <a:effectLst/>
                <a:latin typeface="Consolas" panose="020B0609020204030204" pitchFamily="49" charset="0"/>
              </a:rPr>
              <a:t>.</a:t>
            </a:r>
            <a:r>
              <a:rPr lang="en-IN" sz="1600" b="0" dirty="0">
                <a:solidFill>
                  <a:srgbClr val="C7444A"/>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p>
          <a:p>
            <a:r>
              <a:rPr lang="en-IN" sz="1600" b="0" dirty="0">
                <a:solidFill>
                  <a:srgbClr val="9872A2"/>
                </a:solidFill>
                <a:effectLst/>
                <a:latin typeface="Consolas" panose="020B0609020204030204" pitchFamily="49" charset="0"/>
              </a:rPr>
              <a:t>public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class</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app</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extends</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JFrame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implements</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ActionListener</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Lname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Lid</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Lprice</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Lleft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static</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Tname</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Tprice</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Tleft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JButton</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btn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static</a:t>
            </a:r>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JTable</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jt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JScrollPane</a:t>
            </a: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sp</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err="1">
                <a:solidFill>
                  <a:srgbClr val="9B0000"/>
                </a:solidFill>
                <a:effectLst/>
                <a:latin typeface="Consolas" panose="020B0609020204030204" pitchFamily="49" charset="0"/>
              </a:rPr>
              <a:t>JFrame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static</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data</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10</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4</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String</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column</a:t>
            </a:r>
            <a:r>
              <a:rPr lang="en-IN" sz="1600" b="0" dirty="0">
                <a:solidFill>
                  <a:srgbClr val="C5C8C6"/>
                </a:solidFill>
                <a:effectLst/>
                <a:latin typeface="Consolas" panose="020B0609020204030204" pitchFamily="49" charset="0"/>
              </a:rPr>
              <a:t>[]</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ID"</a:t>
            </a:r>
            <a:r>
              <a:rPr lang="en-IN" sz="1600" b="0" dirty="0" err="1">
                <a:solidFill>
                  <a:srgbClr val="C5C8C6"/>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"NAME"</a:t>
            </a:r>
            <a:r>
              <a:rPr lang="en-IN" sz="1600" b="0" dirty="0" err="1">
                <a:solidFill>
                  <a:srgbClr val="C5C8C6"/>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"Stock</a:t>
            </a:r>
            <a:r>
              <a:rPr lang="en-IN" sz="1600" b="0" dirty="0">
                <a:solidFill>
                  <a:srgbClr val="9AA83A"/>
                </a:solidFill>
                <a:effectLst/>
                <a:latin typeface="Consolas" panose="020B0609020204030204" pitchFamily="49" charset="0"/>
              </a:rPr>
              <a:t> </a:t>
            </a:r>
            <a:r>
              <a:rPr lang="en-IN" sz="1600" b="0" dirty="0" err="1">
                <a:solidFill>
                  <a:srgbClr val="9AA83A"/>
                </a:solidFill>
                <a:effectLst/>
                <a:latin typeface="Consolas" panose="020B0609020204030204" pitchFamily="49" charset="0"/>
              </a:rPr>
              <a:t>Left"</a:t>
            </a:r>
            <a:r>
              <a:rPr lang="en-IN" sz="1600" b="0" dirty="0" err="1">
                <a:solidFill>
                  <a:srgbClr val="C5C8C6"/>
                </a:solidFill>
                <a:effectLst/>
                <a:latin typeface="Consolas" panose="020B0609020204030204" pitchFamily="49" charset="0"/>
              </a:rPr>
              <a:t>,</a:t>
            </a:r>
            <a:r>
              <a:rPr lang="en-IN" sz="1600" b="0" dirty="0" err="1">
                <a:solidFill>
                  <a:srgbClr val="9AA83A"/>
                </a:solidFill>
                <a:effectLst/>
                <a:latin typeface="Consolas" panose="020B0609020204030204" pitchFamily="49" charset="0"/>
              </a:rPr>
              <a:t>"Price</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app</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super</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"View and Insert Stock"</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setLayout</a:t>
            </a:r>
            <a:r>
              <a:rPr lang="en-IN" sz="1600" b="0" dirty="0">
                <a:solidFill>
                  <a:srgbClr val="C5C8C6"/>
                </a:solidFill>
                <a:effectLst/>
                <a:latin typeface="Consolas" panose="020B0609020204030204" pitchFamily="49" charset="0"/>
              </a:rPr>
              <a:t>(</a:t>
            </a:r>
            <a:r>
              <a:rPr lang="en-IN" sz="1600" b="0" dirty="0">
                <a:solidFill>
                  <a:srgbClr val="408080"/>
                </a:solidFill>
                <a:effectLst/>
                <a:latin typeface="Consolas" panose="020B0609020204030204" pitchFamily="49" charset="0"/>
              </a:rPr>
              <a:t>null</a:t>
            </a:r>
            <a:r>
              <a:rPr lang="en-IN" sz="1600" b="0" dirty="0">
                <a:solidFill>
                  <a:srgbClr val="C5C8C6"/>
                </a:solidFill>
                <a:effectLst/>
                <a:latin typeface="Consolas" panose="020B0609020204030204" pitchFamily="49" charset="0"/>
              </a:rPr>
              <a:t>); </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Lname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"Enter Stock Name:"</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Lname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150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Lname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106111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8</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7971413"/>
          </a:xfrm>
          <a:prstGeom prst="rect">
            <a:avLst/>
          </a:prstGeom>
          <a:noFill/>
        </p:spPr>
        <p:txBody>
          <a:bodyPr wrap="square" rtlCol="0">
            <a:spAutoFit/>
          </a:bodyPr>
          <a:lstStyle/>
          <a:p>
            <a:r>
              <a:rPr lang="en-IN" sz="1600" b="0" dirty="0">
                <a:solidFill>
                  <a:srgbClr val="9872A2"/>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Tname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Tname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Tname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Lid</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"Enter Stock ID:"</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40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150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Lid</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40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Tid</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Lprice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"Enter Stock Price:"</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Lprice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60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150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Lprice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Tprice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Tprice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60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Tprice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Lleft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"Enter Stock Left:"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Lleft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80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150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Lleft</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117818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F7F81E-DFEB-4D79-A863-AB9BD0FEA416}"/>
              </a:ext>
            </a:extLst>
          </p:cNvPr>
          <p:cNvSpPr>
            <a:spLocks noGrp="1"/>
          </p:cNvSpPr>
          <p:nvPr>
            <p:ph type="sldNum" sz="quarter" idx="11"/>
          </p:nvPr>
        </p:nvSpPr>
        <p:spPr/>
        <p:txBody>
          <a:bodyPr/>
          <a:lstStyle/>
          <a:p>
            <a:fld id="{8C2E478F-E849-4A8C-AF1F-CBCC78A7CBFA}" type="slidenum">
              <a:rPr lang="en-US" noProof="0" smtClean="0"/>
              <a:pPr/>
              <a:t>9</a:t>
            </a:fld>
            <a:endParaRPr lang="en-US" noProof="0"/>
          </a:p>
        </p:txBody>
      </p:sp>
      <p:sp>
        <p:nvSpPr>
          <p:cNvPr id="4" name="Title 3">
            <a:extLst>
              <a:ext uri="{FF2B5EF4-FFF2-40B4-BE49-F238E27FC236}">
                <a16:creationId xmlns:a16="http://schemas.microsoft.com/office/drawing/2014/main" id="{0C2F3CD6-C386-460A-906B-BC357E1DD875}"/>
              </a:ext>
            </a:extLst>
          </p:cNvPr>
          <p:cNvSpPr>
            <a:spLocks noGrp="1"/>
          </p:cNvSpPr>
          <p:nvPr>
            <p:ph type="title"/>
          </p:nvPr>
        </p:nvSpPr>
        <p:spPr>
          <a:xfrm>
            <a:off x="0" y="17585"/>
            <a:ext cx="12192000" cy="228600"/>
          </a:xfrm>
        </p:spPr>
        <p:txBody>
          <a:bodyPr>
            <a:normAutofit fontScale="90000"/>
          </a:bodyPr>
          <a:lstStyle/>
          <a:p>
            <a:pPr algn="l"/>
            <a:r>
              <a:rPr lang="en-IN" sz="2000" dirty="0"/>
              <a:t>Source Code  : App Code</a:t>
            </a:r>
          </a:p>
        </p:txBody>
      </p:sp>
      <p:sp>
        <p:nvSpPr>
          <p:cNvPr id="5" name="TextBox 4">
            <a:extLst>
              <a:ext uri="{FF2B5EF4-FFF2-40B4-BE49-F238E27FC236}">
                <a16:creationId xmlns:a16="http://schemas.microsoft.com/office/drawing/2014/main" id="{9759D9AE-78DE-4217-BC0B-788BE1533854}"/>
              </a:ext>
            </a:extLst>
          </p:cNvPr>
          <p:cNvSpPr txBox="1"/>
          <p:nvPr/>
        </p:nvSpPr>
        <p:spPr>
          <a:xfrm>
            <a:off x="202223" y="395654"/>
            <a:ext cx="9864970" cy="7971413"/>
          </a:xfrm>
          <a:prstGeom prst="rect">
            <a:avLst/>
          </a:prstGeom>
          <a:noFill/>
        </p:spPr>
        <p:txBody>
          <a:bodyPr wrap="square" rtlCol="0">
            <a:spAutoFit/>
          </a:bodyPr>
          <a:lstStyle/>
          <a:p>
            <a:r>
              <a:rPr lang="en-IN" sz="1600" b="0" dirty="0">
                <a:solidFill>
                  <a:srgbClr val="9872A2"/>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Tname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Tname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Tname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Lid</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"Enter Stock ID:"</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40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150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Lid</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Tid</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40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Tid</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Lprice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"Enter Stock Price:"</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Lprice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60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150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Lprice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Tprice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JTextField</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Tprice</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130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60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Tprice</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Lleft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err="1">
                <a:solidFill>
                  <a:srgbClr val="CE6700"/>
                </a:solidFill>
                <a:effectLst/>
                <a:latin typeface="Consolas" panose="020B0609020204030204" pitchFamily="49" charset="0"/>
              </a:rPr>
              <a:t>JLabel</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"Enter Stock Left:"</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err="1">
                <a:solidFill>
                  <a:srgbClr val="9872A2"/>
                </a:solidFill>
                <a:effectLst/>
                <a:latin typeface="Consolas" panose="020B0609020204030204" pitchFamily="49" charset="0"/>
              </a:rPr>
              <a:t>Lleft</a:t>
            </a:r>
            <a:r>
              <a:rPr lang="en-IN" sz="1600" b="0" dirty="0" err="1">
                <a:solidFill>
                  <a:srgbClr val="C5C8C6"/>
                </a:solidFill>
                <a:effectLst/>
                <a:latin typeface="Consolas" panose="020B0609020204030204" pitchFamily="49" charset="0"/>
              </a:rPr>
              <a:t>.</a:t>
            </a:r>
            <a:r>
              <a:rPr lang="en-IN" sz="1600" b="0" dirty="0" err="1">
                <a:solidFill>
                  <a:srgbClr val="CE6700"/>
                </a:solidFill>
                <a:effectLst/>
                <a:latin typeface="Consolas" panose="020B0609020204030204" pitchFamily="49" charset="0"/>
              </a:rPr>
              <a:t>setBounds</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80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150</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20</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add</a:t>
            </a:r>
            <a:r>
              <a:rPr lang="en-IN" sz="1600" b="0" dirty="0">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Lleft</a:t>
            </a:r>
            <a:r>
              <a:rPr lang="en-IN" sz="1600" b="0" dirty="0">
                <a:solidFill>
                  <a:srgbClr val="C5C8C6"/>
                </a:solidFill>
                <a:effectLst/>
                <a:latin typeface="Consolas" panose="020B0609020204030204" pitchFamily="49" charset="0"/>
              </a:rPr>
              <a:t>);</a:t>
            </a:r>
          </a:p>
          <a:p>
            <a:br>
              <a:rPr lang="en-IN" sz="1600" b="0" dirty="0">
                <a:solidFill>
                  <a:srgbClr val="C5C8C6"/>
                </a:solidFill>
                <a:effectLst/>
                <a:latin typeface="Consolas" panose="020B0609020204030204" pitchFamily="49" charset="0"/>
              </a:rPr>
            </a:br>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a:p>
            <a:br>
              <a:rPr lang="en-IN" sz="1600" b="0" dirty="0">
                <a:solidFill>
                  <a:srgbClr val="C5C8C6"/>
                </a:solidFill>
                <a:effectLst/>
                <a:latin typeface="Consolas" panose="020B0609020204030204" pitchFamily="49" charset="0"/>
              </a:rPr>
            </a:br>
            <a:r>
              <a:rPr lang="en-IN" sz="1600" b="0" dirty="0">
                <a:solidFill>
                  <a:srgbClr val="C5C8C6"/>
                </a:solidFill>
                <a:effectLst/>
                <a:latin typeface="Consolas" panose="020B0609020204030204" pitchFamily="49" charset="0"/>
              </a:rPr>
              <a:t>       </a:t>
            </a:r>
            <a:br>
              <a:rPr lang="en-IN" sz="1600" b="0" dirty="0">
                <a:solidFill>
                  <a:srgbClr val="C5C8C6"/>
                </a:solidFill>
                <a:effectLst/>
                <a:latin typeface="Consolas" panose="020B0609020204030204" pitchFamily="49" charset="0"/>
              </a:rPr>
            </a:br>
            <a:endParaRPr lang="en-IN"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39786850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18</TotalTime>
  <Words>1761</Words>
  <Application>Microsoft Office PowerPoint</Application>
  <PresentationFormat>Widescreen</PresentationFormat>
  <Paragraphs>279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Java Mini  Project</vt:lpstr>
      <vt:lpstr>Stock Management System</vt:lpstr>
      <vt:lpstr>Project Description</vt:lpstr>
      <vt:lpstr>Source Code  : Create Database Code</vt:lpstr>
      <vt:lpstr>Source Code  : Insert into Database Code</vt:lpstr>
      <vt:lpstr>Source Code  : Insert into Database Code</vt:lpstr>
      <vt:lpstr>Source Code  : App Code</vt:lpstr>
      <vt:lpstr>Source Code  : App Code</vt:lpstr>
      <vt:lpstr>Source Code  : App Code</vt:lpstr>
      <vt:lpstr>Source Code  : App Code</vt:lpstr>
      <vt:lpstr>Source Code  : App Code</vt:lpstr>
      <vt:lpstr>Source Code  : App Code</vt:lpstr>
      <vt:lpstr>Source Code  : App Code</vt:lpstr>
      <vt:lpstr>Source Code  : App Code</vt:lpstr>
      <vt:lpstr>Output:</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Mini  Project</dc:title>
  <dc:creator>Karthi Fair Hawn</dc:creator>
  <cp:lastModifiedBy>Karthi Fair Hawn</cp:lastModifiedBy>
  <cp:revision>3</cp:revision>
  <dcterms:created xsi:type="dcterms:W3CDTF">2021-11-18T12:48:28Z</dcterms:created>
  <dcterms:modified xsi:type="dcterms:W3CDTF">2021-11-18T13:29:08Z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