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7"/>
  </p:notesMasterIdLst>
  <p:sldIdLst>
    <p:sldId id="258" r:id="rId3"/>
    <p:sldId id="289" r:id="rId4"/>
    <p:sldId id="299" r:id="rId5"/>
    <p:sldId id="261" r:id="rId6"/>
    <p:sldId id="300" r:id="rId7"/>
    <p:sldId id="291" r:id="rId8"/>
    <p:sldId id="292" r:id="rId9"/>
    <p:sldId id="293" r:id="rId10"/>
    <p:sldId id="302" r:id="rId11"/>
    <p:sldId id="303" r:id="rId12"/>
    <p:sldId id="280" r:id="rId13"/>
    <p:sldId id="282" r:id="rId14"/>
    <p:sldId id="297" r:id="rId15"/>
    <p:sldId id="298" r:id="rId16"/>
    <p:sldId id="295" r:id="rId17"/>
    <p:sldId id="264" r:id="rId18"/>
    <p:sldId id="301" r:id="rId19"/>
    <p:sldId id="277" r:id="rId20"/>
    <p:sldId id="278" r:id="rId21"/>
    <p:sldId id="281" r:id="rId22"/>
    <p:sldId id="283" r:id="rId23"/>
    <p:sldId id="265" r:id="rId24"/>
    <p:sldId id="268" r:id="rId25"/>
    <p:sldId id="2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9" d="100"/>
          <a:sy n="89" d="100"/>
        </p:scale>
        <p:origin x="32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7885F9-F920-4C4E-A13D-BDC44052E2B5}" type="doc">
      <dgm:prSet loTypeId="urn:microsoft.com/office/officeart/2005/8/layout/vList3#1" loCatId="list" qsTypeId="urn:microsoft.com/office/officeart/2005/8/quickstyle/simple4" qsCatId="simple" csTypeId="urn:microsoft.com/office/officeart/2005/8/colors/accent1_2" csCatId="accent1" phldr="1"/>
      <dgm:spPr/>
    </dgm:pt>
    <dgm:pt modelId="{C5E86CE6-5754-4D1E-8087-5F302B19982D}">
      <dgm:prSet phldrT="[Text]"/>
      <dgm:spPr/>
      <dgm:t>
        <a:bodyPr/>
        <a:lstStyle/>
        <a:p>
          <a:r>
            <a:rPr lang="en-US" dirty="0"/>
            <a:t>MOTIVATION  </a:t>
          </a:r>
          <a:r>
            <a:rPr lang="en-US" dirty="0" smtClean="0"/>
            <a:t> OF PROJECT </a:t>
          </a:r>
          <a:endParaRPr lang="en-US" dirty="0"/>
        </a:p>
      </dgm:t>
    </dgm:pt>
    <dgm:pt modelId="{FA048C11-8858-4254-B0AB-E57F3B8F1405}" type="parTrans" cxnId="{7893A674-736A-43C5-9C32-B59AC547CDCD}">
      <dgm:prSet/>
      <dgm:spPr/>
      <dgm:t>
        <a:bodyPr/>
        <a:lstStyle/>
        <a:p>
          <a:endParaRPr lang="en-US"/>
        </a:p>
      </dgm:t>
    </dgm:pt>
    <dgm:pt modelId="{D3F51D0D-9D9C-4910-A984-02727011068C}" type="sibTrans" cxnId="{7893A674-736A-43C5-9C32-B59AC547CDCD}">
      <dgm:prSet/>
      <dgm:spPr/>
      <dgm:t>
        <a:bodyPr/>
        <a:lstStyle/>
        <a:p>
          <a:endParaRPr lang="en-US"/>
        </a:p>
      </dgm:t>
    </dgm:pt>
    <dgm:pt modelId="{04025C34-9662-451A-BC82-2A697E13A413}">
      <dgm:prSet phldrT="[Text]"/>
      <dgm:spPr/>
      <dgm:t>
        <a:bodyPr/>
        <a:lstStyle/>
        <a:p>
          <a:r>
            <a:rPr lang="en-US" dirty="0"/>
            <a:t>OBJECTIVES</a:t>
          </a:r>
        </a:p>
      </dgm:t>
    </dgm:pt>
    <dgm:pt modelId="{F4FC2AE9-A4AB-452D-9E2A-DB5A1105A9F3}" type="parTrans" cxnId="{6F4B049D-8781-45D1-9CEC-B8A48543445E}">
      <dgm:prSet/>
      <dgm:spPr/>
      <dgm:t>
        <a:bodyPr/>
        <a:lstStyle/>
        <a:p>
          <a:endParaRPr lang="en-US"/>
        </a:p>
      </dgm:t>
    </dgm:pt>
    <dgm:pt modelId="{CBE85FF2-AE45-4FEB-920A-AC4880CFA149}" type="sibTrans" cxnId="{6F4B049D-8781-45D1-9CEC-B8A48543445E}">
      <dgm:prSet/>
      <dgm:spPr/>
      <dgm:t>
        <a:bodyPr/>
        <a:lstStyle/>
        <a:p>
          <a:endParaRPr lang="en-US"/>
        </a:p>
      </dgm:t>
    </dgm:pt>
    <dgm:pt modelId="{FED9F3FD-B8F5-4049-AE36-29D491FA8F1C}">
      <dgm:prSet phldrT="[Text]"/>
      <dgm:spPr/>
      <dgm:t>
        <a:bodyPr/>
        <a:lstStyle/>
        <a:p>
          <a:r>
            <a:rPr lang="en-US"/>
            <a:t>INTRODUCTION</a:t>
          </a:r>
          <a:endParaRPr lang="en-US" dirty="0"/>
        </a:p>
      </dgm:t>
    </dgm:pt>
    <dgm:pt modelId="{DF4C4999-7713-46DC-9BF2-091953077E9A}" type="parTrans" cxnId="{2E516DF2-E38F-4E6A-A630-D62F8F3FD91B}">
      <dgm:prSet/>
      <dgm:spPr/>
      <dgm:t>
        <a:bodyPr/>
        <a:lstStyle/>
        <a:p>
          <a:endParaRPr lang="en-US"/>
        </a:p>
      </dgm:t>
    </dgm:pt>
    <dgm:pt modelId="{09D7F62C-DC88-4746-BA4E-778FE212FB16}" type="sibTrans" cxnId="{2E516DF2-E38F-4E6A-A630-D62F8F3FD91B}">
      <dgm:prSet/>
      <dgm:spPr/>
      <dgm:t>
        <a:bodyPr/>
        <a:lstStyle/>
        <a:p>
          <a:endParaRPr lang="en-US"/>
        </a:p>
      </dgm:t>
    </dgm:pt>
    <dgm:pt modelId="{62367685-1A09-4E0E-96E2-570405718EC4}">
      <dgm:prSet phldrT="[Text]"/>
      <dgm:spPr/>
      <dgm:t>
        <a:bodyPr/>
        <a:lstStyle/>
        <a:p>
          <a:r>
            <a:rPr lang="en-US"/>
            <a:t>LITERATURE SURVEY</a:t>
          </a:r>
          <a:endParaRPr lang="en-US" dirty="0"/>
        </a:p>
      </dgm:t>
    </dgm:pt>
    <dgm:pt modelId="{99920BB0-F588-44C4-B22A-9E00A834F364}" type="parTrans" cxnId="{B3A14863-D80C-4457-AA21-C0BF82D6ACDA}">
      <dgm:prSet/>
      <dgm:spPr/>
      <dgm:t>
        <a:bodyPr/>
        <a:lstStyle/>
        <a:p>
          <a:endParaRPr lang="en-US"/>
        </a:p>
      </dgm:t>
    </dgm:pt>
    <dgm:pt modelId="{80FF3D5B-5329-4BC4-A180-8CA8984B2F13}" type="sibTrans" cxnId="{B3A14863-D80C-4457-AA21-C0BF82D6ACDA}">
      <dgm:prSet/>
      <dgm:spPr/>
      <dgm:t>
        <a:bodyPr/>
        <a:lstStyle/>
        <a:p>
          <a:endParaRPr lang="en-US"/>
        </a:p>
      </dgm:t>
    </dgm:pt>
    <dgm:pt modelId="{55EA4ADB-ACE5-4D7A-85AD-1B5461728001}">
      <dgm:prSet phldrT="[Text]"/>
      <dgm:spPr/>
      <dgm:t>
        <a:bodyPr/>
        <a:lstStyle/>
        <a:p>
          <a:r>
            <a:rPr lang="en-US" dirty="0"/>
            <a:t>METHODOLOGY</a:t>
          </a:r>
        </a:p>
      </dgm:t>
    </dgm:pt>
    <dgm:pt modelId="{0DFBE4CD-9755-415E-89CE-D0915C2947A4}" type="parTrans" cxnId="{C653D472-3A52-4CA6-8F0F-B377345467F3}">
      <dgm:prSet/>
      <dgm:spPr/>
      <dgm:t>
        <a:bodyPr/>
        <a:lstStyle/>
        <a:p>
          <a:endParaRPr lang="en-US"/>
        </a:p>
      </dgm:t>
    </dgm:pt>
    <dgm:pt modelId="{7AA32203-C56B-4347-B748-53A527E57B04}" type="sibTrans" cxnId="{C653D472-3A52-4CA6-8F0F-B377345467F3}">
      <dgm:prSet/>
      <dgm:spPr/>
      <dgm:t>
        <a:bodyPr/>
        <a:lstStyle/>
        <a:p>
          <a:endParaRPr lang="en-US"/>
        </a:p>
      </dgm:t>
    </dgm:pt>
    <dgm:pt modelId="{6CED3E8C-1DE6-4400-BE12-7FE718D4FBC9}">
      <dgm:prSet phldrT="[Text]"/>
      <dgm:spPr/>
      <dgm:t>
        <a:bodyPr/>
        <a:lstStyle/>
        <a:p>
          <a:r>
            <a:rPr lang="en-US" dirty="0" smtClean="0"/>
            <a:t>RESULTS</a:t>
          </a:r>
          <a:r>
            <a:rPr lang="en-US" baseline="0" dirty="0" smtClean="0"/>
            <a:t> AND DISCUSSION</a:t>
          </a:r>
          <a:endParaRPr lang="en-US" dirty="0"/>
        </a:p>
      </dgm:t>
    </dgm:pt>
    <dgm:pt modelId="{6574A612-C59A-475A-8C36-811F86DC4C47}" type="parTrans" cxnId="{4F36E985-5BF3-4C85-80C3-8E2F9ADE6E65}">
      <dgm:prSet/>
      <dgm:spPr/>
      <dgm:t>
        <a:bodyPr/>
        <a:lstStyle/>
        <a:p>
          <a:endParaRPr lang="en-US"/>
        </a:p>
      </dgm:t>
    </dgm:pt>
    <dgm:pt modelId="{B9682155-60B8-4284-A95A-213914A6FA1B}" type="sibTrans" cxnId="{4F36E985-5BF3-4C85-80C3-8E2F9ADE6E65}">
      <dgm:prSet/>
      <dgm:spPr/>
      <dgm:t>
        <a:bodyPr/>
        <a:lstStyle/>
        <a:p>
          <a:endParaRPr lang="en-US"/>
        </a:p>
      </dgm:t>
    </dgm:pt>
    <dgm:pt modelId="{4FFBBF4B-2ACF-4AD6-A604-FE45E394B9CA}">
      <dgm:prSet phldrT="[Text]"/>
      <dgm:spPr/>
      <dgm:t>
        <a:bodyPr/>
        <a:lstStyle/>
        <a:p>
          <a:r>
            <a:rPr lang="en-US" dirty="0"/>
            <a:t>REFERENCES</a:t>
          </a:r>
        </a:p>
      </dgm:t>
    </dgm:pt>
    <dgm:pt modelId="{C929B9E7-1A0F-45D4-A2C0-8BDD71A7CD3B}" type="parTrans" cxnId="{BD822020-5ECB-44FB-ABD5-20E9ACD0B6E0}">
      <dgm:prSet/>
      <dgm:spPr/>
      <dgm:t>
        <a:bodyPr/>
        <a:lstStyle/>
        <a:p>
          <a:endParaRPr lang="en-US"/>
        </a:p>
      </dgm:t>
    </dgm:pt>
    <dgm:pt modelId="{0DD9E4C6-8C92-4F1F-8F3F-D4E7C51D18A5}" type="sibTrans" cxnId="{BD822020-5ECB-44FB-ABD5-20E9ACD0B6E0}">
      <dgm:prSet/>
      <dgm:spPr/>
      <dgm:t>
        <a:bodyPr/>
        <a:lstStyle/>
        <a:p>
          <a:endParaRPr lang="en-US"/>
        </a:p>
      </dgm:t>
    </dgm:pt>
    <dgm:pt modelId="{2EFD0568-ACF6-47ED-8E0E-D2839A52658F}">
      <dgm:prSet/>
      <dgm:spPr/>
      <dgm:t>
        <a:bodyPr/>
        <a:lstStyle/>
        <a:p>
          <a:r>
            <a:rPr lang="en-IN" dirty="0" smtClean="0"/>
            <a:t>CONCLUSION</a:t>
          </a:r>
          <a:endParaRPr lang="en-IN" dirty="0"/>
        </a:p>
      </dgm:t>
    </dgm:pt>
    <dgm:pt modelId="{4C831A80-0526-4935-A2D7-389E9DBB0492}" type="parTrans" cxnId="{5D3113DD-B0A4-4D41-B706-6C8B04993BF0}">
      <dgm:prSet/>
      <dgm:spPr/>
      <dgm:t>
        <a:bodyPr/>
        <a:lstStyle/>
        <a:p>
          <a:endParaRPr lang="en-IN"/>
        </a:p>
      </dgm:t>
    </dgm:pt>
    <dgm:pt modelId="{7F8824A2-D3A0-46D7-A97A-76F106D6B7AE}" type="sibTrans" cxnId="{5D3113DD-B0A4-4D41-B706-6C8B04993BF0}">
      <dgm:prSet/>
      <dgm:spPr/>
      <dgm:t>
        <a:bodyPr/>
        <a:lstStyle/>
        <a:p>
          <a:endParaRPr lang="en-IN"/>
        </a:p>
      </dgm:t>
    </dgm:pt>
    <dgm:pt modelId="{CF589528-B7B8-4F1A-84BA-A181EA262CDE}" type="pres">
      <dgm:prSet presAssocID="{467885F9-F920-4C4E-A13D-BDC44052E2B5}" presName="linearFlow" presStyleCnt="0">
        <dgm:presLayoutVars>
          <dgm:dir/>
          <dgm:resizeHandles val="exact"/>
        </dgm:presLayoutVars>
      </dgm:prSet>
      <dgm:spPr/>
    </dgm:pt>
    <dgm:pt modelId="{2563F0D2-81A1-4C19-BD40-82C8D47E4F6F}" type="pres">
      <dgm:prSet presAssocID="{C5E86CE6-5754-4D1E-8087-5F302B19982D}" presName="composite" presStyleCnt="0"/>
      <dgm:spPr/>
    </dgm:pt>
    <dgm:pt modelId="{0C86503C-48CC-4C7E-987C-8932DFF93806}" type="pres">
      <dgm:prSet presAssocID="{C5E86CE6-5754-4D1E-8087-5F302B19982D}" presName="imgShp" presStyleLbl="fgImgPlace1" presStyleIdx="0" presStyleCnt="8"/>
      <dgm:spPr>
        <a:blipFill rotWithShape="0">
          <a:blip xmlns:r="http://schemas.openxmlformats.org/officeDocument/2006/relationships" r:embed="rId1"/>
          <a:stretch>
            <a:fillRect/>
          </a:stretch>
        </a:blipFill>
      </dgm:spPr>
    </dgm:pt>
    <dgm:pt modelId="{D704FAC3-4367-4082-96E8-3A78CF9CB9DB}" type="pres">
      <dgm:prSet presAssocID="{C5E86CE6-5754-4D1E-8087-5F302B19982D}" presName="txShp" presStyleLbl="node1" presStyleIdx="0" presStyleCnt="8">
        <dgm:presLayoutVars>
          <dgm:bulletEnabled val="1"/>
        </dgm:presLayoutVars>
      </dgm:prSet>
      <dgm:spPr/>
      <dgm:t>
        <a:bodyPr/>
        <a:lstStyle/>
        <a:p>
          <a:endParaRPr lang="en-US"/>
        </a:p>
      </dgm:t>
    </dgm:pt>
    <dgm:pt modelId="{844C9FB4-C18C-4125-A197-11FFF8A2E1CB}" type="pres">
      <dgm:prSet presAssocID="{D3F51D0D-9D9C-4910-A984-02727011068C}" presName="spacing" presStyleCnt="0"/>
      <dgm:spPr/>
    </dgm:pt>
    <dgm:pt modelId="{0C380C81-008F-4B4E-8314-3CF5EE50A02C}" type="pres">
      <dgm:prSet presAssocID="{04025C34-9662-451A-BC82-2A697E13A413}" presName="composite" presStyleCnt="0"/>
      <dgm:spPr/>
    </dgm:pt>
    <dgm:pt modelId="{D34884F4-F73A-4736-8E0D-23A9EADB094C}" type="pres">
      <dgm:prSet presAssocID="{04025C34-9662-451A-BC82-2A697E13A413}" presName="imgShp" presStyleLbl="fgImgPlace1" presStyleIdx="1" presStyleCnt="8"/>
      <dgm:spPr>
        <a:blipFill rotWithShape="0">
          <a:blip xmlns:r="http://schemas.openxmlformats.org/officeDocument/2006/relationships" r:embed="rId1"/>
          <a:stretch>
            <a:fillRect/>
          </a:stretch>
        </a:blipFill>
      </dgm:spPr>
    </dgm:pt>
    <dgm:pt modelId="{AF34EC2F-495B-456D-937B-94E13B0D57D2}" type="pres">
      <dgm:prSet presAssocID="{04025C34-9662-451A-BC82-2A697E13A413}" presName="txShp" presStyleLbl="node1" presStyleIdx="1" presStyleCnt="8" custLinFactNeighborX="914" custLinFactNeighborY="-2077">
        <dgm:presLayoutVars>
          <dgm:bulletEnabled val="1"/>
        </dgm:presLayoutVars>
      </dgm:prSet>
      <dgm:spPr/>
      <dgm:t>
        <a:bodyPr/>
        <a:lstStyle/>
        <a:p>
          <a:endParaRPr lang="en-US"/>
        </a:p>
      </dgm:t>
    </dgm:pt>
    <dgm:pt modelId="{142FD1F8-7D19-4981-AFF8-73E77FC9644B}" type="pres">
      <dgm:prSet presAssocID="{CBE85FF2-AE45-4FEB-920A-AC4880CFA149}" presName="spacing" presStyleCnt="0"/>
      <dgm:spPr/>
    </dgm:pt>
    <dgm:pt modelId="{BFAFC1E3-BAE1-4B17-9F04-F2E4CFE5C477}" type="pres">
      <dgm:prSet presAssocID="{FED9F3FD-B8F5-4049-AE36-29D491FA8F1C}" presName="composite" presStyleCnt="0"/>
      <dgm:spPr/>
    </dgm:pt>
    <dgm:pt modelId="{112DC1F0-198E-45A0-A2FE-97FD4CB6E544}" type="pres">
      <dgm:prSet presAssocID="{FED9F3FD-B8F5-4049-AE36-29D491FA8F1C}" presName="imgShp" presStyleLbl="fgImgPlace1" presStyleIdx="2" presStyleCnt="8"/>
      <dgm:spPr>
        <a:blipFill rotWithShape="0">
          <a:blip xmlns:r="http://schemas.openxmlformats.org/officeDocument/2006/relationships" r:embed="rId1"/>
          <a:stretch>
            <a:fillRect/>
          </a:stretch>
        </a:blipFill>
      </dgm:spPr>
    </dgm:pt>
    <dgm:pt modelId="{EBA1439C-BFF0-4C6E-963D-2716DB468EE1}" type="pres">
      <dgm:prSet presAssocID="{FED9F3FD-B8F5-4049-AE36-29D491FA8F1C}" presName="txShp" presStyleLbl="node1" presStyleIdx="2" presStyleCnt="8">
        <dgm:presLayoutVars>
          <dgm:bulletEnabled val="1"/>
        </dgm:presLayoutVars>
      </dgm:prSet>
      <dgm:spPr/>
      <dgm:t>
        <a:bodyPr/>
        <a:lstStyle/>
        <a:p>
          <a:endParaRPr lang="en-US"/>
        </a:p>
      </dgm:t>
    </dgm:pt>
    <dgm:pt modelId="{2391E267-C94E-4ABF-8C10-83D279EEFF18}" type="pres">
      <dgm:prSet presAssocID="{09D7F62C-DC88-4746-BA4E-778FE212FB16}" presName="spacing" presStyleCnt="0"/>
      <dgm:spPr/>
    </dgm:pt>
    <dgm:pt modelId="{8B5CF47C-5B82-4CEC-A1C7-BB82D5B53A5E}" type="pres">
      <dgm:prSet presAssocID="{62367685-1A09-4E0E-96E2-570405718EC4}" presName="composite" presStyleCnt="0"/>
      <dgm:spPr/>
    </dgm:pt>
    <dgm:pt modelId="{A66A241E-BBA7-4574-9781-A50538C597A5}" type="pres">
      <dgm:prSet presAssocID="{62367685-1A09-4E0E-96E2-570405718EC4}" presName="imgShp" presStyleLbl="fgImgPlace1" presStyleIdx="3" presStyleCnt="8"/>
      <dgm:spPr>
        <a:blipFill rotWithShape="0">
          <a:blip xmlns:r="http://schemas.openxmlformats.org/officeDocument/2006/relationships" r:embed="rId1"/>
          <a:stretch>
            <a:fillRect/>
          </a:stretch>
        </a:blipFill>
      </dgm:spPr>
    </dgm:pt>
    <dgm:pt modelId="{D8CDB4B0-2DC8-4D8E-B2C9-017BD758AE46}" type="pres">
      <dgm:prSet presAssocID="{62367685-1A09-4E0E-96E2-570405718EC4}" presName="txShp" presStyleLbl="node1" presStyleIdx="3" presStyleCnt="8">
        <dgm:presLayoutVars>
          <dgm:bulletEnabled val="1"/>
        </dgm:presLayoutVars>
      </dgm:prSet>
      <dgm:spPr/>
      <dgm:t>
        <a:bodyPr/>
        <a:lstStyle/>
        <a:p>
          <a:endParaRPr lang="en-US"/>
        </a:p>
      </dgm:t>
    </dgm:pt>
    <dgm:pt modelId="{86CEA5B3-C86B-4B1B-9122-80D0006B96DC}" type="pres">
      <dgm:prSet presAssocID="{80FF3D5B-5329-4BC4-A180-8CA8984B2F13}" presName="spacing" presStyleCnt="0"/>
      <dgm:spPr/>
    </dgm:pt>
    <dgm:pt modelId="{B4D52D76-4257-4338-9D53-7132A2AB7C9A}" type="pres">
      <dgm:prSet presAssocID="{55EA4ADB-ACE5-4D7A-85AD-1B5461728001}" presName="composite" presStyleCnt="0"/>
      <dgm:spPr/>
    </dgm:pt>
    <dgm:pt modelId="{46FB6EAB-D362-4CD0-B323-08D3C8C6CC57}" type="pres">
      <dgm:prSet presAssocID="{55EA4ADB-ACE5-4D7A-85AD-1B5461728001}" presName="imgShp" presStyleLbl="fgImgPlace1" presStyleIdx="4" presStyleCnt="8"/>
      <dgm:spPr>
        <a:blipFill rotWithShape="0">
          <a:blip xmlns:r="http://schemas.openxmlformats.org/officeDocument/2006/relationships" r:embed="rId1"/>
          <a:stretch>
            <a:fillRect/>
          </a:stretch>
        </a:blipFill>
      </dgm:spPr>
    </dgm:pt>
    <dgm:pt modelId="{1945EAD4-F1D6-47C9-B57E-D2EC365E6E48}" type="pres">
      <dgm:prSet presAssocID="{55EA4ADB-ACE5-4D7A-85AD-1B5461728001}" presName="txShp" presStyleLbl="node1" presStyleIdx="4" presStyleCnt="8">
        <dgm:presLayoutVars>
          <dgm:bulletEnabled val="1"/>
        </dgm:presLayoutVars>
      </dgm:prSet>
      <dgm:spPr/>
      <dgm:t>
        <a:bodyPr/>
        <a:lstStyle/>
        <a:p>
          <a:endParaRPr lang="en-US"/>
        </a:p>
      </dgm:t>
    </dgm:pt>
    <dgm:pt modelId="{9085D01E-49BF-42EE-B72D-185D167A106B}" type="pres">
      <dgm:prSet presAssocID="{7AA32203-C56B-4347-B748-53A527E57B04}" presName="spacing" presStyleCnt="0"/>
      <dgm:spPr/>
    </dgm:pt>
    <dgm:pt modelId="{BD6C1D5D-CF78-49E3-9C92-EBF9A69F9411}" type="pres">
      <dgm:prSet presAssocID="{6CED3E8C-1DE6-4400-BE12-7FE718D4FBC9}" presName="composite" presStyleCnt="0"/>
      <dgm:spPr/>
    </dgm:pt>
    <dgm:pt modelId="{A024F27F-4565-4994-B363-2A6D6FCA402B}" type="pres">
      <dgm:prSet presAssocID="{6CED3E8C-1DE6-4400-BE12-7FE718D4FBC9}" presName="imgShp" presStyleLbl="fgImgPlace1" presStyleIdx="5" presStyleCnt="8"/>
      <dgm:spPr>
        <a:blipFill rotWithShape="0">
          <a:blip xmlns:r="http://schemas.openxmlformats.org/officeDocument/2006/relationships" r:embed="rId1"/>
          <a:stretch>
            <a:fillRect/>
          </a:stretch>
        </a:blipFill>
      </dgm:spPr>
    </dgm:pt>
    <dgm:pt modelId="{9514BC80-5F0E-4BB7-A290-F33B293023E1}" type="pres">
      <dgm:prSet presAssocID="{6CED3E8C-1DE6-4400-BE12-7FE718D4FBC9}" presName="txShp" presStyleLbl="node1" presStyleIdx="5" presStyleCnt="8" custLinFactNeighborX="1332" custLinFactNeighborY="6694">
        <dgm:presLayoutVars>
          <dgm:bulletEnabled val="1"/>
        </dgm:presLayoutVars>
      </dgm:prSet>
      <dgm:spPr/>
      <dgm:t>
        <a:bodyPr/>
        <a:lstStyle/>
        <a:p>
          <a:endParaRPr lang="en-US"/>
        </a:p>
      </dgm:t>
    </dgm:pt>
    <dgm:pt modelId="{0609E672-B533-47FB-BA82-E67E7B7CC10A}" type="pres">
      <dgm:prSet presAssocID="{B9682155-60B8-4284-A95A-213914A6FA1B}" presName="spacing" presStyleCnt="0"/>
      <dgm:spPr/>
    </dgm:pt>
    <dgm:pt modelId="{5F97E81D-EC39-4EA5-BAAF-1DA2ADA19621}" type="pres">
      <dgm:prSet presAssocID="{2EFD0568-ACF6-47ED-8E0E-D2839A52658F}" presName="composite" presStyleCnt="0"/>
      <dgm:spPr/>
    </dgm:pt>
    <dgm:pt modelId="{05A80559-C87A-4FA0-9C30-E22DD5D6DC99}" type="pres">
      <dgm:prSet presAssocID="{2EFD0568-ACF6-47ED-8E0E-D2839A52658F}" presName="imgShp" presStyleLbl="fgImgPlace1" presStyleIdx="6" presStyleCnt="8"/>
      <dgm:spPr>
        <a:blipFill rotWithShape="1">
          <a:blip xmlns:r="http://schemas.openxmlformats.org/officeDocument/2006/relationships" r:embed="rId1"/>
          <a:srcRect/>
          <a:stretch>
            <a:fillRect t="-2000" b="-2000"/>
          </a:stretch>
        </a:blipFill>
      </dgm:spPr>
    </dgm:pt>
    <dgm:pt modelId="{EAF34187-85C8-43F2-A897-8F82EF0B70B1}" type="pres">
      <dgm:prSet presAssocID="{2EFD0568-ACF6-47ED-8E0E-D2839A52658F}" presName="txShp" presStyleLbl="node1" presStyleIdx="6" presStyleCnt="8">
        <dgm:presLayoutVars>
          <dgm:bulletEnabled val="1"/>
        </dgm:presLayoutVars>
      </dgm:prSet>
      <dgm:spPr/>
      <dgm:t>
        <a:bodyPr/>
        <a:lstStyle/>
        <a:p>
          <a:endParaRPr lang="en-US"/>
        </a:p>
      </dgm:t>
    </dgm:pt>
    <dgm:pt modelId="{4F1F72E7-DE1D-4DD2-B76D-F4856E3E53DA}" type="pres">
      <dgm:prSet presAssocID="{7F8824A2-D3A0-46D7-A97A-76F106D6B7AE}" presName="spacing" presStyleCnt="0"/>
      <dgm:spPr/>
    </dgm:pt>
    <dgm:pt modelId="{25411512-2542-4078-9D02-FE311F5AC600}" type="pres">
      <dgm:prSet presAssocID="{4FFBBF4B-2ACF-4AD6-A604-FE45E394B9CA}" presName="composite" presStyleCnt="0"/>
      <dgm:spPr/>
    </dgm:pt>
    <dgm:pt modelId="{A9060ACF-4420-4449-8E23-0AF4EA57A8B3}" type="pres">
      <dgm:prSet presAssocID="{4FFBBF4B-2ACF-4AD6-A604-FE45E394B9CA}" presName="imgShp" presStyleLbl="fgImgPlace1" presStyleIdx="7" presStyleCnt="8"/>
      <dgm:spPr>
        <a:blipFill rotWithShape="0">
          <a:blip xmlns:r="http://schemas.openxmlformats.org/officeDocument/2006/relationships" r:embed="rId1"/>
          <a:stretch>
            <a:fillRect/>
          </a:stretch>
        </a:blipFill>
      </dgm:spPr>
    </dgm:pt>
    <dgm:pt modelId="{F82EE062-0B2B-40BC-A0DA-34A5027CBD35}" type="pres">
      <dgm:prSet presAssocID="{4FFBBF4B-2ACF-4AD6-A604-FE45E394B9CA}" presName="txShp" presStyleLbl="node1" presStyleIdx="7" presStyleCnt="8">
        <dgm:presLayoutVars>
          <dgm:bulletEnabled val="1"/>
        </dgm:presLayoutVars>
      </dgm:prSet>
      <dgm:spPr/>
      <dgm:t>
        <a:bodyPr/>
        <a:lstStyle/>
        <a:p>
          <a:endParaRPr lang="en-US"/>
        </a:p>
      </dgm:t>
    </dgm:pt>
  </dgm:ptLst>
  <dgm:cxnLst>
    <dgm:cxn modelId="{B3A14863-D80C-4457-AA21-C0BF82D6ACDA}" srcId="{467885F9-F920-4C4E-A13D-BDC44052E2B5}" destId="{62367685-1A09-4E0E-96E2-570405718EC4}" srcOrd="3" destOrd="0" parTransId="{99920BB0-F588-44C4-B22A-9E00A834F364}" sibTransId="{80FF3D5B-5329-4BC4-A180-8CA8984B2F13}"/>
    <dgm:cxn modelId="{ACA3B0DB-A2D8-4032-A0C4-B7A3F27D0EF1}" type="presOf" srcId="{467885F9-F920-4C4E-A13D-BDC44052E2B5}" destId="{CF589528-B7B8-4F1A-84BA-A181EA262CDE}" srcOrd="0" destOrd="0" presId="urn:microsoft.com/office/officeart/2005/8/layout/vList3#1"/>
    <dgm:cxn modelId="{C653D472-3A52-4CA6-8F0F-B377345467F3}" srcId="{467885F9-F920-4C4E-A13D-BDC44052E2B5}" destId="{55EA4ADB-ACE5-4D7A-85AD-1B5461728001}" srcOrd="4" destOrd="0" parTransId="{0DFBE4CD-9755-415E-89CE-D0915C2947A4}" sibTransId="{7AA32203-C56B-4347-B748-53A527E57B04}"/>
    <dgm:cxn modelId="{488992E5-2B69-4A62-A8A9-06AED078AAA4}" type="presOf" srcId="{62367685-1A09-4E0E-96E2-570405718EC4}" destId="{D8CDB4B0-2DC8-4D8E-B2C9-017BD758AE46}" srcOrd="0" destOrd="0" presId="urn:microsoft.com/office/officeart/2005/8/layout/vList3#1"/>
    <dgm:cxn modelId="{7893A674-736A-43C5-9C32-B59AC547CDCD}" srcId="{467885F9-F920-4C4E-A13D-BDC44052E2B5}" destId="{C5E86CE6-5754-4D1E-8087-5F302B19982D}" srcOrd="0" destOrd="0" parTransId="{FA048C11-8858-4254-B0AB-E57F3B8F1405}" sibTransId="{D3F51D0D-9D9C-4910-A984-02727011068C}"/>
    <dgm:cxn modelId="{2E516DF2-E38F-4E6A-A630-D62F8F3FD91B}" srcId="{467885F9-F920-4C4E-A13D-BDC44052E2B5}" destId="{FED9F3FD-B8F5-4049-AE36-29D491FA8F1C}" srcOrd="2" destOrd="0" parTransId="{DF4C4999-7713-46DC-9BF2-091953077E9A}" sibTransId="{09D7F62C-DC88-4746-BA4E-778FE212FB16}"/>
    <dgm:cxn modelId="{42D54CF7-B9C6-4834-B8AB-CC0695F58DAB}" type="presOf" srcId="{6CED3E8C-1DE6-4400-BE12-7FE718D4FBC9}" destId="{9514BC80-5F0E-4BB7-A290-F33B293023E1}" srcOrd="0" destOrd="0" presId="urn:microsoft.com/office/officeart/2005/8/layout/vList3#1"/>
    <dgm:cxn modelId="{CD7FE733-FA8B-4953-B15B-43BD4452689B}" type="presOf" srcId="{C5E86CE6-5754-4D1E-8087-5F302B19982D}" destId="{D704FAC3-4367-4082-96E8-3A78CF9CB9DB}" srcOrd="0" destOrd="0" presId="urn:microsoft.com/office/officeart/2005/8/layout/vList3#1"/>
    <dgm:cxn modelId="{6F4B049D-8781-45D1-9CEC-B8A48543445E}" srcId="{467885F9-F920-4C4E-A13D-BDC44052E2B5}" destId="{04025C34-9662-451A-BC82-2A697E13A413}" srcOrd="1" destOrd="0" parTransId="{F4FC2AE9-A4AB-452D-9E2A-DB5A1105A9F3}" sibTransId="{CBE85FF2-AE45-4FEB-920A-AC4880CFA149}"/>
    <dgm:cxn modelId="{FA04934D-5B58-41AA-9BE2-46188CE8C5C1}" type="presOf" srcId="{2EFD0568-ACF6-47ED-8E0E-D2839A52658F}" destId="{EAF34187-85C8-43F2-A897-8F82EF0B70B1}" srcOrd="0" destOrd="0" presId="urn:microsoft.com/office/officeart/2005/8/layout/vList3#1"/>
    <dgm:cxn modelId="{1716C073-2276-46C9-8B95-A11E77E3D20D}" type="presOf" srcId="{FED9F3FD-B8F5-4049-AE36-29D491FA8F1C}" destId="{EBA1439C-BFF0-4C6E-963D-2716DB468EE1}" srcOrd="0" destOrd="0" presId="urn:microsoft.com/office/officeart/2005/8/layout/vList3#1"/>
    <dgm:cxn modelId="{5D3113DD-B0A4-4D41-B706-6C8B04993BF0}" srcId="{467885F9-F920-4C4E-A13D-BDC44052E2B5}" destId="{2EFD0568-ACF6-47ED-8E0E-D2839A52658F}" srcOrd="6" destOrd="0" parTransId="{4C831A80-0526-4935-A2D7-389E9DBB0492}" sibTransId="{7F8824A2-D3A0-46D7-A97A-76F106D6B7AE}"/>
    <dgm:cxn modelId="{BD822020-5ECB-44FB-ABD5-20E9ACD0B6E0}" srcId="{467885F9-F920-4C4E-A13D-BDC44052E2B5}" destId="{4FFBBF4B-2ACF-4AD6-A604-FE45E394B9CA}" srcOrd="7" destOrd="0" parTransId="{C929B9E7-1A0F-45D4-A2C0-8BDD71A7CD3B}" sibTransId="{0DD9E4C6-8C92-4F1F-8F3F-D4E7C51D18A5}"/>
    <dgm:cxn modelId="{48D012E6-A40D-4145-B2C8-7BCA6F848930}" type="presOf" srcId="{55EA4ADB-ACE5-4D7A-85AD-1B5461728001}" destId="{1945EAD4-F1D6-47C9-B57E-D2EC365E6E48}" srcOrd="0" destOrd="0" presId="urn:microsoft.com/office/officeart/2005/8/layout/vList3#1"/>
    <dgm:cxn modelId="{4F36E985-5BF3-4C85-80C3-8E2F9ADE6E65}" srcId="{467885F9-F920-4C4E-A13D-BDC44052E2B5}" destId="{6CED3E8C-1DE6-4400-BE12-7FE718D4FBC9}" srcOrd="5" destOrd="0" parTransId="{6574A612-C59A-475A-8C36-811F86DC4C47}" sibTransId="{B9682155-60B8-4284-A95A-213914A6FA1B}"/>
    <dgm:cxn modelId="{4A1F0120-8634-4BB7-B2DB-F7572236097E}" type="presOf" srcId="{4FFBBF4B-2ACF-4AD6-A604-FE45E394B9CA}" destId="{F82EE062-0B2B-40BC-A0DA-34A5027CBD35}" srcOrd="0" destOrd="0" presId="urn:microsoft.com/office/officeart/2005/8/layout/vList3#1"/>
    <dgm:cxn modelId="{DC24E002-735B-4E16-8728-2373A5BB6301}" type="presOf" srcId="{04025C34-9662-451A-BC82-2A697E13A413}" destId="{AF34EC2F-495B-456D-937B-94E13B0D57D2}" srcOrd="0" destOrd="0" presId="urn:microsoft.com/office/officeart/2005/8/layout/vList3#1"/>
    <dgm:cxn modelId="{E561A97A-1354-43AE-81C5-0F461B33A9E0}" type="presParOf" srcId="{CF589528-B7B8-4F1A-84BA-A181EA262CDE}" destId="{2563F0D2-81A1-4C19-BD40-82C8D47E4F6F}" srcOrd="0" destOrd="0" presId="urn:microsoft.com/office/officeart/2005/8/layout/vList3#1"/>
    <dgm:cxn modelId="{A879C0B7-B2DA-457E-BD34-3487EE90F7A8}" type="presParOf" srcId="{2563F0D2-81A1-4C19-BD40-82C8D47E4F6F}" destId="{0C86503C-48CC-4C7E-987C-8932DFF93806}" srcOrd="0" destOrd="0" presId="urn:microsoft.com/office/officeart/2005/8/layout/vList3#1"/>
    <dgm:cxn modelId="{DD4E584E-4139-420B-8076-F5C42FA29B37}" type="presParOf" srcId="{2563F0D2-81A1-4C19-BD40-82C8D47E4F6F}" destId="{D704FAC3-4367-4082-96E8-3A78CF9CB9DB}" srcOrd="1" destOrd="0" presId="urn:microsoft.com/office/officeart/2005/8/layout/vList3#1"/>
    <dgm:cxn modelId="{79464ABC-4CAB-4583-AB82-53BF8B42B643}" type="presParOf" srcId="{CF589528-B7B8-4F1A-84BA-A181EA262CDE}" destId="{844C9FB4-C18C-4125-A197-11FFF8A2E1CB}" srcOrd="1" destOrd="0" presId="urn:microsoft.com/office/officeart/2005/8/layout/vList3#1"/>
    <dgm:cxn modelId="{F0DD40FB-DDEC-40BA-9878-76B8FABB52C4}" type="presParOf" srcId="{CF589528-B7B8-4F1A-84BA-A181EA262CDE}" destId="{0C380C81-008F-4B4E-8314-3CF5EE50A02C}" srcOrd="2" destOrd="0" presId="urn:microsoft.com/office/officeart/2005/8/layout/vList3#1"/>
    <dgm:cxn modelId="{4BC6209E-0BB4-4867-BADE-5BE31842D120}" type="presParOf" srcId="{0C380C81-008F-4B4E-8314-3CF5EE50A02C}" destId="{D34884F4-F73A-4736-8E0D-23A9EADB094C}" srcOrd="0" destOrd="0" presId="urn:microsoft.com/office/officeart/2005/8/layout/vList3#1"/>
    <dgm:cxn modelId="{9F40996A-6546-437D-8E19-3C38219A271D}" type="presParOf" srcId="{0C380C81-008F-4B4E-8314-3CF5EE50A02C}" destId="{AF34EC2F-495B-456D-937B-94E13B0D57D2}" srcOrd="1" destOrd="0" presId="urn:microsoft.com/office/officeart/2005/8/layout/vList3#1"/>
    <dgm:cxn modelId="{07045481-F687-4D20-8D93-99FC40E5C82B}" type="presParOf" srcId="{CF589528-B7B8-4F1A-84BA-A181EA262CDE}" destId="{142FD1F8-7D19-4981-AFF8-73E77FC9644B}" srcOrd="3" destOrd="0" presId="urn:microsoft.com/office/officeart/2005/8/layout/vList3#1"/>
    <dgm:cxn modelId="{124B58AA-83A2-4037-9853-F1CFD4AA6B62}" type="presParOf" srcId="{CF589528-B7B8-4F1A-84BA-A181EA262CDE}" destId="{BFAFC1E3-BAE1-4B17-9F04-F2E4CFE5C477}" srcOrd="4" destOrd="0" presId="urn:microsoft.com/office/officeart/2005/8/layout/vList3#1"/>
    <dgm:cxn modelId="{4C1B92DC-6DA3-4D80-9A9D-E8BB2B66243D}" type="presParOf" srcId="{BFAFC1E3-BAE1-4B17-9F04-F2E4CFE5C477}" destId="{112DC1F0-198E-45A0-A2FE-97FD4CB6E544}" srcOrd="0" destOrd="0" presId="urn:microsoft.com/office/officeart/2005/8/layout/vList3#1"/>
    <dgm:cxn modelId="{FEF5A3BB-9F24-4917-91BD-55F2AAF76AA8}" type="presParOf" srcId="{BFAFC1E3-BAE1-4B17-9F04-F2E4CFE5C477}" destId="{EBA1439C-BFF0-4C6E-963D-2716DB468EE1}" srcOrd="1" destOrd="0" presId="urn:microsoft.com/office/officeart/2005/8/layout/vList3#1"/>
    <dgm:cxn modelId="{5646013C-372B-4484-A72C-5F45A7C2D7ED}" type="presParOf" srcId="{CF589528-B7B8-4F1A-84BA-A181EA262CDE}" destId="{2391E267-C94E-4ABF-8C10-83D279EEFF18}" srcOrd="5" destOrd="0" presId="urn:microsoft.com/office/officeart/2005/8/layout/vList3#1"/>
    <dgm:cxn modelId="{47A5D101-58EF-424F-B2B7-42064DF2C873}" type="presParOf" srcId="{CF589528-B7B8-4F1A-84BA-A181EA262CDE}" destId="{8B5CF47C-5B82-4CEC-A1C7-BB82D5B53A5E}" srcOrd="6" destOrd="0" presId="urn:microsoft.com/office/officeart/2005/8/layout/vList3#1"/>
    <dgm:cxn modelId="{7FC8E803-F1F2-476C-ACB3-5EFD36DC415A}" type="presParOf" srcId="{8B5CF47C-5B82-4CEC-A1C7-BB82D5B53A5E}" destId="{A66A241E-BBA7-4574-9781-A50538C597A5}" srcOrd="0" destOrd="0" presId="urn:microsoft.com/office/officeart/2005/8/layout/vList3#1"/>
    <dgm:cxn modelId="{C74151BD-9CD8-4ABA-A6DB-0BBF8E849FB5}" type="presParOf" srcId="{8B5CF47C-5B82-4CEC-A1C7-BB82D5B53A5E}" destId="{D8CDB4B0-2DC8-4D8E-B2C9-017BD758AE46}" srcOrd="1" destOrd="0" presId="urn:microsoft.com/office/officeart/2005/8/layout/vList3#1"/>
    <dgm:cxn modelId="{E9191E90-782A-4DAA-8960-067DF8604122}" type="presParOf" srcId="{CF589528-B7B8-4F1A-84BA-A181EA262CDE}" destId="{86CEA5B3-C86B-4B1B-9122-80D0006B96DC}" srcOrd="7" destOrd="0" presId="urn:microsoft.com/office/officeart/2005/8/layout/vList3#1"/>
    <dgm:cxn modelId="{196161F6-A3A0-4EC0-A144-E410E6115751}" type="presParOf" srcId="{CF589528-B7B8-4F1A-84BA-A181EA262CDE}" destId="{B4D52D76-4257-4338-9D53-7132A2AB7C9A}" srcOrd="8" destOrd="0" presId="urn:microsoft.com/office/officeart/2005/8/layout/vList3#1"/>
    <dgm:cxn modelId="{7E96F70A-EDB3-404D-A7BF-66A164CB119B}" type="presParOf" srcId="{B4D52D76-4257-4338-9D53-7132A2AB7C9A}" destId="{46FB6EAB-D362-4CD0-B323-08D3C8C6CC57}" srcOrd="0" destOrd="0" presId="urn:microsoft.com/office/officeart/2005/8/layout/vList3#1"/>
    <dgm:cxn modelId="{9B488F0A-E83E-40BC-9D8E-0A05AAB92947}" type="presParOf" srcId="{B4D52D76-4257-4338-9D53-7132A2AB7C9A}" destId="{1945EAD4-F1D6-47C9-B57E-D2EC365E6E48}" srcOrd="1" destOrd="0" presId="urn:microsoft.com/office/officeart/2005/8/layout/vList3#1"/>
    <dgm:cxn modelId="{9033E7C2-440F-441C-98D9-B16B907397C8}" type="presParOf" srcId="{CF589528-B7B8-4F1A-84BA-A181EA262CDE}" destId="{9085D01E-49BF-42EE-B72D-185D167A106B}" srcOrd="9" destOrd="0" presId="urn:microsoft.com/office/officeart/2005/8/layout/vList3#1"/>
    <dgm:cxn modelId="{29684296-0063-4BBA-9F39-45E63905BB36}" type="presParOf" srcId="{CF589528-B7B8-4F1A-84BA-A181EA262CDE}" destId="{BD6C1D5D-CF78-49E3-9C92-EBF9A69F9411}" srcOrd="10" destOrd="0" presId="urn:microsoft.com/office/officeart/2005/8/layout/vList3#1"/>
    <dgm:cxn modelId="{B885AA43-C13B-444D-B6AA-4863AB34F489}" type="presParOf" srcId="{BD6C1D5D-CF78-49E3-9C92-EBF9A69F9411}" destId="{A024F27F-4565-4994-B363-2A6D6FCA402B}" srcOrd="0" destOrd="0" presId="urn:microsoft.com/office/officeart/2005/8/layout/vList3#1"/>
    <dgm:cxn modelId="{858DDD0A-B499-4EE0-9B93-1E9FAB058B7A}" type="presParOf" srcId="{BD6C1D5D-CF78-49E3-9C92-EBF9A69F9411}" destId="{9514BC80-5F0E-4BB7-A290-F33B293023E1}" srcOrd="1" destOrd="0" presId="urn:microsoft.com/office/officeart/2005/8/layout/vList3#1"/>
    <dgm:cxn modelId="{326D5BA5-7774-4CD9-B2ED-F4DBF31F902E}" type="presParOf" srcId="{CF589528-B7B8-4F1A-84BA-A181EA262CDE}" destId="{0609E672-B533-47FB-BA82-E67E7B7CC10A}" srcOrd="11" destOrd="0" presId="urn:microsoft.com/office/officeart/2005/8/layout/vList3#1"/>
    <dgm:cxn modelId="{5BA1BFBF-A63F-4D2D-B9AA-B0B870636B96}" type="presParOf" srcId="{CF589528-B7B8-4F1A-84BA-A181EA262CDE}" destId="{5F97E81D-EC39-4EA5-BAAF-1DA2ADA19621}" srcOrd="12" destOrd="0" presId="urn:microsoft.com/office/officeart/2005/8/layout/vList3#1"/>
    <dgm:cxn modelId="{26BAD496-3D40-4412-8B10-7BE35AE2F10C}" type="presParOf" srcId="{5F97E81D-EC39-4EA5-BAAF-1DA2ADA19621}" destId="{05A80559-C87A-4FA0-9C30-E22DD5D6DC99}" srcOrd="0" destOrd="0" presId="urn:microsoft.com/office/officeart/2005/8/layout/vList3#1"/>
    <dgm:cxn modelId="{E15F470A-D7B0-4F6B-81A6-AD8C4F482ACE}" type="presParOf" srcId="{5F97E81D-EC39-4EA5-BAAF-1DA2ADA19621}" destId="{EAF34187-85C8-43F2-A897-8F82EF0B70B1}" srcOrd="1" destOrd="0" presId="urn:microsoft.com/office/officeart/2005/8/layout/vList3#1"/>
    <dgm:cxn modelId="{C53CC6EE-97D2-4C2C-9C20-EFFC5D8CDEC3}" type="presParOf" srcId="{CF589528-B7B8-4F1A-84BA-A181EA262CDE}" destId="{4F1F72E7-DE1D-4DD2-B76D-F4856E3E53DA}" srcOrd="13" destOrd="0" presId="urn:microsoft.com/office/officeart/2005/8/layout/vList3#1"/>
    <dgm:cxn modelId="{6B11DD1A-A4CD-414B-999C-FD6AE89491CA}" type="presParOf" srcId="{CF589528-B7B8-4F1A-84BA-A181EA262CDE}" destId="{25411512-2542-4078-9D02-FE311F5AC600}" srcOrd="14" destOrd="0" presId="urn:microsoft.com/office/officeart/2005/8/layout/vList3#1"/>
    <dgm:cxn modelId="{B2596D31-BE16-461F-A5E5-8CB90F93497A}" type="presParOf" srcId="{25411512-2542-4078-9D02-FE311F5AC600}" destId="{A9060ACF-4420-4449-8E23-0AF4EA57A8B3}" srcOrd="0" destOrd="0" presId="urn:microsoft.com/office/officeart/2005/8/layout/vList3#1"/>
    <dgm:cxn modelId="{62E26D6A-29DC-4152-89B4-98177331872C}" type="presParOf" srcId="{25411512-2542-4078-9D02-FE311F5AC600}" destId="{F82EE062-0B2B-40BC-A0DA-34A5027CBD35}"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1A79B7-E5EB-460A-838B-932671F47E14}" type="doc">
      <dgm:prSet loTypeId="urn:microsoft.com/office/officeart/2005/8/layout/chevron2" loCatId="process" qsTypeId="urn:microsoft.com/office/officeart/2005/8/quickstyle/simple4" qsCatId="simple" csTypeId="urn:microsoft.com/office/officeart/2005/8/colors/accent1_2" csCatId="accent1" phldr="1"/>
      <dgm:spPr/>
      <dgm:t>
        <a:bodyPr/>
        <a:lstStyle/>
        <a:p>
          <a:endParaRPr lang="en-IN"/>
        </a:p>
      </dgm:t>
    </dgm:pt>
    <dgm:pt modelId="{38802738-DF48-4D48-A345-287763BDF18B}">
      <dgm:prSet phldrT="[Text]"/>
      <dgm:spPr/>
      <dgm:t>
        <a:bodyPr/>
        <a:lstStyle/>
        <a:p>
          <a:r>
            <a:rPr lang="en-IN" dirty="0"/>
            <a:t>DATASET[INPUT]</a:t>
          </a:r>
        </a:p>
      </dgm:t>
    </dgm:pt>
    <dgm:pt modelId="{6DA05C73-D187-42E5-8A29-6FACFE099AC7}" type="parTrans" cxnId="{2783C3D7-D8E7-421B-A76B-85B6CDD59546}">
      <dgm:prSet/>
      <dgm:spPr/>
      <dgm:t>
        <a:bodyPr/>
        <a:lstStyle/>
        <a:p>
          <a:endParaRPr lang="en-IN"/>
        </a:p>
      </dgm:t>
    </dgm:pt>
    <dgm:pt modelId="{20273019-51F3-4296-B656-211C035D0B98}" type="sibTrans" cxnId="{2783C3D7-D8E7-421B-A76B-85B6CDD59546}">
      <dgm:prSet/>
      <dgm:spPr/>
      <dgm:t>
        <a:bodyPr/>
        <a:lstStyle/>
        <a:p>
          <a:endParaRPr lang="en-IN"/>
        </a:p>
      </dgm:t>
    </dgm:pt>
    <dgm:pt modelId="{4A161BA1-083D-4285-B677-22FFC555B7EF}">
      <dgm:prSet phldrT="[Text]"/>
      <dgm:spPr/>
      <dgm:t>
        <a:bodyPr/>
        <a:lstStyle/>
        <a:p>
          <a:r>
            <a:rPr lang="en-IN" dirty="0"/>
            <a:t>TRAINING AND CLASSIFICATION</a:t>
          </a:r>
        </a:p>
      </dgm:t>
    </dgm:pt>
    <dgm:pt modelId="{4E2729EB-FCEB-4E56-B625-9C9EEC3CD466}" type="parTrans" cxnId="{44894674-A78A-46A0-91DC-C518BEC87E4F}">
      <dgm:prSet/>
      <dgm:spPr/>
      <dgm:t>
        <a:bodyPr/>
        <a:lstStyle/>
        <a:p>
          <a:endParaRPr lang="en-IN"/>
        </a:p>
      </dgm:t>
    </dgm:pt>
    <dgm:pt modelId="{AD1BEC7D-32CD-4DED-8306-F28E598E9088}" type="sibTrans" cxnId="{44894674-A78A-46A0-91DC-C518BEC87E4F}">
      <dgm:prSet/>
      <dgm:spPr/>
      <dgm:t>
        <a:bodyPr/>
        <a:lstStyle/>
        <a:p>
          <a:endParaRPr lang="en-IN"/>
        </a:p>
      </dgm:t>
    </dgm:pt>
    <dgm:pt modelId="{0522D97D-9261-41DF-80A8-65C3CBCE9050}">
      <dgm:prSet phldrT="[Text]"/>
      <dgm:spPr/>
      <dgm:t>
        <a:bodyPr/>
        <a:lstStyle/>
        <a:p>
          <a:r>
            <a:rPr lang="en-IN" dirty="0"/>
            <a:t>MODEL </a:t>
          </a:r>
          <a:r>
            <a:rPr lang="en-IN" dirty="0" smtClean="0"/>
            <a:t>EVALUATION        </a:t>
          </a:r>
          <a:endParaRPr lang="en-IN" dirty="0"/>
        </a:p>
      </dgm:t>
    </dgm:pt>
    <dgm:pt modelId="{44A16F81-6E6D-4A6F-B40F-EA0F382C09AE}" type="parTrans" cxnId="{2800F0E1-24E1-43B3-A477-958732E3DA29}">
      <dgm:prSet/>
      <dgm:spPr/>
      <dgm:t>
        <a:bodyPr/>
        <a:lstStyle/>
        <a:p>
          <a:endParaRPr lang="en-IN"/>
        </a:p>
      </dgm:t>
    </dgm:pt>
    <dgm:pt modelId="{552625E6-1C4A-498B-907E-AEE65050C2DE}" type="sibTrans" cxnId="{2800F0E1-24E1-43B3-A477-958732E3DA29}">
      <dgm:prSet/>
      <dgm:spPr/>
      <dgm:t>
        <a:bodyPr/>
        <a:lstStyle/>
        <a:p>
          <a:endParaRPr lang="en-IN"/>
        </a:p>
      </dgm:t>
    </dgm:pt>
    <dgm:pt modelId="{207EF81C-96FA-484D-835F-8C7120A1C79A}">
      <dgm:prSet/>
      <dgm:spPr/>
      <dgm:t>
        <a:bodyPr/>
        <a:lstStyle/>
        <a:p>
          <a:r>
            <a:rPr lang="en-US" dirty="0" smtClean="0"/>
            <a:t>PERFORMANCE METRICS</a:t>
          </a:r>
          <a:endParaRPr lang="en-IN" dirty="0"/>
        </a:p>
      </dgm:t>
    </dgm:pt>
    <dgm:pt modelId="{4FD6FEB0-9A28-4E3F-A342-74F445B08388}" type="parTrans" cxnId="{C6CE680B-48D1-4BC1-A314-9896103A32CA}">
      <dgm:prSet/>
      <dgm:spPr/>
      <dgm:t>
        <a:bodyPr/>
        <a:lstStyle/>
        <a:p>
          <a:endParaRPr lang="en-IN"/>
        </a:p>
      </dgm:t>
    </dgm:pt>
    <dgm:pt modelId="{935C7084-E9D2-4B60-8843-D6FB218EF1B1}" type="sibTrans" cxnId="{C6CE680B-48D1-4BC1-A314-9896103A32CA}">
      <dgm:prSet/>
      <dgm:spPr/>
      <dgm:t>
        <a:bodyPr/>
        <a:lstStyle/>
        <a:p>
          <a:endParaRPr lang="en-IN"/>
        </a:p>
      </dgm:t>
    </dgm:pt>
    <dgm:pt modelId="{E867520F-E1E5-43AE-BAFC-EB4AB28978C1}">
      <dgm:prSet custT="1"/>
      <dgm:spPr/>
      <dgm:t>
        <a:bodyPr/>
        <a:lstStyle/>
        <a:p>
          <a:r>
            <a:rPr lang="en-IN" sz="1800" dirty="0" smtClean="0"/>
            <a:t>Using performance metrics the best model which provides the maximum accuracy will be chosen.</a:t>
          </a:r>
          <a:endParaRPr lang="en-IN" sz="1800" dirty="0"/>
        </a:p>
      </dgm:t>
    </dgm:pt>
    <dgm:pt modelId="{D746B771-5D0B-4449-9948-1991F94D4619}" type="parTrans" cxnId="{93D7709F-A5C8-4BB6-AD9D-656441E78125}">
      <dgm:prSet/>
      <dgm:spPr/>
      <dgm:t>
        <a:bodyPr/>
        <a:lstStyle/>
        <a:p>
          <a:endParaRPr lang="en-IN"/>
        </a:p>
      </dgm:t>
    </dgm:pt>
    <dgm:pt modelId="{8BCA8B0B-E0D5-487E-8B0F-2357E05D7B7B}" type="sibTrans" cxnId="{93D7709F-A5C8-4BB6-AD9D-656441E78125}">
      <dgm:prSet/>
      <dgm:spPr/>
      <dgm:t>
        <a:bodyPr/>
        <a:lstStyle/>
        <a:p>
          <a:endParaRPr lang="en-IN"/>
        </a:p>
      </dgm:t>
    </dgm:pt>
    <dgm:pt modelId="{1AD8A2BF-F5B2-4EDE-98FC-0B901F5A62B4}">
      <dgm:prSet custT="1"/>
      <dgm:spPr/>
      <dgm:t>
        <a:bodyPr/>
        <a:lstStyle/>
        <a:p>
          <a:pPr algn="just"/>
          <a:r>
            <a:rPr lang="en-US" sz="1800" dirty="0" smtClean="0">
              <a:latin typeface="Times New Roman" panose="02020603050405020304" pitchFamily="18" charset="0"/>
              <a:cs typeface="Times New Roman" panose="02020603050405020304" pitchFamily="18" charset="0"/>
            </a:rPr>
            <a:t>The ML models used in this work for training are </a:t>
          </a:r>
          <a:r>
            <a:rPr lang="en-US" sz="1800" dirty="0" smtClean="0"/>
            <a:t>Utilizing CNN-based deep learning.</a:t>
          </a:r>
          <a:r>
            <a:rPr lang="en-US" sz="1800" dirty="0" smtClean="0">
              <a:latin typeface="Times New Roman" panose="02020603050405020304" pitchFamily="18" charset="0"/>
              <a:cs typeface="Times New Roman" panose="02020603050405020304" pitchFamily="18" charset="0"/>
            </a:rPr>
            <a:t>  And also compared using Logistic Regression, Decision Tree , Random Forest , Support Vector Machine (SVM).</a:t>
          </a:r>
          <a:endParaRPr lang="en-IN" sz="1800" dirty="0"/>
        </a:p>
      </dgm:t>
    </dgm:pt>
    <dgm:pt modelId="{4330EC6F-2DC2-438E-8E2A-B5E27B067A9E}" type="parTrans" cxnId="{DBFC94EC-C46D-4D86-8408-93CF94DA5037}">
      <dgm:prSet/>
      <dgm:spPr/>
      <dgm:t>
        <a:bodyPr/>
        <a:lstStyle/>
        <a:p>
          <a:endParaRPr lang="en-IN"/>
        </a:p>
      </dgm:t>
    </dgm:pt>
    <dgm:pt modelId="{277B6F26-E54E-41CA-9A83-8424AD8E368F}" type="sibTrans" cxnId="{DBFC94EC-C46D-4D86-8408-93CF94DA5037}">
      <dgm:prSet/>
      <dgm:spPr/>
      <dgm:t>
        <a:bodyPr/>
        <a:lstStyle/>
        <a:p>
          <a:endParaRPr lang="en-IN"/>
        </a:p>
      </dgm:t>
    </dgm:pt>
    <dgm:pt modelId="{473C09A8-4E1D-4B9F-A7F7-56DCD99BE37F}">
      <dgm:prSet phldrT="[Text]" custT="1"/>
      <dgm:spPr/>
      <dgm:t>
        <a:bodyPr/>
        <a:lstStyle/>
        <a:p>
          <a:r>
            <a:rPr lang="en-IN" sz="1800" dirty="0"/>
            <a:t>Models are built and the pre-processed data is fed  </a:t>
          </a:r>
        </a:p>
      </dgm:t>
    </dgm:pt>
    <dgm:pt modelId="{CC32DF8A-26FA-482B-8436-04C9E82C063B}" type="parTrans" cxnId="{9965B00D-3998-45F0-A884-924720896692}">
      <dgm:prSet/>
      <dgm:spPr/>
      <dgm:t>
        <a:bodyPr/>
        <a:lstStyle/>
        <a:p>
          <a:endParaRPr lang="en-IN"/>
        </a:p>
      </dgm:t>
    </dgm:pt>
    <dgm:pt modelId="{6896B8EB-5305-4840-8C8D-383E70788EFD}" type="sibTrans" cxnId="{9965B00D-3998-45F0-A884-924720896692}">
      <dgm:prSet/>
      <dgm:spPr/>
      <dgm:t>
        <a:bodyPr/>
        <a:lstStyle/>
        <a:p>
          <a:endParaRPr lang="en-IN"/>
        </a:p>
      </dgm:t>
    </dgm:pt>
    <dgm:pt modelId="{AE5DCC42-4214-42E9-9F28-C65828B8550D}">
      <dgm:prSet phldrT="[Text]" custT="1"/>
      <dgm:spPr/>
      <dgm:t>
        <a:bodyPr/>
        <a:lstStyle/>
        <a:p>
          <a:pPr algn="just"/>
          <a:r>
            <a:rPr lang="en-US" sz="1800" dirty="0" smtClean="0"/>
            <a:t>Data Pre processing techniques is applied on data set to produce data for Model</a:t>
          </a:r>
          <a:endParaRPr lang="en-IN" sz="1800" dirty="0">
            <a:latin typeface="+mn-lt"/>
          </a:endParaRPr>
        </a:p>
      </dgm:t>
    </dgm:pt>
    <dgm:pt modelId="{B8CFDCEF-44C1-4161-9560-61A1F4EF887B}" type="parTrans" cxnId="{92061742-E17B-4F3D-8A28-9306D6A0962E}">
      <dgm:prSet/>
      <dgm:spPr/>
      <dgm:t>
        <a:bodyPr/>
        <a:lstStyle/>
        <a:p>
          <a:endParaRPr lang="en-IN"/>
        </a:p>
      </dgm:t>
    </dgm:pt>
    <dgm:pt modelId="{43B0FCB5-361F-4513-B3E1-7B9EC30112F9}" type="sibTrans" cxnId="{92061742-E17B-4F3D-8A28-9306D6A0962E}">
      <dgm:prSet/>
      <dgm:spPr/>
      <dgm:t>
        <a:bodyPr/>
        <a:lstStyle/>
        <a:p>
          <a:endParaRPr lang="en-IN"/>
        </a:p>
      </dgm:t>
    </dgm:pt>
    <dgm:pt modelId="{5318D5DD-E402-45A4-A1D0-DE0F80110212}">
      <dgm:prSet custT="1"/>
      <dgm:spPr/>
      <dgm:t>
        <a:bodyPr/>
        <a:lstStyle/>
        <a:p>
          <a:r>
            <a:rPr lang="en-US" sz="1500" dirty="0" smtClean="0"/>
            <a:t> R</a:t>
          </a:r>
          <a:r>
            <a:rPr lang="en-US" sz="1800" dirty="0" smtClean="0"/>
            <a:t>ealistic dataset </a:t>
          </a:r>
          <a:r>
            <a:rPr lang="en-US" sz="1800" dirty="0"/>
            <a:t>released by State Grid Corporation of </a:t>
          </a:r>
          <a:r>
            <a:rPr lang="en-US" sz="1800" dirty="0" smtClean="0"/>
            <a:t>China .</a:t>
          </a:r>
          <a:endParaRPr lang="en-US" sz="1800" dirty="0"/>
        </a:p>
      </dgm:t>
    </dgm:pt>
    <dgm:pt modelId="{E3277B08-79DA-49B4-980A-F894DB5FFB46}" type="parTrans" cxnId="{CF2B8E04-9D69-46FC-8C6D-A0436DDDB546}">
      <dgm:prSet/>
      <dgm:spPr/>
      <dgm:t>
        <a:bodyPr/>
        <a:lstStyle/>
        <a:p>
          <a:endParaRPr lang="en-US"/>
        </a:p>
      </dgm:t>
    </dgm:pt>
    <dgm:pt modelId="{7FB25D37-CD54-486C-B46D-47448FA0FF47}" type="sibTrans" cxnId="{CF2B8E04-9D69-46FC-8C6D-A0436DDDB546}">
      <dgm:prSet/>
      <dgm:spPr/>
      <dgm:t>
        <a:bodyPr/>
        <a:lstStyle/>
        <a:p>
          <a:endParaRPr lang="en-US"/>
        </a:p>
      </dgm:t>
    </dgm:pt>
    <dgm:pt modelId="{C54A527C-F2EC-4E1F-9BF4-D45610A8185B}">
      <dgm:prSet phldrT="[Text]"/>
      <dgm:spPr/>
      <dgm:t>
        <a:bodyPr/>
        <a:lstStyle/>
        <a:p>
          <a:r>
            <a:rPr lang="en-IN" dirty="0"/>
            <a:t>PREPROCESSING</a:t>
          </a:r>
        </a:p>
      </dgm:t>
    </dgm:pt>
    <dgm:pt modelId="{38EE4CDE-9CEA-4FC3-95C4-1749FA56A89C}" type="sibTrans" cxnId="{474D3BA0-3697-498E-8E0B-700766298178}">
      <dgm:prSet/>
      <dgm:spPr/>
      <dgm:t>
        <a:bodyPr/>
        <a:lstStyle/>
        <a:p>
          <a:endParaRPr lang="en-IN"/>
        </a:p>
      </dgm:t>
    </dgm:pt>
    <dgm:pt modelId="{96EE9830-5C2F-401E-8981-4A6ED9F5F7FF}" type="parTrans" cxnId="{474D3BA0-3697-498E-8E0B-700766298178}">
      <dgm:prSet/>
      <dgm:spPr/>
      <dgm:t>
        <a:bodyPr/>
        <a:lstStyle/>
        <a:p>
          <a:endParaRPr lang="en-IN"/>
        </a:p>
      </dgm:t>
    </dgm:pt>
    <dgm:pt modelId="{4FD19F02-E246-4F2A-9D5B-58C2D7D0F528}">
      <dgm:prSet custT="1"/>
      <dgm:spPr/>
      <dgm:t>
        <a:bodyPr/>
        <a:lstStyle/>
        <a:p>
          <a:r>
            <a:rPr lang="en-US" sz="1800" dirty="0" smtClean="0"/>
            <a:t>Total dataset has 32,188 </a:t>
          </a:r>
          <a:r>
            <a:rPr lang="en-US" sz="1800" b="0" i="0" dirty="0" smtClean="0"/>
            <a:t> consumers</a:t>
          </a:r>
          <a:r>
            <a:rPr lang="en-US" sz="1500" b="0" i="0" dirty="0" smtClean="0"/>
            <a:t>.</a:t>
          </a:r>
          <a:endParaRPr lang="en-US" sz="1500" dirty="0"/>
        </a:p>
      </dgm:t>
    </dgm:pt>
    <dgm:pt modelId="{48EAD25B-B9DF-414E-B4A9-80470587ED85}" type="parTrans" cxnId="{A31B851B-49E2-46BB-86CF-AA85C5E5BAFE}">
      <dgm:prSet/>
      <dgm:spPr/>
      <dgm:t>
        <a:bodyPr/>
        <a:lstStyle/>
        <a:p>
          <a:endParaRPr lang="en-US"/>
        </a:p>
      </dgm:t>
    </dgm:pt>
    <dgm:pt modelId="{EFF44630-C107-45E7-B712-ACBEBBF0128F}" type="sibTrans" cxnId="{A31B851B-49E2-46BB-86CF-AA85C5E5BAFE}">
      <dgm:prSet/>
      <dgm:spPr/>
      <dgm:t>
        <a:bodyPr/>
        <a:lstStyle/>
        <a:p>
          <a:endParaRPr lang="en-US"/>
        </a:p>
      </dgm:t>
    </dgm:pt>
    <dgm:pt modelId="{AD4DD1E8-B2A2-491C-9800-A29815DC539F}">
      <dgm:prSet phldrT="[Text]" custT="1"/>
      <dgm:spPr/>
      <dgm:t>
        <a:bodyPr/>
        <a:lstStyle/>
        <a:p>
          <a:r>
            <a:rPr lang="en-US" sz="1800" dirty="0" smtClean="0">
              <a:latin typeface="+mn-lt"/>
              <a:cs typeface="Times New Roman" panose="02020603050405020304" pitchFamily="18" charset="0"/>
            </a:rPr>
            <a:t>Data is split into the training set and test set, with 80% and 20% of the dataset respectively. </a:t>
          </a:r>
          <a:endParaRPr lang="en-IN" sz="1800" dirty="0"/>
        </a:p>
      </dgm:t>
    </dgm:pt>
    <dgm:pt modelId="{3EC64AB7-6F70-43C1-8E1B-1E8EF3F1E92A}" type="parTrans" cxnId="{75CCE684-80C1-4661-A644-02CF756323CF}">
      <dgm:prSet/>
      <dgm:spPr/>
      <dgm:t>
        <a:bodyPr/>
        <a:lstStyle/>
        <a:p>
          <a:endParaRPr lang="en-US"/>
        </a:p>
      </dgm:t>
    </dgm:pt>
    <dgm:pt modelId="{66F11F2D-47B8-4615-9DE9-CBB02CAE869F}" type="sibTrans" cxnId="{75CCE684-80C1-4661-A644-02CF756323CF}">
      <dgm:prSet/>
      <dgm:spPr/>
      <dgm:t>
        <a:bodyPr/>
        <a:lstStyle/>
        <a:p>
          <a:endParaRPr lang="en-US"/>
        </a:p>
      </dgm:t>
    </dgm:pt>
    <dgm:pt modelId="{C4BA4A34-6E78-42E3-92DC-A8DBAC2C2155}" type="pres">
      <dgm:prSet presAssocID="{C41A79B7-E5EB-460A-838B-932671F47E14}" presName="linearFlow" presStyleCnt="0">
        <dgm:presLayoutVars>
          <dgm:dir/>
          <dgm:animLvl val="lvl"/>
          <dgm:resizeHandles val="exact"/>
        </dgm:presLayoutVars>
      </dgm:prSet>
      <dgm:spPr/>
      <dgm:t>
        <a:bodyPr/>
        <a:lstStyle/>
        <a:p>
          <a:endParaRPr lang="en-US"/>
        </a:p>
      </dgm:t>
    </dgm:pt>
    <dgm:pt modelId="{A4964A6B-5BDE-4906-AEC3-9B4EF5257A50}" type="pres">
      <dgm:prSet presAssocID="{38802738-DF48-4D48-A345-287763BDF18B}" presName="composite" presStyleCnt="0"/>
      <dgm:spPr/>
    </dgm:pt>
    <dgm:pt modelId="{685C42A7-8757-4859-A440-492E5A33AFD8}" type="pres">
      <dgm:prSet presAssocID="{38802738-DF48-4D48-A345-287763BDF18B}" presName="parentText" presStyleLbl="alignNode1" presStyleIdx="0" presStyleCnt="5">
        <dgm:presLayoutVars>
          <dgm:chMax val="1"/>
          <dgm:bulletEnabled val="1"/>
        </dgm:presLayoutVars>
      </dgm:prSet>
      <dgm:spPr/>
      <dgm:t>
        <a:bodyPr/>
        <a:lstStyle/>
        <a:p>
          <a:endParaRPr lang="en-US"/>
        </a:p>
      </dgm:t>
    </dgm:pt>
    <dgm:pt modelId="{1056B449-0910-4DBC-AB13-978AA9B5CF14}" type="pres">
      <dgm:prSet presAssocID="{38802738-DF48-4D48-A345-287763BDF18B}" presName="descendantText" presStyleLbl="alignAcc1" presStyleIdx="0" presStyleCnt="5" custLinFactNeighborX="-52" custLinFactNeighborY="-214">
        <dgm:presLayoutVars>
          <dgm:bulletEnabled val="1"/>
        </dgm:presLayoutVars>
      </dgm:prSet>
      <dgm:spPr/>
      <dgm:t>
        <a:bodyPr/>
        <a:lstStyle/>
        <a:p>
          <a:endParaRPr lang="en-US"/>
        </a:p>
      </dgm:t>
    </dgm:pt>
    <dgm:pt modelId="{279E4A56-54B1-4577-83DA-4E43EF6DD24C}" type="pres">
      <dgm:prSet presAssocID="{20273019-51F3-4296-B656-211C035D0B98}" presName="sp" presStyleCnt="0"/>
      <dgm:spPr/>
    </dgm:pt>
    <dgm:pt modelId="{460E0AE2-78FA-49B6-8448-00A7AA38F896}" type="pres">
      <dgm:prSet presAssocID="{C54A527C-F2EC-4E1F-9BF4-D45610A8185B}" presName="composite" presStyleCnt="0"/>
      <dgm:spPr/>
    </dgm:pt>
    <dgm:pt modelId="{BF8DF77E-E3CE-467D-9116-2C1D77318B69}" type="pres">
      <dgm:prSet presAssocID="{C54A527C-F2EC-4E1F-9BF4-D45610A8185B}" presName="parentText" presStyleLbl="alignNode1" presStyleIdx="1" presStyleCnt="5">
        <dgm:presLayoutVars>
          <dgm:chMax val="1"/>
          <dgm:bulletEnabled val="1"/>
        </dgm:presLayoutVars>
      </dgm:prSet>
      <dgm:spPr/>
      <dgm:t>
        <a:bodyPr/>
        <a:lstStyle/>
        <a:p>
          <a:endParaRPr lang="en-US"/>
        </a:p>
      </dgm:t>
    </dgm:pt>
    <dgm:pt modelId="{F9D30849-E92C-4F1F-AAD6-24AD22121B73}" type="pres">
      <dgm:prSet presAssocID="{C54A527C-F2EC-4E1F-9BF4-D45610A8185B}" presName="descendantText" presStyleLbl="alignAcc1" presStyleIdx="1" presStyleCnt="5" custScaleX="99622" custScaleY="144879">
        <dgm:presLayoutVars>
          <dgm:bulletEnabled val="1"/>
        </dgm:presLayoutVars>
      </dgm:prSet>
      <dgm:spPr/>
      <dgm:t>
        <a:bodyPr/>
        <a:lstStyle/>
        <a:p>
          <a:endParaRPr lang="en-US"/>
        </a:p>
      </dgm:t>
    </dgm:pt>
    <dgm:pt modelId="{4F8806F3-2449-490C-AD6B-3BE3C69B7C20}" type="pres">
      <dgm:prSet presAssocID="{38EE4CDE-9CEA-4FC3-95C4-1749FA56A89C}" presName="sp" presStyleCnt="0"/>
      <dgm:spPr/>
    </dgm:pt>
    <dgm:pt modelId="{2D5A1966-B0DB-4561-B1EB-2691A4BFABD9}" type="pres">
      <dgm:prSet presAssocID="{4A161BA1-083D-4285-B677-22FFC555B7EF}" presName="composite" presStyleCnt="0"/>
      <dgm:spPr/>
    </dgm:pt>
    <dgm:pt modelId="{D1D87DAE-4656-4479-BC58-13688DF7C847}" type="pres">
      <dgm:prSet presAssocID="{4A161BA1-083D-4285-B677-22FFC555B7EF}" presName="parentText" presStyleLbl="alignNode1" presStyleIdx="2" presStyleCnt="5">
        <dgm:presLayoutVars>
          <dgm:chMax val="1"/>
          <dgm:bulletEnabled val="1"/>
        </dgm:presLayoutVars>
      </dgm:prSet>
      <dgm:spPr/>
      <dgm:t>
        <a:bodyPr/>
        <a:lstStyle/>
        <a:p>
          <a:endParaRPr lang="en-US"/>
        </a:p>
      </dgm:t>
    </dgm:pt>
    <dgm:pt modelId="{30A3C355-F0F6-4F8F-B1C2-5307044BD0B9}" type="pres">
      <dgm:prSet presAssocID="{4A161BA1-083D-4285-B677-22FFC555B7EF}" presName="descendantText" presStyleLbl="alignAcc1" presStyleIdx="2" presStyleCnt="5" custScaleY="103009">
        <dgm:presLayoutVars>
          <dgm:bulletEnabled val="1"/>
        </dgm:presLayoutVars>
      </dgm:prSet>
      <dgm:spPr/>
      <dgm:t>
        <a:bodyPr/>
        <a:lstStyle/>
        <a:p>
          <a:endParaRPr lang="en-US"/>
        </a:p>
      </dgm:t>
    </dgm:pt>
    <dgm:pt modelId="{D090C1D5-D855-4FDF-B1F3-A1CE2E05F629}" type="pres">
      <dgm:prSet presAssocID="{AD1BEC7D-32CD-4DED-8306-F28E598E9088}" presName="sp" presStyleCnt="0"/>
      <dgm:spPr/>
    </dgm:pt>
    <dgm:pt modelId="{AF39726C-9CB5-4412-8AE4-408C6E61928E}" type="pres">
      <dgm:prSet presAssocID="{0522D97D-9261-41DF-80A8-65C3CBCE9050}" presName="composite" presStyleCnt="0"/>
      <dgm:spPr/>
    </dgm:pt>
    <dgm:pt modelId="{13A6CC13-3E7C-4226-A3D8-3346D5AE903E}" type="pres">
      <dgm:prSet presAssocID="{0522D97D-9261-41DF-80A8-65C3CBCE9050}" presName="parentText" presStyleLbl="alignNode1" presStyleIdx="3" presStyleCnt="5">
        <dgm:presLayoutVars>
          <dgm:chMax val="1"/>
          <dgm:bulletEnabled val="1"/>
        </dgm:presLayoutVars>
      </dgm:prSet>
      <dgm:spPr/>
      <dgm:t>
        <a:bodyPr/>
        <a:lstStyle/>
        <a:p>
          <a:endParaRPr lang="en-US"/>
        </a:p>
      </dgm:t>
    </dgm:pt>
    <dgm:pt modelId="{4458993C-1FA2-4A13-8C12-6098290FC1C4}" type="pres">
      <dgm:prSet presAssocID="{0522D97D-9261-41DF-80A8-65C3CBCE9050}" presName="descendantText" presStyleLbl="alignAcc1" presStyleIdx="3" presStyleCnt="5" custScaleY="141676">
        <dgm:presLayoutVars>
          <dgm:bulletEnabled val="1"/>
        </dgm:presLayoutVars>
      </dgm:prSet>
      <dgm:spPr/>
      <dgm:t>
        <a:bodyPr/>
        <a:lstStyle/>
        <a:p>
          <a:endParaRPr lang="en-US"/>
        </a:p>
      </dgm:t>
    </dgm:pt>
    <dgm:pt modelId="{97FC9092-7367-4DE8-BF83-5103C3D775F9}" type="pres">
      <dgm:prSet presAssocID="{552625E6-1C4A-498B-907E-AEE65050C2DE}" presName="sp" presStyleCnt="0"/>
      <dgm:spPr/>
    </dgm:pt>
    <dgm:pt modelId="{FCF05538-C088-4D97-BC77-024323A84F09}" type="pres">
      <dgm:prSet presAssocID="{207EF81C-96FA-484D-835F-8C7120A1C79A}" presName="composite" presStyleCnt="0"/>
      <dgm:spPr/>
    </dgm:pt>
    <dgm:pt modelId="{3254DB9A-027F-45C0-B957-233AB809A3BA}" type="pres">
      <dgm:prSet presAssocID="{207EF81C-96FA-484D-835F-8C7120A1C79A}" presName="parentText" presStyleLbl="alignNode1" presStyleIdx="4" presStyleCnt="5">
        <dgm:presLayoutVars>
          <dgm:chMax val="1"/>
          <dgm:bulletEnabled val="1"/>
        </dgm:presLayoutVars>
      </dgm:prSet>
      <dgm:spPr/>
      <dgm:t>
        <a:bodyPr/>
        <a:lstStyle/>
        <a:p>
          <a:endParaRPr lang="en-US"/>
        </a:p>
      </dgm:t>
    </dgm:pt>
    <dgm:pt modelId="{23297130-71E2-490C-B179-A34561A111D4}" type="pres">
      <dgm:prSet presAssocID="{207EF81C-96FA-484D-835F-8C7120A1C79A}" presName="descendantText" presStyleLbl="alignAcc1" presStyleIdx="4" presStyleCnt="5">
        <dgm:presLayoutVars>
          <dgm:bulletEnabled val="1"/>
        </dgm:presLayoutVars>
      </dgm:prSet>
      <dgm:spPr/>
      <dgm:t>
        <a:bodyPr/>
        <a:lstStyle/>
        <a:p>
          <a:endParaRPr lang="en-US"/>
        </a:p>
      </dgm:t>
    </dgm:pt>
  </dgm:ptLst>
  <dgm:cxnLst>
    <dgm:cxn modelId="{2EA532D7-1909-4742-9461-B0AC2E9C3463}" type="presOf" srcId="{1AD8A2BF-F5B2-4EDE-98FC-0B901F5A62B4}" destId="{4458993C-1FA2-4A13-8C12-6098290FC1C4}" srcOrd="0" destOrd="0" presId="urn:microsoft.com/office/officeart/2005/8/layout/chevron2"/>
    <dgm:cxn modelId="{474D3BA0-3697-498E-8E0B-700766298178}" srcId="{C41A79B7-E5EB-460A-838B-932671F47E14}" destId="{C54A527C-F2EC-4E1F-9BF4-D45610A8185B}" srcOrd="1" destOrd="0" parTransId="{96EE9830-5C2F-401E-8981-4A6ED9F5F7FF}" sibTransId="{38EE4CDE-9CEA-4FC3-95C4-1749FA56A89C}"/>
    <dgm:cxn modelId="{A31B851B-49E2-46BB-86CF-AA85C5E5BAFE}" srcId="{38802738-DF48-4D48-A345-287763BDF18B}" destId="{4FD19F02-E246-4F2A-9D5B-58C2D7D0F528}" srcOrd="1" destOrd="0" parTransId="{48EAD25B-B9DF-414E-B4A9-80470587ED85}" sibTransId="{EFF44630-C107-45E7-B712-ACBEBBF0128F}"/>
    <dgm:cxn modelId="{DBFC94EC-C46D-4D86-8408-93CF94DA5037}" srcId="{0522D97D-9261-41DF-80A8-65C3CBCE9050}" destId="{1AD8A2BF-F5B2-4EDE-98FC-0B901F5A62B4}" srcOrd="0" destOrd="0" parTransId="{4330EC6F-2DC2-438E-8E2A-B5E27B067A9E}" sibTransId="{277B6F26-E54E-41CA-9A83-8424AD8E368F}"/>
    <dgm:cxn modelId="{E8F85699-7332-4827-9C7B-337F52799CE1}" type="presOf" srcId="{5318D5DD-E402-45A4-A1D0-DE0F80110212}" destId="{1056B449-0910-4DBC-AB13-978AA9B5CF14}" srcOrd="0" destOrd="0" presId="urn:microsoft.com/office/officeart/2005/8/layout/chevron2"/>
    <dgm:cxn modelId="{9FC1438B-8962-4D54-96FC-4688CF34E4EC}" type="presOf" srcId="{AE5DCC42-4214-42E9-9F28-C65828B8550D}" destId="{F9D30849-E92C-4F1F-AAD6-24AD22121B73}" srcOrd="0" destOrd="0" presId="urn:microsoft.com/office/officeart/2005/8/layout/chevron2"/>
    <dgm:cxn modelId="{3D2733B0-1669-400E-A81B-98404B4CCF74}" type="presOf" srcId="{E867520F-E1E5-43AE-BAFC-EB4AB28978C1}" destId="{23297130-71E2-490C-B179-A34561A111D4}" srcOrd="0" destOrd="0" presId="urn:microsoft.com/office/officeart/2005/8/layout/chevron2"/>
    <dgm:cxn modelId="{9965B00D-3998-45F0-A884-924720896692}" srcId="{4A161BA1-083D-4285-B677-22FFC555B7EF}" destId="{473C09A8-4E1D-4B9F-A7F7-56DCD99BE37F}" srcOrd="1" destOrd="0" parTransId="{CC32DF8A-26FA-482B-8436-04C9E82C063B}" sibTransId="{6896B8EB-5305-4840-8C8D-383E70788EFD}"/>
    <dgm:cxn modelId="{968B7037-2DCC-4E78-9C80-C11F5846624D}" type="presOf" srcId="{473C09A8-4E1D-4B9F-A7F7-56DCD99BE37F}" destId="{30A3C355-F0F6-4F8F-B1C2-5307044BD0B9}" srcOrd="0" destOrd="1" presId="urn:microsoft.com/office/officeart/2005/8/layout/chevron2"/>
    <dgm:cxn modelId="{B798A995-EC5A-4269-81C0-652E2AB06179}" type="presOf" srcId="{207EF81C-96FA-484D-835F-8C7120A1C79A}" destId="{3254DB9A-027F-45C0-B957-233AB809A3BA}" srcOrd="0" destOrd="0" presId="urn:microsoft.com/office/officeart/2005/8/layout/chevron2"/>
    <dgm:cxn modelId="{2800F0E1-24E1-43B3-A477-958732E3DA29}" srcId="{C41A79B7-E5EB-460A-838B-932671F47E14}" destId="{0522D97D-9261-41DF-80A8-65C3CBCE9050}" srcOrd="3" destOrd="0" parTransId="{44A16F81-6E6D-4A6F-B40F-EA0F382C09AE}" sibTransId="{552625E6-1C4A-498B-907E-AEE65050C2DE}"/>
    <dgm:cxn modelId="{92061742-E17B-4F3D-8A28-9306D6A0962E}" srcId="{C54A527C-F2EC-4E1F-9BF4-D45610A8185B}" destId="{AE5DCC42-4214-42E9-9F28-C65828B8550D}" srcOrd="0" destOrd="0" parTransId="{B8CFDCEF-44C1-4161-9560-61A1F4EF887B}" sibTransId="{43B0FCB5-361F-4513-B3E1-7B9EC30112F9}"/>
    <dgm:cxn modelId="{44894674-A78A-46A0-91DC-C518BEC87E4F}" srcId="{C41A79B7-E5EB-460A-838B-932671F47E14}" destId="{4A161BA1-083D-4285-B677-22FFC555B7EF}" srcOrd="2" destOrd="0" parTransId="{4E2729EB-FCEB-4E56-B625-9C9EEC3CD466}" sibTransId="{AD1BEC7D-32CD-4DED-8306-F28E598E9088}"/>
    <dgm:cxn modelId="{CF2B8E04-9D69-46FC-8C6D-A0436DDDB546}" srcId="{38802738-DF48-4D48-A345-287763BDF18B}" destId="{5318D5DD-E402-45A4-A1D0-DE0F80110212}" srcOrd="0" destOrd="0" parTransId="{E3277B08-79DA-49B4-980A-F894DB5FFB46}" sibTransId="{7FB25D37-CD54-486C-B46D-47448FA0FF47}"/>
    <dgm:cxn modelId="{2761A7D5-87CB-4A9A-9A21-71C97BAC5CEB}" type="presOf" srcId="{0522D97D-9261-41DF-80A8-65C3CBCE9050}" destId="{13A6CC13-3E7C-4226-A3D8-3346D5AE903E}" srcOrd="0" destOrd="0" presId="urn:microsoft.com/office/officeart/2005/8/layout/chevron2"/>
    <dgm:cxn modelId="{93D7709F-A5C8-4BB6-AD9D-656441E78125}" srcId="{207EF81C-96FA-484D-835F-8C7120A1C79A}" destId="{E867520F-E1E5-43AE-BAFC-EB4AB28978C1}" srcOrd="0" destOrd="0" parTransId="{D746B771-5D0B-4449-9948-1991F94D4619}" sibTransId="{8BCA8B0B-E0D5-487E-8B0F-2357E05D7B7B}"/>
    <dgm:cxn modelId="{7D7CDFB2-2413-44C7-9336-35C0EF5A1165}" type="presOf" srcId="{C54A527C-F2EC-4E1F-9BF4-D45610A8185B}" destId="{BF8DF77E-E3CE-467D-9116-2C1D77318B69}" srcOrd="0" destOrd="0" presId="urn:microsoft.com/office/officeart/2005/8/layout/chevron2"/>
    <dgm:cxn modelId="{910DEC46-FA2F-4F3A-B2F3-9BB8207492EC}" type="presOf" srcId="{AD4DD1E8-B2A2-491C-9800-A29815DC539F}" destId="{30A3C355-F0F6-4F8F-B1C2-5307044BD0B9}" srcOrd="0" destOrd="0" presId="urn:microsoft.com/office/officeart/2005/8/layout/chevron2"/>
    <dgm:cxn modelId="{2783C3D7-D8E7-421B-A76B-85B6CDD59546}" srcId="{C41A79B7-E5EB-460A-838B-932671F47E14}" destId="{38802738-DF48-4D48-A345-287763BDF18B}" srcOrd="0" destOrd="0" parTransId="{6DA05C73-D187-42E5-8A29-6FACFE099AC7}" sibTransId="{20273019-51F3-4296-B656-211C035D0B98}"/>
    <dgm:cxn modelId="{FA96E9C6-9229-48F6-A3BD-89651FEDFA1E}" type="presOf" srcId="{C41A79B7-E5EB-460A-838B-932671F47E14}" destId="{C4BA4A34-6E78-42E3-92DC-A8DBAC2C2155}" srcOrd="0" destOrd="0" presId="urn:microsoft.com/office/officeart/2005/8/layout/chevron2"/>
    <dgm:cxn modelId="{4F0A2688-B7A9-46D6-B400-98A9EB1589AA}" type="presOf" srcId="{38802738-DF48-4D48-A345-287763BDF18B}" destId="{685C42A7-8757-4859-A440-492E5A33AFD8}" srcOrd="0" destOrd="0" presId="urn:microsoft.com/office/officeart/2005/8/layout/chevron2"/>
    <dgm:cxn modelId="{80655E3A-8D67-417B-B149-DF8736D2AB04}" type="presOf" srcId="{4A161BA1-083D-4285-B677-22FFC555B7EF}" destId="{D1D87DAE-4656-4479-BC58-13688DF7C847}" srcOrd="0" destOrd="0" presId="urn:microsoft.com/office/officeart/2005/8/layout/chevron2"/>
    <dgm:cxn modelId="{75CCE684-80C1-4661-A644-02CF756323CF}" srcId="{4A161BA1-083D-4285-B677-22FFC555B7EF}" destId="{AD4DD1E8-B2A2-491C-9800-A29815DC539F}" srcOrd="0" destOrd="0" parTransId="{3EC64AB7-6F70-43C1-8E1B-1E8EF3F1E92A}" sibTransId="{66F11F2D-47B8-4615-9DE9-CBB02CAE869F}"/>
    <dgm:cxn modelId="{C6CE680B-48D1-4BC1-A314-9896103A32CA}" srcId="{C41A79B7-E5EB-460A-838B-932671F47E14}" destId="{207EF81C-96FA-484D-835F-8C7120A1C79A}" srcOrd="4" destOrd="0" parTransId="{4FD6FEB0-9A28-4E3F-A342-74F445B08388}" sibTransId="{935C7084-E9D2-4B60-8843-D6FB218EF1B1}"/>
    <dgm:cxn modelId="{1FA482FF-7683-45B3-A25D-03D6881CDBFD}" type="presOf" srcId="{4FD19F02-E246-4F2A-9D5B-58C2D7D0F528}" destId="{1056B449-0910-4DBC-AB13-978AA9B5CF14}" srcOrd="0" destOrd="1" presId="urn:microsoft.com/office/officeart/2005/8/layout/chevron2"/>
    <dgm:cxn modelId="{E586B199-E11C-47E4-A89C-524EEEBDA86E}" type="presParOf" srcId="{C4BA4A34-6E78-42E3-92DC-A8DBAC2C2155}" destId="{A4964A6B-5BDE-4906-AEC3-9B4EF5257A50}" srcOrd="0" destOrd="0" presId="urn:microsoft.com/office/officeart/2005/8/layout/chevron2"/>
    <dgm:cxn modelId="{6248BCEC-4132-49B3-A59F-6BD921C9F397}" type="presParOf" srcId="{A4964A6B-5BDE-4906-AEC3-9B4EF5257A50}" destId="{685C42A7-8757-4859-A440-492E5A33AFD8}" srcOrd="0" destOrd="0" presId="urn:microsoft.com/office/officeart/2005/8/layout/chevron2"/>
    <dgm:cxn modelId="{6FCAC5FA-BE19-43E3-8DE8-8518BD5EB115}" type="presParOf" srcId="{A4964A6B-5BDE-4906-AEC3-9B4EF5257A50}" destId="{1056B449-0910-4DBC-AB13-978AA9B5CF14}" srcOrd="1" destOrd="0" presId="urn:microsoft.com/office/officeart/2005/8/layout/chevron2"/>
    <dgm:cxn modelId="{5203182C-4B53-4748-89C5-3D7C3C9960B7}" type="presParOf" srcId="{C4BA4A34-6E78-42E3-92DC-A8DBAC2C2155}" destId="{279E4A56-54B1-4577-83DA-4E43EF6DD24C}" srcOrd="1" destOrd="0" presId="urn:microsoft.com/office/officeart/2005/8/layout/chevron2"/>
    <dgm:cxn modelId="{471A55C1-14EF-44DE-AF5C-09B0535C4165}" type="presParOf" srcId="{C4BA4A34-6E78-42E3-92DC-A8DBAC2C2155}" destId="{460E0AE2-78FA-49B6-8448-00A7AA38F896}" srcOrd="2" destOrd="0" presId="urn:microsoft.com/office/officeart/2005/8/layout/chevron2"/>
    <dgm:cxn modelId="{93D9CFD4-4343-4EF0-8D6C-07C697358F34}" type="presParOf" srcId="{460E0AE2-78FA-49B6-8448-00A7AA38F896}" destId="{BF8DF77E-E3CE-467D-9116-2C1D77318B69}" srcOrd="0" destOrd="0" presId="urn:microsoft.com/office/officeart/2005/8/layout/chevron2"/>
    <dgm:cxn modelId="{107D8469-B017-4DB0-BBE6-A948612527FB}" type="presParOf" srcId="{460E0AE2-78FA-49B6-8448-00A7AA38F896}" destId="{F9D30849-E92C-4F1F-AAD6-24AD22121B73}" srcOrd="1" destOrd="0" presId="urn:microsoft.com/office/officeart/2005/8/layout/chevron2"/>
    <dgm:cxn modelId="{0EA32138-9A4C-423D-A2D7-C702781D8025}" type="presParOf" srcId="{C4BA4A34-6E78-42E3-92DC-A8DBAC2C2155}" destId="{4F8806F3-2449-490C-AD6B-3BE3C69B7C20}" srcOrd="3" destOrd="0" presId="urn:microsoft.com/office/officeart/2005/8/layout/chevron2"/>
    <dgm:cxn modelId="{13391CD3-B98E-44C7-8174-3581C24CB192}" type="presParOf" srcId="{C4BA4A34-6E78-42E3-92DC-A8DBAC2C2155}" destId="{2D5A1966-B0DB-4561-B1EB-2691A4BFABD9}" srcOrd="4" destOrd="0" presId="urn:microsoft.com/office/officeart/2005/8/layout/chevron2"/>
    <dgm:cxn modelId="{D97FCB0C-3484-43A2-BB2A-0F13CB433DC5}" type="presParOf" srcId="{2D5A1966-B0DB-4561-B1EB-2691A4BFABD9}" destId="{D1D87DAE-4656-4479-BC58-13688DF7C847}" srcOrd="0" destOrd="0" presId="urn:microsoft.com/office/officeart/2005/8/layout/chevron2"/>
    <dgm:cxn modelId="{93E27561-343F-4E6E-818F-CA2F31A7FBCF}" type="presParOf" srcId="{2D5A1966-B0DB-4561-B1EB-2691A4BFABD9}" destId="{30A3C355-F0F6-4F8F-B1C2-5307044BD0B9}" srcOrd="1" destOrd="0" presId="urn:microsoft.com/office/officeart/2005/8/layout/chevron2"/>
    <dgm:cxn modelId="{1D8B37F3-5169-4FF5-AE20-CEEBA2E815B9}" type="presParOf" srcId="{C4BA4A34-6E78-42E3-92DC-A8DBAC2C2155}" destId="{D090C1D5-D855-4FDF-B1F3-A1CE2E05F629}" srcOrd="5" destOrd="0" presId="urn:microsoft.com/office/officeart/2005/8/layout/chevron2"/>
    <dgm:cxn modelId="{85F7CA7B-8C36-4210-9CD5-3958A4CB68C3}" type="presParOf" srcId="{C4BA4A34-6E78-42E3-92DC-A8DBAC2C2155}" destId="{AF39726C-9CB5-4412-8AE4-408C6E61928E}" srcOrd="6" destOrd="0" presId="urn:microsoft.com/office/officeart/2005/8/layout/chevron2"/>
    <dgm:cxn modelId="{2340C3EF-6CD3-49DD-887A-FEB44F7E5331}" type="presParOf" srcId="{AF39726C-9CB5-4412-8AE4-408C6E61928E}" destId="{13A6CC13-3E7C-4226-A3D8-3346D5AE903E}" srcOrd="0" destOrd="0" presId="urn:microsoft.com/office/officeart/2005/8/layout/chevron2"/>
    <dgm:cxn modelId="{981F3B75-335E-4BFE-A59B-5A2849DC47F6}" type="presParOf" srcId="{AF39726C-9CB5-4412-8AE4-408C6E61928E}" destId="{4458993C-1FA2-4A13-8C12-6098290FC1C4}" srcOrd="1" destOrd="0" presId="urn:microsoft.com/office/officeart/2005/8/layout/chevron2"/>
    <dgm:cxn modelId="{EE9E3586-555A-423D-B1AB-5DE03CDBE84A}" type="presParOf" srcId="{C4BA4A34-6E78-42E3-92DC-A8DBAC2C2155}" destId="{97FC9092-7367-4DE8-BF83-5103C3D775F9}" srcOrd="7" destOrd="0" presId="urn:microsoft.com/office/officeart/2005/8/layout/chevron2"/>
    <dgm:cxn modelId="{4D6F02EC-8843-4BFD-AFE9-5C04A3FA8056}" type="presParOf" srcId="{C4BA4A34-6E78-42E3-92DC-A8DBAC2C2155}" destId="{FCF05538-C088-4D97-BC77-024323A84F09}" srcOrd="8" destOrd="0" presId="urn:microsoft.com/office/officeart/2005/8/layout/chevron2"/>
    <dgm:cxn modelId="{BCD8AB64-F85E-46AC-AE7D-78A5B0247872}" type="presParOf" srcId="{FCF05538-C088-4D97-BC77-024323A84F09}" destId="{3254DB9A-027F-45C0-B957-233AB809A3BA}" srcOrd="0" destOrd="0" presId="urn:microsoft.com/office/officeart/2005/8/layout/chevron2"/>
    <dgm:cxn modelId="{55FC92C8-8CD6-47D4-A09A-E15A896220E0}" type="presParOf" srcId="{FCF05538-C088-4D97-BC77-024323A84F09}" destId="{23297130-71E2-490C-B179-A34561A111D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04FAC3-4367-4082-96E8-3A78CF9CB9DB}">
      <dsp:nvSpPr>
        <dsp:cNvPr id="0" name=""/>
        <dsp:cNvSpPr/>
      </dsp:nvSpPr>
      <dsp:spPr>
        <a:xfrm rot="10800000">
          <a:off x="1748411" y="2071"/>
          <a:ext cx="6476583" cy="468367"/>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6537" tIns="80010" rIns="149352" bIns="80010" numCol="1" spcCol="1270" anchor="ctr" anchorCtr="0">
          <a:noAutofit/>
        </a:bodyPr>
        <a:lstStyle/>
        <a:p>
          <a:pPr lvl="0" algn="ctr" defTabSz="933450">
            <a:lnSpc>
              <a:spcPct val="90000"/>
            </a:lnSpc>
            <a:spcBef>
              <a:spcPct val="0"/>
            </a:spcBef>
            <a:spcAft>
              <a:spcPct val="35000"/>
            </a:spcAft>
          </a:pPr>
          <a:r>
            <a:rPr lang="en-US" sz="2100" kern="1200" dirty="0"/>
            <a:t>MOTIVATION  </a:t>
          </a:r>
          <a:r>
            <a:rPr lang="en-US" sz="2100" kern="1200" dirty="0" smtClean="0"/>
            <a:t> OF PROJECT </a:t>
          </a:r>
          <a:endParaRPr lang="en-US" sz="2100" kern="1200" dirty="0"/>
        </a:p>
      </dsp:txBody>
      <dsp:txXfrm rot="10800000">
        <a:off x="1865503" y="2071"/>
        <a:ext cx="6359491" cy="468367"/>
      </dsp:txXfrm>
    </dsp:sp>
    <dsp:sp modelId="{0C86503C-48CC-4C7E-987C-8932DFF93806}">
      <dsp:nvSpPr>
        <dsp:cNvPr id="0" name=""/>
        <dsp:cNvSpPr/>
      </dsp:nvSpPr>
      <dsp:spPr>
        <a:xfrm>
          <a:off x="1514228" y="2071"/>
          <a:ext cx="468367" cy="468367"/>
        </a:xfrm>
        <a:prstGeom prst="ellipse">
          <a:avLst/>
        </a:prstGeom>
        <a:blipFill rotWithShape="0">
          <a:blip xmlns:r="http://schemas.openxmlformats.org/officeDocument/2006/relationships" r:embed="rId1"/>
          <a:stretch>
            <a:fillRect/>
          </a:stretch>
        </a:blipFill>
        <a:ln>
          <a:noFill/>
        </a:ln>
        <a:effectLst/>
      </dsp:spPr>
      <dsp:style>
        <a:lnRef idx="0">
          <a:scrgbClr r="0" g="0" b="0"/>
        </a:lnRef>
        <a:fillRef idx="1">
          <a:scrgbClr r="0" g="0" b="0"/>
        </a:fillRef>
        <a:effectRef idx="2">
          <a:scrgbClr r="0" g="0" b="0"/>
        </a:effectRef>
        <a:fontRef idx="minor"/>
      </dsp:style>
    </dsp:sp>
    <dsp:sp modelId="{AF34EC2F-495B-456D-937B-94E13B0D57D2}">
      <dsp:nvSpPr>
        <dsp:cNvPr id="0" name=""/>
        <dsp:cNvSpPr/>
      </dsp:nvSpPr>
      <dsp:spPr>
        <a:xfrm rot="10800000">
          <a:off x="1807607" y="600521"/>
          <a:ext cx="6476583" cy="468367"/>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6537" tIns="80010" rIns="149352" bIns="80010" numCol="1" spcCol="1270" anchor="ctr" anchorCtr="0">
          <a:noAutofit/>
        </a:bodyPr>
        <a:lstStyle/>
        <a:p>
          <a:pPr lvl="0" algn="ctr" defTabSz="933450">
            <a:lnSpc>
              <a:spcPct val="90000"/>
            </a:lnSpc>
            <a:spcBef>
              <a:spcPct val="0"/>
            </a:spcBef>
            <a:spcAft>
              <a:spcPct val="35000"/>
            </a:spcAft>
          </a:pPr>
          <a:r>
            <a:rPr lang="en-US" sz="2100" kern="1200" dirty="0"/>
            <a:t>OBJECTIVES</a:t>
          </a:r>
        </a:p>
      </dsp:txBody>
      <dsp:txXfrm rot="10800000">
        <a:off x="1924699" y="600521"/>
        <a:ext cx="6359491" cy="468367"/>
      </dsp:txXfrm>
    </dsp:sp>
    <dsp:sp modelId="{D34884F4-F73A-4736-8E0D-23A9EADB094C}">
      <dsp:nvSpPr>
        <dsp:cNvPr id="0" name=""/>
        <dsp:cNvSpPr/>
      </dsp:nvSpPr>
      <dsp:spPr>
        <a:xfrm>
          <a:off x="1514228" y="610249"/>
          <a:ext cx="468367" cy="468367"/>
        </a:xfrm>
        <a:prstGeom prst="ellipse">
          <a:avLst/>
        </a:prstGeom>
        <a:blipFill rotWithShape="0">
          <a:blip xmlns:r="http://schemas.openxmlformats.org/officeDocument/2006/relationships" r:embed="rId1"/>
          <a:stretch>
            <a:fillRect/>
          </a:stretch>
        </a:blipFill>
        <a:ln>
          <a:noFill/>
        </a:ln>
        <a:effectLst/>
      </dsp:spPr>
      <dsp:style>
        <a:lnRef idx="0">
          <a:scrgbClr r="0" g="0" b="0"/>
        </a:lnRef>
        <a:fillRef idx="1">
          <a:scrgbClr r="0" g="0" b="0"/>
        </a:fillRef>
        <a:effectRef idx="2">
          <a:scrgbClr r="0" g="0" b="0"/>
        </a:effectRef>
        <a:fontRef idx="minor"/>
      </dsp:style>
    </dsp:sp>
    <dsp:sp modelId="{EBA1439C-BFF0-4C6E-963D-2716DB468EE1}">
      <dsp:nvSpPr>
        <dsp:cNvPr id="0" name=""/>
        <dsp:cNvSpPr/>
      </dsp:nvSpPr>
      <dsp:spPr>
        <a:xfrm rot="10800000">
          <a:off x="1748411" y="1218427"/>
          <a:ext cx="6476583" cy="468367"/>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6537" tIns="80010" rIns="149352" bIns="80010" numCol="1" spcCol="1270" anchor="ctr" anchorCtr="0">
          <a:noAutofit/>
        </a:bodyPr>
        <a:lstStyle/>
        <a:p>
          <a:pPr lvl="0" algn="ctr" defTabSz="933450">
            <a:lnSpc>
              <a:spcPct val="90000"/>
            </a:lnSpc>
            <a:spcBef>
              <a:spcPct val="0"/>
            </a:spcBef>
            <a:spcAft>
              <a:spcPct val="35000"/>
            </a:spcAft>
          </a:pPr>
          <a:r>
            <a:rPr lang="en-US" sz="2100" kern="1200"/>
            <a:t>INTRODUCTION</a:t>
          </a:r>
          <a:endParaRPr lang="en-US" sz="2100" kern="1200" dirty="0"/>
        </a:p>
      </dsp:txBody>
      <dsp:txXfrm rot="10800000">
        <a:off x="1865503" y="1218427"/>
        <a:ext cx="6359491" cy="468367"/>
      </dsp:txXfrm>
    </dsp:sp>
    <dsp:sp modelId="{112DC1F0-198E-45A0-A2FE-97FD4CB6E544}">
      <dsp:nvSpPr>
        <dsp:cNvPr id="0" name=""/>
        <dsp:cNvSpPr/>
      </dsp:nvSpPr>
      <dsp:spPr>
        <a:xfrm>
          <a:off x="1514228" y="1218427"/>
          <a:ext cx="468367" cy="468367"/>
        </a:xfrm>
        <a:prstGeom prst="ellipse">
          <a:avLst/>
        </a:prstGeom>
        <a:blipFill rotWithShape="0">
          <a:blip xmlns:r="http://schemas.openxmlformats.org/officeDocument/2006/relationships" r:embed="rId1"/>
          <a:stretch>
            <a:fillRect/>
          </a:stretch>
        </a:blipFill>
        <a:ln>
          <a:noFill/>
        </a:ln>
        <a:effectLst/>
      </dsp:spPr>
      <dsp:style>
        <a:lnRef idx="0">
          <a:scrgbClr r="0" g="0" b="0"/>
        </a:lnRef>
        <a:fillRef idx="1">
          <a:scrgbClr r="0" g="0" b="0"/>
        </a:fillRef>
        <a:effectRef idx="2">
          <a:scrgbClr r="0" g="0" b="0"/>
        </a:effectRef>
        <a:fontRef idx="minor"/>
      </dsp:style>
    </dsp:sp>
    <dsp:sp modelId="{D8CDB4B0-2DC8-4D8E-B2C9-017BD758AE46}">
      <dsp:nvSpPr>
        <dsp:cNvPr id="0" name=""/>
        <dsp:cNvSpPr/>
      </dsp:nvSpPr>
      <dsp:spPr>
        <a:xfrm rot="10800000">
          <a:off x="1748411" y="1826606"/>
          <a:ext cx="6476583" cy="468367"/>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6537" tIns="80010" rIns="149352" bIns="80010" numCol="1" spcCol="1270" anchor="ctr" anchorCtr="0">
          <a:noAutofit/>
        </a:bodyPr>
        <a:lstStyle/>
        <a:p>
          <a:pPr lvl="0" algn="ctr" defTabSz="933450">
            <a:lnSpc>
              <a:spcPct val="90000"/>
            </a:lnSpc>
            <a:spcBef>
              <a:spcPct val="0"/>
            </a:spcBef>
            <a:spcAft>
              <a:spcPct val="35000"/>
            </a:spcAft>
          </a:pPr>
          <a:r>
            <a:rPr lang="en-US" sz="2100" kern="1200"/>
            <a:t>LITERATURE SURVEY</a:t>
          </a:r>
          <a:endParaRPr lang="en-US" sz="2100" kern="1200" dirty="0"/>
        </a:p>
      </dsp:txBody>
      <dsp:txXfrm rot="10800000">
        <a:off x="1865503" y="1826606"/>
        <a:ext cx="6359491" cy="468367"/>
      </dsp:txXfrm>
    </dsp:sp>
    <dsp:sp modelId="{A66A241E-BBA7-4574-9781-A50538C597A5}">
      <dsp:nvSpPr>
        <dsp:cNvPr id="0" name=""/>
        <dsp:cNvSpPr/>
      </dsp:nvSpPr>
      <dsp:spPr>
        <a:xfrm>
          <a:off x="1514228" y="1826606"/>
          <a:ext cx="468367" cy="468367"/>
        </a:xfrm>
        <a:prstGeom prst="ellipse">
          <a:avLst/>
        </a:prstGeom>
        <a:blipFill rotWithShape="0">
          <a:blip xmlns:r="http://schemas.openxmlformats.org/officeDocument/2006/relationships" r:embed="rId1"/>
          <a:stretch>
            <a:fillRect/>
          </a:stretch>
        </a:blipFill>
        <a:ln>
          <a:noFill/>
        </a:ln>
        <a:effectLst/>
      </dsp:spPr>
      <dsp:style>
        <a:lnRef idx="0">
          <a:scrgbClr r="0" g="0" b="0"/>
        </a:lnRef>
        <a:fillRef idx="1">
          <a:scrgbClr r="0" g="0" b="0"/>
        </a:fillRef>
        <a:effectRef idx="2">
          <a:scrgbClr r="0" g="0" b="0"/>
        </a:effectRef>
        <a:fontRef idx="minor"/>
      </dsp:style>
    </dsp:sp>
    <dsp:sp modelId="{1945EAD4-F1D6-47C9-B57E-D2EC365E6E48}">
      <dsp:nvSpPr>
        <dsp:cNvPr id="0" name=""/>
        <dsp:cNvSpPr/>
      </dsp:nvSpPr>
      <dsp:spPr>
        <a:xfrm rot="10800000">
          <a:off x="1748411" y="2434784"/>
          <a:ext cx="6476583" cy="468367"/>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6537" tIns="80010" rIns="149352" bIns="80010" numCol="1" spcCol="1270" anchor="ctr" anchorCtr="0">
          <a:noAutofit/>
        </a:bodyPr>
        <a:lstStyle/>
        <a:p>
          <a:pPr lvl="0" algn="ctr" defTabSz="933450">
            <a:lnSpc>
              <a:spcPct val="90000"/>
            </a:lnSpc>
            <a:spcBef>
              <a:spcPct val="0"/>
            </a:spcBef>
            <a:spcAft>
              <a:spcPct val="35000"/>
            </a:spcAft>
          </a:pPr>
          <a:r>
            <a:rPr lang="en-US" sz="2100" kern="1200" dirty="0"/>
            <a:t>METHODOLOGY</a:t>
          </a:r>
        </a:p>
      </dsp:txBody>
      <dsp:txXfrm rot="10800000">
        <a:off x="1865503" y="2434784"/>
        <a:ext cx="6359491" cy="468367"/>
      </dsp:txXfrm>
    </dsp:sp>
    <dsp:sp modelId="{46FB6EAB-D362-4CD0-B323-08D3C8C6CC57}">
      <dsp:nvSpPr>
        <dsp:cNvPr id="0" name=""/>
        <dsp:cNvSpPr/>
      </dsp:nvSpPr>
      <dsp:spPr>
        <a:xfrm>
          <a:off x="1514228" y="2434784"/>
          <a:ext cx="468367" cy="468367"/>
        </a:xfrm>
        <a:prstGeom prst="ellipse">
          <a:avLst/>
        </a:prstGeom>
        <a:blipFill rotWithShape="0">
          <a:blip xmlns:r="http://schemas.openxmlformats.org/officeDocument/2006/relationships" r:embed="rId1"/>
          <a:stretch>
            <a:fillRect/>
          </a:stretch>
        </a:blipFill>
        <a:ln>
          <a:noFill/>
        </a:ln>
        <a:effectLst/>
      </dsp:spPr>
      <dsp:style>
        <a:lnRef idx="0">
          <a:scrgbClr r="0" g="0" b="0"/>
        </a:lnRef>
        <a:fillRef idx="1">
          <a:scrgbClr r="0" g="0" b="0"/>
        </a:fillRef>
        <a:effectRef idx="2">
          <a:scrgbClr r="0" g="0" b="0"/>
        </a:effectRef>
        <a:fontRef idx="minor"/>
      </dsp:style>
    </dsp:sp>
    <dsp:sp modelId="{9514BC80-5F0E-4BB7-A290-F33B293023E1}">
      <dsp:nvSpPr>
        <dsp:cNvPr id="0" name=""/>
        <dsp:cNvSpPr/>
      </dsp:nvSpPr>
      <dsp:spPr>
        <a:xfrm rot="10800000">
          <a:off x="1834679" y="3074315"/>
          <a:ext cx="6476583" cy="468367"/>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6537" tIns="80010" rIns="149352" bIns="80010" numCol="1" spcCol="1270" anchor="ctr" anchorCtr="0">
          <a:noAutofit/>
        </a:bodyPr>
        <a:lstStyle/>
        <a:p>
          <a:pPr lvl="0" algn="ctr" defTabSz="933450">
            <a:lnSpc>
              <a:spcPct val="90000"/>
            </a:lnSpc>
            <a:spcBef>
              <a:spcPct val="0"/>
            </a:spcBef>
            <a:spcAft>
              <a:spcPct val="35000"/>
            </a:spcAft>
          </a:pPr>
          <a:r>
            <a:rPr lang="en-US" sz="2100" kern="1200" dirty="0" smtClean="0"/>
            <a:t>RESULTS</a:t>
          </a:r>
          <a:r>
            <a:rPr lang="en-US" sz="2100" kern="1200" baseline="0" dirty="0" smtClean="0"/>
            <a:t> AND DISCUSSION</a:t>
          </a:r>
          <a:endParaRPr lang="en-US" sz="2100" kern="1200" dirty="0"/>
        </a:p>
      </dsp:txBody>
      <dsp:txXfrm rot="10800000">
        <a:off x="1951771" y="3074315"/>
        <a:ext cx="6359491" cy="468367"/>
      </dsp:txXfrm>
    </dsp:sp>
    <dsp:sp modelId="{A024F27F-4565-4994-B363-2A6D6FCA402B}">
      <dsp:nvSpPr>
        <dsp:cNvPr id="0" name=""/>
        <dsp:cNvSpPr/>
      </dsp:nvSpPr>
      <dsp:spPr>
        <a:xfrm>
          <a:off x="1514228" y="3042962"/>
          <a:ext cx="468367" cy="468367"/>
        </a:xfrm>
        <a:prstGeom prst="ellipse">
          <a:avLst/>
        </a:prstGeom>
        <a:blipFill rotWithShape="0">
          <a:blip xmlns:r="http://schemas.openxmlformats.org/officeDocument/2006/relationships" r:embed="rId1"/>
          <a:stretch>
            <a:fillRect/>
          </a:stretch>
        </a:blipFill>
        <a:ln>
          <a:noFill/>
        </a:ln>
        <a:effectLst/>
      </dsp:spPr>
      <dsp:style>
        <a:lnRef idx="0">
          <a:scrgbClr r="0" g="0" b="0"/>
        </a:lnRef>
        <a:fillRef idx="1">
          <a:scrgbClr r="0" g="0" b="0"/>
        </a:fillRef>
        <a:effectRef idx="2">
          <a:scrgbClr r="0" g="0" b="0"/>
        </a:effectRef>
        <a:fontRef idx="minor"/>
      </dsp:style>
    </dsp:sp>
    <dsp:sp modelId="{EAF34187-85C8-43F2-A897-8F82EF0B70B1}">
      <dsp:nvSpPr>
        <dsp:cNvPr id="0" name=""/>
        <dsp:cNvSpPr/>
      </dsp:nvSpPr>
      <dsp:spPr>
        <a:xfrm rot="10800000">
          <a:off x="1748411" y="3651141"/>
          <a:ext cx="6476583" cy="468367"/>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6537" tIns="80010" rIns="149352" bIns="80010" numCol="1" spcCol="1270" anchor="ctr" anchorCtr="0">
          <a:noAutofit/>
        </a:bodyPr>
        <a:lstStyle/>
        <a:p>
          <a:pPr lvl="0" algn="ctr" defTabSz="933450">
            <a:lnSpc>
              <a:spcPct val="90000"/>
            </a:lnSpc>
            <a:spcBef>
              <a:spcPct val="0"/>
            </a:spcBef>
            <a:spcAft>
              <a:spcPct val="35000"/>
            </a:spcAft>
          </a:pPr>
          <a:r>
            <a:rPr lang="en-IN" sz="2100" kern="1200" dirty="0" smtClean="0"/>
            <a:t>CONCLUSION</a:t>
          </a:r>
          <a:endParaRPr lang="en-IN" sz="2100" kern="1200" dirty="0"/>
        </a:p>
      </dsp:txBody>
      <dsp:txXfrm rot="10800000">
        <a:off x="1865503" y="3651141"/>
        <a:ext cx="6359491" cy="468367"/>
      </dsp:txXfrm>
    </dsp:sp>
    <dsp:sp modelId="{05A80559-C87A-4FA0-9C30-E22DD5D6DC99}">
      <dsp:nvSpPr>
        <dsp:cNvPr id="0" name=""/>
        <dsp:cNvSpPr/>
      </dsp:nvSpPr>
      <dsp:spPr>
        <a:xfrm>
          <a:off x="1514228" y="3651141"/>
          <a:ext cx="468367" cy="468367"/>
        </a:xfrm>
        <a:prstGeom prst="ellipse">
          <a:avLst/>
        </a:prstGeom>
        <a:blipFill rotWithShape="1">
          <a:blip xmlns:r="http://schemas.openxmlformats.org/officeDocument/2006/relationships" r:embed="rId1"/>
          <a:srcRect/>
          <a:stretch>
            <a:fillRect t="-2000" b="-2000"/>
          </a:stretch>
        </a:blipFill>
        <a:ln>
          <a:noFill/>
        </a:ln>
        <a:effectLst/>
      </dsp:spPr>
      <dsp:style>
        <a:lnRef idx="0">
          <a:scrgbClr r="0" g="0" b="0"/>
        </a:lnRef>
        <a:fillRef idx="1">
          <a:scrgbClr r="0" g="0" b="0"/>
        </a:fillRef>
        <a:effectRef idx="2">
          <a:scrgbClr r="0" g="0" b="0"/>
        </a:effectRef>
        <a:fontRef idx="minor"/>
      </dsp:style>
    </dsp:sp>
    <dsp:sp modelId="{F82EE062-0B2B-40BC-A0DA-34A5027CBD35}">
      <dsp:nvSpPr>
        <dsp:cNvPr id="0" name=""/>
        <dsp:cNvSpPr/>
      </dsp:nvSpPr>
      <dsp:spPr>
        <a:xfrm rot="10800000">
          <a:off x="1748411" y="4259319"/>
          <a:ext cx="6476583" cy="468367"/>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6537" tIns="80010" rIns="149352" bIns="80010" numCol="1" spcCol="1270" anchor="ctr" anchorCtr="0">
          <a:noAutofit/>
        </a:bodyPr>
        <a:lstStyle/>
        <a:p>
          <a:pPr lvl="0" algn="ctr" defTabSz="933450">
            <a:lnSpc>
              <a:spcPct val="90000"/>
            </a:lnSpc>
            <a:spcBef>
              <a:spcPct val="0"/>
            </a:spcBef>
            <a:spcAft>
              <a:spcPct val="35000"/>
            </a:spcAft>
          </a:pPr>
          <a:r>
            <a:rPr lang="en-US" sz="2100" kern="1200" dirty="0"/>
            <a:t>REFERENCES</a:t>
          </a:r>
        </a:p>
      </dsp:txBody>
      <dsp:txXfrm rot="10800000">
        <a:off x="1865503" y="4259319"/>
        <a:ext cx="6359491" cy="468367"/>
      </dsp:txXfrm>
    </dsp:sp>
    <dsp:sp modelId="{A9060ACF-4420-4449-8E23-0AF4EA57A8B3}">
      <dsp:nvSpPr>
        <dsp:cNvPr id="0" name=""/>
        <dsp:cNvSpPr/>
      </dsp:nvSpPr>
      <dsp:spPr>
        <a:xfrm>
          <a:off x="1514228" y="4259319"/>
          <a:ext cx="468367" cy="468367"/>
        </a:xfrm>
        <a:prstGeom prst="ellipse">
          <a:avLst/>
        </a:prstGeom>
        <a:blipFill rotWithShape="0">
          <a:blip xmlns:r="http://schemas.openxmlformats.org/officeDocument/2006/relationships" r:embed="rId1"/>
          <a:stretch>
            <a:fillRect/>
          </a:stretch>
        </a:blipFill>
        <a:ln>
          <a:noFill/>
        </a:ln>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5C42A7-8757-4859-A440-492E5A33AFD8}">
      <dsp:nvSpPr>
        <dsp:cNvPr id="0" name=""/>
        <dsp:cNvSpPr/>
      </dsp:nvSpPr>
      <dsp:spPr>
        <a:xfrm rot="5400000">
          <a:off x="-171216" y="197038"/>
          <a:ext cx="1141446" cy="799012"/>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dirty="0"/>
            <a:t>DATASET[INPUT]</a:t>
          </a:r>
        </a:p>
      </dsp:txBody>
      <dsp:txXfrm rot="-5400000">
        <a:off x="1" y="425327"/>
        <a:ext cx="799012" cy="342434"/>
      </dsp:txXfrm>
    </dsp:sp>
    <dsp:sp modelId="{1056B449-0910-4DBC-AB13-978AA9B5CF14}">
      <dsp:nvSpPr>
        <dsp:cNvPr id="0" name=""/>
        <dsp:cNvSpPr/>
      </dsp:nvSpPr>
      <dsp:spPr>
        <a:xfrm rot="5400000">
          <a:off x="3761653" y="-2941877"/>
          <a:ext cx="741940" cy="6674163"/>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 R</a:t>
          </a:r>
          <a:r>
            <a:rPr lang="en-US" sz="1800" kern="1200" dirty="0" smtClean="0"/>
            <a:t>ealistic dataset </a:t>
          </a:r>
          <a:r>
            <a:rPr lang="en-US" sz="1800" kern="1200" dirty="0"/>
            <a:t>released by State Grid Corporation of </a:t>
          </a:r>
          <a:r>
            <a:rPr lang="en-US" sz="1800" kern="1200" dirty="0" smtClean="0"/>
            <a:t>China .</a:t>
          </a:r>
          <a:endParaRPr lang="en-US" sz="1800" kern="1200" dirty="0"/>
        </a:p>
        <a:p>
          <a:pPr marL="171450" lvl="1" indent="-171450" algn="l" defTabSz="800100">
            <a:lnSpc>
              <a:spcPct val="90000"/>
            </a:lnSpc>
            <a:spcBef>
              <a:spcPct val="0"/>
            </a:spcBef>
            <a:spcAft>
              <a:spcPct val="15000"/>
            </a:spcAft>
            <a:buChar char="••"/>
          </a:pPr>
          <a:r>
            <a:rPr lang="en-US" sz="1800" kern="1200" dirty="0" smtClean="0"/>
            <a:t>Total dataset has 32,188 </a:t>
          </a:r>
          <a:r>
            <a:rPr lang="en-US" sz="1800" b="0" i="0" kern="1200" dirty="0" smtClean="0"/>
            <a:t> consumers</a:t>
          </a:r>
          <a:r>
            <a:rPr lang="en-US" sz="1500" b="0" i="0" kern="1200" dirty="0" smtClean="0"/>
            <a:t>.</a:t>
          </a:r>
          <a:endParaRPr lang="en-US" sz="1500" kern="1200" dirty="0"/>
        </a:p>
      </dsp:txBody>
      <dsp:txXfrm rot="-5400000">
        <a:off x="795542" y="60453"/>
        <a:ext cx="6637944" cy="669502"/>
      </dsp:txXfrm>
    </dsp:sp>
    <dsp:sp modelId="{BF8DF77E-E3CE-467D-9116-2C1D77318B69}">
      <dsp:nvSpPr>
        <dsp:cNvPr id="0" name=""/>
        <dsp:cNvSpPr/>
      </dsp:nvSpPr>
      <dsp:spPr>
        <a:xfrm rot="5400000">
          <a:off x="-171216" y="1396922"/>
          <a:ext cx="1141446" cy="799012"/>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dirty="0"/>
            <a:t>PREPROCESSING</a:t>
          </a:r>
        </a:p>
      </dsp:txBody>
      <dsp:txXfrm rot="-5400000">
        <a:off x="1" y="1625211"/>
        <a:ext cx="799012" cy="342434"/>
      </dsp:txXfrm>
    </dsp:sp>
    <dsp:sp modelId="{F9D30849-E92C-4F1F-AAD6-24AD22121B73}">
      <dsp:nvSpPr>
        <dsp:cNvPr id="0" name=""/>
        <dsp:cNvSpPr/>
      </dsp:nvSpPr>
      <dsp:spPr>
        <a:xfrm rot="5400000">
          <a:off x="3598636" y="-1727792"/>
          <a:ext cx="1074915" cy="6648935"/>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just" defTabSz="800100">
            <a:lnSpc>
              <a:spcPct val="90000"/>
            </a:lnSpc>
            <a:spcBef>
              <a:spcPct val="0"/>
            </a:spcBef>
            <a:spcAft>
              <a:spcPct val="15000"/>
            </a:spcAft>
            <a:buChar char="••"/>
          </a:pPr>
          <a:r>
            <a:rPr lang="en-US" sz="1800" kern="1200" dirty="0" smtClean="0"/>
            <a:t>Data Pre processing techniques is applied on data set to produce data for Model</a:t>
          </a:r>
          <a:endParaRPr lang="en-IN" sz="1800" kern="1200" dirty="0">
            <a:latin typeface="+mn-lt"/>
          </a:endParaRPr>
        </a:p>
      </dsp:txBody>
      <dsp:txXfrm rot="-5400000">
        <a:off x="811627" y="1111690"/>
        <a:ext cx="6596462" cy="969969"/>
      </dsp:txXfrm>
    </dsp:sp>
    <dsp:sp modelId="{D1D87DAE-4656-4479-BC58-13688DF7C847}">
      <dsp:nvSpPr>
        <dsp:cNvPr id="0" name=""/>
        <dsp:cNvSpPr/>
      </dsp:nvSpPr>
      <dsp:spPr>
        <a:xfrm rot="5400000">
          <a:off x="-171216" y="2441480"/>
          <a:ext cx="1141446" cy="799012"/>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dirty="0"/>
            <a:t>TRAINING AND CLASSIFICATION</a:t>
          </a:r>
        </a:p>
      </dsp:txBody>
      <dsp:txXfrm rot="-5400000">
        <a:off x="1" y="2669769"/>
        <a:ext cx="799012" cy="342434"/>
      </dsp:txXfrm>
    </dsp:sp>
    <dsp:sp modelId="{30A3C355-F0F6-4F8F-B1C2-5307044BD0B9}">
      <dsp:nvSpPr>
        <dsp:cNvPr id="0" name=""/>
        <dsp:cNvSpPr/>
      </dsp:nvSpPr>
      <dsp:spPr>
        <a:xfrm rot="5400000">
          <a:off x="3753961" y="-695848"/>
          <a:ext cx="764265" cy="6674163"/>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latin typeface="+mn-lt"/>
              <a:cs typeface="Times New Roman" panose="02020603050405020304" pitchFamily="18" charset="0"/>
            </a:rPr>
            <a:t>Data is split into the training set and test set, with 80% and 20% of the dataset respectively. </a:t>
          </a:r>
          <a:endParaRPr lang="en-IN" sz="1800" kern="1200" dirty="0"/>
        </a:p>
        <a:p>
          <a:pPr marL="171450" lvl="1" indent="-171450" algn="l" defTabSz="800100">
            <a:lnSpc>
              <a:spcPct val="90000"/>
            </a:lnSpc>
            <a:spcBef>
              <a:spcPct val="0"/>
            </a:spcBef>
            <a:spcAft>
              <a:spcPct val="15000"/>
            </a:spcAft>
            <a:buChar char="••"/>
          </a:pPr>
          <a:r>
            <a:rPr lang="en-IN" sz="1800" kern="1200" dirty="0"/>
            <a:t>Models are built and the pre-processed data is fed  </a:t>
          </a:r>
        </a:p>
      </dsp:txBody>
      <dsp:txXfrm rot="-5400000">
        <a:off x="799012" y="2296409"/>
        <a:ext cx="6636855" cy="689649"/>
      </dsp:txXfrm>
    </dsp:sp>
    <dsp:sp modelId="{13A6CC13-3E7C-4226-A3D8-3346D5AE903E}">
      <dsp:nvSpPr>
        <dsp:cNvPr id="0" name=""/>
        <dsp:cNvSpPr/>
      </dsp:nvSpPr>
      <dsp:spPr>
        <a:xfrm rot="5400000">
          <a:off x="-171216" y="3629481"/>
          <a:ext cx="1141446" cy="799012"/>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IN" sz="900" kern="1200" dirty="0"/>
            <a:t>MODEL </a:t>
          </a:r>
          <a:r>
            <a:rPr lang="en-IN" sz="900" kern="1200" dirty="0" smtClean="0"/>
            <a:t>EVALUATION        </a:t>
          </a:r>
          <a:endParaRPr lang="en-IN" sz="900" kern="1200" dirty="0"/>
        </a:p>
      </dsp:txBody>
      <dsp:txXfrm rot="-5400000">
        <a:off x="1" y="3857770"/>
        <a:ext cx="799012" cy="342434"/>
      </dsp:txXfrm>
    </dsp:sp>
    <dsp:sp modelId="{4458993C-1FA2-4A13-8C12-6098290FC1C4}">
      <dsp:nvSpPr>
        <dsp:cNvPr id="0" name=""/>
        <dsp:cNvSpPr/>
      </dsp:nvSpPr>
      <dsp:spPr>
        <a:xfrm rot="5400000">
          <a:off x="3610518" y="492153"/>
          <a:ext cx="1051151" cy="6674163"/>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just" defTabSz="800100">
            <a:lnSpc>
              <a:spcPct val="90000"/>
            </a:lnSpc>
            <a:spcBef>
              <a:spcPct val="0"/>
            </a:spcBef>
            <a:spcAft>
              <a:spcPct val="15000"/>
            </a:spcAft>
            <a:buChar char="••"/>
          </a:pPr>
          <a:r>
            <a:rPr lang="en-US" sz="1800" kern="1200" dirty="0" smtClean="0">
              <a:latin typeface="Times New Roman" panose="02020603050405020304" pitchFamily="18" charset="0"/>
              <a:cs typeface="Times New Roman" panose="02020603050405020304" pitchFamily="18" charset="0"/>
            </a:rPr>
            <a:t>The ML models used in this work for training are </a:t>
          </a:r>
          <a:r>
            <a:rPr lang="en-US" sz="1800" kern="1200" dirty="0" smtClean="0"/>
            <a:t>Utilizing CNN-based deep learning.</a:t>
          </a:r>
          <a:r>
            <a:rPr lang="en-US" sz="1800" kern="1200" dirty="0" smtClean="0">
              <a:latin typeface="Times New Roman" panose="02020603050405020304" pitchFamily="18" charset="0"/>
              <a:cs typeface="Times New Roman" panose="02020603050405020304" pitchFamily="18" charset="0"/>
            </a:rPr>
            <a:t>  And also compared using Logistic Regression, Decision Tree , Random Forest , Support Vector Machine (SVM).</a:t>
          </a:r>
          <a:endParaRPr lang="en-IN" sz="1800" kern="1200" dirty="0"/>
        </a:p>
      </dsp:txBody>
      <dsp:txXfrm rot="-5400000">
        <a:off x="799013" y="3354972"/>
        <a:ext cx="6622850" cy="948525"/>
      </dsp:txXfrm>
    </dsp:sp>
    <dsp:sp modelId="{3254DB9A-027F-45C0-B957-233AB809A3BA}">
      <dsp:nvSpPr>
        <dsp:cNvPr id="0" name=""/>
        <dsp:cNvSpPr/>
      </dsp:nvSpPr>
      <dsp:spPr>
        <a:xfrm rot="5400000">
          <a:off x="-171216" y="4662877"/>
          <a:ext cx="1141446" cy="799012"/>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PERFORMANCE METRICS</a:t>
          </a:r>
          <a:endParaRPr lang="en-IN" sz="900" kern="1200" dirty="0"/>
        </a:p>
      </dsp:txBody>
      <dsp:txXfrm rot="-5400000">
        <a:off x="1" y="4891166"/>
        <a:ext cx="799012" cy="342434"/>
      </dsp:txXfrm>
    </dsp:sp>
    <dsp:sp modelId="{23297130-71E2-490C-B179-A34561A111D4}">
      <dsp:nvSpPr>
        <dsp:cNvPr id="0" name=""/>
        <dsp:cNvSpPr/>
      </dsp:nvSpPr>
      <dsp:spPr>
        <a:xfrm rot="5400000">
          <a:off x="3765124" y="1525549"/>
          <a:ext cx="741940" cy="6674163"/>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smtClean="0"/>
            <a:t>Using performance metrics the best model which provides the maximum accuracy will be chosen.</a:t>
          </a:r>
          <a:endParaRPr lang="en-IN" sz="1800" kern="1200" dirty="0"/>
        </a:p>
      </dsp:txBody>
      <dsp:txXfrm rot="-5400000">
        <a:off x="799013" y="4527880"/>
        <a:ext cx="6637944" cy="669502"/>
      </dsp:txXfrm>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2DF44A-3BDB-439C-A2B4-4FF5D43A736A}" type="datetimeFigureOut">
              <a:rPr lang="en-US" smtClean="0"/>
              <a:pPr/>
              <a:t>04/04/2022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5CF47A-579B-44FC-8171-C06DFE18D723}" type="slidenum">
              <a:rPr lang="en-US" smtClean="0"/>
              <a:pPr/>
              <a:t>‹#›</a:t>
            </a:fld>
            <a:endParaRPr lang="en-US"/>
          </a:p>
        </p:txBody>
      </p:sp>
    </p:spTree>
    <p:extLst>
      <p:ext uri="{BB962C8B-B14F-4D97-AF65-F5344CB8AC3E}">
        <p14:creationId xmlns:p14="http://schemas.microsoft.com/office/powerpoint/2010/main" val="1764484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B0493F-B82C-43B7-9FA9-606673D27A61}" type="slidenum">
              <a:rPr lang="en-US" smtClean="0"/>
              <a:pPr/>
              <a:t>1</a:t>
            </a:fld>
            <a:endParaRPr lang="en-US"/>
          </a:p>
        </p:txBody>
      </p:sp>
    </p:spTree>
    <p:extLst>
      <p:ext uri="{BB962C8B-B14F-4D97-AF65-F5344CB8AC3E}">
        <p14:creationId xmlns:p14="http://schemas.microsoft.com/office/powerpoint/2010/main" val="3865620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B0493F-B82C-43B7-9FA9-606673D27A61}" type="slidenum">
              <a:rPr lang="en-US" smtClean="0"/>
              <a:t>5</a:t>
            </a:fld>
            <a:endParaRPr lang="en-US"/>
          </a:p>
        </p:txBody>
      </p:sp>
    </p:spTree>
    <p:extLst>
      <p:ext uri="{BB962C8B-B14F-4D97-AF65-F5344CB8AC3E}">
        <p14:creationId xmlns:p14="http://schemas.microsoft.com/office/powerpoint/2010/main" val="463836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9AAA84-8A5B-4105-BADA-4BE061C7F417}" type="datetimeFigureOut">
              <a:rPr lang="en-US" smtClean="0"/>
              <a:pPr/>
              <a:t>04/04/2022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6699F3-68FC-4361-AF8B-8C799A8126BC}" type="slidenum">
              <a:rPr lang="en-US" smtClean="0"/>
              <a:pPr/>
              <a:t>‹#›</a:t>
            </a:fld>
            <a:endParaRPr lang="en-US"/>
          </a:p>
        </p:txBody>
      </p:sp>
    </p:spTree>
    <p:extLst>
      <p:ext uri="{BB962C8B-B14F-4D97-AF65-F5344CB8AC3E}">
        <p14:creationId xmlns:p14="http://schemas.microsoft.com/office/powerpoint/2010/main" val="1464301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9AAA84-8A5B-4105-BADA-4BE061C7F417}" type="datetimeFigureOut">
              <a:rPr lang="en-US" smtClean="0"/>
              <a:pPr/>
              <a:t>04/04/2022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6699F3-68FC-4361-AF8B-8C799A8126BC}" type="slidenum">
              <a:rPr lang="en-US" smtClean="0"/>
              <a:pPr/>
              <a:t>‹#›</a:t>
            </a:fld>
            <a:endParaRPr lang="en-US"/>
          </a:p>
        </p:txBody>
      </p:sp>
    </p:spTree>
    <p:extLst>
      <p:ext uri="{BB962C8B-B14F-4D97-AF65-F5344CB8AC3E}">
        <p14:creationId xmlns:p14="http://schemas.microsoft.com/office/powerpoint/2010/main" val="1311497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9AAA84-8A5B-4105-BADA-4BE061C7F417}" type="datetimeFigureOut">
              <a:rPr lang="en-US" smtClean="0"/>
              <a:pPr/>
              <a:t>04/04/2022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6699F3-68FC-4361-AF8B-8C799A8126BC}" type="slidenum">
              <a:rPr lang="en-US" smtClean="0"/>
              <a:pPr/>
              <a:t>‹#›</a:t>
            </a:fld>
            <a:endParaRPr lang="en-US"/>
          </a:p>
        </p:txBody>
      </p:sp>
    </p:spTree>
    <p:extLst>
      <p:ext uri="{BB962C8B-B14F-4D97-AF65-F5344CB8AC3E}">
        <p14:creationId xmlns:p14="http://schemas.microsoft.com/office/powerpoint/2010/main" val="1663054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B653466-ED94-487E-AD6F-188F3DD9B2C0}" type="datetimeFigureOut">
              <a:rPr lang="en-US" smtClean="0">
                <a:solidFill>
                  <a:prstClr val="black">
                    <a:tint val="75000"/>
                  </a:prstClr>
                </a:solidFill>
              </a:rPr>
              <a:pPr/>
              <a:t>04/04/2022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C3FDBCC-7E35-4434-AA65-7CC073AEE86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78139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653466-ED94-487E-AD6F-188F3DD9B2C0}" type="datetimeFigureOut">
              <a:rPr lang="en-US" smtClean="0">
                <a:solidFill>
                  <a:prstClr val="black">
                    <a:tint val="75000"/>
                  </a:prstClr>
                </a:solidFill>
              </a:rPr>
              <a:pPr/>
              <a:t>04/04/2022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C3FDBCC-7E35-4434-AA65-7CC073AEE86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993787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653466-ED94-487E-AD6F-188F3DD9B2C0}" type="datetimeFigureOut">
              <a:rPr lang="en-US" smtClean="0">
                <a:solidFill>
                  <a:prstClr val="black">
                    <a:tint val="75000"/>
                  </a:prstClr>
                </a:solidFill>
              </a:rPr>
              <a:pPr/>
              <a:t>04/04/2022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C3FDBCC-7E35-4434-AA65-7CC073AEE86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27615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B653466-ED94-487E-AD6F-188F3DD9B2C0}" type="datetimeFigureOut">
              <a:rPr lang="en-US" smtClean="0">
                <a:solidFill>
                  <a:prstClr val="black">
                    <a:tint val="75000"/>
                  </a:prstClr>
                </a:solidFill>
              </a:rPr>
              <a:pPr/>
              <a:t>04/04/2022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C3FDBCC-7E35-4434-AA65-7CC073AEE86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8623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653466-ED94-487E-AD6F-188F3DD9B2C0}" type="datetimeFigureOut">
              <a:rPr lang="en-US" smtClean="0">
                <a:solidFill>
                  <a:prstClr val="black">
                    <a:tint val="75000"/>
                  </a:prstClr>
                </a:solidFill>
              </a:rPr>
              <a:pPr/>
              <a:t>04/04/2022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5C3FDBCC-7E35-4434-AA65-7CC073AEE86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638671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B653466-ED94-487E-AD6F-188F3DD9B2C0}" type="datetimeFigureOut">
              <a:rPr lang="en-US" smtClean="0">
                <a:solidFill>
                  <a:prstClr val="black">
                    <a:tint val="75000"/>
                  </a:prstClr>
                </a:solidFill>
              </a:rPr>
              <a:pPr/>
              <a:t>04/04/2022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5C3FDBCC-7E35-4434-AA65-7CC073AEE86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168171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653466-ED94-487E-AD6F-188F3DD9B2C0}" type="datetimeFigureOut">
              <a:rPr lang="en-US" smtClean="0">
                <a:solidFill>
                  <a:prstClr val="black">
                    <a:tint val="75000"/>
                  </a:prstClr>
                </a:solidFill>
              </a:rPr>
              <a:pPr/>
              <a:t>04/04/2022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5C3FDBCC-7E35-4434-AA65-7CC073AEE86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850592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653466-ED94-487E-AD6F-188F3DD9B2C0}" type="datetimeFigureOut">
              <a:rPr lang="en-US" smtClean="0">
                <a:solidFill>
                  <a:prstClr val="black">
                    <a:tint val="75000"/>
                  </a:prstClr>
                </a:solidFill>
              </a:rPr>
              <a:pPr/>
              <a:t>04/04/2022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C3FDBCC-7E35-4434-AA65-7CC073AEE86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41052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9AAA84-8A5B-4105-BADA-4BE061C7F417}" type="datetimeFigureOut">
              <a:rPr lang="en-US" smtClean="0"/>
              <a:pPr/>
              <a:t>04/04/2022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6699F3-68FC-4361-AF8B-8C799A8126BC}" type="slidenum">
              <a:rPr lang="en-US" smtClean="0"/>
              <a:pPr/>
              <a:t>‹#›</a:t>
            </a:fld>
            <a:endParaRPr lang="en-US"/>
          </a:p>
        </p:txBody>
      </p:sp>
    </p:spTree>
    <p:extLst>
      <p:ext uri="{BB962C8B-B14F-4D97-AF65-F5344CB8AC3E}">
        <p14:creationId xmlns:p14="http://schemas.microsoft.com/office/powerpoint/2010/main" val="3520230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653466-ED94-487E-AD6F-188F3DD9B2C0}" type="datetimeFigureOut">
              <a:rPr lang="en-US" smtClean="0">
                <a:solidFill>
                  <a:prstClr val="black">
                    <a:tint val="75000"/>
                  </a:prstClr>
                </a:solidFill>
              </a:rPr>
              <a:pPr/>
              <a:t>04/04/2022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C3FDBCC-7E35-4434-AA65-7CC073AEE86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55627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653466-ED94-487E-AD6F-188F3DD9B2C0}" type="datetimeFigureOut">
              <a:rPr lang="en-US" smtClean="0">
                <a:solidFill>
                  <a:prstClr val="black">
                    <a:tint val="75000"/>
                  </a:prstClr>
                </a:solidFill>
              </a:rPr>
              <a:pPr/>
              <a:t>04/04/2022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C3FDBCC-7E35-4434-AA65-7CC073AEE86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439597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653466-ED94-487E-AD6F-188F3DD9B2C0}" type="datetimeFigureOut">
              <a:rPr lang="en-US" smtClean="0">
                <a:solidFill>
                  <a:prstClr val="black">
                    <a:tint val="75000"/>
                  </a:prstClr>
                </a:solidFill>
              </a:rPr>
              <a:pPr/>
              <a:t>04/04/2022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C3FDBCC-7E35-4434-AA65-7CC073AEE86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55730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9AAA84-8A5B-4105-BADA-4BE061C7F417}" type="datetimeFigureOut">
              <a:rPr lang="en-US" smtClean="0"/>
              <a:pPr/>
              <a:t>04/04/2022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6699F3-68FC-4361-AF8B-8C799A8126BC}" type="slidenum">
              <a:rPr lang="en-US" smtClean="0"/>
              <a:pPr/>
              <a:t>‹#›</a:t>
            </a:fld>
            <a:endParaRPr lang="en-US"/>
          </a:p>
        </p:txBody>
      </p:sp>
    </p:spTree>
    <p:extLst>
      <p:ext uri="{BB962C8B-B14F-4D97-AF65-F5344CB8AC3E}">
        <p14:creationId xmlns:p14="http://schemas.microsoft.com/office/powerpoint/2010/main" val="753847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9AAA84-8A5B-4105-BADA-4BE061C7F417}" type="datetimeFigureOut">
              <a:rPr lang="en-US" smtClean="0"/>
              <a:pPr/>
              <a:t>04/04/2022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6699F3-68FC-4361-AF8B-8C799A8126BC}" type="slidenum">
              <a:rPr lang="en-US" smtClean="0"/>
              <a:pPr/>
              <a:t>‹#›</a:t>
            </a:fld>
            <a:endParaRPr lang="en-US"/>
          </a:p>
        </p:txBody>
      </p:sp>
    </p:spTree>
    <p:extLst>
      <p:ext uri="{BB962C8B-B14F-4D97-AF65-F5344CB8AC3E}">
        <p14:creationId xmlns:p14="http://schemas.microsoft.com/office/powerpoint/2010/main" val="1157801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9AAA84-8A5B-4105-BADA-4BE061C7F417}" type="datetimeFigureOut">
              <a:rPr lang="en-US" smtClean="0"/>
              <a:pPr/>
              <a:t>04/04/2022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6699F3-68FC-4361-AF8B-8C799A8126BC}" type="slidenum">
              <a:rPr lang="en-US" smtClean="0"/>
              <a:pPr/>
              <a:t>‹#›</a:t>
            </a:fld>
            <a:endParaRPr lang="en-US"/>
          </a:p>
        </p:txBody>
      </p:sp>
    </p:spTree>
    <p:extLst>
      <p:ext uri="{BB962C8B-B14F-4D97-AF65-F5344CB8AC3E}">
        <p14:creationId xmlns:p14="http://schemas.microsoft.com/office/powerpoint/2010/main" val="427514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9AAA84-8A5B-4105-BADA-4BE061C7F417}" type="datetimeFigureOut">
              <a:rPr lang="en-US" smtClean="0"/>
              <a:pPr/>
              <a:t>04/04/2022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6699F3-68FC-4361-AF8B-8C799A8126BC}" type="slidenum">
              <a:rPr lang="en-US" smtClean="0"/>
              <a:pPr/>
              <a:t>‹#›</a:t>
            </a:fld>
            <a:endParaRPr lang="en-US"/>
          </a:p>
        </p:txBody>
      </p:sp>
    </p:spTree>
    <p:extLst>
      <p:ext uri="{BB962C8B-B14F-4D97-AF65-F5344CB8AC3E}">
        <p14:creationId xmlns:p14="http://schemas.microsoft.com/office/powerpoint/2010/main" val="2907046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9AAA84-8A5B-4105-BADA-4BE061C7F417}" type="datetimeFigureOut">
              <a:rPr lang="en-US" smtClean="0"/>
              <a:pPr/>
              <a:t>04/04/2022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6699F3-68FC-4361-AF8B-8C799A8126BC}" type="slidenum">
              <a:rPr lang="en-US" smtClean="0"/>
              <a:pPr/>
              <a:t>‹#›</a:t>
            </a:fld>
            <a:endParaRPr lang="en-US"/>
          </a:p>
        </p:txBody>
      </p:sp>
    </p:spTree>
    <p:extLst>
      <p:ext uri="{BB962C8B-B14F-4D97-AF65-F5344CB8AC3E}">
        <p14:creationId xmlns:p14="http://schemas.microsoft.com/office/powerpoint/2010/main" val="1997115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9AAA84-8A5B-4105-BADA-4BE061C7F417}" type="datetimeFigureOut">
              <a:rPr lang="en-US" smtClean="0"/>
              <a:pPr/>
              <a:t>04/04/2022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6699F3-68FC-4361-AF8B-8C799A8126BC}" type="slidenum">
              <a:rPr lang="en-US" smtClean="0"/>
              <a:pPr/>
              <a:t>‹#›</a:t>
            </a:fld>
            <a:endParaRPr lang="en-US"/>
          </a:p>
        </p:txBody>
      </p:sp>
    </p:spTree>
    <p:extLst>
      <p:ext uri="{BB962C8B-B14F-4D97-AF65-F5344CB8AC3E}">
        <p14:creationId xmlns:p14="http://schemas.microsoft.com/office/powerpoint/2010/main" val="4249487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9AAA84-8A5B-4105-BADA-4BE061C7F417}" type="datetimeFigureOut">
              <a:rPr lang="en-US" smtClean="0"/>
              <a:pPr/>
              <a:t>04/04/2022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6699F3-68FC-4361-AF8B-8C799A8126BC}" type="slidenum">
              <a:rPr lang="en-US" smtClean="0"/>
              <a:pPr/>
              <a:t>‹#›</a:t>
            </a:fld>
            <a:endParaRPr lang="en-US"/>
          </a:p>
        </p:txBody>
      </p:sp>
    </p:spTree>
    <p:extLst>
      <p:ext uri="{BB962C8B-B14F-4D97-AF65-F5344CB8AC3E}">
        <p14:creationId xmlns:p14="http://schemas.microsoft.com/office/powerpoint/2010/main" val="3786768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AAA84-8A5B-4105-BADA-4BE061C7F417}" type="datetimeFigureOut">
              <a:rPr lang="en-US" smtClean="0"/>
              <a:pPr/>
              <a:t>04/04/2022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6699F3-68FC-4361-AF8B-8C799A8126BC}" type="slidenum">
              <a:rPr lang="en-US" smtClean="0"/>
              <a:pPr/>
              <a:t>‹#›</a:t>
            </a:fld>
            <a:endParaRPr lang="en-US"/>
          </a:p>
        </p:txBody>
      </p:sp>
    </p:spTree>
    <p:extLst>
      <p:ext uri="{BB962C8B-B14F-4D97-AF65-F5344CB8AC3E}">
        <p14:creationId xmlns:p14="http://schemas.microsoft.com/office/powerpoint/2010/main" val="2553855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653466-ED94-487E-AD6F-188F3DD9B2C0}" type="datetimeFigureOut">
              <a:rPr lang="en-US" smtClean="0">
                <a:solidFill>
                  <a:prstClr val="black">
                    <a:tint val="75000"/>
                  </a:prstClr>
                </a:solidFill>
              </a:rPr>
              <a:pPr/>
              <a:t>04/04/2022</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3FDBCC-7E35-4434-AA65-7CC073AEE86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510888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64234" y="1395443"/>
            <a:ext cx="10689566" cy="3435532"/>
          </a:xfrm>
          <a:prstGeom prst="rect">
            <a:avLst/>
          </a:prstGeom>
        </p:spPr>
      </p:pic>
      <p:sp>
        <p:nvSpPr>
          <p:cNvPr id="2" name="Title 1">
            <a:extLst>
              <a:ext uri="{FF2B5EF4-FFF2-40B4-BE49-F238E27FC236}">
                <a16:creationId xmlns="" xmlns:a16="http://schemas.microsoft.com/office/drawing/2014/main" id="{9AB2EA78-AEB3-469B-9025-3B17201A457B}"/>
              </a:ext>
            </a:extLst>
          </p:cNvPr>
          <p:cNvSpPr>
            <a:spLocks noGrp="1"/>
          </p:cNvSpPr>
          <p:nvPr>
            <p:ph type="ctrTitle"/>
          </p:nvPr>
        </p:nvSpPr>
        <p:spPr>
          <a:xfrm>
            <a:off x="1697895" y="2643625"/>
            <a:ext cx="10057563" cy="685590"/>
          </a:xfrm>
        </p:spPr>
        <p:txBody>
          <a:bodyPr anchor="b">
            <a:normAutofit fontScale="90000"/>
          </a:bodyPr>
          <a:lstStyle/>
          <a:p>
            <a:pPr algn="l"/>
            <a:r>
              <a:rPr lang="en-US" sz="4400" b="1" dirty="0" smtClean="0">
                <a:solidFill>
                  <a:schemeClr val="tx1"/>
                </a:solidFill>
                <a:latin typeface="Bahnschrift SemiBold" panose="020B0502040204020203" pitchFamily="34" charset="0"/>
              </a:rPr>
              <a:t> </a:t>
            </a:r>
            <a:br>
              <a:rPr lang="en-US" sz="4400" b="1" dirty="0" smtClean="0">
                <a:solidFill>
                  <a:schemeClr val="tx1"/>
                </a:solidFill>
                <a:latin typeface="Bahnschrift SemiBold" panose="020B0502040204020203" pitchFamily="34" charset="0"/>
              </a:rPr>
            </a:br>
            <a:r>
              <a:rPr lang="en-US" sz="4400" b="1" dirty="0" smtClean="0">
                <a:solidFill>
                  <a:schemeClr val="tx1"/>
                </a:solidFill>
                <a:latin typeface="Bahnschrift SemiBold" panose="020B0502040204020203" pitchFamily="34" charset="0"/>
              </a:rPr>
              <a:t/>
            </a:r>
            <a:br>
              <a:rPr lang="en-US" sz="4400" b="1" dirty="0" smtClean="0">
                <a:solidFill>
                  <a:schemeClr val="tx1"/>
                </a:solidFill>
                <a:latin typeface="Bahnschrift SemiBold" panose="020B0502040204020203" pitchFamily="34" charset="0"/>
              </a:rPr>
            </a:br>
            <a:r>
              <a:rPr lang="en-US" sz="4400" b="1" dirty="0">
                <a:latin typeface="Bahnschrift SemiBold" panose="020B0502040204020203" pitchFamily="34" charset="0"/>
              </a:rPr>
              <a:t> </a:t>
            </a:r>
            <a:r>
              <a:rPr lang="en-US" sz="4400" b="1" dirty="0" smtClean="0">
                <a:latin typeface="Bahnschrift SemiBold" panose="020B0502040204020203" pitchFamily="34" charset="0"/>
              </a:rPr>
              <a:t/>
            </a:r>
            <a:br>
              <a:rPr lang="en-US" sz="4400" b="1" dirty="0" smtClean="0">
                <a:latin typeface="Bahnschrift SemiBold" panose="020B0502040204020203" pitchFamily="34" charset="0"/>
              </a:rPr>
            </a:br>
            <a:r>
              <a:rPr lang="en-US" sz="4400" b="1" dirty="0" smtClean="0">
                <a:solidFill>
                  <a:schemeClr val="bg1"/>
                </a:solidFill>
                <a:latin typeface="Times New Roman" panose="02020603050405020304" pitchFamily="18" charset="0"/>
                <a:cs typeface="Times New Roman" panose="02020603050405020304" pitchFamily="18" charset="0"/>
              </a:rPr>
              <a:t>POWER </a:t>
            </a:r>
            <a:r>
              <a:rPr lang="en-US" sz="4400" b="1" dirty="0">
                <a:solidFill>
                  <a:schemeClr val="bg1"/>
                </a:solidFill>
                <a:latin typeface="Times New Roman" panose="02020603050405020304" pitchFamily="18" charset="0"/>
                <a:cs typeface="Times New Roman" panose="02020603050405020304" pitchFamily="18" charset="0"/>
              </a:rPr>
              <a:t>THEFT </a:t>
            </a:r>
            <a:r>
              <a:rPr lang="en-US" sz="4400" b="1" dirty="0" smtClean="0">
                <a:solidFill>
                  <a:schemeClr val="bg1"/>
                </a:solidFill>
                <a:latin typeface="Times New Roman" panose="02020603050405020304" pitchFamily="18" charset="0"/>
                <a:cs typeface="Times New Roman" panose="02020603050405020304" pitchFamily="18" charset="0"/>
              </a:rPr>
              <a:t>DETECTION IN</a:t>
            </a:r>
            <a:br>
              <a:rPr lang="en-US" sz="4400" b="1" dirty="0" smtClean="0">
                <a:solidFill>
                  <a:schemeClr val="bg1"/>
                </a:solidFill>
                <a:latin typeface="Times New Roman" panose="02020603050405020304" pitchFamily="18" charset="0"/>
                <a:cs typeface="Times New Roman" panose="02020603050405020304" pitchFamily="18" charset="0"/>
              </a:rPr>
            </a:br>
            <a:r>
              <a:rPr lang="en-US" sz="4400" b="1" dirty="0" smtClean="0">
                <a:solidFill>
                  <a:schemeClr val="bg1"/>
                </a:solidFill>
                <a:latin typeface="Times New Roman" panose="02020603050405020304" pitchFamily="18" charset="0"/>
                <a:cs typeface="Times New Roman" panose="02020603050405020304" pitchFamily="18" charset="0"/>
              </a:rPr>
              <a:t>SMART GRIDS BASED ON CNN  </a:t>
            </a:r>
            <a:endParaRPr lang="en-US" sz="4400" b="1" dirty="0">
              <a:solidFill>
                <a:schemeClr val="bg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94EB84D4-7DF0-44D5-A5F0-851A93D636E1}"/>
              </a:ext>
            </a:extLst>
          </p:cNvPr>
          <p:cNvPicPr>
            <a:picLocks noChangeAspect="1"/>
          </p:cNvPicPr>
          <p:nvPr/>
        </p:nvPicPr>
        <p:blipFill>
          <a:blip r:embed="rId4"/>
          <a:stretch>
            <a:fillRect/>
          </a:stretch>
        </p:blipFill>
        <p:spPr>
          <a:xfrm>
            <a:off x="589716" y="178133"/>
            <a:ext cx="1478686" cy="1217310"/>
          </a:xfrm>
          <a:prstGeom prst="rect">
            <a:avLst/>
          </a:prstGeom>
        </p:spPr>
      </p:pic>
      <p:sp>
        <p:nvSpPr>
          <p:cNvPr id="11" name="TextBox 10">
            <a:extLst>
              <a:ext uri="{FF2B5EF4-FFF2-40B4-BE49-F238E27FC236}">
                <a16:creationId xmlns="" xmlns:a16="http://schemas.microsoft.com/office/drawing/2014/main" id="{3BBDE283-555F-463E-8520-6BD7B5D1362B}"/>
              </a:ext>
            </a:extLst>
          </p:cNvPr>
          <p:cNvSpPr txBox="1"/>
          <p:nvPr/>
        </p:nvSpPr>
        <p:spPr>
          <a:xfrm>
            <a:off x="275566" y="4816147"/>
            <a:ext cx="5413898" cy="1508105"/>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Submitted By</a:t>
            </a:r>
            <a:r>
              <a:rPr lang="en-US" sz="2000" b="1" i="1"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1. D.Karthiga [</a:t>
            </a:r>
            <a:r>
              <a:rPr lang="en-US" sz="2400" dirty="0" smtClean="0">
                <a:latin typeface="Times New Roman" panose="02020603050405020304" pitchFamily="18" charset="0"/>
                <a:cs typeface="Times New Roman" panose="02020603050405020304" pitchFamily="18" charset="0"/>
              </a:rPr>
              <a:t>EE18B1014</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2. </a:t>
            </a:r>
            <a:r>
              <a:rPr lang="en-US" sz="2400" dirty="0" err="1" smtClean="0">
                <a:latin typeface="Times New Roman" panose="02020603050405020304" pitchFamily="18" charset="0"/>
                <a:cs typeface="Times New Roman" panose="02020603050405020304" pitchFamily="18" charset="0"/>
              </a:rPr>
              <a:t>M.Gopikasri</a:t>
            </a:r>
            <a:r>
              <a:rPr lang="en-US" sz="2400" dirty="0" smtClean="0">
                <a:latin typeface="Times New Roman" panose="02020603050405020304" pitchFamily="18" charset="0"/>
                <a:cs typeface="Times New Roman" panose="02020603050405020304" pitchFamily="18" charset="0"/>
              </a:rPr>
              <a:t>[EE18B1019</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Prasanna</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Bhagyasree</a:t>
            </a:r>
            <a:r>
              <a:rPr lang="en-US" sz="2400" dirty="0" smtClean="0">
                <a:latin typeface="Times New Roman" panose="02020603050405020304" pitchFamily="18" charset="0"/>
                <a:cs typeface="Times New Roman" panose="02020603050405020304" pitchFamily="18" charset="0"/>
              </a:rPr>
              <a:t>[EE18B1039</a:t>
            </a:r>
            <a:r>
              <a:rPr lang="en-US" sz="2400" dirty="0">
                <a:latin typeface="Times New Roman" panose="02020603050405020304" pitchFamily="18" charset="0"/>
                <a:cs typeface="Times New Roman" panose="02020603050405020304" pitchFamily="18" charset="0"/>
              </a:rPr>
              <a:t>]</a:t>
            </a:r>
          </a:p>
        </p:txBody>
      </p:sp>
      <p:cxnSp>
        <p:nvCxnSpPr>
          <p:cNvPr id="10" name="Straight Connector 9">
            <a:extLst>
              <a:ext uri="{FF2B5EF4-FFF2-40B4-BE49-F238E27FC236}">
                <a16:creationId xmlns="" xmlns:a16="http://schemas.microsoft.com/office/drawing/2014/main" id="{4919D5C0-22F4-4830-9C5A-0A3CFB97D658}"/>
              </a:ext>
            </a:extLst>
          </p:cNvPr>
          <p:cNvCxnSpPr/>
          <p:nvPr/>
        </p:nvCxnSpPr>
        <p:spPr>
          <a:xfrm flipV="1">
            <a:off x="1242546" y="3741411"/>
            <a:ext cx="10404032" cy="8626"/>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 xmlns:a16="http://schemas.microsoft.com/office/drawing/2014/main" id="{E0AC5E1F-775B-46F4-8656-275CF12AB783}"/>
              </a:ext>
            </a:extLst>
          </p:cNvPr>
          <p:cNvSpPr txBox="1"/>
          <p:nvPr/>
        </p:nvSpPr>
        <p:spPr>
          <a:xfrm>
            <a:off x="2157318" y="3996544"/>
            <a:ext cx="6553200" cy="1200329"/>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PROJECT  PHASE </a:t>
            </a:r>
            <a:r>
              <a:rPr lang="en-US" sz="2400" dirty="0" smtClean="0">
                <a:solidFill>
                  <a:schemeClr val="bg1"/>
                </a:solidFill>
                <a:latin typeface="Times New Roman" panose="02020603050405020304" pitchFamily="18" charset="0"/>
                <a:cs typeface="Times New Roman" panose="02020603050405020304" pitchFamily="18" charset="0"/>
              </a:rPr>
              <a:t>2: FINAL REVIEW</a:t>
            </a:r>
          </a:p>
          <a:p>
            <a:pPr algn="ctr"/>
            <a:r>
              <a:rPr lang="en-US" sz="2400" spc="300" dirty="0" smtClean="0">
                <a:solidFill>
                  <a:schemeClr val="bg1"/>
                </a:solidFill>
                <a:latin typeface="Times New Roman" panose="02020603050405020304" pitchFamily="18" charset="0"/>
                <a:cs typeface="Times New Roman" panose="02020603050405020304" pitchFamily="18" charset="0"/>
              </a:rPr>
              <a:t>25-03-2022</a:t>
            </a:r>
            <a:endParaRPr lang="en-IN" sz="2400" spc="300" dirty="0">
              <a:solidFill>
                <a:schemeClr val="bg1"/>
              </a:solidFill>
              <a:latin typeface="Times New Roman" panose="02020603050405020304" pitchFamily="18" charset="0"/>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 xmlns:a16="http://schemas.microsoft.com/office/drawing/2014/main" id="{B99DF64B-5373-4508-85F4-12E0193FD3B8}"/>
              </a:ext>
            </a:extLst>
          </p:cNvPr>
          <p:cNvSpPr txBox="1"/>
          <p:nvPr/>
        </p:nvSpPr>
        <p:spPr>
          <a:xfrm>
            <a:off x="6568097" y="4814325"/>
            <a:ext cx="4989869" cy="203132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Under the Guidance of:</a:t>
            </a:r>
          </a:p>
          <a:p>
            <a:r>
              <a:rPr lang="en-US" sz="2400" dirty="0">
                <a:latin typeface="Times New Roman" panose="02020603050405020304" pitchFamily="18" charset="0"/>
                <a:cs typeface="Times New Roman" panose="02020603050405020304" pitchFamily="18" charset="0"/>
              </a:rPr>
              <a:t>Dr.Thangavel</a:t>
            </a:r>
          </a:p>
          <a:p>
            <a:r>
              <a:rPr lang="en-US" sz="2400" dirty="0">
                <a:latin typeface="Times New Roman" panose="02020603050405020304" pitchFamily="18" charset="0"/>
                <a:cs typeface="Times New Roman" panose="02020603050405020304" pitchFamily="18" charset="0"/>
              </a:rPr>
              <a:t>Department of Electrical and Electronics Engineering</a:t>
            </a:r>
          </a:p>
          <a:p>
            <a:endParaRPr lang="en-US" b="1" i="1" dirty="0"/>
          </a:p>
          <a:p>
            <a:endParaRPr lang="en-IN" dirty="0"/>
          </a:p>
        </p:txBody>
      </p:sp>
      <p:sp>
        <p:nvSpPr>
          <p:cNvPr id="14" name="TextBox 13"/>
          <p:cNvSpPr txBox="1"/>
          <p:nvPr/>
        </p:nvSpPr>
        <p:spPr>
          <a:xfrm>
            <a:off x="2142921" y="433244"/>
            <a:ext cx="9503658" cy="830997"/>
          </a:xfrm>
          <a:prstGeom prst="rect">
            <a:avLst/>
          </a:prstGeom>
          <a:noFill/>
        </p:spPr>
        <p:txBody>
          <a:bodyPr wrap="square" rtlCol="0">
            <a:spAutoFit/>
          </a:bodyPr>
          <a:lstStyle/>
          <a:p>
            <a:pPr algn="ctr"/>
            <a:r>
              <a:rPr lang="en-US" sz="2400" b="1" dirty="0">
                <a:solidFill>
                  <a:srgbClr val="002060"/>
                </a:solidFill>
                <a:latin typeface="Times New Roman" panose="02020603050405020304" pitchFamily="18" charset="0"/>
                <a:cs typeface="Times New Roman" panose="02020603050405020304" pitchFamily="18" charset="0"/>
              </a:rPr>
              <a:t>NATIONAL INSTITUTE OF TECHNOLOGY PUDUCHERRY</a:t>
            </a:r>
          </a:p>
          <a:p>
            <a:pPr algn="ctr"/>
            <a:r>
              <a:rPr lang="en-US" sz="2400" b="1" dirty="0">
                <a:solidFill>
                  <a:srgbClr val="002060"/>
                </a:solidFill>
                <a:latin typeface="Times New Roman" panose="02020603050405020304" pitchFamily="18" charset="0"/>
                <a:cs typeface="Times New Roman" panose="02020603050405020304" pitchFamily="18" charset="0"/>
              </a:rPr>
              <a:t>Karaikal-609609</a:t>
            </a:r>
          </a:p>
        </p:txBody>
      </p:sp>
      <p:sp>
        <p:nvSpPr>
          <p:cNvPr id="16" name="Rectangle 15"/>
          <p:cNvSpPr/>
          <p:nvPr/>
        </p:nvSpPr>
        <p:spPr>
          <a:xfrm>
            <a:off x="275566" y="142852"/>
            <a:ext cx="11568501" cy="65008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p:cNvSpPr>
            <a:spLocks noGrp="1"/>
          </p:cNvSpPr>
          <p:nvPr>
            <p:ph type="sldNum" sz="quarter" idx="12"/>
          </p:nvPr>
        </p:nvSpPr>
        <p:spPr/>
        <p:txBody>
          <a:bodyPr/>
          <a:lstStyle/>
          <a:p>
            <a:fld id="{3A98EE3D-8CD1-4C3F-BD1C-C98C9596463C}" type="slidenum">
              <a:rPr lang="en-US" smtClean="0"/>
              <a:pPr/>
              <a:t>1</a:t>
            </a:fld>
            <a:endParaRPr lang="en-US" dirty="0"/>
          </a:p>
        </p:txBody>
      </p:sp>
    </p:spTree>
    <p:extLst>
      <p:ext uri="{BB962C8B-B14F-4D97-AF65-F5344CB8AC3E}">
        <p14:creationId xmlns:p14="http://schemas.microsoft.com/office/powerpoint/2010/main" val="22223505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54015" y="500043"/>
            <a:ext cx="10179170" cy="5626121"/>
          </a:xfrm>
        </p:spPr>
        <p:txBody>
          <a:bodyPr>
            <a:normAutofit/>
          </a:bodyPr>
          <a:lstStyle/>
          <a:p>
            <a:pPr>
              <a:buNone/>
            </a:pPr>
            <a:r>
              <a:rPr lang="en-IN" sz="2400" b="1" dirty="0" smtClean="0"/>
              <a:t>AUC:</a:t>
            </a:r>
            <a:endParaRPr lang="en-IN" sz="2400" b="1" dirty="0"/>
          </a:p>
          <a:p>
            <a:pPr>
              <a:buNone/>
            </a:pPr>
            <a:r>
              <a:rPr lang="en-IN" sz="2400" dirty="0"/>
              <a:t>    The area under (a ROC) curve is a measure of the accuracy of a quantitative diagnostic test.</a:t>
            </a:r>
          </a:p>
          <a:p>
            <a:pPr>
              <a:buNone/>
            </a:pPr>
            <a:r>
              <a:rPr lang="en-IN" sz="2400" b="1" dirty="0"/>
              <a:t>Confusion </a:t>
            </a:r>
            <a:r>
              <a:rPr lang="en-IN" sz="2400" b="1" dirty="0" smtClean="0"/>
              <a:t>matrix:</a:t>
            </a:r>
            <a:endParaRPr lang="en-IN" sz="2400" b="1" dirty="0"/>
          </a:p>
          <a:p>
            <a:pPr>
              <a:buNone/>
            </a:pPr>
            <a:r>
              <a:rPr lang="en-IN" sz="2400" dirty="0"/>
              <a:t>     A  table that is often used to describe the performance of a classification model (or "classifier") on a set of test data for which the true values are known. </a:t>
            </a:r>
          </a:p>
        </p:txBody>
      </p:sp>
      <p:pic>
        <p:nvPicPr>
          <p:cNvPr id="5" name="Content Placeholder 4" descr="download (2).png"/>
          <p:cNvPicPr>
            <a:picLocks noGrp="1" noChangeAspect="1"/>
          </p:cNvPicPr>
          <p:nvPr>
            <p:ph sz="half" idx="2"/>
          </p:nvPr>
        </p:nvPicPr>
        <p:blipFill>
          <a:blip r:embed="rId2"/>
          <a:stretch>
            <a:fillRect/>
          </a:stretch>
        </p:blipFill>
        <p:spPr>
          <a:xfrm>
            <a:off x="3164349" y="3313103"/>
            <a:ext cx="4143404" cy="2500330"/>
          </a:xfrm>
        </p:spPr>
      </p:pic>
      <p:sp>
        <p:nvSpPr>
          <p:cNvPr id="4" name="Rectangle 3"/>
          <p:cNvSpPr/>
          <p:nvPr/>
        </p:nvSpPr>
        <p:spPr>
          <a:xfrm>
            <a:off x="457200" y="142852"/>
            <a:ext cx="11291976" cy="6429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489137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64235" y="487362"/>
            <a:ext cx="10614226" cy="5811838"/>
          </a:xfrm>
          <a:prstGeom prst="rect">
            <a:avLst/>
          </a:prstGeom>
        </p:spPr>
      </p:pic>
      <p:sp>
        <p:nvSpPr>
          <p:cNvPr id="5" name="Rectangle 4"/>
          <p:cNvSpPr/>
          <p:nvPr/>
        </p:nvSpPr>
        <p:spPr>
          <a:xfrm>
            <a:off x="344861" y="142852"/>
            <a:ext cx="11404315" cy="65008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409280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1837426"/>
            <a:ext cx="10534359" cy="4408099"/>
          </a:xfrm>
          <a:prstGeom prst="rect">
            <a:avLst/>
          </a:prstGeom>
        </p:spPr>
      </p:pic>
      <p:sp>
        <p:nvSpPr>
          <p:cNvPr id="5" name="Rectangle 4"/>
          <p:cNvSpPr/>
          <p:nvPr/>
        </p:nvSpPr>
        <p:spPr>
          <a:xfrm>
            <a:off x="491705" y="142852"/>
            <a:ext cx="11257471" cy="65008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659681" y="343808"/>
            <a:ext cx="4544834" cy="646331"/>
          </a:xfrm>
          <a:prstGeom prst="rect">
            <a:avLst/>
          </a:prstGeom>
        </p:spPr>
        <p:txBody>
          <a:bodyPr wrap="none">
            <a:spAutoFit/>
          </a:bodyPr>
          <a:lstStyle/>
          <a:p>
            <a:r>
              <a:rPr lang="en-US" sz="3600" b="1" u="sng" dirty="0">
                <a:solidFill>
                  <a:prstClr val="black"/>
                </a:solidFill>
                <a:latin typeface="Bahnschrift" panose="020B0502040204020203" pitchFamily="34" charset="0"/>
                <a:ea typeface="+mj-ea"/>
                <a:cs typeface="Times New Roman" panose="02020603050405020304" pitchFamily="18" charset="0"/>
              </a:rPr>
              <a:t>Results &amp; Discussion</a:t>
            </a:r>
            <a:endParaRPr lang="en-US" dirty="0"/>
          </a:p>
        </p:txBody>
      </p:sp>
      <p:sp>
        <p:nvSpPr>
          <p:cNvPr id="7" name="Rectangle 6"/>
          <p:cNvSpPr/>
          <p:nvPr/>
        </p:nvSpPr>
        <p:spPr>
          <a:xfrm>
            <a:off x="838200" y="1320643"/>
            <a:ext cx="3094886" cy="369332"/>
          </a:xfrm>
          <a:prstGeom prst="rect">
            <a:avLst/>
          </a:prstGeom>
        </p:spPr>
        <p:txBody>
          <a:bodyPr wrap="none">
            <a:spAutoFit/>
          </a:bodyPr>
          <a:lstStyle/>
          <a:p>
            <a:r>
              <a:rPr lang="en-US" dirty="0"/>
              <a:t>The dataset’s preview is shown</a:t>
            </a:r>
          </a:p>
        </p:txBody>
      </p:sp>
    </p:spTree>
    <p:extLst>
      <p:ext uri="{BB962C8B-B14F-4D97-AF65-F5344CB8AC3E}">
        <p14:creationId xmlns:p14="http://schemas.microsoft.com/office/powerpoint/2010/main" val="14613400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97092" y="4229539"/>
            <a:ext cx="3716707" cy="2196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218749" y="4360939"/>
            <a:ext cx="3679766" cy="2128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8633" y="203995"/>
            <a:ext cx="10515600" cy="1325563"/>
          </a:xfrm>
        </p:spPr>
        <p:txBody>
          <a:bodyPr/>
          <a:lstStyle/>
          <a:p>
            <a:pPr algn="ctr"/>
            <a:r>
              <a:rPr lang="en-US" u="sng" dirty="0">
                <a:solidFill>
                  <a:schemeClr val="tx2"/>
                </a:solidFill>
                <a:latin typeface="Times New Roman" panose="02020603050405020304" pitchFamily="18" charset="0"/>
                <a:cs typeface="Times New Roman" panose="02020603050405020304" pitchFamily="18" charset="0"/>
              </a:rPr>
              <a:t>Performance Comparison</a:t>
            </a:r>
          </a:p>
        </p:txBody>
      </p:sp>
      <p:sp>
        <p:nvSpPr>
          <p:cNvPr id="3" name="Text Placeholder 2"/>
          <p:cNvSpPr>
            <a:spLocks noGrp="1"/>
          </p:cNvSpPr>
          <p:nvPr>
            <p:ph type="body" idx="1"/>
          </p:nvPr>
        </p:nvSpPr>
        <p:spPr>
          <a:xfrm>
            <a:off x="598249" y="1067992"/>
            <a:ext cx="5399326" cy="823912"/>
          </a:xfrm>
        </p:spPr>
        <p:txBody>
          <a:bodyPr/>
          <a:lstStyle/>
          <a:p>
            <a:r>
              <a:rPr lang="en-US" dirty="0">
                <a:solidFill>
                  <a:schemeClr val="tx2"/>
                </a:solidFill>
              </a:rPr>
              <a:t>Logistic </a:t>
            </a:r>
            <a:r>
              <a:rPr lang="en-US" dirty="0" smtClean="0">
                <a:solidFill>
                  <a:schemeClr val="tx2"/>
                </a:solidFill>
              </a:rPr>
              <a:t>Regression</a:t>
            </a:r>
            <a:r>
              <a:rPr lang="en-US" dirty="0"/>
              <a:t> :</a:t>
            </a:r>
          </a:p>
        </p:txBody>
      </p:sp>
      <p:sp>
        <p:nvSpPr>
          <p:cNvPr id="4" name="Content Placeholder 3"/>
          <p:cNvSpPr>
            <a:spLocks noGrp="1"/>
          </p:cNvSpPr>
          <p:nvPr>
            <p:ph sz="half" idx="2"/>
          </p:nvPr>
        </p:nvSpPr>
        <p:spPr>
          <a:xfrm>
            <a:off x="598249" y="2058613"/>
            <a:ext cx="5399326" cy="3684588"/>
          </a:xfrm>
        </p:spPr>
        <p:txBody>
          <a:bodyPr/>
          <a:lstStyle/>
          <a:p>
            <a:r>
              <a:rPr lang="en-US" dirty="0" smtClean="0"/>
              <a:t>This </a:t>
            </a:r>
            <a:r>
              <a:rPr lang="en-US" dirty="0"/>
              <a:t>method is a basic model in binary classification, which is equivalent to one layer of neural network with </a:t>
            </a:r>
            <a:r>
              <a:rPr lang="en-US" dirty="0" smtClean="0"/>
              <a:t>sigmoid </a:t>
            </a:r>
            <a:r>
              <a:rPr lang="en-US" dirty="0"/>
              <a:t>activation </a:t>
            </a:r>
            <a:r>
              <a:rPr lang="en-US" dirty="0" smtClean="0"/>
              <a:t>function.</a:t>
            </a:r>
            <a:endParaRPr lang="en-US" dirty="0"/>
          </a:p>
          <a:p>
            <a:endParaRPr lang="en-US" dirty="0"/>
          </a:p>
        </p:txBody>
      </p:sp>
      <p:sp>
        <p:nvSpPr>
          <p:cNvPr id="5" name="Text Placeholder 4"/>
          <p:cNvSpPr>
            <a:spLocks noGrp="1"/>
          </p:cNvSpPr>
          <p:nvPr>
            <p:ph type="body" sz="quarter" idx="3"/>
          </p:nvPr>
        </p:nvSpPr>
        <p:spPr>
          <a:xfrm>
            <a:off x="6241212" y="987427"/>
            <a:ext cx="5183188" cy="823912"/>
          </a:xfrm>
        </p:spPr>
        <p:txBody>
          <a:bodyPr/>
          <a:lstStyle/>
          <a:p>
            <a:r>
              <a:rPr lang="en-US" dirty="0"/>
              <a:t>Random Forest (RF</a:t>
            </a:r>
            <a:r>
              <a:rPr lang="en-US" dirty="0" smtClean="0"/>
              <a:t>):</a:t>
            </a:r>
            <a:endParaRPr lang="en-US" dirty="0"/>
          </a:p>
        </p:txBody>
      </p:sp>
      <p:sp>
        <p:nvSpPr>
          <p:cNvPr id="6" name="Content Placeholder 5"/>
          <p:cNvSpPr>
            <a:spLocks noGrp="1"/>
          </p:cNvSpPr>
          <p:nvPr>
            <p:ph sz="quarter" idx="4"/>
          </p:nvPr>
        </p:nvSpPr>
        <p:spPr>
          <a:xfrm>
            <a:off x="5934974" y="1891904"/>
            <a:ext cx="6090248" cy="2895756"/>
          </a:xfrm>
        </p:spPr>
        <p:txBody>
          <a:bodyPr/>
          <a:lstStyle/>
          <a:p>
            <a:r>
              <a:rPr lang="en-US" dirty="0"/>
              <a:t>Random forest model is essentially an integration of multiple decision trees. Compared with a single decision tree, random forest model can achieve better performance while maintaining the effective control of </a:t>
            </a:r>
            <a:r>
              <a:rPr lang="en-US" dirty="0" smtClean="0"/>
              <a:t>over-fitting.</a:t>
            </a:r>
            <a:endParaRPr lang="en-US" dirty="0"/>
          </a:p>
        </p:txBody>
      </p:sp>
      <p:sp>
        <p:nvSpPr>
          <p:cNvPr id="7" name="Rectangle 6"/>
          <p:cNvSpPr/>
          <p:nvPr/>
        </p:nvSpPr>
        <p:spPr>
          <a:xfrm>
            <a:off x="491705" y="142852"/>
            <a:ext cx="11257471" cy="65008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p:cNvPicPr>
            <a:picLocks noChangeAspect="1"/>
          </p:cNvPicPr>
          <p:nvPr/>
        </p:nvPicPr>
        <p:blipFill>
          <a:blip r:embed="rId2"/>
          <a:stretch>
            <a:fillRect/>
          </a:stretch>
        </p:blipFill>
        <p:spPr>
          <a:xfrm>
            <a:off x="7348896" y="4711101"/>
            <a:ext cx="3419475" cy="1714500"/>
          </a:xfrm>
          <a:prstGeom prst="rect">
            <a:avLst/>
          </a:prstGeom>
          <a:solidFill>
            <a:schemeClr val="bg2">
              <a:lumMod val="25000"/>
            </a:schemeClr>
          </a:solidFill>
        </p:spPr>
      </p:pic>
      <p:sp>
        <p:nvSpPr>
          <p:cNvPr id="10" name="Rectangle 9"/>
          <p:cNvSpPr/>
          <p:nvPr/>
        </p:nvSpPr>
        <p:spPr>
          <a:xfrm>
            <a:off x="7348895" y="4426430"/>
            <a:ext cx="3419475" cy="2846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a:t>
            </a:r>
            <a:r>
              <a:rPr lang="en-US" dirty="0" smtClean="0">
                <a:solidFill>
                  <a:schemeClr val="tx2"/>
                </a:solidFill>
              </a:rPr>
              <a:t>Random Forest</a:t>
            </a:r>
            <a:endParaRPr lang="en-US" dirty="0"/>
          </a:p>
        </p:txBody>
      </p:sp>
      <p:pic>
        <p:nvPicPr>
          <p:cNvPr id="11" name="Picture 10"/>
          <p:cNvPicPr>
            <a:picLocks noChangeAspect="1"/>
          </p:cNvPicPr>
          <p:nvPr/>
        </p:nvPicPr>
        <p:blipFill rotWithShape="1">
          <a:blip r:embed="rId3"/>
          <a:srcRect r="9131"/>
          <a:stretch/>
        </p:blipFill>
        <p:spPr>
          <a:xfrm>
            <a:off x="1099390" y="4546596"/>
            <a:ext cx="3512109" cy="1789715"/>
          </a:xfrm>
          <a:prstGeom prst="rect">
            <a:avLst/>
          </a:prstGeom>
        </p:spPr>
      </p:pic>
      <p:sp>
        <p:nvSpPr>
          <p:cNvPr id="14" name="Rectangle 13"/>
          <p:cNvSpPr/>
          <p:nvPr/>
        </p:nvSpPr>
        <p:spPr>
          <a:xfrm>
            <a:off x="1099389" y="4244708"/>
            <a:ext cx="3512109" cy="2867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Logistic regression</a:t>
            </a:r>
            <a:endParaRPr lang="en-US" dirty="0">
              <a:solidFill>
                <a:schemeClr val="tx2"/>
              </a:solidFill>
            </a:endParaRPr>
          </a:p>
        </p:txBody>
      </p:sp>
    </p:spTree>
    <p:extLst>
      <p:ext uri="{BB962C8B-B14F-4D97-AF65-F5344CB8AC3E}">
        <p14:creationId xmlns:p14="http://schemas.microsoft.com/office/powerpoint/2010/main" val="22295788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570008" y="3778370"/>
            <a:ext cx="3674852" cy="235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867358" y="378574"/>
            <a:ext cx="5157787" cy="823912"/>
          </a:xfrm>
        </p:spPr>
        <p:txBody>
          <a:bodyPr/>
          <a:lstStyle/>
          <a:p>
            <a:r>
              <a:rPr lang="en-US" dirty="0"/>
              <a:t>Decision Tree :</a:t>
            </a:r>
          </a:p>
        </p:txBody>
      </p:sp>
      <p:sp>
        <p:nvSpPr>
          <p:cNvPr id="4" name="Content Placeholder 3"/>
          <p:cNvSpPr>
            <a:spLocks noGrp="1"/>
          </p:cNvSpPr>
          <p:nvPr>
            <p:ph sz="half" idx="2"/>
          </p:nvPr>
        </p:nvSpPr>
        <p:spPr>
          <a:xfrm>
            <a:off x="646981" y="1349136"/>
            <a:ext cx="5350593" cy="3416060"/>
          </a:xfrm>
        </p:spPr>
        <p:txBody>
          <a:bodyPr>
            <a:normAutofit/>
          </a:bodyPr>
          <a:lstStyle/>
          <a:p>
            <a:r>
              <a:rPr lang="en-US" dirty="0" smtClean="0"/>
              <a:t>Decision tree builds classification models in the form of a tree structure. It breaks down a dataset into smaller and smaller subsets, called the bootstrap dataset.</a:t>
            </a:r>
            <a:endParaRPr lang="en-US" dirty="0"/>
          </a:p>
        </p:txBody>
      </p:sp>
      <p:sp>
        <p:nvSpPr>
          <p:cNvPr id="5" name="Text Placeholder 4"/>
          <p:cNvSpPr>
            <a:spLocks noGrp="1"/>
          </p:cNvSpPr>
          <p:nvPr>
            <p:ph type="body" sz="quarter" idx="3"/>
          </p:nvPr>
        </p:nvSpPr>
        <p:spPr>
          <a:xfrm>
            <a:off x="6172200" y="378574"/>
            <a:ext cx="5183188" cy="823912"/>
          </a:xfrm>
        </p:spPr>
        <p:txBody>
          <a:bodyPr/>
          <a:lstStyle/>
          <a:p>
            <a:r>
              <a:rPr lang="en-US" dirty="0"/>
              <a:t>Support Vector Machine (SVM):</a:t>
            </a:r>
          </a:p>
        </p:txBody>
      </p:sp>
      <p:sp>
        <p:nvSpPr>
          <p:cNvPr id="6" name="Content Placeholder 5"/>
          <p:cNvSpPr>
            <a:spLocks noGrp="1"/>
          </p:cNvSpPr>
          <p:nvPr>
            <p:ph sz="quarter" idx="4"/>
          </p:nvPr>
        </p:nvSpPr>
        <p:spPr>
          <a:xfrm>
            <a:off x="6172200" y="1349136"/>
            <a:ext cx="5183188" cy="3684588"/>
          </a:xfrm>
        </p:spPr>
        <p:txBody>
          <a:bodyPr/>
          <a:lstStyle/>
          <a:p>
            <a:r>
              <a:rPr lang="en-US" dirty="0"/>
              <a:t>The goal of a support vector machine is to find the optimal separating hyperplane which </a:t>
            </a:r>
            <a:r>
              <a:rPr lang="en-US" dirty="0" smtClean="0"/>
              <a:t>data maximizes </a:t>
            </a:r>
            <a:r>
              <a:rPr lang="en-US" dirty="0"/>
              <a:t>the margin of the training </a:t>
            </a:r>
            <a:r>
              <a:rPr lang="en-US" dirty="0" smtClean="0"/>
              <a:t>.</a:t>
            </a:r>
            <a:endParaRPr lang="en-US" dirty="0"/>
          </a:p>
        </p:txBody>
      </p:sp>
      <p:sp>
        <p:nvSpPr>
          <p:cNvPr id="7" name="Rectangle 6"/>
          <p:cNvSpPr/>
          <p:nvPr/>
        </p:nvSpPr>
        <p:spPr>
          <a:xfrm>
            <a:off x="491705" y="142852"/>
            <a:ext cx="11257471" cy="65008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p:cNvPicPr>
            <a:picLocks noChangeAspect="1"/>
          </p:cNvPicPr>
          <p:nvPr/>
        </p:nvPicPr>
        <p:blipFill>
          <a:blip r:embed="rId2"/>
          <a:stretch>
            <a:fillRect/>
          </a:stretch>
        </p:blipFill>
        <p:spPr>
          <a:xfrm>
            <a:off x="1736515" y="4258383"/>
            <a:ext cx="3419475" cy="1743075"/>
          </a:xfrm>
          <a:prstGeom prst="rect">
            <a:avLst/>
          </a:prstGeom>
        </p:spPr>
      </p:pic>
      <p:sp>
        <p:nvSpPr>
          <p:cNvPr id="10" name="Rectangle 9"/>
          <p:cNvSpPr/>
          <p:nvPr/>
        </p:nvSpPr>
        <p:spPr>
          <a:xfrm>
            <a:off x="1736515" y="3921953"/>
            <a:ext cx="3419475" cy="3364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Decision </a:t>
            </a:r>
            <a:r>
              <a:rPr lang="en-US" dirty="0">
                <a:solidFill>
                  <a:schemeClr val="tx2"/>
                </a:solidFill>
              </a:rPr>
              <a:t>Tree </a:t>
            </a:r>
          </a:p>
        </p:txBody>
      </p:sp>
      <p:pic>
        <p:nvPicPr>
          <p:cNvPr id="11" name="Picture 10"/>
          <p:cNvPicPr>
            <a:picLocks noChangeAspect="1"/>
          </p:cNvPicPr>
          <p:nvPr/>
        </p:nvPicPr>
        <p:blipFill>
          <a:blip r:embed="rId3"/>
          <a:stretch>
            <a:fillRect/>
          </a:stretch>
        </p:blipFill>
        <p:spPr>
          <a:xfrm>
            <a:off x="6922642" y="3767928"/>
            <a:ext cx="3682303" cy="2365453"/>
          </a:xfrm>
          <a:prstGeom prst="rect">
            <a:avLst/>
          </a:prstGeom>
        </p:spPr>
      </p:pic>
      <p:pic>
        <p:nvPicPr>
          <p:cNvPr id="12" name="Picture 11"/>
          <p:cNvPicPr>
            <a:picLocks noChangeAspect="1"/>
          </p:cNvPicPr>
          <p:nvPr/>
        </p:nvPicPr>
        <p:blipFill>
          <a:blip r:embed="rId4"/>
          <a:stretch>
            <a:fillRect/>
          </a:stretch>
        </p:blipFill>
        <p:spPr>
          <a:xfrm>
            <a:off x="7001223" y="4200062"/>
            <a:ext cx="3533775" cy="1781175"/>
          </a:xfrm>
          <a:prstGeom prst="rect">
            <a:avLst/>
          </a:prstGeom>
        </p:spPr>
      </p:pic>
      <p:sp>
        <p:nvSpPr>
          <p:cNvPr id="13" name="Rectangle 12"/>
          <p:cNvSpPr/>
          <p:nvPr/>
        </p:nvSpPr>
        <p:spPr>
          <a:xfrm>
            <a:off x="7001223" y="3863632"/>
            <a:ext cx="3533775" cy="3364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 Support Vector Machine </a:t>
            </a:r>
            <a:endParaRPr lang="en-US" dirty="0">
              <a:solidFill>
                <a:schemeClr val="tx2"/>
              </a:solidFill>
            </a:endParaRPr>
          </a:p>
        </p:txBody>
      </p:sp>
    </p:spTree>
    <p:extLst>
      <p:ext uri="{BB962C8B-B14F-4D97-AF65-F5344CB8AC3E}">
        <p14:creationId xmlns:p14="http://schemas.microsoft.com/office/powerpoint/2010/main" val="40000207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2"/>
                </a:solidFill>
              </a:rPr>
              <a:t>Wide &amp; Deep Convolutional Neural Networks (CNN) framework</a:t>
            </a:r>
          </a:p>
        </p:txBody>
      </p:sp>
      <p:pic>
        <p:nvPicPr>
          <p:cNvPr id="1026" name="Picture 2" descr="Wide &amp; Deep Convolutional Neural Networks (CNN) framework | Download  Scientific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1042" y="1845963"/>
            <a:ext cx="9473581" cy="403463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44861" y="142852"/>
            <a:ext cx="11404315" cy="65008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884120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9722" y="0"/>
            <a:ext cx="7016151" cy="1143000"/>
          </a:xfrm>
        </p:spPr>
        <p:txBody>
          <a:bodyPr/>
          <a:lstStyle/>
          <a:p>
            <a:pPr algn="ctr"/>
            <a:r>
              <a:rPr lang="en-IN" sz="3600" b="1" u="sng" dirty="0" smtClean="0">
                <a:latin typeface="Bahnschrift" panose="020B0502040204020203" pitchFamily="34" charset="0"/>
                <a:cs typeface="Times New Roman" panose="02020603050405020304" pitchFamily="18" charset="0"/>
              </a:rPr>
              <a:t>WIDE CNN</a:t>
            </a:r>
            <a:endParaRPr lang="en-IN" sz="3600" b="1" u="sng" dirty="0">
              <a:latin typeface="Bahnschrift" panose="020B0502040204020203" pitchFamily="34" charset="0"/>
              <a:cs typeface="Times New Roman" panose="02020603050405020304" pitchFamily="18" charset="0"/>
            </a:endParaRPr>
          </a:p>
        </p:txBody>
      </p:sp>
      <p:sp>
        <p:nvSpPr>
          <p:cNvPr id="5" name="Rectangle 4"/>
          <p:cNvSpPr/>
          <p:nvPr/>
        </p:nvSpPr>
        <p:spPr>
          <a:xfrm>
            <a:off x="491705" y="142852"/>
            <a:ext cx="11257471" cy="65008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16</a:t>
            </a:fld>
            <a:endParaRPr lang="en-US" dirty="0"/>
          </a:p>
        </p:txBody>
      </p:sp>
      <p:pic>
        <p:nvPicPr>
          <p:cNvPr id="7" name="Picture 6"/>
          <p:cNvPicPr>
            <a:picLocks noChangeAspect="1"/>
          </p:cNvPicPr>
          <p:nvPr/>
        </p:nvPicPr>
        <p:blipFill rotWithShape="1">
          <a:blip r:embed="rId2"/>
          <a:srcRect b="2994"/>
          <a:stretch/>
        </p:blipFill>
        <p:spPr>
          <a:xfrm>
            <a:off x="730431" y="1012397"/>
            <a:ext cx="9018856" cy="4888071"/>
          </a:xfrm>
          <a:prstGeom prst="rect">
            <a:avLst/>
          </a:prstGeom>
        </p:spPr>
      </p:pic>
      <p:pic>
        <p:nvPicPr>
          <p:cNvPr id="8" name="Picture 7"/>
          <p:cNvPicPr>
            <a:picLocks noChangeAspect="1"/>
          </p:cNvPicPr>
          <p:nvPr/>
        </p:nvPicPr>
        <p:blipFill>
          <a:blip r:embed="rId3"/>
          <a:stretch>
            <a:fillRect/>
          </a:stretch>
        </p:blipFill>
        <p:spPr>
          <a:xfrm>
            <a:off x="7959519" y="3703412"/>
            <a:ext cx="3036071" cy="1591194"/>
          </a:xfrm>
          <a:prstGeom prst="rect">
            <a:avLst/>
          </a:prstGeom>
        </p:spPr>
      </p:pic>
      <p:sp>
        <p:nvSpPr>
          <p:cNvPr id="9" name="Rectangle 8"/>
          <p:cNvSpPr/>
          <p:nvPr/>
        </p:nvSpPr>
        <p:spPr>
          <a:xfrm>
            <a:off x="4009490" y="5718091"/>
            <a:ext cx="5620706" cy="369332"/>
          </a:xfrm>
          <a:prstGeom prst="rect">
            <a:avLst/>
          </a:prstGeom>
        </p:spPr>
        <p:txBody>
          <a:bodyPr wrap="none">
            <a:spAutoFit/>
          </a:bodyPr>
          <a:lstStyle/>
          <a:p>
            <a:r>
              <a:rPr lang="en-US" dirty="0"/>
              <a:t>The accuracy was found to be </a:t>
            </a:r>
            <a:r>
              <a:rPr lang="en-US" dirty="0" smtClean="0"/>
              <a:t>91.31% </a:t>
            </a:r>
            <a:r>
              <a:rPr lang="en-US" dirty="0"/>
              <a:t>and AUC was </a:t>
            </a:r>
            <a:r>
              <a:rPr lang="en-US" dirty="0" smtClean="0"/>
              <a:t>66.77.</a:t>
            </a:r>
            <a:endParaRPr lang="en-US" dirty="0"/>
          </a:p>
        </p:txBody>
      </p:sp>
      <p:sp>
        <p:nvSpPr>
          <p:cNvPr id="14" name="Rounded Rectangle 13"/>
          <p:cNvSpPr/>
          <p:nvPr/>
        </p:nvSpPr>
        <p:spPr>
          <a:xfrm>
            <a:off x="7892716" y="3696101"/>
            <a:ext cx="3532471" cy="1694046"/>
          </a:xfrm>
          <a:prstGeom prst="round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ounded Rectangle 14"/>
          <p:cNvSpPr/>
          <p:nvPr/>
        </p:nvSpPr>
        <p:spPr>
          <a:xfrm>
            <a:off x="808522" y="924025"/>
            <a:ext cx="3513221" cy="259882"/>
          </a:xfrm>
          <a:prstGeom prst="roundRect">
            <a:avLst/>
          </a:prstGeom>
          <a:solidFill>
            <a:schemeClr val="accent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131000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21075"/>
          <a:stretch/>
        </p:blipFill>
        <p:spPr>
          <a:xfrm>
            <a:off x="838200" y="2325757"/>
            <a:ext cx="7983208" cy="4131508"/>
          </a:xfrm>
          <a:prstGeom prst="rect">
            <a:avLst/>
          </a:prstGeom>
        </p:spPr>
      </p:pic>
      <p:sp>
        <p:nvSpPr>
          <p:cNvPr id="2" name="Title 1"/>
          <p:cNvSpPr>
            <a:spLocks noGrp="1"/>
          </p:cNvSpPr>
          <p:nvPr>
            <p:ph type="title"/>
          </p:nvPr>
        </p:nvSpPr>
        <p:spPr>
          <a:xfrm>
            <a:off x="4829804" y="-25879"/>
            <a:ext cx="2940170" cy="1325563"/>
          </a:xfrm>
        </p:spPr>
        <p:txBody>
          <a:bodyPr/>
          <a:lstStyle/>
          <a:p>
            <a:r>
              <a:rPr lang="en-IN" b="1" u="sng" dirty="0" smtClean="0">
                <a:latin typeface="Bahnschrift" panose="020B0502040204020203" pitchFamily="34" charset="0"/>
                <a:cs typeface="Times New Roman" panose="02020603050405020304" pitchFamily="18" charset="0"/>
              </a:rPr>
              <a:t>DEEP CNN</a:t>
            </a:r>
            <a:endParaRPr lang="en-US" dirty="0"/>
          </a:p>
        </p:txBody>
      </p:sp>
      <p:pic>
        <p:nvPicPr>
          <p:cNvPr id="6" name="Content Placeholder 5"/>
          <p:cNvPicPr>
            <a:picLocks noGrp="1" noChangeAspect="1"/>
          </p:cNvPicPr>
          <p:nvPr>
            <p:ph idx="1"/>
          </p:nvPr>
        </p:nvPicPr>
        <p:blipFill>
          <a:blip r:embed="rId3"/>
          <a:stretch>
            <a:fillRect/>
          </a:stretch>
        </p:blipFill>
        <p:spPr>
          <a:xfrm>
            <a:off x="7608834" y="3528711"/>
            <a:ext cx="3028950" cy="1397656"/>
          </a:xfrm>
          <a:prstGeom prst="rect">
            <a:avLst/>
          </a:prstGeom>
        </p:spPr>
      </p:pic>
      <p:sp>
        <p:nvSpPr>
          <p:cNvPr id="5" name="Rectangle 4"/>
          <p:cNvSpPr/>
          <p:nvPr/>
        </p:nvSpPr>
        <p:spPr>
          <a:xfrm>
            <a:off x="7096539" y="3309730"/>
            <a:ext cx="3562365" cy="1616637"/>
          </a:xfrm>
          <a:prstGeom prst="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1451788"/>
            <a:ext cx="5830957" cy="46028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2D- CONVOLUTION  NEURAL NETWORK:</a:t>
            </a:r>
            <a:endParaRPr lang="en-US" dirty="0">
              <a:solidFill>
                <a:schemeClr val="tx2"/>
              </a:solidFill>
            </a:endParaRPr>
          </a:p>
        </p:txBody>
      </p:sp>
      <p:sp>
        <p:nvSpPr>
          <p:cNvPr id="9" name="Rectangle 8"/>
          <p:cNvSpPr/>
          <p:nvPr/>
        </p:nvSpPr>
        <p:spPr>
          <a:xfrm>
            <a:off x="5491171" y="5507150"/>
            <a:ext cx="5562998" cy="369332"/>
          </a:xfrm>
          <a:prstGeom prst="rect">
            <a:avLst/>
          </a:prstGeom>
        </p:spPr>
        <p:txBody>
          <a:bodyPr wrap="none">
            <a:spAutoFit/>
          </a:bodyPr>
          <a:lstStyle/>
          <a:p>
            <a:r>
              <a:rPr lang="en-US" dirty="0"/>
              <a:t>The accuracy was found to be </a:t>
            </a:r>
            <a:r>
              <a:rPr lang="en-US" dirty="0" smtClean="0"/>
              <a:t>97.55% </a:t>
            </a:r>
            <a:r>
              <a:rPr lang="en-US" dirty="0"/>
              <a:t>and AUC was </a:t>
            </a:r>
            <a:r>
              <a:rPr lang="en-US" dirty="0" smtClean="0"/>
              <a:t>80.27</a:t>
            </a:r>
            <a:endParaRPr lang="en-US" dirty="0"/>
          </a:p>
        </p:txBody>
      </p:sp>
    </p:spTree>
    <p:extLst>
      <p:ext uri="{BB962C8B-B14F-4D97-AF65-F5344CB8AC3E}">
        <p14:creationId xmlns:p14="http://schemas.microsoft.com/office/powerpoint/2010/main" val="38465133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50645" y="3426595"/>
            <a:ext cx="9906000" cy="3022332"/>
          </a:xfrm>
          <a:prstGeom prst="rect">
            <a:avLst/>
          </a:prstGeom>
        </p:spPr>
      </p:pic>
      <p:pic>
        <p:nvPicPr>
          <p:cNvPr id="5" name="Picture 4"/>
          <p:cNvPicPr>
            <a:picLocks noChangeAspect="1"/>
          </p:cNvPicPr>
          <p:nvPr/>
        </p:nvPicPr>
        <p:blipFill>
          <a:blip r:embed="rId3"/>
          <a:stretch>
            <a:fillRect/>
          </a:stretch>
        </p:blipFill>
        <p:spPr>
          <a:xfrm>
            <a:off x="1150645" y="202131"/>
            <a:ext cx="9391650" cy="3257550"/>
          </a:xfrm>
          <a:prstGeom prst="rect">
            <a:avLst/>
          </a:prstGeom>
        </p:spPr>
      </p:pic>
      <p:sp>
        <p:nvSpPr>
          <p:cNvPr id="6" name="Rectangle 5"/>
          <p:cNvSpPr/>
          <p:nvPr/>
        </p:nvSpPr>
        <p:spPr>
          <a:xfrm>
            <a:off x="491705" y="142852"/>
            <a:ext cx="11257471" cy="65008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p:cNvSpPr/>
          <p:nvPr/>
        </p:nvSpPr>
        <p:spPr>
          <a:xfrm>
            <a:off x="4032985" y="240632"/>
            <a:ext cx="3349592" cy="154003"/>
          </a:xfrm>
          <a:prstGeom prst="roundRect">
            <a:avLst/>
          </a:prstGeom>
          <a:solidFill>
            <a:schemeClr val="accent2">
              <a:alpha val="7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ounded Rectangle 7"/>
          <p:cNvSpPr/>
          <p:nvPr/>
        </p:nvSpPr>
        <p:spPr>
          <a:xfrm>
            <a:off x="4166134" y="3426595"/>
            <a:ext cx="3349592" cy="173254"/>
          </a:xfrm>
          <a:prstGeom prst="roundRect">
            <a:avLst/>
          </a:prstGeom>
          <a:solidFill>
            <a:schemeClr val="accent2">
              <a:alpha val="7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07594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Times New Roman" panose="02020603050405020304" pitchFamily="18" charset="0"/>
                <a:cs typeface="Times New Roman" panose="02020603050405020304" pitchFamily="18" charset="0"/>
              </a:rPr>
              <a:t>2-D VISUALIZATION PLOTS</a:t>
            </a:r>
            <a:endParaRPr lang="en-US" u="sng" dirty="0">
              <a:latin typeface="Times New Roman" panose="02020603050405020304" pitchFamily="18" charset="0"/>
              <a:cs typeface="Times New Roman" panose="02020603050405020304" pitchFamily="18" charset="0"/>
            </a:endParaRPr>
          </a:p>
        </p:txBody>
      </p:sp>
      <p:sp>
        <p:nvSpPr>
          <p:cNvPr id="5" name="Rectangle 4"/>
          <p:cNvSpPr/>
          <p:nvPr/>
        </p:nvSpPr>
        <p:spPr>
          <a:xfrm>
            <a:off x="491705" y="142852"/>
            <a:ext cx="11257471" cy="65008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Content Placeholder 6"/>
          <p:cNvPicPr>
            <a:picLocks noGrp="1" noChangeAspect="1"/>
          </p:cNvPicPr>
          <p:nvPr>
            <p:ph idx="1"/>
          </p:nvPr>
        </p:nvPicPr>
        <p:blipFill>
          <a:blip r:embed="rId2"/>
          <a:stretch>
            <a:fillRect/>
          </a:stretch>
        </p:blipFill>
        <p:spPr>
          <a:xfrm>
            <a:off x="2208363" y="1549043"/>
            <a:ext cx="8879456" cy="4310313"/>
          </a:xfrm>
          <a:prstGeom prst="rect">
            <a:avLst/>
          </a:prstGeom>
        </p:spPr>
      </p:pic>
      <p:sp>
        <p:nvSpPr>
          <p:cNvPr id="8" name="Rectangle 7"/>
          <p:cNvSpPr/>
          <p:nvPr/>
        </p:nvSpPr>
        <p:spPr>
          <a:xfrm>
            <a:off x="1503872" y="5859356"/>
            <a:ext cx="10081404" cy="646331"/>
          </a:xfrm>
          <a:prstGeom prst="rect">
            <a:avLst/>
          </a:prstGeom>
        </p:spPr>
        <p:txBody>
          <a:bodyPr wrap="square">
            <a:spAutoFit/>
          </a:bodyPr>
          <a:lstStyle/>
          <a:p>
            <a:r>
              <a:rPr lang="en-US" dirty="0" smtClean="0"/>
              <a:t>We </a:t>
            </a:r>
            <a:r>
              <a:rPr lang="en-US" dirty="0"/>
              <a:t>can observe that there is a periodicity on the electricity consumption of this customer if we plot the data in 2-D manner by week</a:t>
            </a:r>
          </a:p>
        </p:txBody>
      </p:sp>
    </p:spTree>
    <p:extLst>
      <p:ext uri="{BB962C8B-B14F-4D97-AF65-F5344CB8AC3E}">
        <p14:creationId xmlns:p14="http://schemas.microsoft.com/office/powerpoint/2010/main" val="19746407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4253965244"/>
              </p:ext>
            </p:extLst>
          </p:nvPr>
        </p:nvGraphicFramePr>
        <p:xfrm>
          <a:off x="1026543" y="1003499"/>
          <a:ext cx="9739223" cy="4729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3024166" y="357167"/>
            <a:ext cx="6286544" cy="646331"/>
          </a:xfrm>
          <a:prstGeom prst="rect">
            <a:avLst/>
          </a:prstGeom>
          <a:noFill/>
        </p:spPr>
        <p:txBody>
          <a:bodyPr wrap="square" rtlCol="0">
            <a:spAutoFit/>
          </a:bodyPr>
          <a:lstStyle/>
          <a:p>
            <a:pPr algn="ctr"/>
            <a:r>
              <a:rPr lang="en-US" sz="3600" u="sng" dirty="0">
                <a:solidFill>
                  <a:srgbClr val="002060"/>
                </a:solidFill>
                <a:latin typeface="Bahnschrift" panose="020B0502040204020203" pitchFamily="34" charset="0"/>
              </a:rPr>
              <a:t>CONTENTS</a:t>
            </a:r>
            <a:r>
              <a:rPr lang="en-US" sz="3600" dirty="0">
                <a:solidFill>
                  <a:srgbClr val="002060"/>
                </a:solidFill>
                <a:latin typeface="Bahnschrift" panose="020B0502040204020203" pitchFamily="34" charset="0"/>
              </a:rPr>
              <a:t> </a:t>
            </a:r>
          </a:p>
        </p:txBody>
      </p:sp>
      <p:sp>
        <p:nvSpPr>
          <p:cNvPr id="4" name="Rectangle 3"/>
          <p:cNvSpPr/>
          <p:nvPr/>
        </p:nvSpPr>
        <p:spPr>
          <a:xfrm>
            <a:off x="491705" y="142852"/>
            <a:ext cx="11257471" cy="65008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040241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u="sng" dirty="0" smtClean="0">
                <a:solidFill>
                  <a:schemeClr val="tx2"/>
                </a:solidFill>
                <a:latin typeface="Times New Roman" panose="02020603050405020304" pitchFamily="18" charset="0"/>
                <a:cs typeface="Times New Roman" panose="02020603050405020304" pitchFamily="18" charset="0"/>
              </a:rPr>
              <a:t>PEARSON  CORRELATION COEFFICIENT</a:t>
            </a:r>
            <a:endParaRPr lang="en-US" sz="4000" u="sng"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35501"/>
            <a:ext cx="10515600" cy="4641461"/>
          </a:xfrm>
        </p:spPr>
        <p:txBody>
          <a:bodyPr/>
          <a:lstStyle/>
          <a:p>
            <a:r>
              <a:rPr lang="en-US" dirty="0" smtClean="0"/>
              <a:t>The Pearson correlation </a:t>
            </a:r>
            <a:r>
              <a:rPr lang="en-US" b="1" dirty="0" smtClean="0"/>
              <a:t>measures the strength of the linear relationship between two variables</a:t>
            </a:r>
            <a:r>
              <a:rPr lang="en-US" dirty="0" smtClean="0"/>
              <a:t>.</a:t>
            </a:r>
            <a:r>
              <a:rPr lang="en-US" dirty="0"/>
              <a:t> </a:t>
            </a:r>
            <a:endParaRPr lang="en-US" dirty="0" smtClean="0"/>
          </a:p>
          <a:p>
            <a:endParaRPr lang="en-US" dirty="0" smtClean="0"/>
          </a:p>
          <a:p>
            <a:pPr marL="0" indent="0">
              <a:buNone/>
            </a:pPr>
            <a:endParaRPr lang="en-US" dirty="0"/>
          </a:p>
        </p:txBody>
      </p:sp>
      <p:pic>
        <p:nvPicPr>
          <p:cNvPr id="4" name="Picture 3"/>
          <p:cNvPicPr>
            <a:picLocks noChangeAspect="1"/>
          </p:cNvPicPr>
          <p:nvPr/>
        </p:nvPicPr>
        <p:blipFill rotWithShape="1">
          <a:blip r:embed="rId2"/>
          <a:srcRect l="5705" t="14285" r="2284" b="1677"/>
          <a:stretch/>
        </p:blipFill>
        <p:spPr>
          <a:xfrm>
            <a:off x="1216323" y="2613804"/>
            <a:ext cx="9437300" cy="3321170"/>
          </a:xfrm>
          <a:prstGeom prst="rect">
            <a:avLst/>
          </a:prstGeom>
        </p:spPr>
      </p:pic>
      <p:sp>
        <p:nvSpPr>
          <p:cNvPr id="5" name="Rectangle 4"/>
          <p:cNvSpPr/>
          <p:nvPr/>
        </p:nvSpPr>
        <p:spPr>
          <a:xfrm>
            <a:off x="491705" y="142852"/>
            <a:ext cx="11257471" cy="65008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1508999" y="5992296"/>
            <a:ext cx="3239028" cy="369332"/>
          </a:xfrm>
          <a:prstGeom prst="rect">
            <a:avLst/>
          </a:prstGeom>
        </p:spPr>
        <p:txBody>
          <a:bodyPr wrap="none">
            <a:spAutoFit/>
          </a:bodyPr>
          <a:lstStyle/>
          <a:p>
            <a:r>
              <a:rPr lang="en-US" dirty="0"/>
              <a:t>PCC values of normal customers </a:t>
            </a:r>
          </a:p>
        </p:txBody>
      </p:sp>
      <p:sp>
        <p:nvSpPr>
          <p:cNvPr id="8" name="Rectangle 7"/>
          <p:cNvSpPr/>
          <p:nvPr/>
        </p:nvSpPr>
        <p:spPr>
          <a:xfrm>
            <a:off x="7425772" y="6041004"/>
            <a:ext cx="2861361" cy="369332"/>
          </a:xfrm>
          <a:prstGeom prst="rect">
            <a:avLst/>
          </a:prstGeom>
        </p:spPr>
        <p:txBody>
          <a:bodyPr wrap="none">
            <a:spAutoFit/>
          </a:bodyPr>
          <a:lstStyle/>
          <a:p>
            <a:r>
              <a:rPr lang="en-US" dirty="0"/>
              <a:t>PCC values of energy thieves</a:t>
            </a:r>
          </a:p>
        </p:txBody>
      </p:sp>
    </p:spTree>
    <p:extLst>
      <p:ext uri="{BB962C8B-B14F-4D97-AF65-F5344CB8AC3E}">
        <p14:creationId xmlns:p14="http://schemas.microsoft.com/office/powerpoint/2010/main" val="9416448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1439" y="381800"/>
            <a:ext cx="10059838" cy="1086839"/>
          </a:xfrm>
        </p:spPr>
        <p:txBody>
          <a:bodyPr>
            <a:normAutofit fontScale="90000"/>
          </a:bodyPr>
          <a:lstStyle/>
          <a:p>
            <a:pPr algn="ctr"/>
            <a:r>
              <a:rPr lang="en-US" b="1" u="sng" dirty="0">
                <a:solidFill>
                  <a:schemeClr val="tx2"/>
                </a:solidFill>
                <a:latin typeface="Times New Roman" panose="02020603050405020304" pitchFamily="18" charset="0"/>
                <a:cs typeface="Times New Roman" panose="02020603050405020304" pitchFamily="18" charset="0"/>
              </a:rPr>
              <a:t>Autocorrelation function (ACF) of electricity consumption by week</a:t>
            </a:r>
          </a:p>
        </p:txBody>
      </p:sp>
      <p:pic>
        <p:nvPicPr>
          <p:cNvPr id="4" name="Content Placeholder 3"/>
          <p:cNvPicPr>
            <a:picLocks noGrp="1" noChangeAspect="1"/>
          </p:cNvPicPr>
          <p:nvPr>
            <p:ph idx="1"/>
          </p:nvPr>
        </p:nvPicPr>
        <p:blipFill>
          <a:blip r:embed="rId2"/>
          <a:stretch>
            <a:fillRect/>
          </a:stretch>
        </p:blipFill>
        <p:spPr>
          <a:xfrm>
            <a:off x="1146733" y="2795744"/>
            <a:ext cx="9855254" cy="3079743"/>
          </a:xfrm>
          <a:prstGeom prst="rect">
            <a:avLst/>
          </a:prstGeom>
        </p:spPr>
      </p:pic>
      <p:sp>
        <p:nvSpPr>
          <p:cNvPr id="5" name="Rectangle 4"/>
          <p:cNvSpPr/>
          <p:nvPr/>
        </p:nvSpPr>
        <p:spPr>
          <a:xfrm>
            <a:off x="491705" y="142852"/>
            <a:ext cx="11257471" cy="65008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2184867" y="5889607"/>
            <a:ext cx="3181255" cy="369332"/>
          </a:xfrm>
          <a:prstGeom prst="rect">
            <a:avLst/>
          </a:prstGeom>
        </p:spPr>
        <p:txBody>
          <a:bodyPr wrap="none">
            <a:spAutoFit/>
          </a:bodyPr>
          <a:lstStyle/>
          <a:p>
            <a:r>
              <a:rPr lang="en-US" dirty="0"/>
              <a:t>ACF values of normal customers</a:t>
            </a:r>
          </a:p>
        </p:txBody>
      </p:sp>
      <p:sp>
        <p:nvSpPr>
          <p:cNvPr id="7" name="Rectangle 6"/>
          <p:cNvSpPr/>
          <p:nvPr/>
        </p:nvSpPr>
        <p:spPr>
          <a:xfrm>
            <a:off x="7488594" y="5874169"/>
            <a:ext cx="2856488" cy="369332"/>
          </a:xfrm>
          <a:prstGeom prst="rect">
            <a:avLst/>
          </a:prstGeom>
        </p:spPr>
        <p:txBody>
          <a:bodyPr wrap="none">
            <a:spAutoFit/>
          </a:bodyPr>
          <a:lstStyle/>
          <a:p>
            <a:r>
              <a:rPr lang="en-US" dirty="0"/>
              <a:t>ACF values of energy thieves</a:t>
            </a:r>
          </a:p>
        </p:txBody>
      </p:sp>
      <p:sp>
        <p:nvSpPr>
          <p:cNvPr id="9" name="Content Placeholder 2"/>
          <p:cNvSpPr txBox="1">
            <a:spLocks/>
          </p:cNvSpPr>
          <p:nvPr/>
        </p:nvSpPr>
        <p:spPr>
          <a:xfrm>
            <a:off x="838200" y="1535501"/>
            <a:ext cx="10515600" cy="46414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11" name="Content Placeholder 2"/>
          <p:cNvSpPr txBox="1">
            <a:spLocks/>
          </p:cNvSpPr>
          <p:nvPr/>
        </p:nvSpPr>
        <p:spPr>
          <a:xfrm>
            <a:off x="1377776" y="1865664"/>
            <a:ext cx="9893501" cy="46132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latin typeface="Times New Roman" panose="02020603050405020304" pitchFamily="18" charset="0"/>
                <a:cs typeface="Times New Roman" panose="02020603050405020304" pitchFamily="18" charset="0"/>
              </a:rPr>
              <a:t>ACF of the electricity consumption patterns of normal customers have obvious periodicity the similar pattern longs for about 7 days while there is no obvious periodicity of electricity consumption of energy thieves. </a:t>
            </a:r>
          </a:p>
          <a:p>
            <a:endParaRPr lang="en-US"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0913880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chemeClr val="tx2"/>
                </a:solidFill>
                <a:latin typeface="Bahnschrift SemiBold SemiConden" pitchFamily="34" charset="0"/>
              </a:rPr>
              <a:t>Conclusion</a:t>
            </a:r>
          </a:p>
        </p:txBody>
      </p:sp>
      <p:sp>
        <p:nvSpPr>
          <p:cNvPr id="3" name="Content Placeholder 2"/>
          <p:cNvSpPr>
            <a:spLocks noGrp="1"/>
          </p:cNvSpPr>
          <p:nvPr>
            <p:ph idx="1"/>
          </p:nvPr>
        </p:nvSpPr>
        <p:spPr>
          <a:xfrm>
            <a:off x="1086928" y="1223507"/>
            <a:ext cx="10394830" cy="5440362"/>
          </a:xfrm>
        </p:spPr>
        <p:txBody>
          <a:bodyPr>
            <a:noAutofit/>
          </a:bodyPr>
          <a:lstStyle/>
          <a:p>
            <a:r>
              <a:rPr lang="en-US" sz="2400" dirty="0">
                <a:latin typeface="Times New Roman" pitchFamily="18" charset="0"/>
                <a:cs typeface="Times New Roman" pitchFamily="18" charset="0"/>
              </a:rPr>
              <a:t>The results have shown that </a:t>
            </a: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model </a:t>
            </a:r>
            <a:r>
              <a:rPr lang="en-US" sz="2400" dirty="0" smtClean="0">
                <a:latin typeface="Times New Roman" pitchFamily="18" charset="0"/>
                <a:cs typeface="Times New Roman" pitchFamily="18" charset="0"/>
              </a:rPr>
              <a:t>reveal </a:t>
            </a:r>
            <a:r>
              <a:rPr lang="en-US" sz="2400" dirty="0">
                <a:latin typeface="Times New Roman" pitchFamily="18" charset="0"/>
                <a:cs typeface="Times New Roman" pitchFamily="18" charset="0"/>
              </a:rPr>
              <a:t>the periodicity of the normal electricity usage and the non-periodicity of the electricity theft. </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a:latin typeface="Times New Roman" panose="02020603050405020304" pitchFamily="18" charset="0"/>
                <a:cs typeface="Times New Roman" panose="02020603050405020304" pitchFamily="18" charset="0"/>
              </a:rPr>
              <a:t>W</a:t>
            </a:r>
            <a:r>
              <a:rPr lang="en-US" sz="2400" dirty="0" smtClean="0">
                <a:latin typeface="Times New Roman" panose="02020603050405020304" pitchFamily="18" charset="0"/>
                <a:cs typeface="Times New Roman" panose="02020603050405020304" pitchFamily="18" charset="0"/>
              </a:rPr>
              <a:t>e </a:t>
            </a:r>
            <a:r>
              <a:rPr lang="en-US" sz="2400" dirty="0">
                <a:latin typeface="Times New Roman" panose="02020603050405020304" pitchFamily="18" charset="0"/>
                <a:cs typeface="Times New Roman" panose="02020603050405020304" pitchFamily="18" charset="0"/>
              </a:rPr>
              <a:t>transform the 1-D electricity consumption data into 2-D data according to weeks. </a:t>
            </a: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However</a:t>
            </a:r>
            <a:r>
              <a:rPr lang="en-US" sz="2400" dirty="0">
                <a:latin typeface="Times New Roman" panose="02020603050405020304" pitchFamily="18" charset="0"/>
                <a:cs typeface="Times New Roman" panose="02020603050405020304" pitchFamily="18" charset="0"/>
              </a:rPr>
              <a:t>, we have found that the weekly transformation in practice has the best performance compared with other types of transformations</a:t>
            </a:r>
            <a:r>
              <a:rPr lang="en-US" sz="2400" dirty="0" smtClean="0">
                <a:latin typeface="Times New Roman" pitchFamily="18" charset="0"/>
                <a:cs typeface="Times New Roman" pitchFamily="18" charset="0"/>
              </a:rPr>
              <a:t>. </a:t>
            </a:r>
          </a:p>
          <a:p>
            <a:endParaRPr lang="en-US" sz="2400"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O</a:t>
            </a:r>
            <a:r>
              <a:rPr lang="en-US" sz="2400" dirty="0" smtClean="0">
                <a:latin typeface="Times New Roman" pitchFamily="18" charset="0"/>
                <a:cs typeface="Times New Roman" pitchFamily="18" charset="0"/>
              </a:rPr>
              <a:t>ur </a:t>
            </a:r>
            <a:r>
              <a:rPr lang="en-US" sz="2400" dirty="0">
                <a:latin typeface="Times New Roman" pitchFamily="18" charset="0"/>
                <a:cs typeface="Times New Roman" pitchFamily="18" charset="0"/>
              </a:rPr>
              <a:t>preliminary results also imply that we can easily identify the abnormal electricity usage if we analyze the electricity consumption by aligning the consumption data of several weeks </a:t>
            </a:r>
            <a:r>
              <a:rPr lang="en-US" sz="2400" dirty="0" smtClean="0">
                <a:latin typeface="Times New Roman" pitchFamily="18" charset="0"/>
                <a:cs typeface="Times New Roman" pitchFamily="18" charset="0"/>
              </a:rPr>
              <a:t>together.</a:t>
            </a:r>
          </a:p>
          <a:p>
            <a:pPr>
              <a:buNone/>
            </a:pPr>
            <a:endParaRPr lang="en-US" sz="2400" dirty="0">
              <a:latin typeface="Times New Roman" pitchFamily="18" charset="0"/>
              <a:cs typeface="Times New Roman" pitchFamily="18" charset="0"/>
            </a:endParaRPr>
          </a:p>
        </p:txBody>
      </p:sp>
      <p:sp>
        <p:nvSpPr>
          <p:cNvPr id="4" name="Rectangle 3"/>
          <p:cNvSpPr/>
          <p:nvPr/>
        </p:nvSpPr>
        <p:spPr>
          <a:xfrm>
            <a:off x="491705" y="142852"/>
            <a:ext cx="11257471" cy="65008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200887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chemeClr val="tx2"/>
                </a:solidFill>
                <a:latin typeface="Bahnschrift SemiBold SemiConden" pitchFamily="34" charset="0"/>
              </a:rPr>
              <a:t>REFERENCES</a:t>
            </a:r>
          </a:p>
        </p:txBody>
      </p:sp>
      <p:sp>
        <p:nvSpPr>
          <p:cNvPr id="3" name="Content Placeholder 2"/>
          <p:cNvSpPr>
            <a:spLocks noGrp="1"/>
          </p:cNvSpPr>
          <p:nvPr>
            <p:ph idx="1"/>
          </p:nvPr>
        </p:nvSpPr>
        <p:spPr>
          <a:xfrm>
            <a:off x="1553183" y="1235413"/>
            <a:ext cx="9448800" cy="4776281"/>
          </a:xfrm>
        </p:spPr>
        <p:txBody>
          <a:bodyPr>
            <a:normAutofit/>
          </a:bodyPr>
          <a:lstStyle/>
          <a:p>
            <a:pPr marL="457200" indent="-457200" algn="just">
              <a:buFont typeface="+mj-lt"/>
              <a:buAutoNum type="arabicPeriod"/>
            </a:pPr>
            <a:r>
              <a:rPr lang="en-US" sz="2000" dirty="0" err="1"/>
              <a:t>Zibin</a:t>
            </a:r>
            <a:r>
              <a:rPr lang="en-US" sz="2000" dirty="0"/>
              <a:t> Zheng, Senior Member, IEEE, </a:t>
            </a:r>
            <a:r>
              <a:rPr lang="en-US" sz="2000" dirty="0" err="1"/>
              <a:t>Yatao</a:t>
            </a:r>
            <a:r>
              <a:rPr lang="en-US" sz="2000" dirty="0"/>
              <a:t> Yang, </a:t>
            </a:r>
            <a:r>
              <a:rPr lang="en-US" sz="2000" dirty="0" err="1"/>
              <a:t>Xiangdong</a:t>
            </a:r>
            <a:r>
              <a:rPr lang="en-US" sz="2000" dirty="0"/>
              <a:t> </a:t>
            </a:r>
            <a:r>
              <a:rPr lang="en-US" sz="2000" dirty="0" err="1"/>
              <a:t>Niu</a:t>
            </a:r>
            <a:r>
              <a:rPr lang="en-US" sz="2000" dirty="0"/>
              <a:t>, Hong-Ning Dai, Senior Member, IEEE, </a:t>
            </a:r>
            <a:r>
              <a:rPr lang="en-US" sz="2000" dirty="0" err="1" smtClean="0"/>
              <a:t>YurenZhou</a:t>
            </a:r>
            <a:r>
              <a:rPr lang="en-US" sz="2000" dirty="0" smtClean="0"/>
              <a:t> “Wide </a:t>
            </a:r>
            <a:r>
              <a:rPr lang="en-US" sz="2000" dirty="0"/>
              <a:t>&amp; Deep Convolutional Neural Networks for Electricity-Theft Detection to Secure Smart Grids</a:t>
            </a:r>
            <a:r>
              <a:rPr lang="en-US" sz="2000" dirty="0" smtClean="0"/>
              <a:t>”, </a:t>
            </a:r>
            <a:r>
              <a:rPr lang="en-US" sz="2000" dirty="0"/>
              <a:t>Bulletin of Electrical Engineering and Informatics Vol. 10, No. 4, August </a:t>
            </a:r>
            <a:r>
              <a:rPr lang="en-US" sz="2000" dirty="0" smtClean="0"/>
              <a:t>2021.</a:t>
            </a:r>
          </a:p>
          <a:p>
            <a:pPr marL="457200" indent="-457200" algn="just">
              <a:buFont typeface="+mj-lt"/>
              <a:buAutoNum type="arabicPeriod"/>
            </a:pPr>
            <a:endParaRPr lang="en-US" sz="2000" dirty="0" smtClean="0"/>
          </a:p>
          <a:p>
            <a:pPr marL="457200" indent="-457200" algn="just">
              <a:buFont typeface="+mj-lt"/>
              <a:buAutoNum type="arabicPeriod"/>
            </a:pPr>
            <a:r>
              <a:rPr lang="en-US" sz="2000" dirty="0" smtClean="0"/>
              <a:t>NADEEM </a:t>
            </a:r>
            <a:r>
              <a:rPr lang="en-US" sz="2000" dirty="0"/>
              <a:t>JAVAID </a:t>
            </a:r>
            <a:r>
              <a:rPr lang="en-US" sz="2000" dirty="0" smtClean="0"/>
              <a:t> </a:t>
            </a:r>
            <a:r>
              <a:rPr lang="en-US" sz="2000" dirty="0"/>
              <a:t>, (Senior Member, IEEE), HIRA GUL1 , SOBIA BAIG </a:t>
            </a:r>
            <a:r>
              <a:rPr lang="en-US" sz="2000" dirty="0" smtClean="0"/>
              <a:t> </a:t>
            </a:r>
            <a:r>
              <a:rPr lang="en-US" sz="2000" dirty="0"/>
              <a:t>, (Senior Member, IEEE), FAISAL </a:t>
            </a:r>
            <a:r>
              <a:rPr lang="en-US" sz="2000" dirty="0" smtClean="0"/>
              <a:t>SHEHZAD </a:t>
            </a:r>
            <a:r>
              <a:rPr lang="en-US" sz="2000" dirty="0"/>
              <a:t>, CHENGJUN XIA </a:t>
            </a:r>
            <a:r>
              <a:rPr lang="en-US" sz="2000" dirty="0" smtClean="0"/>
              <a:t>, </a:t>
            </a:r>
            <a:r>
              <a:rPr lang="en-US" sz="2000" dirty="0"/>
              <a:t>(Senior Member, IEEE), LIN GUAN </a:t>
            </a:r>
            <a:r>
              <a:rPr lang="en-US" sz="2000" dirty="0" smtClean="0"/>
              <a:t>, </a:t>
            </a:r>
            <a:r>
              <a:rPr lang="en-US" sz="2000" dirty="0"/>
              <a:t>(Member, IEEE), AND TANZEELA </a:t>
            </a:r>
            <a:r>
              <a:rPr lang="en-US" sz="2000" dirty="0" smtClean="0"/>
              <a:t>SULTANA “Using GANCNN and ERNET for Detection of Non Technical Losses to Secure Smart Grids”.</a:t>
            </a:r>
            <a:r>
              <a:rPr lang="en-US" sz="2000" dirty="0"/>
              <a:t> </a:t>
            </a:r>
            <a:r>
              <a:rPr lang="en-US" sz="2000" dirty="0" smtClean="0"/>
              <a:t>Date </a:t>
            </a:r>
            <a:r>
              <a:rPr lang="en-US" sz="2000" dirty="0"/>
              <a:t>of publication June 25, </a:t>
            </a:r>
            <a:r>
              <a:rPr lang="en-US" sz="2000" dirty="0" smtClean="0"/>
              <a:t>2021</a:t>
            </a:r>
            <a:r>
              <a:rPr lang="en-US" sz="2000" dirty="0"/>
              <a:t>.</a:t>
            </a:r>
            <a:endParaRPr lang="en-US" sz="2000" dirty="0" smtClean="0"/>
          </a:p>
          <a:p>
            <a:pPr marL="457200" indent="-457200" algn="just">
              <a:buFont typeface="+mj-lt"/>
              <a:buAutoNum type="arabicPeriod"/>
            </a:pPr>
            <a:endParaRPr lang="en-US" sz="2000" dirty="0"/>
          </a:p>
          <a:p>
            <a:pPr marL="457200" indent="-457200" algn="just">
              <a:buFont typeface="+mj-lt"/>
              <a:buAutoNum type="arabicPeriod"/>
            </a:pPr>
            <a:r>
              <a:rPr lang="en-US" sz="2000" dirty="0"/>
              <a:t>Muhammad Salman Saeed ,</a:t>
            </a:r>
            <a:r>
              <a:rPr lang="en-US" sz="2000" dirty="0" smtClean="0"/>
              <a:t> </a:t>
            </a:r>
            <a:r>
              <a:rPr lang="en-US" sz="2000" dirty="0" err="1"/>
              <a:t>Mohd</a:t>
            </a:r>
            <a:r>
              <a:rPr lang="en-US" sz="2000" dirty="0"/>
              <a:t> Wazir Mustafa </a:t>
            </a:r>
            <a:r>
              <a:rPr lang="en-US" sz="2000" dirty="0" smtClean="0"/>
              <a:t>, </a:t>
            </a:r>
            <a:r>
              <a:rPr lang="en-US" sz="2000" dirty="0" err="1"/>
              <a:t>Nawaf</a:t>
            </a:r>
            <a:r>
              <a:rPr lang="en-US" sz="2000" dirty="0"/>
              <a:t> N. </a:t>
            </a:r>
            <a:r>
              <a:rPr lang="en-US" sz="2000" dirty="0" err="1"/>
              <a:t>Hamadneh</a:t>
            </a:r>
            <a:r>
              <a:rPr lang="en-US" sz="2000" dirty="0"/>
              <a:t> </a:t>
            </a:r>
            <a:r>
              <a:rPr lang="en-US" sz="2000" dirty="0" smtClean="0"/>
              <a:t>, </a:t>
            </a:r>
            <a:r>
              <a:rPr lang="en-US" sz="2000" dirty="0" err="1"/>
              <a:t>Nawa</a:t>
            </a:r>
            <a:r>
              <a:rPr lang="en-US" sz="2000" dirty="0"/>
              <a:t> A. </a:t>
            </a:r>
            <a:r>
              <a:rPr lang="en-US" sz="2000" dirty="0" err="1"/>
              <a:t>Alshammari</a:t>
            </a:r>
            <a:r>
              <a:rPr lang="en-US" sz="2000" dirty="0"/>
              <a:t> </a:t>
            </a:r>
            <a:r>
              <a:rPr lang="en-US" sz="2000" dirty="0" smtClean="0"/>
              <a:t> </a:t>
            </a:r>
            <a:r>
              <a:rPr lang="en-US" sz="2000" dirty="0"/>
              <a:t>, Usman </a:t>
            </a:r>
            <a:r>
              <a:rPr lang="en-US" sz="2000" dirty="0" err="1"/>
              <a:t>Ullah</a:t>
            </a:r>
            <a:r>
              <a:rPr lang="en-US" sz="2000" dirty="0"/>
              <a:t> Sheikh </a:t>
            </a:r>
            <a:r>
              <a:rPr lang="en-US" sz="2000" dirty="0" smtClean="0"/>
              <a:t>, </a:t>
            </a:r>
            <a:r>
              <a:rPr lang="en-US" sz="2000" dirty="0" err="1"/>
              <a:t>Touqeer</a:t>
            </a:r>
            <a:r>
              <a:rPr lang="en-US" sz="2000" dirty="0"/>
              <a:t> Ahmed </a:t>
            </a:r>
            <a:r>
              <a:rPr lang="en-US" sz="2000" dirty="0" err="1"/>
              <a:t>Jumani</a:t>
            </a:r>
            <a:r>
              <a:rPr lang="en-US" sz="2000" dirty="0"/>
              <a:t> </a:t>
            </a:r>
            <a:r>
              <a:rPr lang="en-US" sz="2000" dirty="0" smtClean="0"/>
              <a:t>, </a:t>
            </a:r>
            <a:r>
              <a:rPr lang="en-US" sz="2000" dirty="0" err="1"/>
              <a:t>Saifulnizam</a:t>
            </a:r>
            <a:r>
              <a:rPr lang="en-US" sz="2000" dirty="0"/>
              <a:t> Bin </a:t>
            </a:r>
            <a:r>
              <a:rPr lang="en-US" sz="2000" dirty="0" err="1"/>
              <a:t>Abd</a:t>
            </a:r>
            <a:r>
              <a:rPr lang="en-US" sz="2000" dirty="0"/>
              <a:t> Khalid </a:t>
            </a:r>
            <a:r>
              <a:rPr lang="en-US" sz="2000" dirty="0" smtClean="0"/>
              <a:t>and </a:t>
            </a:r>
            <a:r>
              <a:rPr lang="en-US" sz="2000" dirty="0" err="1"/>
              <a:t>Ilyas</a:t>
            </a:r>
            <a:r>
              <a:rPr lang="en-US" sz="2000" dirty="0"/>
              <a:t> Khan </a:t>
            </a:r>
            <a:r>
              <a:rPr lang="en-US" sz="2000" dirty="0" smtClean="0"/>
              <a:t>,”Detection </a:t>
            </a:r>
            <a:r>
              <a:rPr lang="en-US" sz="2000" dirty="0"/>
              <a:t>of Non-Technical Losses in Power Utilities—A Comprehensive Systematic Review”. Published: 11 September </a:t>
            </a:r>
            <a:r>
              <a:rPr lang="en-US" sz="2000" dirty="0" smtClean="0"/>
              <a:t>2020.</a:t>
            </a:r>
            <a:endParaRPr lang="en-US" sz="2000" dirty="0"/>
          </a:p>
        </p:txBody>
      </p:sp>
      <p:sp>
        <p:nvSpPr>
          <p:cNvPr id="4" name="Rectangle 3"/>
          <p:cNvSpPr/>
          <p:nvPr/>
        </p:nvSpPr>
        <p:spPr>
          <a:xfrm>
            <a:off x="491705" y="142852"/>
            <a:ext cx="11257471" cy="65008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858496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rot="20653167">
            <a:off x="3270234" y="2819938"/>
            <a:ext cx="5643602" cy="1015663"/>
          </a:xfrm>
          <a:prstGeom prst="rect">
            <a:avLst/>
          </a:prstGeom>
          <a:noFill/>
        </p:spPr>
        <p:txBody>
          <a:bodyPr wrap="square" rtlCol="0">
            <a:spAutoFit/>
          </a:bodyPr>
          <a:lstStyle/>
          <a:p>
            <a:pPr algn="ctr"/>
            <a:r>
              <a:rPr lang="en-US" sz="6000" b="1" dirty="0">
                <a:latin typeface="Bradley Hand ITC" pitchFamily="66" charset="0"/>
              </a:rPr>
              <a:t>THANK YOU!</a:t>
            </a:r>
          </a:p>
        </p:txBody>
      </p:sp>
      <p:sp>
        <p:nvSpPr>
          <p:cNvPr id="5" name="Rectangle 4"/>
          <p:cNvSpPr/>
          <p:nvPr/>
        </p:nvSpPr>
        <p:spPr>
          <a:xfrm>
            <a:off x="644105" y="295252"/>
            <a:ext cx="11257471" cy="65008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p:nvPicPr>
        <p:blipFill>
          <a:blip r:embed="rId2"/>
          <a:stretch>
            <a:fillRect/>
          </a:stretch>
        </p:blipFill>
        <p:spPr>
          <a:xfrm>
            <a:off x="759897" y="371311"/>
            <a:ext cx="11025885" cy="6146221"/>
          </a:xfrm>
          <a:prstGeom prst="rect">
            <a:avLst/>
          </a:prstGeom>
        </p:spPr>
      </p:pic>
    </p:spTree>
    <p:extLst>
      <p:ext uri="{BB962C8B-B14F-4D97-AF65-F5344CB8AC3E}">
        <p14:creationId xmlns:p14="http://schemas.microsoft.com/office/powerpoint/2010/main" val="9841388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2ECF5BA-B037-4521-AAD3-7F1742A78303}"/>
              </a:ext>
            </a:extLst>
          </p:cNvPr>
          <p:cNvSpPr>
            <a:spLocks noGrp="1"/>
          </p:cNvSpPr>
          <p:nvPr>
            <p:ph type="title"/>
          </p:nvPr>
        </p:nvSpPr>
        <p:spPr>
          <a:xfrm>
            <a:off x="609600" y="274638"/>
            <a:ext cx="10972800" cy="795037"/>
          </a:xfrm>
        </p:spPr>
        <p:txBody>
          <a:bodyPr>
            <a:normAutofit/>
          </a:bodyPr>
          <a:lstStyle/>
          <a:p>
            <a:pPr algn="ctr"/>
            <a:r>
              <a:rPr lang="en-IN" sz="3600" u="sng" dirty="0">
                <a:solidFill>
                  <a:srgbClr val="002060"/>
                </a:solidFill>
                <a:latin typeface="Bahnschrift" panose="020B0502040204020203" pitchFamily="34" charset="0"/>
                <a:cs typeface="Times New Roman" panose="02020603050405020304" pitchFamily="18" charset="0"/>
              </a:rPr>
              <a:t>MOTIVATION OF PROJECT</a:t>
            </a:r>
            <a:endParaRPr lang="en-IN" sz="3600" dirty="0">
              <a:solidFill>
                <a:srgbClr val="002060"/>
              </a:solidFill>
              <a:latin typeface="Bahnschrift" panose="020B0502040204020203" pitchFamily="34" charset="0"/>
              <a:cs typeface="Times New Roman" panose="02020603050405020304" pitchFamily="18" charset="0"/>
            </a:endParaRPr>
          </a:p>
        </p:txBody>
      </p:sp>
      <p:sp>
        <p:nvSpPr>
          <p:cNvPr id="5" name="Content Placeholder 4">
            <a:extLst>
              <a:ext uri="{FF2B5EF4-FFF2-40B4-BE49-F238E27FC236}">
                <a16:creationId xmlns="" xmlns:a16="http://schemas.microsoft.com/office/drawing/2014/main" id="{0BF0D253-44D4-408E-95D6-55764A71E20E}"/>
              </a:ext>
            </a:extLst>
          </p:cNvPr>
          <p:cNvSpPr>
            <a:spLocks noGrp="1"/>
          </p:cNvSpPr>
          <p:nvPr>
            <p:ph idx="1"/>
          </p:nvPr>
        </p:nvSpPr>
        <p:spPr>
          <a:xfrm>
            <a:off x="609600" y="1285336"/>
            <a:ext cx="10972800" cy="5244860"/>
          </a:xfrm>
        </p:spPr>
        <p:txBody>
          <a:bodyPr>
            <a:normAutofit fontScale="92500"/>
          </a:bodyPr>
          <a:lstStyle/>
          <a:p>
            <a:pPr>
              <a:lnSpc>
                <a:spcPct val="110000"/>
              </a:lnSpc>
            </a:pPr>
            <a:r>
              <a:rPr lang="en-US" sz="2600" dirty="0">
                <a:latin typeface="Times New Roman" pitchFamily="18" charset="0"/>
                <a:cs typeface="Times New Roman" pitchFamily="18" charset="0"/>
              </a:rPr>
              <a:t>Conventional electricity-theft detection methods include humanly checking problematic meter installation or misconfiguration, comparing the abnormal meter readings with the normal ones and examining the bypassed power transmission line, </a:t>
            </a:r>
            <a:r>
              <a:rPr lang="en-US" sz="2600" dirty="0" err="1">
                <a:latin typeface="Times New Roman" pitchFamily="18" charset="0"/>
                <a:cs typeface="Times New Roman" pitchFamily="18" charset="0"/>
              </a:rPr>
              <a:t>etc</a:t>
            </a:r>
            <a:r>
              <a:rPr lang="en-US" sz="2600" dirty="0">
                <a:latin typeface="Times New Roman" pitchFamily="18" charset="0"/>
                <a:cs typeface="Times New Roman" pitchFamily="18" charset="0"/>
              </a:rPr>
              <a:t>, but these methods are extremely time-consuming, expensive, and </a:t>
            </a:r>
            <a:r>
              <a:rPr lang="en-US" sz="2600" dirty="0" smtClean="0">
                <a:latin typeface="Times New Roman" pitchFamily="18" charset="0"/>
                <a:cs typeface="Times New Roman" pitchFamily="18" charset="0"/>
              </a:rPr>
              <a:t>inefficient</a:t>
            </a:r>
            <a:r>
              <a:rPr lang="en-IN" sz="2600" dirty="0" smtClean="0">
                <a:latin typeface="Times New Roman" pitchFamily="18" charset="0"/>
                <a:cs typeface="Times New Roman" pitchFamily="18" charset="0"/>
              </a:rPr>
              <a:t>. </a:t>
            </a:r>
          </a:p>
          <a:p>
            <a:pPr>
              <a:lnSpc>
                <a:spcPct val="110000"/>
              </a:lnSpc>
            </a:pPr>
            <a:r>
              <a:rPr lang="en-US" sz="2600" dirty="0">
                <a:latin typeface="Times New Roman" pitchFamily="18" charset="0"/>
                <a:cs typeface="Times New Roman" pitchFamily="18" charset="0"/>
              </a:rPr>
              <a:t>In addition, some recent works show that data analysis on smart grids can help detect electricity </a:t>
            </a:r>
            <a:r>
              <a:rPr lang="en-US" sz="2600" dirty="0" smtClean="0">
                <a:latin typeface="Times New Roman" pitchFamily="18" charset="0"/>
                <a:cs typeface="Times New Roman" pitchFamily="18" charset="0"/>
              </a:rPr>
              <a:t>theft.</a:t>
            </a:r>
          </a:p>
          <a:p>
            <a:pPr>
              <a:lnSpc>
                <a:spcPct val="110000"/>
              </a:lnSpc>
            </a:pPr>
            <a:r>
              <a:rPr lang="en-US" sz="2600" dirty="0" smtClean="0">
                <a:latin typeface="Times New Roman" pitchFamily="18" charset="0"/>
                <a:cs typeface="Times New Roman" pitchFamily="18" charset="0"/>
              </a:rPr>
              <a:t>Most </a:t>
            </a:r>
            <a:r>
              <a:rPr lang="en-US" sz="2600" dirty="0">
                <a:latin typeface="Times New Roman" pitchFamily="18" charset="0"/>
                <a:cs typeface="Times New Roman" pitchFamily="18" charset="0"/>
              </a:rPr>
              <a:t>of them are based on artificial feature extraction according to domain knowledge and hence require manual interventions. Many methods such as support vector machines and linear regression have low electricity-theft detection accuracy</a:t>
            </a:r>
            <a:r>
              <a:rPr lang="en-US" sz="2600" dirty="0" smtClean="0">
                <a:latin typeface="Times New Roman" pitchFamily="18" charset="0"/>
                <a:cs typeface="Times New Roman" pitchFamily="18" charset="0"/>
              </a:rPr>
              <a:t>.</a:t>
            </a:r>
            <a:endParaRPr lang="en-IN" sz="2600" dirty="0" smtClean="0">
              <a:latin typeface="Times New Roman" pitchFamily="18" charset="0"/>
              <a:cs typeface="Times New Roman" pitchFamily="18" charset="0"/>
            </a:endParaRPr>
          </a:p>
          <a:p>
            <a:pPr>
              <a:lnSpc>
                <a:spcPct val="110000"/>
              </a:lnSpc>
            </a:pPr>
            <a:r>
              <a:rPr lang="en-IN" sz="2600" dirty="0" smtClean="0">
                <a:latin typeface="Times New Roman" pitchFamily="18" charset="0"/>
                <a:cs typeface="Times New Roman" pitchFamily="18" charset="0"/>
              </a:rPr>
              <a:t>Power theft in a country hits its GDP hard. So it is very important to prevent power theft for undisturbed supply of good quality power everywhere</a:t>
            </a:r>
            <a:r>
              <a:rPr lang="en-IN" sz="2800" dirty="0" smtClean="0">
                <a:latin typeface="Times New Roman" pitchFamily="18" charset="0"/>
                <a:cs typeface="Times New Roman" pitchFamily="18" charset="0"/>
              </a:rPr>
              <a:t>. </a:t>
            </a:r>
          </a:p>
        </p:txBody>
      </p:sp>
      <p:sp>
        <p:nvSpPr>
          <p:cNvPr id="6" name="Rectangle 5"/>
          <p:cNvSpPr/>
          <p:nvPr/>
        </p:nvSpPr>
        <p:spPr>
          <a:xfrm>
            <a:off x="491705" y="142852"/>
            <a:ext cx="11257471" cy="65008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p:cNvSpPr>
            <a:spLocks noGrp="1"/>
          </p:cNvSpPr>
          <p:nvPr>
            <p:ph type="sldNum" sz="quarter" idx="12"/>
          </p:nvPr>
        </p:nvSpPr>
        <p:spPr/>
        <p:txBody>
          <a:bodyPr/>
          <a:lstStyle/>
          <a:p>
            <a:fld id="{3A98EE3D-8CD1-4C3F-BD1C-C98C9596463C}" type="slidenum">
              <a:rPr lang="en-US" smtClean="0"/>
              <a:pPr/>
              <a:t>3</a:t>
            </a:fld>
            <a:endParaRPr lang="en-US" dirty="0"/>
          </a:p>
        </p:txBody>
      </p:sp>
    </p:spTree>
    <p:extLst>
      <p:ext uri="{BB962C8B-B14F-4D97-AF65-F5344CB8AC3E}">
        <p14:creationId xmlns:p14="http://schemas.microsoft.com/office/powerpoint/2010/main" val="23376972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490" y="136615"/>
            <a:ext cx="10972800" cy="838170"/>
          </a:xfrm>
        </p:spPr>
        <p:txBody>
          <a:bodyPr>
            <a:normAutofit/>
          </a:bodyPr>
          <a:lstStyle/>
          <a:p>
            <a:pPr algn="ctr"/>
            <a:r>
              <a:rPr lang="en-IN" sz="3600" b="1" u="sng" dirty="0" smtClean="0">
                <a:solidFill>
                  <a:srgbClr val="002060"/>
                </a:solidFill>
                <a:latin typeface="Bahnschrift" panose="020B0502040204020203" pitchFamily="34" charset="0"/>
                <a:cs typeface="Times New Roman" panose="02020603050405020304" pitchFamily="18" charset="0"/>
              </a:rPr>
              <a:t>OBJECTIVES</a:t>
            </a:r>
            <a:r>
              <a:rPr lang="en-IN" sz="3600" b="1" u="sng" dirty="0" smtClean="0">
                <a:solidFill>
                  <a:schemeClr val="accent5"/>
                </a:solidFill>
                <a:latin typeface="Bahnschrift" panose="020B0502040204020203" pitchFamily="34" charset="0"/>
              </a:rPr>
              <a:t> </a:t>
            </a:r>
            <a:endParaRPr lang="en-IN" sz="3600" u="sng" dirty="0">
              <a:solidFill>
                <a:schemeClr val="accent5"/>
              </a:solidFill>
              <a:latin typeface="Bahnschrift" panose="020B0502040204020203" pitchFamily="34" charset="0"/>
            </a:endParaRPr>
          </a:p>
        </p:txBody>
      </p:sp>
      <p:sp>
        <p:nvSpPr>
          <p:cNvPr id="3" name="Content Placeholder 2"/>
          <p:cNvSpPr>
            <a:spLocks noGrp="1"/>
          </p:cNvSpPr>
          <p:nvPr>
            <p:ph idx="1"/>
          </p:nvPr>
        </p:nvSpPr>
        <p:spPr>
          <a:xfrm>
            <a:off x="704490" y="1319842"/>
            <a:ext cx="10501223" cy="4848046"/>
          </a:xfrm>
        </p:spPr>
        <p:txBody>
          <a:bodyPr>
            <a:normAutofit/>
          </a:bodyPr>
          <a:lstStyle/>
          <a:p>
            <a:pPr>
              <a:buNone/>
            </a:pPr>
            <a:endParaRPr lang="en-US"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To study, analyze machine learning models for power theft detection using CNN and compare their results to find the best model which gives higher accuracy.</a:t>
            </a: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To detect  and identify the power theft in Smart grids. </a:t>
            </a: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To include an Exploratory data analysis by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Deep CNN </a:t>
            </a:r>
            <a:r>
              <a:rPr lang="en-US" sz="2400" dirty="0" smtClean="0">
                <a:latin typeface="Times New Roman" panose="02020603050405020304" pitchFamily="18" charset="0"/>
                <a:cs typeface="Times New Roman" panose="02020603050405020304" pitchFamily="18" charset="0"/>
              </a:rPr>
              <a:t>component can </a:t>
            </a:r>
            <a:r>
              <a:rPr lang="en-US" sz="2400" dirty="0">
                <a:latin typeface="Times New Roman" panose="02020603050405020304" pitchFamily="18" charset="0"/>
                <a:cs typeface="Times New Roman" panose="02020603050405020304" pitchFamily="18" charset="0"/>
              </a:rPr>
              <a:t>accurately identify the non-periodicity of </a:t>
            </a:r>
            <a:r>
              <a:rPr lang="en-US" sz="2400" dirty="0" smtClean="0">
                <a:latin typeface="Times New Roman" panose="02020603050405020304" pitchFamily="18" charset="0"/>
                <a:cs typeface="Times New Roman" panose="02020603050405020304" pitchFamily="18" charset="0"/>
              </a:rPr>
              <a:t>electricity-theft and </a:t>
            </a:r>
            <a:r>
              <a:rPr lang="en-US" sz="2400" dirty="0">
                <a:latin typeface="Times New Roman" panose="02020603050405020304" pitchFamily="18" charset="0"/>
                <a:cs typeface="Times New Roman" panose="02020603050405020304" pitchFamily="18" charset="0"/>
              </a:rPr>
              <a:t>the periodicity of normal electricity usage based on </a:t>
            </a:r>
            <a:r>
              <a:rPr lang="en-US" sz="2400" dirty="0" smtClean="0">
                <a:latin typeface="Times New Roman" panose="02020603050405020304" pitchFamily="18" charset="0"/>
                <a:cs typeface="Times New Roman" panose="02020603050405020304" pitchFamily="18" charset="0"/>
              </a:rPr>
              <a:t>two dimensional </a:t>
            </a:r>
            <a:r>
              <a:rPr lang="en-US" sz="2400" dirty="0">
                <a:latin typeface="Times New Roman" panose="02020603050405020304" pitchFamily="18" charset="0"/>
                <a:cs typeface="Times New Roman" panose="02020603050405020304" pitchFamily="18" charset="0"/>
              </a:rPr>
              <a:t>(2-D) electricity consumption </a:t>
            </a:r>
            <a:r>
              <a:rPr lang="en-US" sz="2400" dirty="0" smtClean="0">
                <a:latin typeface="Times New Roman" panose="02020603050405020304" pitchFamily="18" charset="0"/>
                <a:cs typeface="Times New Roman" panose="02020603050405020304" pitchFamily="18" charset="0"/>
              </a:rPr>
              <a:t>data</a:t>
            </a:r>
            <a:endParaRPr lang="en-IN" sz="2400" dirty="0" smtClean="0">
              <a:latin typeface="Times New Roman" panose="02020603050405020304" pitchFamily="18" charset="0"/>
              <a:cs typeface="Times New Roman" panose="02020603050405020304" pitchFamily="18" charset="0"/>
            </a:endParaRPr>
          </a:p>
          <a:p>
            <a:endParaRPr lang="en-IN" sz="28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491705" y="142852"/>
            <a:ext cx="11257471" cy="65008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4</a:t>
            </a:fld>
            <a:endParaRPr lang="en-US" dirty="0"/>
          </a:p>
        </p:txBody>
      </p:sp>
    </p:spTree>
    <p:extLst>
      <p:ext uri="{BB962C8B-B14F-4D97-AF65-F5344CB8AC3E}">
        <p14:creationId xmlns:p14="http://schemas.microsoft.com/office/powerpoint/2010/main" val="11639995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895DF6-B668-48D9-B657-1341EAAA51E6}"/>
              </a:ext>
            </a:extLst>
          </p:cNvPr>
          <p:cNvSpPr>
            <a:spLocks noGrp="1"/>
          </p:cNvSpPr>
          <p:nvPr>
            <p:ph type="title"/>
          </p:nvPr>
        </p:nvSpPr>
        <p:spPr>
          <a:xfrm>
            <a:off x="344861" y="128323"/>
            <a:ext cx="10972800" cy="725692"/>
          </a:xfrm>
        </p:spPr>
        <p:txBody>
          <a:bodyPr>
            <a:normAutofit/>
          </a:bodyPr>
          <a:lstStyle/>
          <a:p>
            <a:pPr algn="ctr"/>
            <a:r>
              <a:rPr lang="en-US" sz="3600" b="1" u="sng" dirty="0" smtClean="0">
                <a:solidFill>
                  <a:srgbClr val="002060"/>
                </a:solidFill>
                <a:latin typeface="Bahnschrift" panose="020B0502040204020203" pitchFamily="34" charset="0"/>
                <a:cs typeface="Times New Roman" panose="02020603050405020304" pitchFamily="18" charset="0"/>
              </a:rPr>
              <a:t>INTRODUCTION</a:t>
            </a:r>
            <a:endParaRPr lang="en-IN" sz="3600" b="1" u="sng" dirty="0">
              <a:solidFill>
                <a:srgbClr val="002060"/>
              </a:solidFill>
              <a:latin typeface="Bahnschrift" panose="020B0502040204020203" pitchFamily="34"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EFC3CE3-1268-4727-B307-A17FE9B88EC7}"/>
              </a:ext>
            </a:extLst>
          </p:cNvPr>
          <p:cNvSpPr>
            <a:spLocks noGrp="1"/>
          </p:cNvSpPr>
          <p:nvPr>
            <p:ph idx="1"/>
          </p:nvPr>
        </p:nvSpPr>
        <p:spPr>
          <a:xfrm>
            <a:off x="344861" y="948907"/>
            <a:ext cx="11481954" cy="5753818"/>
          </a:xfrm>
        </p:spPr>
        <p:txBody>
          <a:bodyPr>
            <a:normAutofit/>
          </a:bodyPr>
          <a:lstStyle/>
          <a:p>
            <a:pPr>
              <a:spcBef>
                <a:spcPts val="0"/>
              </a:spcBef>
            </a:pPr>
            <a:r>
              <a:rPr lang="en-US" sz="2400" dirty="0">
                <a:latin typeface="Times New Roman" panose="02020603050405020304" pitchFamily="18" charset="0"/>
                <a:cs typeface="Times New Roman" panose="02020603050405020304" pitchFamily="18" charset="0"/>
              </a:rPr>
              <a:t>Electricity theft is harmful to power grid suppliers and causes economic </a:t>
            </a:r>
            <a:r>
              <a:rPr lang="en-US" sz="2400" dirty="0" smtClean="0">
                <a:latin typeface="Times New Roman" panose="02020603050405020304" pitchFamily="18" charset="0"/>
                <a:cs typeface="Times New Roman" panose="02020603050405020304" pitchFamily="18" charset="0"/>
              </a:rPr>
              <a:t>losses.</a:t>
            </a:r>
          </a:p>
          <a:p>
            <a:pPr marL="0" indent="0">
              <a:spcBef>
                <a:spcPts val="0"/>
              </a:spcBef>
              <a:buNone/>
            </a:pPr>
            <a:endParaRPr lang="en-US" sz="2400" dirty="0" smtClean="0">
              <a:latin typeface="Times New Roman" panose="02020603050405020304" pitchFamily="18" charset="0"/>
              <a:cs typeface="Times New Roman" panose="02020603050405020304" pitchFamily="18" charset="0"/>
            </a:endParaRPr>
          </a:p>
          <a:p>
            <a:pPr>
              <a:spcBef>
                <a:spcPts val="0"/>
              </a:spcBef>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smart grid (SG</a:t>
            </a:r>
            <a:r>
              <a:rPr lang="en-US" sz="2400" dirty="0" smtClean="0">
                <a:latin typeface="Times New Roman" panose="02020603050405020304" pitchFamily="18" charset="0"/>
                <a:cs typeface="Times New Roman" panose="02020603050405020304" pitchFamily="18" charset="0"/>
              </a:rPr>
              <a:t>) infrastructure </a:t>
            </a:r>
            <a:r>
              <a:rPr lang="en-US" sz="2400" dirty="0">
                <a:latin typeface="Times New Roman" panose="02020603050405020304" pitchFamily="18" charset="0"/>
                <a:cs typeface="Times New Roman" panose="02020603050405020304" pitchFamily="18" charset="0"/>
              </a:rPr>
              <a:t>generates a massive amount of data, including the </a:t>
            </a:r>
            <a:r>
              <a:rPr lang="en-US" sz="2400" dirty="0" smtClean="0">
                <a:latin typeface="Times New Roman" panose="02020603050405020304" pitchFamily="18" charset="0"/>
                <a:cs typeface="Times New Roman" panose="02020603050405020304" pitchFamily="18" charset="0"/>
              </a:rPr>
              <a:t>power consumption </a:t>
            </a:r>
            <a:r>
              <a:rPr lang="en-US" sz="2400" dirty="0">
                <a:latin typeface="Times New Roman" panose="02020603050405020304" pitchFamily="18" charset="0"/>
                <a:cs typeface="Times New Roman" panose="02020603050405020304" pitchFamily="18" charset="0"/>
              </a:rPr>
              <a:t>of individual </a:t>
            </a:r>
            <a:r>
              <a:rPr lang="en-US" sz="2400" dirty="0" smtClean="0">
                <a:latin typeface="Times New Roman" panose="02020603050405020304" pitchFamily="18" charset="0"/>
                <a:cs typeface="Times New Roman" panose="02020603050405020304" pitchFamily="18" charset="0"/>
              </a:rPr>
              <a:t>users</a:t>
            </a:r>
            <a:r>
              <a:rPr lang="en-IN" sz="2400" dirty="0" smtClean="0">
                <a:latin typeface="Times New Roman" panose="02020603050405020304" pitchFamily="18" charset="0"/>
                <a:cs typeface="Times New Roman" panose="02020603050405020304" pitchFamily="18" charset="0"/>
              </a:rPr>
              <a:t>.</a:t>
            </a:r>
          </a:p>
          <a:p>
            <a:pPr marL="0" indent="0">
              <a:spcBef>
                <a:spcPts val="0"/>
              </a:spcBef>
              <a:buNone/>
            </a:pPr>
            <a:endParaRPr lang="en-IN" sz="2400" dirty="0" smtClean="0">
              <a:latin typeface="Times New Roman" panose="02020603050405020304" pitchFamily="18" charset="0"/>
              <a:cs typeface="Times New Roman" panose="02020603050405020304" pitchFamily="18" charset="0"/>
            </a:endParaRPr>
          </a:p>
          <a:p>
            <a:pPr>
              <a:spcBef>
                <a:spcPts val="0"/>
              </a:spcBef>
            </a:pPr>
            <a:r>
              <a:rPr lang="en-US" sz="2400" dirty="0">
                <a:latin typeface="Times New Roman" panose="02020603050405020304" pitchFamily="18" charset="0"/>
                <a:cs typeface="Times New Roman" panose="02020603050405020304" pitchFamily="18" charset="0"/>
              </a:rPr>
              <a:t>Utilizing this data, machine learning, </a:t>
            </a:r>
            <a:r>
              <a:rPr lang="en-US" sz="2400" dirty="0" smtClean="0">
                <a:latin typeface="Times New Roman" panose="02020603050405020304" pitchFamily="18" charset="0"/>
                <a:cs typeface="Times New Roman" panose="02020603050405020304" pitchFamily="18" charset="0"/>
              </a:rPr>
              <a:t>and deep </a:t>
            </a:r>
            <a:r>
              <a:rPr lang="en-US" sz="2400" dirty="0">
                <a:latin typeface="Times New Roman" panose="02020603050405020304" pitchFamily="18" charset="0"/>
                <a:cs typeface="Times New Roman" panose="02020603050405020304" pitchFamily="18" charset="0"/>
              </a:rPr>
              <a:t>learning techniques can accurately identify electricity theft users. </a:t>
            </a:r>
            <a:r>
              <a:rPr lang="en-US" sz="2400" dirty="0" smtClean="0">
                <a:latin typeface="Times New Roman" panose="02020603050405020304" pitchFamily="18" charset="0"/>
                <a:cs typeface="Times New Roman" panose="02020603050405020304" pitchFamily="18" charset="0"/>
              </a:rPr>
              <a:t>A convolutional </a:t>
            </a:r>
            <a:r>
              <a:rPr lang="en-US" sz="2400" dirty="0">
                <a:latin typeface="Times New Roman" panose="02020603050405020304" pitchFamily="18" charset="0"/>
                <a:cs typeface="Times New Roman" panose="02020603050405020304" pitchFamily="18" charset="0"/>
              </a:rPr>
              <a:t>neural network (CNN) model for automatic electricity </a:t>
            </a:r>
            <a:r>
              <a:rPr lang="en-US" sz="2400" dirty="0" smtClean="0">
                <a:latin typeface="Times New Roman" panose="02020603050405020304" pitchFamily="18" charset="0"/>
                <a:cs typeface="Times New Roman" panose="02020603050405020304" pitchFamily="18" charset="0"/>
              </a:rPr>
              <a:t>theft detection </a:t>
            </a:r>
            <a:r>
              <a:rPr lang="en-US" sz="2400" dirty="0">
                <a:latin typeface="Times New Roman" panose="02020603050405020304" pitchFamily="18" charset="0"/>
                <a:cs typeface="Times New Roman" panose="02020603050405020304" pitchFamily="18" charset="0"/>
              </a:rPr>
              <a:t>is </a:t>
            </a:r>
            <a:r>
              <a:rPr lang="en-US" sz="2400" dirty="0" smtClean="0">
                <a:latin typeface="Times New Roman" panose="02020603050405020304" pitchFamily="18" charset="0"/>
                <a:cs typeface="Times New Roman" panose="02020603050405020304" pitchFamily="18" charset="0"/>
              </a:rPr>
              <a:t>presented.</a:t>
            </a:r>
          </a:p>
          <a:p>
            <a:pPr>
              <a:spcBef>
                <a:spcPts val="0"/>
              </a:spcBef>
            </a:pPr>
            <a:endParaRPr lang="en-IN" sz="2400" dirty="0" smtClean="0">
              <a:latin typeface="Times New Roman" panose="02020603050405020304" pitchFamily="18" charset="0"/>
              <a:cs typeface="Times New Roman" panose="02020603050405020304" pitchFamily="18" charset="0"/>
            </a:endParaRPr>
          </a:p>
          <a:p>
            <a:pPr>
              <a:spcBef>
                <a:spcPts val="0"/>
              </a:spcBef>
            </a:pPr>
            <a:r>
              <a:rPr lang="en-IN" sz="2400" dirty="0" smtClean="0">
                <a:latin typeface="Times New Roman" panose="02020603050405020304" pitchFamily="18" charset="0"/>
                <a:cs typeface="Times New Roman" panose="02020603050405020304" pitchFamily="18" charset="0"/>
              </a:rPr>
              <a:t>Till now methods have been used  to find the theft detection in 1-D electricity  consumption data.  These methods have a limitation </a:t>
            </a:r>
            <a:r>
              <a:rPr lang="en-IN" sz="2400" dirty="0">
                <a:latin typeface="Times New Roman" panose="02020603050405020304" pitchFamily="18" charset="0"/>
                <a:cs typeface="Times New Roman" panose="02020603050405020304" pitchFamily="18" charset="0"/>
              </a:rPr>
              <a:t>that they have poor detection accuracy </a:t>
            </a:r>
            <a:r>
              <a:rPr lang="en-IN" sz="2400" dirty="0" smtClean="0">
                <a:latin typeface="Times New Roman" panose="02020603050405020304" pitchFamily="18" charset="0"/>
                <a:cs typeface="Times New Roman" panose="02020603050405020304" pitchFamily="18" charset="0"/>
              </a:rPr>
              <a:t>of the illegal user and </a:t>
            </a:r>
            <a:r>
              <a:rPr lang="en-US" sz="2400" dirty="0">
                <a:latin typeface="Times New Roman" panose="02020603050405020304" pitchFamily="18" charset="0"/>
                <a:cs typeface="Times New Roman" panose="02020603050405020304" pitchFamily="18" charset="0"/>
              </a:rPr>
              <a:t> failed </a:t>
            </a:r>
            <a:r>
              <a:rPr lang="en-US" sz="2400" dirty="0" smtClean="0">
                <a:latin typeface="Times New Roman" panose="02020603050405020304" pitchFamily="18" charset="0"/>
                <a:cs typeface="Times New Roman" panose="02020603050405020304" pitchFamily="18" charset="0"/>
              </a:rPr>
              <a:t>to capture </a:t>
            </a:r>
            <a:r>
              <a:rPr lang="en-US" sz="2400" dirty="0">
                <a:latin typeface="Times New Roman" panose="02020603050405020304" pitchFamily="18" charset="0"/>
                <a:cs typeface="Times New Roman" panose="02020603050405020304" pitchFamily="18" charset="0"/>
              </a:rPr>
              <a:t>the periodicity of electricity consumption.</a:t>
            </a:r>
            <a:endParaRPr lang="en-IN" sz="2400" dirty="0" smtClean="0">
              <a:latin typeface="Times New Roman" panose="02020603050405020304" pitchFamily="18" charset="0"/>
              <a:cs typeface="Times New Roman" panose="02020603050405020304" pitchFamily="18" charset="0"/>
            </a:endParaRPr>
          </a:p>
          <a:p>
            <a:pPr marL="0" indent="0">
              <a:spcBef>
                <a:spcPts val="0"/>
              </a:spcBef>
              <a:buNone/>
            </a:pPr>
            <a:endParaRPr lang="en-IN" sz="2400" dirty="0" smtClean="0">
              <a:latin typeface="Times New Roman" panose="02020603050405020304" pitchFamily="18" charset="0"/>
              <a:cs typeface="Times New Roman" panose="02020603050405020304" pitchFamily="18" charset="0"/>
            </a:endParaRPr>
          </a:p>
          <a:p>
            <a:pPr>
              <a:spcBef>
                <a:spcPts val="0"/>
              </a:spcBef>
            </a:pPr>
            <a:r>
              <a:rPr lang="en-IN" sz="2400" dirty="0" smtClean="0">
                <a:latin typeface="Times New Roman" panose="02020603050405020304" pitchFamily="18" charset="0"/>
                <a:cs typeface="Times New Roman" panose="02020603050405020304" pitchFamily="18" charset="0"/>
              </a:rPr>
              <a:t>So the proposed system overcomes this limitation by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Deep CNN component can accurately identify the non-periodicity of electricity-theft and the periodicity of normal electricity usage based on two-dimensional (2-D) electricity consumption data.</a:t>
            </a:r>
            <a:endParaRPr lang="en-IN" sz="2400" dirty="0" smtClean="0"/>
          </a:p>
        </p:txBody>
      </p:sp>
      <p:sp>
        <p:nvSpPr>
          <p:cNvPr id="4" name="Rectangle 3"/>
          <p:cNvSpPr/>
          <p:nvPr/>
        </p:nvSpPr>
        <p:spPr>
          <a:xfrm>
            <a:off x="344861" y="142852"/>
            <a:ext cx="11404315" cy="65008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5</a:t>
            </a:fld>
            <a:endParaRPr lang="en-US" dirty="0"/>
          </a:p>
        </p:txBody>
      </p:sp>
    </p:spTree>
    <p:extLst>
      <p:ext uri="{BB962C8B-B14F-4D97-AF65-F5344CB8AC3E}">
        <p14:creationId xmlns:p14="http://schemas.microsoft.com/office/powerpoint/2010/main" val="278259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8766" y="1"/>
            <a:ext cx="8229600" cy="648073"/>
          </a:xfrm>
        </p:spPr>
        <p:txBody>
          <a:bodyPr>
            <a:normAutofit fontScale="90000"/>
          </a:bodyPr>
          <a:lstStyle/>
          <a:p>
            <a:r>
              <a:rPr lang="en-US" u="sng" dirty="0">
                <a:solidFill>
                  <a:schemeClr val="tx2"/>
                </a:solidFill>
                <a:latin typeface="Bahnschrift SemiBold SemiConden" pitchFamily="34" charset="0"/>
              </a:rPr>
              <a:t>LITERATURE SURVEY</a:t>
            </a:r>
          </a:p>
        </p:txBody>
      </p:sp>
      <p:graphicFrame>
        <p:nvGraphicFramePr>
          <p:cNvPr id="4" name="Table 4">
            <a:extLst>
              <a:ext uri="{FF2B5EF4-FFF2-40B4-BE49-F238E27FC236}">
                <a16:creationId xmlns="" xmlns:a16="http://schemas.microsoft.com/office/drawing/2014/main" id="{BC708791-ADA7-4A83-933D-9FBA36AE5003}"/>
              </a:ext>
            </a:extLst>
          </p:cNvPr>
          <p:cNvGraphicFramePr>
            <a:graphicFrameLocks noGrp="1"/>
          </p:cNvGraphicFramePr>
          <p:nvPr>
            <p:ph idx="1"/>
            <p:extLst/>
          </p:nvPr>
        </p:nvGraphicFramePr>
        <p:xfrm>
          <a:off x="914400" y="765705"/>
          <a:ext cx="11011711" cy="5202357"/>
        </p:xfrm>
        <a:graphic>
          <a:graphicData uri="http://schemas.openxmlformats.org/drawingml/2006/table">
            <a:tbl>
              <a:tblPr firstRow="1" bandRow="1">
                <a:tableStyleId>{5C22544A-7EE6-4342-B048-85BDC9FD1C3A}</a:tableStyleId>
              </a:tblPr>
              <a:tblGrid>
                <a:gridCol w="2978577">
                  <a:extLst>
                    <a:ext uri="{9D8B030D-6E8A-4147-A177-3AD203B41FA5}">
                      <a16:colId xmlns="" xmlns:a16="http://schemas.microsoft.com/office/drawing/2014/main" val="1523510553"/>
                    </a:ext>
                  </a:extLst>
                </a:gridCol>
                <a:gridCol w="4362564">
                  <a:extLst>
                    <a:ext uri="{9D8B030D-6E8A-4147-A177-3AD203B41FA5}">
                      <a16:colId xmlns="" xmlns:a16="http://schemas.microsoft.com/office/drawing/2014/main" val="3393473741"/>
                    </a:ext>
                  </a:extLst>
                </a:gridCol>
                <a:gridCol w="3670570">
                  <a:extLst>
                    <a:ext uri="{9D8B030D-6E8A-4147-A177-3AD203B41FA5}">
                      <a16:colId xmlns="" xmlns:a16="http://schemas.microsoft.com/office/drawing/2014/main" val="1167808010"/>
                    </a:ext>
                  </a:extLst>
                </a:gridCol>
              </a:tblGrid>
              <a:tr h="287031">
                <a:tc>
                  <a:txBody>
                    <a:bodyPr/>
                    <a:lstStyle/>
                    <a:p>
                      <a:pPr algn="ctr"/>
                      <a:r>
                        <a:rPr lang="en-US" dirty="0"/>
                        <a:t>TITLE OF THE PROJECT</a:t>
                      </a:r>
                      <a:endParaRPr lang="en-IN" dirty="0"/>
                    </a:p>
                  </a:txBody>
                  <a:tcPr/>
                </a:tc>
                <a:tc>
                  <a:txBody>
                    <a:bodyPr/>
                    <a:lstStyle/>
                    <a:p>
                      <a:pPr algn="ctr"/>
                      <a:r>
                        <a:rPr lang="en-US" dirty="0"/>
                        <a:t>FEATURES</a:t>
                      </a:r>
                      <a:endParaRPr lang="en-IN" dirty="0"/>
                    </a:p>
                  </a:txBody>
                  <a:tcPr/>
                </a:tc>
                <a:tc>
                  <a:txBody>
                    <a:bodyPr/>
                    <a:lstStyle/>
                    <a:p>
                      <a:pPr algn="ctr"/>
                      <a:r>
                        <a:rPr lang="en-US" dirty="0"/>
                        <a:t>LIMITATIONS</a:t>
                      </a:r>
                      <a:endParaRPr lang="en-IN" dirty="0"/>
                    </a:p>
                  </a:txBody>
                  <a:tcPr/>
                </a:tc>
                <a:extLst>
                  <a:ext uri="{0D108BD9-81ED-4DB2-BD59-A6C34878D82A}">
                    <a16:rowId xmlns="" xmlns:a16="http://schemas.microsoft.com/office/drawing/2014/main" val="950786244"/>
                  </a:ext>
                </a:extLst>
              </a:tr>
              <a:tr h="22771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Noor Mahmoud Ibrahim, </a:t>
                      </a:r>
                      <a:r>
                        <a:rPr lang="en-US" sz="1600" dirty="0" err="1" smtClean="0"/>
                        <a:t>Sufyan</a:t>
                      </a:r>
                      <a:r>
                        <a:rPr lang="en-US" sz="1600" dirty="0" smtClean="0"/>
                        <a:t> T. </a:t>
                      </a:r>
                      <a:r>
                        <a:rPr lang="en-US" sz="1600" dirty="0" err="1" smtClean="0"/>
                        <a:t>Faraj</a:t>
                      </a:r>
                      <a:r>
                        <a:rPr lang="en-US" sz="1600" dirty="0" smtClean="0"/>
                        <a:t> Al-</a:t>
                      </a:r>
                      <a:r>
                        <a:rPr lang="en-US" sz="1600" dirty="0" err="1" smtClean="0"/>
                        <a:t>Janabi</a:t>
                      </a:r>
                      <a:r>
                        <a:rPr lang="en-US" sz="1600" dirty="0" smtClean="0"/>
                        <a:t>, </a:t>
                      </a:r>
                      <a:r>
                        <a:rPr lang="en-US" sz="1600" dirty="0" err="1" smtClean="0"/>
                        <a:t>Belal</a:t>
                      </a:r>
                      <a:r>
                        <a:rPr lang="en-US" sz="1600" dirty="0" smtClean="0"/>
                        <a:t> Al-</a:t>
                      </a:r>
                      <a:r>
                        <a:rPr lang="en-US" sz="1600" dirty="0" err="1" smtClean="0"/>
                        <a:t>Khateeb</a:t>
                      </a:r>
                      <a:r>
                        <a:rPr lang="en-IN" sz="1600" kern="1200" dirty="0" smtClean="0">
                          <a:solidFill>
                            <a:schemeClr val="dk1"/>
                          </a:solidFill>
                          <a:effectLst/>
                          <a:latin typeface="+mn-lt"/>
                          <a:ea typeface="+mn-ea"/>
                          <a:cs typeface="+mn-cs"/>
                        </a:rPr>
                        <a:t>. “</a:t>
                      </a:r>
                      <a:r>
                        <a:rPr lang="en-US" sz="1600" b="1" kern="1200" dirty="0" smtClean="0">
                          <a:solidFill>
                            <a:schemeClr val="dk1"/>
                          </a:solidFill>
                          <a:effectLst/>
                          <a:latin typeface="+mn-lt"/>
                          <a:ea typeface="+mn-ea"/>
                          <a:cs typeface="+mn-cs"/>
                        </a:rPr>
                        <a:t>Electricity-theft detection in smart grids based on deep learning</a:t>
                      </a:r>
                      <a:r>
                        <a:rPr lang="en-IN" sz="1600" kern="1200" dirty="0" smtClean="0">
                          <a:solidFill>
                            <a:schemeClr val="dk1"/>
                          </a:solidFill>
                          <a:effectLst/>
                          <a:latin typeface="+mn-lt"/>
                          <a:ea typeface="+mn-ea"/>
                          <a:cs typeface="+mn-cs"/>
                        </a:rPr>
                        <a:t>.” </a:t>
                      </a:r>
                      <a:r>
                        <a:rPr lang="en-US" sz="1600" dirty="0" smtClean="0"/>
                        <a:t>Bulletin of Electrical Engineering and Informatics Vol. 10, No. 4, August 2021</a:t>
                      </a:r>
                      <a:r>
                        <a:rPr lang="en-IN" sz="1600" kern="1200" dirty="0" smtClean="0">
                          <a:solidFill>
                            <a:schemeClr val="dk1"/>
                          </a:solidFill>
                          <a:effectLst/>
                          <a:latin typeface="+mn-lt"/>
                          <a:ea typeface="+mn-ea"/>
                          <a:cs typeface="+mn-cs"/>
                        </a:rPr>
                        <a:t>.</a:t>
                      </a:r>
                      <a:endParaRPr lang="en-IN" sz="1600" kern="1200" dirty="0">
                        <a:solidFill>
                          <a:schemeClr val="dk1"/>
                        </a:solidFill>
                        <a:effectLst/>
                        <a:latin typeface="+mn-lt"/>
                        <a:ea typeface="+mn-ea"/>
                        <a:cs typeface="+mn-cs"/>
                      </a:endParaRPr>
                    </a:p>
                    <a:p>
                      <a:endParaRPr lang="en-IN" sz="1600" dirty="0"/>
                    </a:p>
                  </a:txBody>
                  <a:tcPr/>
                </a:tc>
                <a:tc>
                  <a:txBody>
                    <a:bodyPr/>
                    <a:lstStyle/>
                    <a:p>
                      <a:pPr marL="285750" marR="0" lvl="0" indent="-285750" algn="just" defTabSz="914400" rtl="0" eaLnBrk="1" fontAlgn="auto" latinLnBrk="0" hangingPunct="1">
                        <a:lnSpc>
                          <a:spcPct val="100000"/>
                        </a:lnSpc>
                        <a:spcBef>
                          <a:spcPts val="0"/>
                        </a:spcBef>
                        <a:spcAft>
                          <a:spcPts val="1200"/>
                        </a:spcAft>
                        <a:buClrTx/>
                        <a:buSzTx/>
                        <a:buFont typeface="Wingdings" panose="05000000000000000000" pitchFamily="2" charset="2"/>
                        <a:buChar char="v"/>
                        <a:tabLst/>
                        <a:defRPr/>
                      </a:pPr>
                      <a:r>
                        <a:rPr lang="en-US" sz="1600" dirty="0" smtClean="0"/>
                        <a:t>This work is intended to identify electricity theft from the power consumption pattern of users, utilizing CNN-based deep learning and BM techniques.</a:t>
                      </a:r>
                    </a:p>
                    <a:p>
                      <a:pPr marL="285750" indent="-285750" algn="just">
                        <a:spcAft>
                          <a:spcPts val="1200"/>
                        </a:spcAft>
                        <a:buFont typeface="Wingdings" panose="05000000000000000000" pitchFamily="2" charset="2"/>
                        <a:buChar char="v"/>
                      </a:pPr>
                      <a:r>
                        <a:rPr lang="en-US" sz="1600" dirty="0" smtClean="0"/>
                        <a:t>the dataset has been reduced before building the models to increase the performance of building models and classifying new electricity signals. </a:t>
                      </a:r>
                      <a:r>
                        <a:rPr lang="en-IN" sz="1600" kern="1200" dirty="0" smtClean="0">
                          <a:solidFill>
                            <a:schemeClr val="dk1"/>
                          </a:solidFill>
                          <a:effectLst/>
                          <a:latin typeface="+mn-lt"/>
                          <a:ea typeface="+mn-ea"/>
                          <a:cs typeface="+mn-cs"/>
                        </a:rPr>
                        <a:t>.</a:t>
                      </a:r>
                      <a:endParaRPr lang="en-IN" sz="1600" dirty="0">
                        <a:solidFill>
                          <a:schemeClr val="tx1"/>
                        </a:solidFill>
                      </a:endParaRPr>
                    </a:p>
                  </a:txBody>
                  <a:tcPr/>
                </a:tc>
                <a:tc>
                  <a:txBody>
                    <a:bodyPr/>
                    <a:lstStyle/>
                    <a:p>
                      <a:pPr marL="285750" indent="-285750" algn="just">
                        <a:spcAft>
                          <a:spcPts val="1200"/>
                        </a:spcAft>
                        <a:buFont typeface="Wingdings" panose="05000000000000000000" pitchFamily="2" charset="2"/>
                        <a:buChar char="v"/>
                      </a:pPr>
                      <a:r>
                        <a:rPr lang="en-IN" sz="1600" kern="1200" dirty="0" smtClean="0">
                          <a:solidFill>
                            <a:schemeClr val="dk1"/>
                          </a:solidFill>
                          <a:effectLst/>
                          <a:latin typeface="+mn-lt"/>
                          <a:ea typeface="+mn-ea"/>
                          <a:cs typeface="+mn-cs"/>
                        </a:rPr>
                        <a:t>They have not proposed any solution to</a:t>
                      </a:r>
                      <a:r>
                        <a:rPr lang="en-IN" sz="1600" kern="1200" baseline="0" dirty="0" smtClean="0">
                          <a:solidFill>
                            <a:schemeClr val="dk1"/>
                          </a:solidFill>
                          <a:effectLst/>
                          <a:latin typeface="+mn-lt"/>
                          <a:ea typeface="+mn-ea"/>
                          <a:cs typeface="+mn-cs"/>
                        </a:rPr>
                        <a:t> locate the dishonest users</a:t>
                      </a:r>
                      <a:r>
                        <a:rPr lang="en-IN" sz="1600" kern="1200" dirty="0" smtClean="0">
                          <a:solidFill>
                            <a:schemeClr val="dk1"/>
                          </a:solidFill>
                          <a:effectLst/>
                          <a:latin typeface="+mn-lt"/>
                          <a:ea typeface="+mn-ea"/>
                          <a:cs typeface="+mn-cs"/>
                        </a:rPr>
                        <a:t>.</a:t>
                      </a:r>
                      <a:endParaRPr lang="en-IN" sz="1600" kern="1200" dirty="0">
                        <a:solidFill>
                          <a:schemeClr val="dk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1200"/>
                        </a:spcAft>
                        <a:buClrTx/>
                        <a:buSzTx/>
                        <a:buFont typeface="Wingdings" panose="05000000000000000000" pitchFamily="2" charset="2"/>
                        <a:buNone/>
                        <a:tabLst/>
                        <a:defRPr/>
                      </a:pPr>
                      <a:endParaRPr lang="en-IN" sz="1600" kern="1200" dirty="0">
                        <a:solidFill>
                          <a:schemeClr val="dk1"/>
                        </a:solidFill>
                        <a:effectLst/>
                        <a:latin typeface="+mn-lt"/>
                        <a:ea typeface="+mn-ea"/>
                        <a:cs typeface="+mn-cs"/>
                      </a:endParaRPr>
                    </a:p>
                  </a:txBody>
                  <a:tcPr/>
                </a:tc>
                <a:extLst>
                  <a:ext uri="{0D108BD9-81ED-4DB2-BD59-A6C34878D82A}">
                    <a16:rowId xmlns="" xmlns:a16="http://schemas.microsoft.com/office/drawing/2014/main" val="1643351732"/>
                  </a:ext>
                </a:extLst>
              </a:tr>
              <a:tr h="25505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kern="1200" dirty="0" smtClean="0">
                          <a:solidFill>
                            <a:schemeClr val="dk1"/>
                          </a:solidFill>
                          <a:effectLst/>
                          <a:latin typeface="+mn-lt"/>
                          <a:ea typeface="+mn-ea"/>
                          <a:cs typeface="+mn-cs"/>
                        </a:rPr>
                        <a:t>D. </a:t>
                      </a:r>
                      <a:r>
                        <a:rPr lang="en-IN" sz="1600" kern="1200" dirty="0" err="1" smtClean="0">
                          <a:solidFill>
                            <a:schemeClr val="dk1"/>
                          </a:solidFill>
                          <a:effectLst/>
                          <a:latin typeface="+mn-lt"/>
                          <a:ea typeface="+mn-ea"/>
                          <a:cs typeface="+mn-cs"/>
                        </a:rPr>
                        <a:t>Alahakoon</a:t>
                      </a:r>
                      <a:r>
                        <a:rPr lang="en-IN" sz="1600" kern="1200" dirty="0" smtClean="0">
                          <a:solidFill>
                            <a:schemeClr val="dk1"/>
                          </a:solidFill>
                          <a:effectLst/>
                          <a:latin typeface="+mn-lt"/>
                          <a:ea typeface="+mn-ea"/>
                          <a:cs typeface="+mn-cs"/>
                        </a:rPr>
                        <a:t>, X. Yu, “</a:t>
                      </a:r>
                      <a:r>
                        <a:rPr lang="en-IN" sz="1600" b="1" kern="1200" dirty="0" smtClean="0">
                          <a:solidFill>
                            <a:schemeClr val="tx1"/>
                          </a:solidFill>
                          <a:effectLst/>
                          <a:latin typeface="+mn-lt"/>
                          <a:ea typeface="+mn-ea"/>
                          <a:cs typeface="+mn-cs"/>
                        </a:rPr>
                        <a:t>Smart Electricity Meter Data Intelligence for Future Energy Systems: A Survey,”</a:t>
                      </a:r>
                      <a:r>
                        <a:rPr lang="en-IN" sz="1600" kern="1200" dirty="0" smtClean="0">
                          <a:solidFill>
                            <a:schemeClr val="dk1"/>
                          </a:solidFill>
                          <a:effectLst/>
                          <a:latin typeface="+mn-lt"/>
                          <a:ea typeface="+mn-ea"/>
                          <a:cs typeface="+mn-cs"/>
                        </a:rPr>
                        <a:t> in IEEE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kern="1200" dirty="0" smtClean="0">
                          <a:solidFill>
                            <a:schemeClr val="dk1"/>
                          </a:solidFill>
                          <a:effectLst/>
                          <a:latin typeface="+mn-lt"/>
                          <a:ea typeface="+mn-ea"/>
                          <a:cs typeface="+mn-cs"/>
                        </a:rPr>
                        <a:t>Transactions on Industrial Informatics, vol. 12, no. 1, pp. 425-436, Feb. 2016</a:t>
                      </a:r>
                      <a:endParaRPr lang="en-IN" sz="1600" dirty="0"/>
                    </a:p>
                  </a:txBody>
                  <a:tcPr/>
                </a:tc>
                <a:tc>
                  <a:txBody>
                    <a:bodyPr/>
                    <a:lstStyle/>
                    <a:p>
                      <a:pPr marL="285750" indent="-285750" algn="just">
                        <a:spcAft>
                          <a:spcPts val="1200"/>
                        </a:spcAft>
                        <a:buFont typeface="Wingdings" panose="05000000000000000000" pitchFamily="2" charset="2"/>
                        <a:buChar char="v"/>
                      </a:pPr>
                      <a:r>
                        <a:rPr lang="en-US" sz="1600" kern="1200" dirty="0" smtClean="0">
                          <a:solidFill>
                            <a:schemeClr val="dk1"/>
                          </a:solidFill>
                          <a:effectLst/>
                          <a:latin typeface="+mn-lt"/>
                          <a:ea typeface="+mn-ea"/>
                          <a:cs typeface="+mn-cs"/>
                        </a:rPr>
                        <a:t>Comprehensive survey of smart electricity meters and their utilization focusing on key aspects of the metering process, and the technologies used to satisfy stakeholder interests.</a:t>
                      </a:r>
                      <a:r>
                        <a:rPr lang="en-IN" sz="1600" kern="1200" dirty="0" smtClean="0">
                          <a:solidFill>
                            <a:schemeClr val="dk1"/>
                          </a:solidFill>
                          <a:effectLst/>
                          <a:latin typeface="+mn-lt"/>
                          <a:ea typeface="+mn-ea"/>
                          <a:cs typeface="+mn-cs"/>
                        </a:rPr>
                        <a:t>.</a:t>
                      </a:r>
                      <a:endParaRPr lang="en-IN" sz="1600" kern="1200" dirty="0">
                        <a:solidFill>
                          <a:schemeClr val="dk1"/>
                        </a:solidFill>
                        <a:effectLst/>
                        <a:latin typeface="+mn-lt"/>
                        <a:ea typeface="+mn-ea"/>
                        <a:cs typeface="+mn-cs"/>
                      </a:endParaRPr>
                    </a:p>
                    <a:p>
                      <a:pPr marL="285750" indent="-285750" algn="just">
                        <a:spcAft>
                          <a:spcPts val="1200"/>
                        </a:spcAft>
                        <a:buFont typeface="Wingdings" panose="05000000000000000000" pitchFamily="2" charset="2"/>
                        <a:buChar char="v"/>
                      </a:pPr>
                      <a:r>
                        <a:rPr lang="en-IN" sz="1600" kern="1200" dirty="0">
                          <a:solidFill>
                            <a:schemeClr val="dk1"/>
                          </a:solidFill>
                          <a:effectLst/>
                          <a:latin typeface="+mn-lt"/>
                          <a:ea typeface="+mn-ea"/>
                          <a:cs typeface="+mn-cs"/>
                        </a:rPr>
                        <a:t> </a:t>
                      </a:r>
                      <a:r>
                        <a:rPr lang="en-US" sz="1600" kern="1200" dirty="0" smtClean="0">
                          <a:solidFill>
                            <a:schemeClr val="dk1"/>
                          </a:solidFill>
                          <a:effectLst/>
                          <a:latin typeface="+mn-lt"/>
                          <a:ea typeface="+mn-ea"/>
                          <a:cs typeface="+mn-cs"/>
                        </a:rPr>
                        <a:t>the paper highlights challenges as well as opportunities arising due to the advent of big data and popularity of cloud environments</a:t>
                      </a:r>
                      <a:r>
                        <a:rPr lang="en-IN" sz="1600" kern="1200" dirty="0" smtClean="0">
                          <a:solidFill>
                            <a:schemeClr val="dk1"/>
                          </a:solidFill>
                          <a:effectLst/>
                          <a:latin typeface="+mn-lt"/>
                          <a:ea typeface="+mn-ea"/>
                          <a:cs typeface="+mn-cs"/>
                        </a:rPr>
                        <a:t>.</a:t>
                      </a:r>
                      <a:endParaRPr lang="en-IN" sz="1600" dirty="0"/>
                    </a:p>
                  </a:txBody>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600" dirty="0" smtClean="0"/>
                        <a:t>cloud-based smart metering solution, targeted at small utilities and communities that previously could not afford such technologies.</a:t>
                      </a:r>
                      <a:endParaRPr lang="en-IN" sz="1600" kern="1200" dirty="0">
                        <a:solidFill>
                          <a:schemeClr val="dk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lang="en-IN" sz="1600" kern="1200" dirty="0">
                        <a:solidFill>
                          <a:schemeClr val="dk1"/>
                        </a:solidFill>
                        <a:effectLst/>
                        <a:latin typeface="+mn-lt"/>
                        <a:ea typeface="+mn-ea"/>
                        <a:cs typeface="+mn-cs"/>
                      </a:endParaRPr>
                    </a:p>
                    <a:p>
                      <a:endParaRPr lang="en-IN" sz="1600" dirty="0"/>
                    </a:p>
                    <a:p>
                      <a:endParaRPr lang="en-IN" sz="1600" dirty="0"/>
                    </a:p>
                  </a:txBody>
                  <a:tcPr/>
                </a:tc>
                <a:extLst>
                  <a:ext uri="{0D108BD9-81ED-4DB2-BD59-A6C34878D82A}">
                    <a16:rowId xmlns="" xmlns:a16="http://schemas.microsoft.com/office/drawing/2014/main" val="3213905642"/>
                  </a:ext>
                </a:extLst>
              </a:tr>
            </a:tbl>
          </a:graphicData>
        </a:graphic>
      </p:graphicFrame>
      <p:sp>
        <p:nvSpPr>
          <p:cNvPr id="5" name="Rectangle 4"/>
          <p:cNvSpPr/>
          <p:nvPr/>
        </p:nvSpPr>
        <p:spPr>
          <a:xfrm>
            <a:off x="344861" y="77821"/>
            <a:ext cx="11678526" cy="65658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080319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0C411AC3-76C1-4E68-90A9-4F7CC34CEB92}"/>
              </a:ext>
            </a:extLst>
          </p:cNvPr>
          <p:cNvSpPr>
            <a:spLocks noGrp="1"/>
          </p:cNvSpPr>
          <p:nvPr>
            <p:ph type="title"/>
          </p:nvPr>
        </p:nvSpPr>
        <p:spPr>
          <a:xfrm>
            <a:off x="2406770" y="110736"/>
            <a:ext cx="7108166" cy="777785"/>
          </a:xfrm>
        </p:spPr>
        <p:txBody>
          <a:bodyPr/>
          <a:lstStyle/>
          <a:p>
            <a:r>
              <a:rPr lang="en-IN" b="1" u="sng" cap="all" dirty="0">
                <a:latin typeface="Times New Roman" panose="02020603050405020304" pitchFamily="18" charset="0"/>
                <a:cs typeface="Times New Roman" panose="02020603050405020304" pitchFamily="18" charset="0"/>
              </a:rPr>
              <a:t>Literature survey</a:t>
            </a:r>
            <a:endParaRPr lang="en-IN"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 xmlns:a16="http://schemas.microsoft.com/office/drawing/2014/main" id="{10135A85-1B1B-40D8-BBA5-06BCF1FF2D75}"/>
              </a:ext>
            </a:extLst>
          </p:cNvPr>
          <p:cNvSpPr>
            <a:spLocks noGrp="1"/>
          </p:cNvSpPr>
          <p:nvPr>
            <p:ph idx="1"/>
          </p:nvPr>
        </p:nvSpPr>
        <p:spPr/>
        <p:txBody>
          <a:bodyPr>
            <a:normAutofit/>
          </a:bodyPr>
          <a:lstStyle/>
          <a:p>
            <a:pPr>
              <a:buNone/>
            </a:pPr>
            <a:r>
              <a:rPr lang="en-IN" u="sng" dirty="0" smtClean="0"/>
              <a:t> </a:t>
            </a:r>
          </a:p>
          <a:p>
            <a:pPr>
              <a:buNone/>
            </a:pPr>
            <a:endParaRPr lang="en-IN" dirty="0" smtClean="0"/>
          </a:p>
          <a:p>
            <a:pPr>
              <a:buNone/>
            </a:pPr>
            <a:endParaRPr lang="en-IN" u="sng" dirty="0" smtClean="0"/>
          </a:p>
          <a:p>
            <a:pPr>
              <a:buNone/>
            </a:pPr>
            <a:r>
              <a:rPr lang="en-IN" dirty="0" smtClean="0"/>
              <a:t> </a:t>
            </a:r>
            <a:endParaRPr lang="en-IN" dirty="0"/>
          </a:p>
        </p:txBody>
      </p:sp>
      <p:graphicFrame>
        <p:nvGraphicFramePr>
          <p:cNvPr id="4" name="Table 3"/>
          <p:cNvGraphicFramePr>
            <a:graphicFrameLocks noGrp="1"/>
          </p:cNvGraphicFramePr>
          <p:nvPr>
            <p:extLst/>
          </p:nvPr>
        </p:nvGraphicFramePr>
        <p:xfrm>
          <a:off x="543464" y="914400"/>
          <a:ext cx="11335112" cy="5365994"/>
        </p:xfrm>
        <a:graphic>
          <a:graphicData uri="http://schemas.openxmlformats.org/drawingml/2006/table">
            <a:tbl>
              <a:tblPr firstRow="1" bandRow="1">
                <a:tableStyleId>{5C22544A-7EE6-4342-B048-85BDC9FD1C3A}</a:tableStyleId>
              </a:tblPr>
              <a:tblGrid>
                <a:gridCol w="2833778"/>
                <a:gridCol w="2833778"/>
                <a:gridCol w="2833778"/>
                <a:gridCol w="2833778"/>
              </a:tblGrid>
              <a:tr h="550154">
                <a:tc>
                  <a:txBody>
                    <a:bodyPr/>
                    <a:lstStyle/>
                    <a:p>
                      <a:r>
                        <a:rPr lang="en-IN" b="0" dirty="0" smtClean="0"/>
                        <a:t>TITLE</a:t>
                      </a:r>
                      <a:endParaRPr lang="en-IN" b="0" dirty="0"/>
                    </a:p>
                  </a:txBody>
                  <a:tcPr/>
                </a:tc>
                <a:tc>
                  <a:txBody>
                    <a:bodyPr/>
                    <a:lstStyle/>
                    <a:p>
                      <a:r>
                        <a:rPr lang="en-IN" dirty="0" smtClean="0"/>
                        <a:t>PROCEDURE</a:t>
                      </a:r>
                      <a:r>
                        <a:rPr lang="en-IN" baseline="0" dirty="0" smtClean="0"/>
                        <a:t> FOLLOWED</a:t>
                      </a:r>
                      <a:endParaRPr lang="en-IN" dirty="0"/>
                    </a:p>
                  </a:txBody>
                  <a:tcPr/>
                </a:tc>
                <a:tc>
                  <a:txBody>
                    <a:bodyPr/>
                    <a:lstStyle/>
                    <a:p>
                      <a:r>
                        <a:rPr lang="en-IN" dirty="0" smtClean="0"/>
                        <a:t>RESULTS</a:t>
                      </a:r>
                      <a:endParaRPr lang="en-IN" dirty="0"/>
                    </a:p>
                  </a:txBody>
                  <a:tcPr/>
                </a:tc>
                <a:tc>
                  <a:txBody>
                    <a:bodyPr/>
                    <a:lstStyle/>
                    <a:p>
                      <a:r>
                        <a:rPr lang="en-IN" dirty="0" smtClean="0"/>
                        <a:t>CONCLUSION</a:t>
                      </a:r>
                      <a:endParaRPr lang="en-IN" dirty="0"/>
                    </a:p>
                  </a:txBody>
                  <a:tcPr/>
                </a:tc>
              </a:tr>
              <a:tr h="2387375">
                <a:tc>
                  <a:txBody>
                    <a:bodyPr/>
                    <a:lstStyle/>
                    <a:p>
                      <a:r>
                        <a:rPr lang="en-IN" sz="1600" b="1" dirty="0" smtClean="0"/>
                        <a:t>“Power Monitoring and Theft Detection System using </a:t>
                      </a:r>
                      <a:r>
                        <a:rPr lang="en-IN" sz="1600" b="1" dirty="0" err="1" smtClean="0"/>
                        <a:t>IoT</a:t>
                      </a:r>
                      <a:r>
                        <a:rPr lang="en-IN" sz="1600" b="1" dirty="0" smtClean="0"/>
                        <a:t> “ </a:t>
                      </a:r>
                      <a:r>
                        <a:rPr lang="en-IN" sz="1600" dirty="0" smtClean="0"/>
                        <a:t>R.Meenal1Department of Electrical and Electronics Engineering </a:t>
                      </a:r>
                      <a:r>
                        <a:rPr lang="en-IN" sz="1600" dirty="0" err="1" smtClean="0"/>
                        <a:t>Karunya</a:t>
                      </a:r>
                      <a:r>
                        <a:rPr lang="en-IN" sz="1600" dirty="0" smtClean="0"/>
                        <a:t> Institute of </a:t>
                      </a:r>
                      <a:r>
                        <a:rPr lang="en-IN" sz="1600" dirty="0" err="1" smtClean="0"/>
                        <a:t>Technoloe</a:t>
                      </a:r>
                      <a:r>
                        <a:rPr lang="en-IN" sz="1600" dirty="0" smtClean="0"/>
                        <a:t> </a:t>
                      </a:r>
                      <a:r>
                        <a:rPr lang="en-IN" sz="1600" dirty="0" err="1" smtClean="0"/>
                        <a:t>gy</a:t>
                      </a:r>
                      <a:r>
                        <a:rPr lang="en-IN" sz="1600" dirty="0" smtClean="0"/>
                        <a:t> and Sciences Coimbatore-641114(2019)</a:t>
                      </a:r>
                      <a:endParaRPr lang="en-IN" sz="1600" dirty="0"/>
                    </a:p>
                  </a:txBody>
                  <a:tcPr/>
                </a:tc>
                <a:tc>
                  <a:txBody>
                    <a:bodyPr/>
                    <a:lstStyle/>
                    <a:p>
                      <a:r>
                        <a:rPr lang="en-IN" sz="1600" dirty="0" smtClean="0"/>
                        <a:t>In this system </a:t>
                      </a:r>
                      <a:r>
                        <a:rPr lang="en-IN" sz="1600" dirty="0" err="1" smtClean="0"/>
                        <a:t>IoT</a:t>
                      </a:r>
                      <a:r>
                        <a:rPr lang="en-IN" sz="1600" dirty="0" smtClean="0"/>
                        <a:t> and GSM technology is implemented for transmitting the information about power theft to</a:t>
                      </a:r>
                      <a:r>
                        <a:rPr lang="en-IN" sz="1600" baseline="0" dirty="0" smtClean="0"/>
                        <a:t> utility</a:t>
                      </a:r>
                      <a:r>
                        <a:rPr lang="en-IN" sz="1600" dirty="0" smtClean="0"/>
                        <a:t>. This system is being interfaced with Raspberry pi and Arduino via serial communication are interfaced with raspberry pi to sense the load current and voltage..</a:t>
                      </a:r>
                      <a:endParaRPr lang="en-IN" sz="1600" dirty="0"/>
                    </a:p>
                  </a:txBody>
                  <a:tcPr/>
                </a:tc>
                <a:tc>
                  <a:txBody>
                    <a:bodyPr/>
                    <a:lstStyle/>
                    <a:p>
                      <a:r>
                        <a:rPr lang="en-IN" sz="1600" dirty="0" smtClean="0"/>
                        <a:t>Voltage</a:t>
                      </a:r>
                      <a:r>
                        <a:rPr lang="en-IN" sz="1600" baseline="0" dirty="0" smtClean="0"/>
                        <a:t> and current value in IOT webpage.</a:t>
                      </a:r>
                    </a:p>
                    <a:p>
                      <a:r>
                        <a:rPr lang="en-IN" sz="1600" dirty="0" smtClean="0"/>
                        <a:t>Real time monitoring of the loads is  possible and location of theft is determined</a:t>
                      </a:r>
                      <a:endParaRPr lang="en-IN" sz="1600" dirty="0"/>
                    </a:p>
                  </a:txBody>
                  <a:tcPr/>
                </a:tc>
                <a:tc>
                  <a:txBody>
                    <a:bodyPr/>
                    <a:lstStyle/>
                    <a:p>
                      <a:r>
                        <a:rPr lang="en-IN" sz="1600" dirty="0" smtClean="0"/>
                        <a:t>Power theft is actually bypassing the energy meter but in this project the theft is indicated by increasing the load also and this method is cost efficient</a:t>
                      </a:r>
                      <a:endParaRPr lang="en-IN" sz="1600" dirty="0"/>
                    </a:p>
                  </a:txBody>
                  <a:tcPr/>
                </a:tc>
              </a:tr>
              <a:tr h="1375384">
                <a:tc>
                  <a:txBody>
                    <a:bodyPr/>
                    <a:lstStyle/>
                    <a:p>
                      <a:r>
                        <a:rPr lang="en-IN" sz="1600" dirty="0" smtClean="0"/>
                        <a:t>“</a:t>
                      </a:r>
                      <a:r>
                        <a:rPr lang="en-IN" sz="1600" b="1" dirty="0" smtClean="0"/>
                        <a:t>AN EFFICIENT ELECTRICITY THEFT AND FAULT DETECTION SCHEME IN DISTRIBUTION SYSTEM</a:t>
                      </a:r>
                      <a:r>
                        <a:rPr lang="en-IN" sz="1600" dirty="0" smtClean="0"/>
                        <a:t>”</a:t>
                      </a:r>
                    </a:p>
                    <a:p>
                      <a:r>
                        <a:rPr lang="en-IN" sz="1600" dirty="0" smtClean="0"/>
                        <a:t>Muhammad </a:t>
                      </a:r>
                      <a:r>
                        <a:rPr lang="en-IN" sz="1600" dirty="0" err="1" smtClean="0"/>
                        <a:t>Salik</a:t>
                      </a:r>
                      <a:r>
                        <a:rPr lang="en-IN" sz="1600" dirty="0" smtClean="0"/>
                        <a:t>, Muhammad </a:t>
                      </a:r>
                      <a:r>
                        <a:rPr lang="en-IN" sz="1600" dirty="0" err="1" smtClean="0"/>
                        <a:t>Fahad</a:t>
                      </a:r>
                      <a:r>
                        <a:rPr lang="en-IN" sz="1600" dirty="0" smtClean="0"/>
                        <a:t> Zia, </a:t>
                      </a:r>
                      <a:r>
                        <a:rPr lang="en-IN" sz="1600" dirty="0" err="1" smtClean="0"/>
                        <a:t>Fahad</a:t>
                      </a:r>
                      <a:r>
                        <a:rPr lang="en-IN" sz="1600" dirty="0" smtClean="0"/>
                        <a:t> Ali School of Science and </a:t>
                      </a:r>
                      <a:r>
                        <a:rPr lang="en-IN" sz="1600" dirty="0" err="1" smtClean="0"/>
                        <a:t>Teces</a:t>
                      </a:r>
                      <a:endParaRPr lang="en-IN" sz="1600" dirty="0" smtClean="0"/>
                    </a:p>
                    <a:p>
                      <a:r>
                        <a:rPr lang="en-IN" sz="1600" dirty="0" smtClean="0"/>
                        <a:t> </a:t>
                      </a:r>
                      <a:r>
                        <a:rPr lang="en-IN" sz="1600" dirty="0" err="1" smtClean="0"/>
                        <a:t>hnology</a:t>
                      </a:r>
                      <a:endParaRPr lang="en-IN" sz="1600" dirty="0"/>
                    </a:p>
                  </a:txBody>
                  <a:tcPr/>
                </a:tc>
                <a:tc>
                  <a:txBody>
                    <a:bodyPr/>
                    <a:lstStyle/>
                    <a:p>
                      <a:r>
                        <a:rPr lang="en-IN" sz="1600" dirty="0" smtClean="0"/>
                        <a:t>At every instant, readings of the customer smart meters are added and compared with the reading of the observer meter of the associated transformer. If the observer meter current is more than 5% of collective current of smart meters.</a:t>
                      </a:r>
                      <a:endParaRPr lang="en-IN" sz="1600" dirty="0"/>
                    </a:p>
                  </a:txBody>
                  <a:tcPr/>
                </a:tc>
                <a:tc>
                  <a:txBody>
                    <a:bodyPr/>
                    <a:lstStyle/>
                    <a:p>
                      <a:r>
                        <a:rPr lang="en-IN" sz="1600" dirty="0" smtClean="0"/>
                        <a:t>If the difference between the readings is more than 5%, then the proposed algorithm diagnoses the theft or fault case. The results have shown that the system is completely reliable, efficient and it is able to discriminate between theft and fault scenarios. </a:t>
                      </a:r>
                      <a:endParaRPr lang="en-IN" sz="1600" dirty="0"/>
                    </a:p>
                  </a:txBody>
                  <a:tcPr/>
                </a:tc>
                <a:tc>
                  <a:txBody>
                    <a:bodyPr/>
                    <a:lstStyle/>
                    <a:p>
                      <a:r>
                        <a:rPr lang="en-IN" sz="1600" dirty="0" smtClean="0"/>
                        <a:t>The proposed system definitely decreases electricity theft when applied to the system because every transformer is provided with an observer meter that would show the associated area of theft</a:t>
                      </a:r>
                      <a:endParaRPr lang="en-IN" sz="1600" dirty="0"/>
                    </a:p>
                  </a:txBody>
                  <a:tcPr/>
                </a:tc>
              </a:tr>
            </a:tbl>
          </a:graphicData>
        </a:graphic>
      </p:graphicFrame>
      <p:sp>
        <p:nvSpPr>
          <p:cNvPr id="5" name="Rectangle 4"/>
          <p:cNvSpPr/>
          <p:nvPr/>
        </p:nvSpPr>
        <p:spPr>
          <a:xfrm>
            <a:off x="422695" y="142852"/>
            <a:ext cx="11645660" cy="65008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p:cNvSpPr>
            <a:spLocks noGrp="1"/>
          </p:cNvSpPr>
          <p:nvPr>
            <p:ph type="sldNum" sz="quarter" idx="12"/>
          </p:nvPr>
        </p:nvSpPr>
        <p:spPr/>
        <p:txBody>
          <a:bodyPr/>
          <a:lstStyle/>
          <a:p>
            <a:fld id="{3A98EE3D-8CD1-4C3F-BD1C-C98C9596463C}" type="slidenum">
              <a:rPr lang="en-US" smtClean="0"/>
              <a:pPr/>
              <a:t>7</a:t>
            </a:fld>
            <a:endParaRPr lang="en-US" dirty="0"/>
          </a:p>
        </p:txBody>
      </p:sp>
    </p:spTree>
    <p:extLst>
      <p:ext uri="{BB962C8B-B14F-4D97-AF65-F5344CB8AC3E}">
        <p14:creationId xmlns:p14="http://schemas.microsoft.com/office/powerpoint/2010/main" val="33065182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146231" y="3959525"/>
            <a:ext cx="3525309" cy="1733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981200" y="56889"/>
            <a:ext cx="8229600" cy="778098"/>
          </a:xfrm>
        </p:spPr>
        <p:txBody>
          <a:bodyPr/>
          <a:lstStyle/>
          <a:p>
            <a:pPr algn="ctr"/>
            <a:r>
              <a:rPr lang="en-US" sz="3600" u="sng" dirty="0">
                <a:solidFill>
                  <a:schemeClr val="tx2"/>
                </a:solidFill>
                <a:latin typeface="Bahnschrift SemiBold SemiConden" pitchFamily="34" charset="0"/>
              </a:rPr>
              <a:t>METHODOLOGY</a:t>
            </a:r>
          </a:p>
        </p:txBody>
      </p:sp>
      <p:graphicFrame>
        <p:nvGraphicFramePr>
          <p:cNvPr id="6" name="Content Placeholder 5">
            <a:extLst>
              <a:ext uri="{FF2B5EF4-FFF2-40B4-BE49-F238E27FC236}">
                <a16:creationId xmlns="" xmlns:a16="http://schemas.microsoft.com/office/drawing/2014/main" id="{080251CC-648F-4D35-B1D2-4C6457D1C6D7}"/>
              </a:ext>
            </a:extLst>
          </p:cNvPr>
          <p:cNvGraphicFramePr>
            <a:graphicFrameLocks noGrp="1"/>
          </p:cNvGraphicFramePr>
          <p:nvPr>
            <p:ph idx="1"/>
            <p:extLst>
              <p:ext uri="{D42A27DB-BD31-4B8C-83A1-F6EECF244321}">
                <p14:modId xmlns:p14="http://schemas.microsoft.com/office/powerpoint/2010/main" val="1631615739"/>
              </p:ext>
            </p:extLst>
          </p:nvPr>
        </p:nvGraphicFramePr>
        <p:xfrm>
          <a:off x="508958" y="834987"/>
          <a:ext cx="7473176" cy="56589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 xmlns:a16="http://schemas.microsoft.com/office/drawing/2014/main" id="{39692E76-A369-4FAB-9A42-0CE67833758F}"/>
              </a:ext>
            </a:extLst>
          </p:cNvPr>
          <p:cNvSpPr txBox="1"/>
          <p:nvPr/>
        </p:nvSpPr>
        <p:spPr>
          <a:xfrm>
            <a:off x="8389872" y="1233577"/>
            <a:ext cx="2592288"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rgbClr val="002060"/>
                </a:solidFill>
                <a:latin typeface="Bahnschrift" panose="020B0502040204020203" pitchFamily="34" charset="0"/>
              </a:rPr>
              <a:t>SOFTWARE USED:</a:t>
            </a:r>
          </a:p>
          <a:p>
            <a:endParaRPr lang="en-US" dirty="0">
              <a:solidFill>
                <a:srgbClr val="002060"/>
              </a:solidFill>
              <a:latin typeface="Bahnschrift" panose="020B0502040204020203" pitchFamily="34" charset="0"/>
            </a:endParaRPr>
          </a:p>
          <a:p>
            <a:pPr marL="285750" indent="-285750">
              <a:buFont typeface="Wingdings" panose="05000000000000000000" pitchFamily="2" charset="2"/>
              <a:buChar char="q"/>
            </a:pPr>
            <a:r>
              <a:rPr lang="en-IN" b="1" dirty="0">
                <a:solidFill>
                  <a:srgbClr val="002060"/>
                </a:solidFill>
                <a:latin typeface="Bahnschrift" panose="020B0502040204020203" pitchFamily="34" charset="0"/>
                <a:ea typeface="Calibri" panose="020F0502020204030204" pitchFamily="34" charset="0"/>
                <a:cs typeface="Gautami" panose="020B0502040204020203" pitchFamily="34" charset="0"/>
              </a:rPr>
              <a:t>Python</a:t>
            </a:r>
          </a:p>
          <a:p>
            <a:pPr marL="742950" lvl="1" indent="-285750">
              <a:buFont typeface="Arial" panose="020B0604020202020204" pitchFamily="34" charset="0"/>
              <a:buChar char="•"/>
            </a:pPr>
            <a:r>
              <a:rPr lang="en-IN" b="1" dirty="0">
                <a:solidFill>
                  <a:srgbClr val="002060"/>
                </a:solidFill>
                <a:latin typeface="Bahnschrift" panose="020B0502040204020203" pitchFamily="34" charset="0"/>
                <a:ea typeface="Calibri" panose="020F0502020204030204" pitchFamily="34" charset="0"/>
                <a:cs typeface="Gautami" panose="020B0502040204020203" pitchFamily="34" charset="0"/>
              </a:rPr>
              <a:t>Jupyter</a:t>
            </a:r>
          </a:p>
          <a:p>
            <a:pPr marL="742950" lvl="1" indent="-285750">
              <a:buFont typeface="Arial" panose="020B0604020202020204" pitchFamily="34" charset="0"/>
              <a:buChar char="•"/>
            </a:pPr>
            <a:r>
              <a:rPr lang="en-IN" b="1" dirty="0">
                <a:solidFill>
                  <a:srgbClr val="002060"/>
                </a:solidFill>
                <a:latin typeface="Bahnschrift" panose="020B0502040204020203" pitchFamily="34" charset="0"/>
                <a:ea typeface="Calibri" panose="020F0502020204030204" pitchFamily="34" charset="0"/>
                <a:cs typeface="Gautami" panose="020B0502040204020203" pitchFamily="34" charset="0"/>
              </a:rPr>
              <a:t>NumPy </a:t>
            </a:r>
          </a:p>
          <a:p>
            <a:pPr marL="742950" lvl="1" indent="-285750">
              <a:buFont typeface="Arial" panose="020B0604020202020204" pitchFamily="34" charset="0"/>
              <a:buChar char="•"/>
            </a:pPr>
            <a:r>
              <a:rPr lang="en-IN" b="1" dirty="0">
                <a:solidFill>
                  <a:srgbClr val="002060"/>
                </a:solidFill>
                <a:latin typeface="Bahnschrift" panose="020B0502040204020203" pitchFamily="34" charset="0"/>
                <a:ea typeface="Calibri" panose="020F0502020204030204" pitchFamily="34" charset="0"/>
                <a:cs typeface="Gautami" panose="020B0502040204020203" pitchFamily="34" charset="0"/>
              </a:rPr>
              <a:t>Pandas</a:t>
            </a:r>
          </a:p>
          <a:p>
            <a:pPr marL="742950" lvl="1" indent="-285750">
              <a:buFont typeface="Arial" panose="020B0604020202020204" pitchFamily="34" charset="0"/>
              <a:buChar char="•"/>
            </a:pPr>
            <a:r>
              <a:rPr lang="en-IN" b="1" dirty="0">
                <a:solidFill>
                  <a:srgbClr val="002060"/>
                </a:solidFill>
                <a:latin typeface="Bahnschrift" panose="020B0502040204020203" pitchFamily="34" charset="0"/>
                <a:ea typeface="Calibri" panose="020F0502020204030204" pitchFamily="34" charset="0"/>
                <a:cs typeface="Gautami" panose="020B0502040204020203" pitchFamily="34" charset="0"/>
              </a:rPr>
              <a:t>Scikit-learn </a:t>
            </a:r>
            <a:endParaRPr lang="en-IN" dirty="0">
              <a:solidFill>
                <a:srgbClr val="002060"/>
              </a:solidFill>
              <a:latin typeface="Bahnschrift" panose="020B0502040204020203" pitchFamily="34" charset="0"/>
            </a:endParaRPr>
          </a:p>
        </p:txBody>
      </p:sp>
      <p:sp>
        <p:nvSpPr>
          <p:cNvPr id="5" name="Rectangle 4"/>
          <p:cNvSpPr/>
          <p:nvPr/>
        </p:nvSpPr>
        <p:spPr>
          <a:xfrm>
            <a:off x="344861" y="142852"/>
            <a:ext cx="11404315" cy="65008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p:cNvPicPr>
            <a:picLocks noChangeAspect="1"/>
          </p:cNvPicPr>
          <p:nvPr/>
        </p:nvPicPr>
        <p:blipFill>
          <a:blip r:embed="rId7"/>
          <a:stretch>
            <a:fillRect/>
          </a:stretch>
        </p:blipFill>
        <p:spPr>
          <a:xfrm>
            <a:off x="8212346" y="4024502"/>
            <a:ext cx="3424945" cy="1619017"/>
          </a:xfrm>
          <a:prstGeom prst="rect">
            <a:avLst/>
          </a:prstGeom>
        </p:spPr>
      </p:pic>
    </p:spTree>
    <p:extLst>
      <p:ext uri="{BB962C8B-B14F-4D97-AF65-F5344CB8AC3E}">
        <p14:creationId xmlns:p14="http://schemas.microsoft.com/office/powerpoint/2010/main" val="9103318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4865" y="214290"/>
            <a:ext cx="6000792" cy="6357982"/>
          </a:xfrm>
        </p:spPr>
        <p:txBody>
          <a:bodyPr>
            <a:normAutofit/>
          </a:bodyPr>
          <a:lstStyle/>
          <a:p>
            <a:endParaRPr lang="en-IN" dirty="0" smtClean="0"/>
          </a:p>
          <a:p>
            <a:pPr>
              <a:buNone/>
            </a:pPr>
            <a:r>
              <a:rPr lang="en-IN" b="1" dirty="0" smtClean="0"/>
              <a:t>RMSE:</a:t>
            </a:r>
          </a:p>
          <a:p>
            <a:pPr>
              <a:buNone/>
            </a:pPr>
            <a:r>
              <a:rPr lang="en-IN" sz="2400" dirty="0"/>
              <a:t>    Root mean square error or root mean square deviation is one of the most commonly used measures for evaluating the quality of predictions. </a:t>
            </a:r>
          </a:p>
          <a:p>
            <a:pPr>
              <a:buNone/>
            </a:pPr>
            <a:endParaRPr lang="en-IN" sz="2400" dirty="0"/>
          </a:p>
          <a:p>
            <a:pPr>
              <a:buNone/>
            </a:pPr>
            <a:r>
              <a:rPr lang="en-IN" sz="2400" b="1" dirty="0" smtClean="0"/>
              <a:t>MAE:</a:t>
            </a:r>
            <a:endParaRPr lang="en-IN" sz="2400" b="1" dirty="0"/>
          </a:p>
          <a:p>
            <a:pPr>
              <a:buNone/>
            </a:pPr>
            <a:r>
              <a:rPr lang="en-IN" sz="2400" dirty="0"/>
              <a:t>	Mean absolute error is a measure of errors between paired observations expressing the same phenomenon.</a:t>
            </a:r>
          </a:p>
          <a:p>
            <a:pPr>
              <a:buNone/>
            </a:pPr>
            <a:endParaRPr lang="en-IN" sz="2400" dirty="0"/>
          </a:p>
          <a:p>
            <a:pPr>
              <a:buNone/>
            </a:pPr>
            <a:r>
              <a:rPr lang="en-IN" sz="2400" b="1" dirty="0" smtClean="0"/>
              <a:t>F1 SCORE:</a:t>
            </a:r>
            <a:endParaRPr lang="en-IN" sz="2400" b="1" dirty="0"/>
          </a:p>
          <a:p>
            <a:pPr>
              <a:buNone/>
            </a:pPr>
            <a:r>
              <a:rPr lang="en-IN" sz="2400" dirty="0"/>
              <a:t>	 F-score or F-measure is a measure of a test's accuracy.</a:t>
            </a:r>
          </a:p>
        </p:txBody>
      </p:sp>
      <p:pic>
        <p:nvPicPr>
          <p:cNvPr id="5" name="Content Placeholder 4" descr="RMSE1.jpg"/>
          <p:cNvPicPr>
            <a:picLocks noGrp="1" noChangeAspect="1"/>
          </p:cNvPicPr>
          <p:nvPr>
            <p:ph sz="half" idx="2"/>
          </p:nvPr>
        </p:nvPicPr>
        <p:blipFill>
          <a:blip r:embed="rId2"/>
          <a:stretch>
            <a:fillRect/>
          </a:stretch>
        </p:blipFill>
        <p:spPr>
          <a:xfrm>
            <a:off x="7810513" y="928671"/>
            <a:ext cx="2643187" cy="857256"/>
          </a:xfrm>
        </p:spPr>
      </p:pic>
      <p:pic>
        <p:nvPicPr>
          <p:cNvPr id="6" name="Picture 5" descr="download.png"/>
          <p:cNvPicPr>
            <a:picLocks noChangeAspect="1"/>
          </p:cNvPicPr>
          <p:nvPr/>
        </p:nvPicPr>
        <p:blipFill>
          <a:blip r:embed="rId3"/>
          <a:stretch>
            <a:fillRect/>
          </a:stretch>
        </p:blipFill>
        <p:spPr>
          <a:xfrm>
            <a:off x="7881950" y="3286124"/>
            <a:ext cx="2658426" cy="1021080"/>
          </a:xfrm>
          <a:prstGeom prst="rect">
            <a:avLst/>
          </a:prstGeom>
        </p:spPr>
      </p:pic>
      <p:pic>
        <p:nvPicPr>
          <p:cNvPr id="7" name="Picture 6" descr="download (1).png"/>
          <p:cNvPicPr>
            <a:picLocks noChangeAspect="1"/>
          </p:cNvPicPr>
          <p:nvPr/>
        </p:nvPicPr>
        <p:blipFill>
          <a:blip r:embed="rId4"/>
          <a:stretch>
            <a:fillRect/>
          </a:stretch>
        </p:blipFill>
        <p:spPr>
          <a:xfrm>
            <a:off x="7453322" y="5429264"/>
            <a:ext cx="2979420" cy="678180"/>
          </a:xfrm>
          <a:prstGeom prst="rect">
            <a:avLst/>
          </a:prstGeom>
        </p:spPr>
      </p:pic>
      <p:sp>
        <p:nvSpPr>
          <p:cNvPr id="8" name="TextBox 7"/>
          <p:cNvSpPr txBox="1"/>
          <p:nvPr/>
        </p:nvSpPr>
        <p:spPr>
          <a:xfrm>
            <a:off x="2666976" y="214291"/>
            <a:ext cx="6500858" cy="461665"/>
          </a:xfrm>
          <a:prstGeom prst="rect">
            <a:avLst/>
          </a:prstGeom>
          <a:noFill/>
        </p:spPr>
        <p:txBody>
          <a:bodyPr wrap="square" rtlCol="0">
            <a:spAutoFit/>
          </a:bodyPr>
          <a:lstStyle/>
          <a:p>
            <a:r>
              <a:rPr lang="en-IN" sz="2400" b="1" cap="all" dirty="0">
                <a:latin typeface="Times New Roman" pitchFamily="18" charset="0"/>
                <a:cs typeface="Times New Roman" pitchFamily="18" charset="0"/>
              </a:rPr>
              <a:t>                </a:t>
            </a:r>
            <a:r>
              <a:rPr lang="en-IN" sz="2400" b="1" u="sng" cap="all" dirty="0">
                <a:solidFill>
                  <a:schemeClr val="tx2"/>
                </a:solidFill>
                <a:latin typeface="Times New Roman" pitchFamily="18" charset="0"/>
                <a:cs typeface="Times New Roman" pitchFamily="18" charset="0"/>
              </a:rPr>
              <a:t>Performance metrics</a:t>
            </a:r>
          </a:p>
        </p:txBody>
      </p:sp>
      <p:sp>
        <p:nvSpPr>
          <p:cNvPr id="9" name="Rectangle 8"/>
          <p:cNvSpPr/>
          <p:nvPr/>
        </p:nvSpPr>
        <p:spPr>
          <a:xfrm>
            <a:off x="457200" y="142852"/>
            <a:ext cx="11291976" cy="6429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50230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1334</TotalTime>
  <Words>1628</Words>
  <Application>Microsoft Office PowerPoint</Application>
  <PresentationFormat>Widescreen</PresentationFormat>
  <Paragraphs>165</Paragraphs>
  <Slides>24</Slides>
  <Notes>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24</vt:i4>
      </vt:variant>
    </vt:vector>
  </HeadingPairs>
  <TitlesOfParts>
    <vt:vector size="36" baseType="lpstr">
      <vt:lpstr>Arial</vt:lpstr>
      <vt:lpstr>Bahnschrift</vt:lpstr>
      <vt:lpstr>Bahnschrift SemiBold</vt:lpstr>
      <vt:lpstr>Bahnschrift SemiBold SemiConden</vt:lpstr>
      <vt:lpstr>Bradley Hand ITC</vt:lpstr>
      <vt:lpstr>Calibri</vt:lpstr>
      <vt:lpstr>Calibri Light</vt:lpstr>
      <vt:lpstr>Gautami</vt:lpstr>
      <vt:lpstr>Times New Roman</vt:lpstr>
      <vt:lpstr>Wingdings</vt:lpstr>
      <vt:lpstr>Office Theme</vt:lpstr>
      <vt:lpstr>1_Office Theme</vt:lpstr>
      <vt:lpstr>     POWER THEFT DETECTION IN SMART GRIDS BASED ON CNN  </vt:lpstr>
      <vt:lpstr>PowerPoint Presentation</vt:lpstr>
      <vt:lpstr>MOTIVATION OF PROJECT</vt:lpstr>
      <vt:lpstr>OBJECTIVES </vt:lpstr>
      <vt:lpstr>INTRODUCTION</vt:lpstr>
      <vt:lpstr>LITERATURE SURVEY</vt:lpstr>
      <vt:lpstr>Literature survey</vt:lpstr>
      <vt:lpstr>METHODOLOGY</vt:lpstr>
      <vt:lpstr>PowerPoint Presentation</vt:lpstr>
      <vt:lpstr>PowerPoint Presentation</vt:lpstr>
      <vt:lpstr>PowerPoint Presentation</vt:lpstr>
      <vt:lpstr>PowerPoint Presentation</vt:lpstr>
      <vt:lpstr>Performance Comparison</vt:lpstr>
      <vt:lpstr>PowerPoint Presentation</vt:lpstr>
      <vt:lpstr>Wide &amp; Deep Convolutional Neural Networks (CNN) framework</vt:lpstr>
      <vt:lpstr>WIDE CNN</vt:lpstr>
      <vt:lpstr>DEEP CNN</vt:lpstr>
      <vt:lpstr>PowerPoint Presentation</vt:lpstr>
      <vt:lpstr>2-D VISUALIZATION PLOTS</vt:lpstr>
      <vt:lpstr>PEARSON  CORRELATION COEFFICIENT</vt:lpstr>
      <vt:lpstr>Autocorrelation function (ACF) of electricity consumption by week</vt:lpstr>
      <vt:lpstr>Conclusion</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THEFT DETECTION IN SMART GIRD BASED ON CNN</dc:title>
  <dc:creator>Microsoft account</dc:creator>
  <cp:lastModifiedBy>Microsoft account</cp:lastModifiedBy>
  <cp:revision>69</cp:revision>
  <dcterms:created xsi:type="dcterms:W3CDTF">2022-01-26T08:40:18Z</dcterms:created>
  <dcterms:modified xsi:type="dcterms:W3CDTF">2022-04-04T09:03:14Z</dcterms:modified>
</cp:coreProperties>
</file>