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330" r:id="rId2"/>
    <p:sldId id="353" r:id="rId3"/>
    <p:sldId id="354" r:id="rId4"/>
    <p:sldId id="355" r:id="rId5"/>
    <p:sldId id="356" r:id="rId6"/>
    <p:sldId id="357" r:id="rId7"/>
    <p:sldId id="358" r:id="rId8"/>
    <p:sldId id="342" r:id="rId9"/>
    <p:sldId id="343" r:id="rId10"/>
    <p:sldId id="345" r:id="rId11"/>
    <p:sldId id="344" r:id="rId12"/>
    <p:sldId id="347" r:id="rId13"/>
    <p:sldId id="346" r:id="rId14"/>
    <p:sldId id="348" r:id="rId15"/>
    <p:sldId id="349" r:id="rId16"/>
    <p:sldId id="350" r:id="rId17"/>
    <p:sldId id="351" r:id="rId18"/>
    <p:sldId id="352"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60000"/>
    <a:srgbClr val="FF3300"/>
    <a:srgbClr val="B9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6" autoAdjust="0"/>
    <p:restoredTop sz="98800" autoAdjust="0"/>
  </p:normalViewPr>
  <p:slideViewPr>
    <p:cSldViewPr snapToGrid="0" snapToObjects="1">
      <p:cViewPr>
        <p:scale>
          <a:sx n="73" d="100"/>
          <a:sy n="73" d="100"/>
        </p:scale>
        <p:origin x="-528" y="5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0FE0D-2BC2-CF4E-BFD4-B8F5F704FDB5}" type="datetimeFigureOut">
              <a:rPr lang="en-US" smtClean="0"/>
              <a:t>4/10/2019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10895D-1DB2-C545-B53C-9B7B7817B272}" type="slidenum">
              <a:rPr lang="en-US" smtClean="0"/>
              <a:t>‹#›</a:t>
            </a:fld>
            <a:endParaRPr lang="en-US"/>
          </a:p>
        </p:txBody>
      </p:sp>
    </p:spTree>
    <p:extLst>
      <p:ext uri="{BB962C8B-B14F-4D97-AF65-F5344CB8AC3E}">
        <p14:creationId xmlns:p14="http://schemas.microsoft.com/office/powerpoint/2010/main" val="3474103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1EBFB9-63F7-6E4D-94AC-23DC97C60B8F}" type="datetimeFigureOut">
              <a:rPr lang="en-US" smtClean="0"/>
              <a:t>4/10/2019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1773DA-F41F-114C-879F-4E816B292F7F}" type="slidenum">
              <a:rPr lang="en-US" smtClean="0"/>
              <a:t>‹#›</a:t>
            </a:fld>
            <a:endParaRPr lang="en-US"/>
          </a:p>
        </p:txBody>
      </p:sp>
    </p:spTree>
    <p:extLst>
      <p:ext uri="{BB962C8B-B14F-4D97-AF65-F5344CB8AC3E}">
        <p14:creationId xmlns:p14="http://schemas.microsoft.com/office/powerpoint/2010/main" val="9658966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81773DA-F41F-114C-879F-4E816B292F7F}" type="slidenum">
              <a:rPr lang="en-US" smtClean="0"/>
              <a:t>1</a:t>
            </a:fld>
            <a:endParaRPr lang="en-US"/>
          </a:p>
        </p:txBody>
      </p:sp>
    </p:spTree>
    <p:extLst>
      <p:ext uri="{BB962C8B-B14F-4D97-AF65-F5344CB8AC3E}">
        <p14:creationId xmlns:p14="http://schemas.microsoft.com/office/powerpoint/2010/main" val="3287077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81773DA-F41F-114C-879F-4E816B292F7F}" type="slidenum">
              <a:rPr lang="en-US" smtClean="0"/>
              <a:t>8</a:t>
            </a:fld>
            <a:endParaRPr lang="en-US"/>
          </a:p>
        </p:txBody>
      </p:sp>
    </p:spTree>
    <p:extLst>
      <p:ext uri="{BB962C8B-B14F-4D97-AF65-F5344CB8AC3E}">
        <p14:creationId xmlns:p14="http://schemas.microsoft.com/office/powerpoint/2010/main" val="3287077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81773DA-F41F-114C-879F-4E816B292F7F}" type="slidenum">
              <a:rPr lang="en-US" smtClean="0"/>
              <a:t>9</a:t>
            </a:fld>
            <a:endParaRPr lang="en-US"/>
          </a:p>
        </p:txBody>
      </p:sp>
    </p:spTree>
    <p:extLst>
      <p:ext uri="{BB962C8B-B14F-4D97-AF65-F5344CB8AC3E}">
        <p14:creationId xmlns:p14="http://schemas.microsoft.com/office/powerpoint/2010/main" val="3287077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81773DA-F41F-114C-879F-4E816B292F7F}" type="slidenum">
              <a:rPr lang="en-US" smtClean="0"/>
              <a:t>10</a:t>
            </a:fld>
            <a:endParaRPr lang="en-US"/>
          </a:p>
        </p:txBody>
      </p:sp>
    </p:spTree>
    <p:extLst>
      <p:ext uri="{BB962C8B-B14F-4D97-AF65-F5344CB8AC3E}">
        <p14:creationId xmlns:p14="http://schemas.microsoft.com/office/powerpoint/2010/main" val="3287077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81773DA-F41F-114C-879F-4E816B292F7F}" type="slidenum">
              <a:rPr lang="en-US" smtClean="0"/>
              <a:t>11</a:t>
            </a:fld>
            <a:endParaRPr lang="en-US"/>
          </a:p>
        </p:txBody>
      </p:sp>
    </p:spTree>
    <p:extLst>
      <p:ext uri="{BB962C8B-B14F-4D97-AF65-F5344CB8AC3E}">
        <p14:creationId xmlns:p14="http://schemas.microsoft.com/office/powerpoint/2010/main" val="3287077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81773DA-F41F-114C-879F-4E816B292F7F}" type="slidenum">
              <a:rPr lang="en-US" smtClean="0"/>
              <a:t>12</a:t>
            </a:fld>
            <a:endParaRPr lang="en-US"/>
          </a:p>
        </p:txBody>
      </p:sp>
    </p:spTree>
    <p:extLst>
      <p:ext uri="{BB962C8B-B14F-4D97-AF65-F5344CB8AC3E}">
        <p14:creationId xmlns:p14="http://schemas.microsoft.com/office/powerpoint/2010/main" val="3287077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81773DA-F41F-114C-879F-4E816B292F7F}" type="slidenum">
              <a:rPr lang="en-US" smtClean="0"/>
              <a:t>13</a:t>
            </a:fld>
            <a:endParaRPr lang="en-US"/>
          </a:p>
        </p:txBody>
      </p:sp>
    </p:spTree>
    <p:extLst>
      <p:ext uri="{BB962C8B-B14F-4D97-AF65-F5344CB8AC3E}">
        <p14:creationId xmlns:p14="http://schemas.microsoft.com/office/powerpoint/2010/main" val="3287077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E3C380-E462-9A40-85DE-2D718D1F9F8B}" type="datetime1">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75C179-5504-0F4F-A25C-5707CD43B0A9}" type="slidenum">
              <a:rPr lang="en-US" smtClean="0"/>
              <a:t>‹#›</a:t>
            </a:fld>
            <a:endParaRPr lang="en-US"/>
          </a:p>
        </p:txBody>
      </p:sp>
    </p:spTree>
    <p:extLst>
      <p:ext uri="{BB962C8B-B14F-4D97-AF65-F5344CB8AC3E}">
        <p14:creationId xmlns:p14="http://schemas.microsoft.com/office/powerpoint/2010/main" val="4293149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923E63-6A1F-4E46-9D14-F59C45890FDB}" type="datetime1">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75C179-5504-0F4F-A25C-5707CD43B0A9}" type="slidenum">
              <a:rPr lang="en-US" smtClean="0"/>
              <a:t>‹#›</a:t>
            </a:fld>
            <a:endParaRPr lang="en-US"/>
          </a:p>
        </p:txBody>
      </p:sp>
    </p:spTree>
    <p:extLst>
      <p:ext uri="{BB962C8B-B14F-4D97-AF65-F5344CB8AC3E}">
        <p14:creationId xmlns:p14="http://schemas.microsoft.com/office/powerpoint/2010/main" val="1605039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7D9700-2036-1645-95A9-77CBAE4C171D}" type="datetime1">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75C179-5504-0F4F-A25C-5707CD43B0A9}" type="slidenum">
              <a:rPr lang="en-US" smtClean="0"/>
              <a:t>‹#›</a:t>
            </a:fld>
            <a:endParaRPr lang="en-US"/>
          </a:p>
        </p:txBody>
      </p:sp>
    </p:spTree>
    <p:extLst>
      <p:ext uri="{BB962C8B-B14F-4D97-AF65-F5344CB8AC3E}">
        <p14:creationId xmlns:p14="http://schemas.microsoft.com/office/powerpoint/2010/main" val="152794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53ECD-7CD2-794A-88D2-33D30D49B090}" type="datetime1">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75C179-5504-0F4F-A25C-5707CD43B0A9}" type="slidenum">
              <a:rPr lang="en-US" smtClean="0"/>
              <a:t>‹#›</a:t>
            </a:fld>
            <a:endParaRPr lang="en-US"/>
          </a:p>
        </p:txBody>
      </p:sp>
    </p:spTree>
    <p:extLst>
      <p:ext uri="{BB962C8B-B14F-4D97-AF65-F5344CB8AC3E}">
        <p14:creationId xmlns:p14="http://schemas.microsoft.com/office/powerpoint/2010/main" val="501534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EFB35C-248B-2D49-A3E9-41DC47C24977}" type="datetime1">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75C179-5504-0F4F-A25C-5707CD43B0A9}" type="slidenum">
              <a:rPr lang="en-US" smtClean="0"/>
              <a:t>‹#›</a:t>
            </a:fld>
            <a:endParaRPr lang="en-US"/>
          </a:p>
        </p:txBody>
      </p:sp>
    </p:spTree>
    <p:extLst>
      <p:ext uri="{BB962C8B-B14F-4D97-AF65-F5344CB8AC3E}">
        <p14:creationId xmlns:p14="http://schemas.microsoft.com/office/powerpoint/2010/main" val="3875457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0E06CE-CEF9-DB4F-9485-1CD80F45D795}" type="datetime1">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75C179-5504-0F4F-A25C-5707CD43B0A9}" type="slidenum">
              <a:rPr lang="en-US" smtClean="0"/>
              <a:t>‹#›</a:t>
            </a:fld>
            <a:endParaRPr lang="en-US"/>
          </a:p>
        </p:txBody>
      </p:sp>
    </p:spTree>
    <p:extLst>
      <p:ext uri="{BB962C8B-B14F-4D97-AF65-F5344CB8AC3E}">
        <p14:creationId xmlns:p14="http://schemas.microsoft.com/office/powerpoint/2010/main" val="1781671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B9420B-A12D-8E49-843A-84AAD3565706}" type="datetime1">
              <a:rPr lang="en-US" smtClean="0"/>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75C179-5504-0F4F-A25C-5707CD43B0A9}" type="slidenum">
              <a:rPr lang="en-US" smtClean="0"/>
              <a:t>‹#›</a:t>
            </a:fld>
            <a:endParaRPr lang="en-US"/>
          </a:p>
        </p:txBody>
      </p:sp>
    </p:spTree>
    <p:extLst>
      <p:ext uri="{BB962C8B-B14F-4D97-AF65-F5344CB8AC3E}">
        <p14:creationId xmlns:p14="http://schemas.microsoft.com/office/powerpoint/2010/main" val="279129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7705B2-9AA7-6D47-8135-5CAD15287DEA}" type="datetime1">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75C179-5504-0F4F-A25C-5707CD43B0A9}" type="slidenum">
              <a:rPr lang="en-US" smtClean="0"/>
              <a:t>‹#›</a:t>
            </a:fld>
            <a:endParaRPr lang="en-US"/>
          </a:p>
        </p:txBody>
      </p:sp>
    </p:spTree>
    <p:extLst>
      <p:ext uri="{BB962C8B-B14F-4D97-AF65-F5344CB8AC3E}">
        <p14:creationId xmlns:p14="http://schemas.microsoft.com/office/powerpoint/2010/main" val="2720963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049C4-A29A-E149-86D6-46B8AEADBECB}" type="datetime1">
              <a:rPr lang="en-US" smtClean="0"/>
              <a:t>4/10/2019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75C179-5504-0F4F-A25C-5707CD43B0A9}" type="slidenum">
              <a:rPr lang="en-US" smtClean="0"/>
              <a:t>‹#›</a:t>
            </a:fld>
            <a:endParaRPr lang="en-US"/>
          </a:p>
        </p:txBody>
      </p:sp>
    </p:spTree>
    <p:extLst>
      <p:ext uri="{BB962C8B-B14F-4D97-AF65-F5344CB8AC3E}">
        <p14:creationId xmlns:p14="http://schemas.microsoft.com/office/powerpoint/2010/main" val="125558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3E09CF-35D3-AE42-90AB-219724E9DE33}" type="datetime1">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75C179-5504-0F4F-A25C-5707CD43B0A9}" type="slidenum">
              <a:rPr lang="en-US" smtClean="0"/>
              <a:t>‹#›</a:t>
            </a:fld>
            <a:endParaRPr lang="en-US"/>
          </a:p>
        </p:txBody>
      </p:sp>
    </p:spTree>
    <p:extLst>
      <p:ext uri="{BB962C8B-B14F-4D97-AF65-F5344CB8AC3E}">
        <p14:creationId xmlns:p14="http://schemas.microsoft.com/office/powerpoint/2010/main" val="4199690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F1A3E0-3761-4F4A-8B9D-B75BB2AF6511}" type="datetime1">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75C179-5504-0F4F-A25C-5707CD43B0A9}" type="slidenum">
              <a:rPr lang="en-US" smtClean="0"/>
              <a:t>‹#›</a:t>
            </a:fld>
            <a:endParaRPr lang="en-US"/>
          </a:p>
        </p:txBody>
      </p:sp>
    </p:spTree>
    <p:extLst>
      <p:ext uri="{BB962C8B-B14F-4D97-AF65-F5344CB8AC3E}">
        <p14:creationId xmlns:p14="http://schemas.microsoft.com/office/powerpoint/2010/main" val="3851248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3C021-600F-AB47-A5E0-DE0B3026969A}" type="datetime1">
              <a:rPr lang="en-US" smtClean="0"/>
              <a:t>4/10/2019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75C179-5504-0F4F-A25C-5707CD43B0A9}" type="slidenum">
              <a:rPr lang="en-US" smtClean="0"/>
              <a:t>‹#›</a:t>
            </a:fld>
            <a:endParaRPr lang="en-US"/>
          </a:p>
        </p:txBody>
      </p:sp>
    </p:spTree>
    <p:extLst>
      <p:ext uri="{BB962C8B-B14F-4D97-AF65-F5344CB8AC3E}">
        <p14:creationId xmlns:p14="http://schemas.microsoft.com/office/powerpoint/2010/main" val="4039550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flair.training/blogs/hadoop-tutorial/" TargetMode="External"/><Relationship Id="rId2" Type="http://schemas.openxmlformats.org/officeDocument/2006/relationships/hyperlink" Target="https://data-flair.training/blogs/big-data-applications-various-domai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48952"/>
            <a:ext cx="9144000" cy="0"/>
          </a:xfrm>
          <a:prstGeom prst="line">
            <a:avLst/>
          </a:prstGeom>
          <a:ln w="57150" cmpd="thickThi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4550" y="-44506"/>
            <a:ext cx="9069450" cy="646331"/>
          </a:xfrm>
          <a:prstGeom prst="rect">
            <a:avLst/>
          </a:prstGeom>
          <a:noFill/>
        </p:spPr>
        <p:txBody>
          <a:bodyPr wrap="square" rtlCol="0">
            <a:spAutoFit/>
          </a:bodyPr>
          <a:lstStyle/>
          <a:p>
            <a:r>
              <a:rPr lang="en-US" sz="3600" b="1" dirty="0" smtClean="0">
                <a:latin typeface="Trebuchet MS (Headings)"/>
                <a:cs typeface="Trebuchet MS (Headings)"/>
              </a:rPr>
              <a:t>High-level Language 1</a:t>
            </a:r>
            <a:r>
              <a:rPr lang="en-US" sz="3600" b="1" dirty="0">
                <a:latin typeface="Trebuchet MS (Headings)"/>
                <a:cs typeface="Trebuchet MS (Headings)"/>
              </a:rPr>
              <a:t>:</a:t>
            </a:r>
            <a:r>
              <a:rPr lang="en-US" sz="3600" b="1" dirty="0" smtClean="0">
                <a:latin typeface="Trebuchet MS (Headings)"/>
                <a:cs typeface="Trebuchet MS (Headings)"/>
              </a:rPr>
              <a:t> Pig Latin</a:t>
            </a:r>
          </a:p>
        </p:txBody>
      </p:sp>
      <p:sp>
        <p:nvSpPr>
          <p:cNvPr id="2" name="Slide Number Placeholder 1"/>
          <p:cNvSpPr>
            <a:spLocks noGrp="1"/>
          </p:cNvSpPr>
          <p:nvPr>
            <p:ph type="sldNum" sz="quarter" idx="12"/>
          </p:nvPr>
        </p:nvSpPr>
        <p:spPr/>
        <p:txBody>
          <a:bodyPr/>
          <a:lstStyle/>
          <a:p>
            <a:fld id="{9075C179-5504-0F4F-A25C-5707CD43B0A9}" type="slidenum">
              <a:rPr lang="en-US" smtClean="0"/>
              <a:t>1</a:t>
            </a:fld>
            <a:endParaRPr lang="en-US" dirty="0"/>
          </a:p>
        </p:txBody>
      </p:sp>
      <p:sp>
        <p:nvSpPr>
          <p:cNvPr id="6" name="Content Placeholder 2"/>
          <p:cNvSpPr txBox="1">
            <a:spLocks/>
          </p:cNvSpPr>
          <p:nvPr/>
        </p:nvSpPr>
        <p:spPr>
          <a:xfrm>
            <a:off x="74550" y="850900"/>
            <a:ext cx="8917050" cy="4546600"/>
          </a:xfrm>
          <a:prstGeom prst="rect">
            <a:avLst/>
          </a:prstGeom>
        </p:spPr>
        <p:txBody>
          <a:bodyPr vert="horz" lIns="91440" tIns="45720" rIns="91440" bIns="45720" rtlCol="0">
            <a:normAutofit fontScale="925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l">
              <a:lnSpc>
                <a:spcPct val="150000"/>
              </a:lnSpc>
              <a:buFont typeface="Wingdings" charset="2"/>
              <a:buChar char="v"/>
            </a:pPr>
            <a:r>
              <a:rPr lang="en-US" sz="2800" dirty="0" smtClean="0">
                <a:solidFill>
                  <a:srgbClr val="0000FF"/>
                </a:solidFill>
                <a:latin typeface="Calibri" charset="0"/>
              </a:rPr>
              <a:t>2008 SIGMOD: From Yahoo Research (</a:t>
            </a:r>
            <a:r>
              <a:rPr lang="en-US" sz="2800" dirty="0" err="1" smtClean="0">
                <a:solidFill>
                  <a:srgbClr val="0000FF"/>
                </a:solidFill>
                <a:latin typeface="Calibri" charset="0"/>
              </a:rPr>
              <a:t>Olston</a:t>
            </a:r>
            <a:r>
              <a:rPr lang="en-US" sz="2800" dirty="0" smtClean="0">
                <a:solidFill>
                  <a:srgbClr val="0000FF"/>
                </a:solidFill>
                <a:latin typeface="Calibri" charset="0"/>
              </a:rPr>
              <a:t>, et. al.)</a:t>
            </a:r>
          </a:p>
          <a:p>
            <a:pPr marL="457200" indent="-457200" algn="l">
              <a:lnSpc>
                <a:spcPct val="150000"/>
              </a:lnSpc>
              <a:buFont typeface="Wingdings" charset="2"/>
              <a:buChar char="v"/>
            </a:pPr>
            <a:r>
              <a:rPr lang="en-US" sz="2800" dirty="0">
                <a:solidFill>
                  <a:srgbClr val="0000FF"/>
                </a:solidFill>
                <a:latin typeface="Calibri" charset="0"/>
              </a:rPr>
              <a:t>Apache </a:t>
            </a:r>
            <a:r>
              <a:rPr lang="en-US" sz="2800" dirty="0" smtClean="0">
                <a:solidFill>
                  <a:srgbClr val="0000FF"/>
                </a:solidFill>
                <a:latin typeface="Calibri" charset="0"/>
              </a:rPr>
              <a:t>software - </a:t>
            </a:r>
            <a:r>
              <a:rPr lang="en-US" sz="2800" dirty="0">
                <a:solidFill>
                  <a:srgbClr val="0000FF"/>
                </a:solidFill>
                <a:latin typeface="Calibri" charset="0"/>
              </a:rPr>
              <a:t>main </a:t>
            </a:r>
            <a:r>
              <a:rPr lang="en-US" sz="2800" dirty="0" smtClean="0">
                <a:solidFill>
                  <a:srgbClr val="0000FF"/>
                </a:solidFill>
                <a:latin typeface="Calibri" charset="0"/>
              </a:rPr>
              <a:t>teams </a:t>
            </a:r>
            <a:r>
              <a:rPr lang="en-US" sz="2800" dirty="0">
                <a:solidFill>
                  <a:srgbClr val="0000FF"/>
                </a:solidFill>
                <a:latin typeface="Calibri" charset="0"/>
              </a:rPr>
              <a:t>now at </a:t>
            </a:r>
            <a:r>
              <a:rPr lang="en-US" sz="2800" dirty="0" smtClean="0">
                <a:solidFill>
                  <a:srgbClr val="0000FF"/>
                </a:solidFill>
                <a:latin typeface="Calibri" charset="0"/>
              </a:rPr>
              <a:t>Twitter &amp; </a:t>
            </a:r>
            <a:r>
              <a:rPr lang="en-US" sz="2800" dirty="0" err="1" smtClean="0">
                <a:solidFill>
                  <a:srgbClr val="0000FF"/>
                </a:solidFill>
                <a:latin typeface="Calibri" charset="0"/>
              </a:rPr>
              <a:t>Hortonworks</a:t>
            </a:r>
            <a:endParaRPr lang="en-US" sz="2800" dirty="0" smtClean="0">
              <a:solidFill>
                <a:srgbClr val="0000FF"/>
              </a:solidFill>
              <a:latin typeface="Calibri" charset="0"/>
            </a:endParaRPr>
          </a:p>
          <a:p>
            <a:pPr marL="457200" indent="-457200" algn="l">
              <a:lnSpc>
                <a:spcPct val="150000"/>
              </a:lnSpc>
              <a:buFont typeface="Wingdings" charset="2"/>
              <a:buChar char="v"/>
            </a:pPr>
            <a:r>
              <a:rPr lang="en-US" sz="2800" dirty="0" smtClean="0">
                <a:solidFill>
                  <a:srgbClr val="0000FF"/>
                </a:solidFill>
                <a:latin typeface="Calibri" charset="0"/>
              </a:rPr>
              <a:t>Common ops as high-level language constructs</a:t>
            </a:r>
          </a:p>
          <a:p>
            <a:pPr marL="914400" lvl="1" indent="-457200" algn="l">
              <a:lnSpc>
                <a:spcPct val="150000"/>
              </a:lnSpc>
              <a:buFont typeface="Wingdings" charset="2"/>
              <a:buChar char="v"/>
            </a:pPr>
            <a:r>
              <a:rPr lang="en-US" sz="2600" dirty="0" smtClean="0">
                <a:solidFill>
                  <a:srgbClr val="990000"/>
                </a:solidFill>
                <a:latin typeface="Calibri" charset="0"/>
              </a:rPr>
              <a:t>e.g. filter, group by, or join</a:t>
            </a:r>
          </a:p>
          <a:p>
            <a:pPr marL="457200" indent="-457200" algn="l">
              <a:lnSpc>
                <a:spcPct val="150000"/>
              </a:lnSpc>
              <a:buFont typeface="Wingdings" charset="2"/>
              <a:buChar char="v"/>
            </a:pPr>
            <a:r>
              <a:rPr lang="en-US" sz="2800" dirty="0" smtClean="0">
                <a:solidFill>
                  <a:srgbClr val="0000FF"/>
                </a:solidFill>
                <a:latin typeface="Calibri" charset="0"/>
              </a:rPr>
              <a:t>Workflow as: step-by-step procedural scripts</a:t>
            </a:r>
          </a:p>
          <a:p>
            <a:pPr marL="457200" indent="-457200" algn="l">
              <a:lnSpc>
                <a:spcPct val="150000"/>
              </a:lnSpc>
              <a:buFont typeface="Wingdings" charset="2"/>
              <a:buChar char="v"/>
            </a:pPr>
            <a:r>
              <a:rPr lang="en-US" sz="2800" dirty="0" smtClean="0">
                <a:solidFill>
                  <a:srgbClr val="0000FF"/>
                </a:solidFill>
                <a:latin typeface="Calibri" charset="0"/>
              </a:rPr>
              <a:t>Compiles to </a:t>
            </a:r>
            <a:r>
              <a:rPr lang="en-US" sz="2800" dirty="0" err="1" smtClean="0">
                <a:solidFill>
                  <a:srgbClr val="0000FF"/>
                </a:solidFill>
                <a:latin typeface="Calibri" charset="0"/>
              </a:rPr>
              <a:t>Hadoop</a:t>
            </a:r>
            <a:endParaRPr lang="en-US" sz="2800" dirty="0" smtClean="0">
              <a:solidFill>
                <a:srgbClr val="0000FF"/>
              </a:solidFill>
              <a:latin typeface="Calibri" charset="0"/>
            </a:endParaRPr>
          </a:p>
        </p:txBody>
      </p:sp>
    </p:spTree>
    <p:extLst>
      <p:ext uri="{BB962C8B-B14F-4D97-AF65-F5344CB8AC3E}">
        <p14:creationId xmlns:p14="http://schemas.microsoft.com/office/powerpoint/2010/main" val="1867957289"/>
      </p:ext>
    </p:extLst>
  </p:cSld>
  <p:clrMapOvr>
    <a:masterClrMapping/>
  </p:clrMapOvr>
  <mc:AlternateContent xmlns:mc="http://schemas.openxmlformats.org/markup-compatibility/2006" xmlns:p14="http://schemas.microsoft.com/office/powerpoint/2010/main">
    <mc:Choice Requires="p14">
      <p:transition spd="slow" p14:dur="2000" advTm="63348"/>
    </mc:Choice>
    <mc:Fallback xmlns="">
      <p:transition xmlns:p14="http://schemas.microsoft.com/office/powerpoint/2010/main" spd="slow" advTm="633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48952"/>
            <a:ext cx="9144000" cy="0"/>
          </a:xfrm>
          <a:prstGeom prst="line">
            <a:avLst/>
          </a:prstGeom>
          <a:ln w="57150" cmpd="thickThi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4550" y="-44506"/>
            <a:ext cx="9069450" cy="646331"/>
          </a:xfrm>
          <a:prstGeom prst="rect">
            <a:avLst/>
          </a:prstGeom>
          <a:noFill/>
        </p:spPr>
        <p:txBody>
          <a:bodyPr wrap="square" rtlCol="0">
            <a:spAutoFit/>
          </a:bodyPr>
          <a:lstStyle/>
          <a:p>
            <a:r>
              <a:rPr lang="en-US" sz="3600" b="1" dirty="0" smtClean="0">
                <a:latin typeface="Trebuchet MS (Headings)"/>
                <a:cs typeface="Trebuchet MS (Headings)"/>
              </a:rPr>
              <a:t>Pig Latin Example</a:t>
            </a:r>
          </a:p>
        </p:txBody>
      </p:sp>
      <p:sp>
        <p:nvSpPr>
          <p:cNvPr id="2" name="Slide Number Placeholder 1"/>
          <p:cNvSpPr>
            <a:spLocks noGrp="1"/>
          </p:cNvSpPr>
          <p:nvPr>
            <p:ph type="sldNum" sz="quarter" idx="12"/>
          </p:nvPr>
        </p:nvSpPr>
        <p:spPr/>
        <p:txBody>
          <a:bodyPr/>
          <a:lstStyle/>
          <a:p>
            <a:fld id="{9075C179-5504-0F4F-A25C-5707CD43B0A9}" type="slidenum">
              <a:rPr lang="en-US" smtClean="0"/>
              <a:t>10</a:t>
            </a:fld>
            <a:endParaRPr lang="en-US" dirty="0"/>
          </a:p>
        </p:txBody>
      </p:sp>
      <p:sp>
        <p:nvSpPr>
          <p:cNvPr id="6" name="Content Placeholder 2"/>
          <p:cNvSpPr txBox="1">
            <a:spLocks/>
          </p:cNvSpPr>
          <p:nvPr/>
        </p:nvSpPr>
        <p:spPr>
          <a:xfrm>
            <a:off x="152400" y="965200"/>
            <a:ext cx="8915400" cy="54864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90000"/>
              </a:lnSpc>
              <a:buFont typeface="Arial" charset="0"/>
              <a:buNone/>
            </a:pPr>
            <a:r>
              <a:rPr lang="en-US" sz="2800" dirty="0" smtClean="0">
                <a:solidFill>
                  <a:srgbClr val="000000"/>
                </a:solidFill>
                <a:latin typeface="Calibri" charset="0"/>
              </a:rPr>
              <a:t>visits             = </a:t>
            </a:r>
            <a:r>
              <a:rPr lang="en-US" sz="2800" dirty="0" smtClean="0">
                <a:solidFill>
                  <a:srgbClr val="F79646"/>
                </a:solidFill>
                <a:latin typeface="Calibri" charset="0"/>
              </a:rPr>
              <a:t>load</a:t>
            </a:r>
            <a:r>
              <a:rPr lang="en-US" sz="2800" dirty="0" smtClean="0">
                <a:latin typeface="Calibri" charset="0"/>
              </a:rPr>
              <a:t> </a:t>
            </a:r>
            <a:r>
              <a:rPr lang="ja-JP" altLang="en-US" sz="2800" dirty="0" smtClean="0">
                <a:solidFill>
                  <a:schemeClr val="accent2"/>
                </a:solidFill>
                <a:latin typeface="Calibri" charset="0"/>
              </a:rPr>
              <a:t>‘</a:t>
            </a:r>
            <a:r>
              <a:rPr lang="en-US" sz="2800" dirty="0" smtClean="0">
                <a:solidFill>
                  <a:schemeClr val="accent2"/>
                </a:solidFill>
                <a:latin typeface="Calibri" charset="0"/>
              </a:rPr>
              <a:t>/data/visits</a:t>
            </a:r>
            <a:r>
              <a:rPr lang="ja-JP" altLang="en-US" sz="2800" dirty="0" smtClean="0">
                <a:solidFill>
                  <a:schemeClr val="accent2"/>
                </a:solidFill>
                <a:latin typeface="Calibri" charset="0"/>
              </a:rPr>
              <a:t>’</a:t>
            </a:r>
            <a:r>
              <a:rPr lang="en-US" sz="2800" dirty="0" smtClean="0">
                <a:solidFill>
                  <a:schemeClr val="accent2"/>
                </a:solidFill>
                <a:latin typeface="Calibri" charset="0"/>
              </a:rPr>
              <a:t> </a:t>
            </a:r>
            <a:r>
              <a:rPr lang="en-US" sz="2800" dirty="0" smtClean="0">
                <a:solidFill>
                  <a:srgbClr val="F79646"/>
                </a:solidFill>
                <a:latin typeface="Calibri" charset="0"/>
              </a:rPr>
              <a:t>as</a:t>
            </a:r>
            <a:r>
              <a:rPr lang="en-US" sz="2800" dirty="0" smtClean="0">
                <a:latin typeface="Calibri" charset="0"/>
              </a:rPr>
              <a:t> </a:t>
            </a:r>
            <a:r>
              <a:rPr lang="en-US" sz="2800" dirty="0" smtClean="0">
                <a:solidFill>
                  <a:srgbClr val="000000"/>
                </a:solidFill>
                <a:latin typeface="Calibri" charset="0"/>
              </a:rPr>
              <a:t>(user, </a:t>
            </a:r>
            <a:r>
              <a:rPr lang="en-US" sz="2800" dirty="0" err="1" smtClean="0">
                <a:solidFill>
                  <a:srgbClr val="000000"/>
                </a:solidFill>
                <a:latin typeface="Calibri" charset="0"/>
              </a:rPr>
              <a:t>url</a:t>
            </a:r>
            <a:r>
              <a:rPr lang="en-US" sz="2800" dirty="0" smtClean="0">
                <a:solidFill>
                  <a:srgbClr val="000000"/>
                </a:solidFill>
                <a:latin typeface="Calibri" charset="0"/>
              </a:rPr>
              <a:t>, time);</a:t>
            </a:r>
          </a:p>
          <a:p>
            <a:pPr algn="l">
              <a:lnSpc>
                <a:spcPct val="90000"/>
              </a:lnSpc>
              <a:buFont typeface="Arial" charset="0"/>
              <a:buNone/>
            </a:pPr>
            <a:r>
              <a:rPr lang="en-US" sz="2800" dirty="0" err="1" smtClean="0">
                <a:solidFill>
                  <a:srgbClr val="000000"/>
                </a:solidFill>
                <a:latin typeface="Calibri" charset="0"/>
              </a:rPr>
              <a:t>gVisits</a:t>
            </a:r>
            <a:r>
              <a:rPr lang="en-US" sz="2800" dirty="0" smtClean="0">
                <a:solidFill>
                  <a:srgbClr val="000000"/>
                </a:solidFill>
                <a:latin typeface="Calibri" charset="0"/>
              </a:rPr>
              <a:t>          = </a:t>
            </a:r>
            <a:r>
              <a:rPr lang="en-US" sz="2800" dirty="0" smtClean="0">
                <a:solidFill>
                  <a:srgbClr val="F79646"/>
                </a:solidFill>
                <a:latin typeface="Calibri" charset="0"/>
              </a:rPr>
              <a:t>group</a:t>
            </a:r>
            <a:r>
              <a:rPr lang="en-US" sz="2800" dirty="0" smtClean="0">
                <a:latin typeface="Calibri" charset="0"/>
              </a:rPr>
              <a:t> </a:t>
            </a:r>
            <a:r>
              <a:rPr lang="en-US" sz="2800" dirty="0" smtClean="0">
                <a:solidFill>
                  <a:srgbClr val="000000"/>
                </a:solidFill>
                <a:latin typeface="Calibri" charset="0"/>
              </a:rPr>
              <a:t>visits</a:t>
            </a:r>
            <a:r>
              <a:rPr lang="en-US" sz="2800" dirty="0" smtClean="0">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a:t>
            </a:r>
          </a:p>
          <a:p>
            <a:pPr algn="l">
              <a:lnSpc>
                <a:spcPct val="90000"/>
              </a:lnSpc>
            </a:pPr>
            <a:r>
              <a:rPr lang="en-US" sz="2800" dirty="0" err="1">
                <a:solidFill>
                  <a:srgbClr val="000000"/>
                </a:solidFill>
                <a:latin typeface="Calibri" charset="0"/>
              </a:rPr>
              <a:t>urlCounts</a:t>
            </a:r>
            <a:r>
              <a:rPr lang="en-US" sz="2800" dirty="0">
                <a:solidFill>
                  <a:srgbClr val="000000"/>
                </a:solidFill>
                <a:latin typeface="Calibri" charset="0"/>
              </a:rPr>
              <a:t> = </a:t>
            </a:r>
            <a:r>
              <a:rPr lang="en-US" sz="2800" dirty="0" err="1" smtClean="0">
                <a:solidFill>
                  <a:srgbClr val="F79646"/>
                </a:solidFill>
                <a:latin typeface="Calibri" charset="0"/>
              </a:rPr>
              <a:t>foreach</a:t>
            </a:r>
            <a:r>
              <a:rPr lang="en-US" sz="2800" dirty="0" smtClean="0">
                <a:latin typeface="Calibri" charset="0"/>
              </a:rPr>
              <a:t> </a:t>
            </a:r>
            <a:r>
              <a:rPr lang="en-US" sz="2800" dirty="0" err="1" smtClean="0">
                <a:solidFill>
                  <a:srgbClr val="000000"/>
                </a:solidFill>
                <a:latin typeface="Calibri" charset="0"/>
              </a:rPr>
              <a:t>gVisits</a:t>
            </a:r>
            <a:r>
              <a:rPr lang="en-US" sz="2800" dirty="0" smtClean="0">
                <a:solidFill>
                  <a:srgbClr val="000000"/>
                </a:solidFill>
                <a:latin typeface="Calibri" charset="0"/>
              </a:rPr>
              <a:t> </a:t>
            </a:r>
            <a:r>
              <a:rPr lang="en-US" sz="2800" dirty="0" smtClean="0">
                <a:solidFill>
                  <a:srgbClr val="F79646"/>
                </a:solidFill>
                <a:latin typeface="Calibri" charset="0"/>
              </a:rPr>
              <a:t>generate</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 count(visits);</a:t>
            </a:r>
          </a:p>
          <a:p>
            <a:pPr algn="l">
              <a:lnSpc>
                <a:spcPct val="90000"/>
              </a:lnSpc>
              <a:buFont typeface="Arial" charset="0"/>
              <a:buNone/>
            </a:pPr>
            <a:endParaRPr lang="en-US" sz="2800" dirty="0" smtClean="0">
              <a:latin typeface="Calibri" charset="0"/>
            </a:endParaRPr>
          </a:p>
          <a:p>
            <a:pPr algn="l">
              <a:lnSpc>
                <a:spcPct val="90000"/>
              </a:lnSpc>
              <a:buFont typeface="Arial" charset="0"/>
              <a:buNone/>
            </a:pPr>
            <a:r>
              <a:rPr lang="en-US" sz="2800" dirty="0" err="1" smtClean="0">
                <a:solidFill>
                  <a:srgbClr val="000000"/>
                </a:solidFill>
                <a:latin typeface="Calibri" charset="0"/>
              </a:rPr>
              <a:t>urlInfo</a:t>
            </a:r>
            <a:r>
              <a:rPr lang="en-US" sz="2800" dirty="0" smtClean="0">
                <a:solidFill>
                  <a:srgbClr val="000000"/>
                </a:solidFill>
                <a:latin typeface="Calibri" charset="0"/>
              </a:rPr>
              <a:t>          =</a:t>
            </a:r>
            <a:r>
              <a:rPr lang="en-US" sz="2800" dirty="0" smtClean="0">
                <a:latin typeface="Calibri" charset="0"/>
              </a:rPr>
              <a:t> </a:t>
            </a:r>
            <a:r>
              <a:rPr lang="en-US" sz="2800" dirty="0" smtClean="0">
                <a:solidFill>
                  <a:srgbClr val="F79646"/>
                </a:solidFill>
                <a:latin typeface="Calibri" charset="0"/>
              </a:rPr>
              <a:t>load</a:t>
            </a:r>
            <a:r>
              <a:rPr lang="en-US" sz="2800" dirty="0" smtClean="0">
                <a:latin typeface="Calibri" charset="0"/>
              </a:rPr>
              <a:t> </a:t>
            </a:r>
            <a:r>
              <a:rPr lang="ja-JP" altLang="en-US" sz="2800" dirty="0" smtClean="0">
                <a:solidFill>
                  <a:srgbClr val="C0504D"/>
                </a:solidFill>
                <a:latin typeface="Calibri" charset="0"/>
              </a:rPr>
              <a:t>‘</a:t>
            </a:r>
            <a:r>
              <a:rPr lang="en-US" sz="2800" dirty="0" smtClean="0">
                <a:solidFill>
                  <a:srgbClr val="C0504D"/>
                </a:solidFill>
                <a:latin typeface="Calibri" charset="0"/>
              </a:rPr>
              <a:t>/data/</a:t>
            </a:r>
            <a:r>
              <a:rPr lang="en-US" sz="2800" dirty="0" err="1" smtClean="0">
                <a:solidFill>
                  <a:srgbClr val="C0504D"/>
                </a:solidFill>
                <a:latin typeface="Calibri" charset="0"/>
              </a:rPr>
              <a:t>urlInfo</a:t>
            </a:r>
            <a:r>
              <a:rPr lang="ja-JP" altLang="en-US" sz="2800" dirty="0" smtClean="0">
                <a:solidFill>
                  <a:srgbClr val="C0504D"/>
                </a:solidFill>
                <a:latin typeface="Calibri" charset="0"/>
              </a:rPr>
              <a:t>’</a:t>
            </a:r>
            <a:r>
              <a:rPr lang="en-US" sz="2800" dirty="0" smtClean="0">
                <a:solidFill>
                  <a:srgbClr val="C0504D"/>
                </a:solidFill>
                <a:latin typeface="Calibri" charset="0"/>
              </a:rPr>
              <a:t> </a:t>
            </a:r>
            <a:r>
              <a:rPr lang="en-US" sz="2800" dirty="0" smtClean="0">
                <a:solidFill>
                  <a:srgbClr val="F79646"/>
                </a:solidFill>
                <a:latin typeface="Calibri" charset="0"/>
              </a:rPr>
              <a:t>as</a:t>
            </a:r>
            <a:r>
              <a:rPr lang="en-US" sz="2800" dirty="0" smtClean="0">
                <a:latin typeface="Calibri" charset="0"/>
              </a:rPr>
              <a:t> </a:t>
            </a:r>
            <a:r>
              <a:rPr lang="en-US" sz="2800" dirty="0" smtClean="0">
                <a:solidFill>
                  <a:srgbClr val="000000"/>
                </a:solidFill>
                <a:latin typeface="Calibri" charset="0"/>
              </a:rPr>
              <a:t>(</a:t>
            </a:r>
            <a:r>
              <a:rPr lang="en-US" sz="2800" dirty="0" err="1" smtClean="0">
                <a:solidFill>
                  <a:srgbClr val="000000"/>
                </a:solidFill>
                <a:latin typeface="Calibri" charset="0"/>
              </a:rPr>
              <a:t>url</a:t>
            </a:r>
            <a:r>
              <a:rPr lang="en-US" sz="2800" dirty="0" smtClean="0">
                <a:solidFill>
                  <a:srgbClr val="000000"/>
                </a:solidFill>
                <a:latin typeface="Calibri" charset="0"/>
              </a:rPr>
              <a:t>, category, </a:t>
            </a:r>
            <a:r>
              <a:rPr lang="en-US" sz="2800" dirty="0" err="1" smtClean="0">
                <a:solidFill>
                  <a:srgbClr val="000000"/>
                </a:solidFill>
                <a:latin typeface="Calibri" charset="0"/>
              </a:rPr>
              <a:t>pRank</a:t>
            </a:r>
            <a:r>
              <a:rPr lang="en-US" sz="2800" dirty="0" smtClean="0">
                <a:solidFill>
                  <a:srgbClr val="000000"/>
                </a:solidFill>
                <a:latin typeface="Calibri" charset="0"/>
              </a:rPr>
              <a:t>);</a:t>
            </a:r>
          </a:p>
          <a:p>
            <a:pPr algn="l">
              <a:lnSpc>
                <a:spcPct val="90000"/>
              </a:lnSpc>
            </a:pPr>
            <a:r>
              <a:rPr lang="en-US" sz="2800" dirty="0" err="1">
                <a:solidFill>
                  <a:srgbClr val="000000"/>
                </a:solidFill>
                <a:latin typeface="Calibri" charset="0"/>
              </a:rPr>
              <a:t>urlCategoryCount</a:t>
            </a:r>
            <a:r>
              <a:rPr lang="en-US" sz="2800" dirty="0">
                <a:solidFill>
                  <a:srgbClr val="000000"/>
                </a:solidFill>
                <a:latin typeface="Calibri" charset="0"/>
              </a:rPr>
              <a:t> =</a:t>
            </a:r>
            <a:r>
              <a:rPr lang="en-US" sz="2800" dirty="0" smtClean="0">
                <a:latin typeface="Calibri" charset="0"/>
              </a:rPr>
              <a:t> </a:t>
            </a:r>
            <a:r>
              <a:rPr lang="en-US" sz="2800" dirty="0" smtClean="0">
                <a:solidFill>
                  <a:srgbClr val="F79646"/>
                </a:solidFill>
                <a:latin typeface="Calibri" charset="0"/>
              </a:rPr>
              <a:t>join</a:t>
            </a:r>
            <a:r>
              <a:rPr lang="en-US" sz="2800" dirty="0" smtClean="0">
                <a:latin typeface="Calibri" charset="0"/>
              </a:rPr>
              <a:t> </a:t>
            </a:r>
            <a:r>
              <a:rPr lang="en-US" sz="2800" dirty="0" err="1">
                <a:solidFill>
                  <a:srgbClr val="000000"/>
                </a:solidFill>
                <a:latin typeface="Calibri" charset="0"/>
              </a:rPr>
              <a:t>urlCounts</a:t>
            </a:r>
            <a:r>
              <a:rPr lang="en-US" sz="2800" dirty="0">
                <a:solidFill>
                  <a:srgbClr val="000000"/>
                </a:solidFill>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 </a:t>
            </a:r>
            <a:r>
              <a:rPr lang="en-US" sz="2800" dirty="0" err="1" smtClean="0">
                <a:solidFill>
                  <a:srgbClr val="000000"/>
                </a:solidFill>
                <a:latin typeface="Calibri" charset="0"/>
              </a:rPr>
              <a:t>urlInfo</a:t>
            </a:r>
            <a:r>
              <a:rPr lang="en-US" sz="2800" dirty="0" smtClean="0">
                <a:solidFill>
                  <a:srgbClr val="000000"/>
                </a:solidFill>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a:t>
            </a:r>
          </a:p>
          <a:p>
            <a:pPr algn="l">
              <a:lnSpc>
                <a:spcPct val="90000"/>
              </a:lnSpc>
              <a:buFont typeface="Arial" charset="0"/>
              <a:buNone/>
            </a:pPr>
            <a:endParaRPr lang="en-US" sz="2800" dirty="0" smtClean="0">
              <a:latin typeface="Calibri" charset="0"/>
            </a:endParaRPr>
          </a:p>
          <a:p>
            <a:pPr algn="l">
              <a:lnSpc>
                <a:spcPct val="90000"/>
              </a:lnSpc>
            </a:pPr>
            <a:r>
              <a:rPr lang="en-US" sz="2800" dirty="0" err="1" smtClean="0">
                <a:solidFill>
                  <a:srgbClr val="000000"/>
                </a:solidFill>
                <a:latin typeface="Calibri" charset="0"/>
              </a:rPr>
              <a:t>gCategories</a:t>
            </a:r>
            <a:r>
              <a:rPr lang="en-US" sz="2800" dirty="0" smtClean="0">
                <a:solidFill>
                  <a:srgbClr val="000000"/>
                </a:solidFill>
                <a:latin typeface="Calibri" charset="0"/>
              </a:rPr>
              <a:t> =</a:t>
            </a:r>
            <a:r>
              <a:rPr lang="en-US" sz="2800" dirty="0" smtClean="0">
                <a:latin typeface="Calibri" charset="0"/>
              </a:rPr>
              <a:t> </a:t>
            </a:r>
            <a:r>
              <a:rPr lang="en-US" sz="2800" dirty="0" smtClean="0">
                <a:solidFill>
                  <a:srgbClr val="F79646"/>
                </a:solidFill>
                <a:latin typeface="Calibri" charset="0"/>
              </a:rPr>
              <a:t>group</a:t>
            </a:r>
            <a:r>
              <a:rPr lang="en-US" sz="2800" dirty="0" smtClean="0">
                <a:latin typeface="Calibri" charset="0"/>
              </a:rPr>
              <a:t> </a:t>
            </a:r>
            <a:r>
              <a:rPr lang="en-US" sz="2800" dirty="0" err="1">
                <a:solidFill>
                  <a:srgbClr val="000000"/>
                </a:solidFill>
                <a:latin typeface="Calibri" charset="0"/>
              </a:rPr>
              <a:t>urlCategoryCount</a:t>
            </a:r>
            <a:r>
              <a:rPr lang="en-US" sz="2800" dirty="0">
                <a:solidFill>
                  <a:srgbClr val="000000"/>
                </a:solidFill>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smtClean="0">
                <a:solidFill>
                  <a:srgbClr val="000000"/>
                </a:solidFill>
                <a:latin typeface="Calibri" charset="0"/>
              </a:rPr>
              <a:t>category</a:t>
            </a:r>
            <a:r>
              <a:rPr lang="en-US" sz="2800" dirty="0" smtClean="0">
                <a:latin typeface="Calibri" charset="0"/>
              </a:rPr>
              <a:t>;</a:t>
            </a:r>
          </a:p>
          <a:p>
            <a:pPr algn="l">
              <a:lnSpc>
                <a:spcPct val="90000"/>
              </a:lnSpc>
            </a:pPr>
            <a:r>
              <a:rPr lang="en-US" sz="2800" dirty="0" err="1" smtClean="0">
                <a:solidFill>
                  <a:srgbClr val="000000"/>
                </a:solidFill>
                <a:latin typeface="Calibri" charset="0"/>
              </a:rPr>
              <a:t>topUrls</a:t>
            </a:r>
            <a:r>
              <a:rPr lang="en-US" sz="2800" dirty="0" smtClean="0">
                <a:solidFill>
                  <a:srgbClr val="000000"/>
                </a:solidFill>
                <a:latin typeface="Calibri" charset="0"/>
              </a:rPr>
              <a:t> =</a:t>
            </a:r>
            <a:r>
              <a:rPr lang="en-US" sz="2800" dirty="0" smtClean="0">
                <a:latin typeface="Calibri" charset="0"/>
              </a:rPr>
              <a:t> </a:t>
            </a:r>
            <a:r>
              <a:rPr lang="en-US" sz="2800" dirty="0" err="1" smtClean="0">
                <a:solidFill>
                  <a:srgbClr val="F79646"/>
                </a:solidFill>
                <a:latin typeface="Calibri" charset="0"/>
              </a:rPr>
              <a:t>foreach</a:t>
            </a:r>
            <a:r>
              <a:rPr lang="en-US" sz="2800" dirty="0" smtClean="0">
                <a:latin typeface="Calibri" charset="0"/>
              </a:rPr>
              <a:t> </a:t>
            </a:r>
            <a:r>
              <a:rPr lang="en-US" sz="2800" dirty="0" err="1" smtClean="0">
                <a:solidFill>
                  <a:srgbClr val="000000"/>
                </a:solidFill>
                <a:latin typeface="Calibri" charset="0"/>
              </a:rPr>
              <a:t>gCategories</a:t>
            </a:r>
            <a:r>
              <a:rPr lang="en-US" sz="2800" dirty="0" smtClean="0">
                <a:solidFill>
                  <a:srgbClr val="000000"/>
                </a:solidFill>
                <a:latin typeface="Calibri" charset="0"/>
              </a:rPr>
              <a:t> </a:t>
            </a:r>
            <a:r>
              <a:rPr lang="en-US" sz="2800" dirty="0" smtClean="0">
                <a:solidFill>
                  <a:srgbClr val="F79646"/>
                </a:solidFill>
                <a:latin typeface="Calibri" charset="0"/>
              </a:rPr>
              <a:t>generate</a:t>
            </a:r>
            <a:r>
              <a:rPr lang="en-US" sz="2800" dirty="0" smtClean="0">
                <a:latin typeface="Calibri" charset="0"/>
              </a:rPr>
              <a:t> </a:t>
            </a:r>
            <a:r>
              <a:rPr lang="en-US" sz="2800" dirty="0" smtClean="0">
                <a:solidFill>
                  <a:srgbClr val="000000"/>
                </a:solidFill>
                <a:latin typeface="Calibri" charset="0"/>
              </a:rPr>
              <a:t>top(</a:t>
            </a:r>
            <a:r>
              <a:rPr lang="en-US" sz="2800" dirty="0">
                <a:solidFill>
                  <a:srgbClr val="000000"/>
                </a:solidFill>
                <a:latin typeface="Calibri" charset="0"/>
              </a:rPr>
              <a:t>urlCounts</a:t>
            </a:r>
            <a:r>
              <a:rPr lang="en-US" sz="2800" dirty="0" smtClean="0">
                <a:solidFill>
                  <a:srgbClr val="000000"/>
                </a:solidFill>
                <a:latin typeface="Calibri" charset="0"/>
              </a:rPr>
              <a:t>,10);</a:t>
            </a:r>
          </a:p>
          <a:p>
            <a:pPr algn="l">
              <a:lnSpc>
                <a:spcPct val="90000"/>
              </a:lnSpc>
              <a:buFont typeface="Arial" charset="0"/>
              <a:buNone/>
            </a:pPr>
            <a:endParaRPr lang="en-US" sz="2800" dirty="0" smtClean="0">
              <a:latin typeface="Calibri" charset="0"/>
            </a:endParaRPr>
          </a:p>
          <a:p>
            <a:pPr algn="l">
              <a:lnSpc>
                <a:spcPct val="90000"/>
              </a:lnSpc>
              <a:buFont typeface="Arial" charset="0"/>
              <a:buNone/>
            </a:pPr>
            <a:r>
              <a:rPr lang="en-US" sz="2800" dirty="0" smtClean="0">
                <a:solidFill>
                  <a:srgbClr val="000000"/>
                </a:solidFill>
                <a:latin typeface="Calibri" charset="0"/>
              </a:rPr>
              <a:t>store </a:t>
            </a:r>
            <a:r>
              <a:rPr lang="en-US" sz="2800" dirty="0" err="1" smtClean="0">
                <a:solidFill>
                  <a:srgbClr val="000000"/>
                </a:solidFill>
                <a:latin typeface="Calibri" charset="0"/>
              </a:rPr>
              <a:t>topUrls</a:t>
            </a:r>
            <a:r>
              <a:rPr lang="en-US" sz="2800" dirty="0" smtClean="0">
                <a:solidFill>
                  <a:srgbClr val="000000"/>
                </a:solidFill>
                <a:latin typeface="Calibri" charset="0"/>
              </a:rPr>
              <a:t> into </a:t>
            </a:r>
            <a:r>
              <a:rPr lang="ja-JP" altLang="en-US" sz="2800" dirty="0" smtClean="0">
                <a:solidFill>
                  <a:srgbClr val="000000"/>
                </a:solidFill>
                <a:latin typeface="Calibri" charset="0"/>
              </a:rPr>
              <a:t>‘</a:t>
            </a:r>
            <a:r>
              <a:rPr lang="en-US" sz="2800" dirty="0" smtClean="0">
                <a:solidFill>
                  <a:srgbClr val="000000"/>
                </a:solidFill>
                <a:latin typeface="Calibri" charset="0"/>
              </a:rPr>
              <a:t>/data/</a:t>
            </a:r>
            <a:r>
              <a:rPr lang="en-US" sz="2800" dirty="0" err="1" smtClean="0">
                <a:solidFill>
                  <a:srgbClr val="000000"/>
                </a:solidFill>
                <a:latin typeface="Calibri" charset="0"/>
              </a:rPr>
              <a:t>topUrls</a:t>
            </a:r>
            <a:r>
              <a:rPr lang="ja-JP" altLang="en-US" sz="2800" dirty="0" smtClean="0">
                <a:solidFill>
                  <a:srgbClr val="000000"/>
                </a:solidFill>
                <a:latin typeface="Calibri" charset="0"/>
              </a:rPr>
              <a:t>’</a:t>
            </a:r>
            <a:r>
              <a:rPr lang="en-US" sz="2800" dirty="0" smtClean="0">
                <a:solidFill>
                  <a:srgbClr val="000000"/>
                </a:solidFill>
                <a:latin typeface="Calibri" charset="0"/>
              </a:rPr>
              <a:t>;</a:t>
            </a:r>
            <a:endParaRPr lang="en-US" sz="2800" dirty="0">
              <a:solidFill>
                <a:srgbClr val="000000"/>
              </a:solidFill>
              <a:latin typeface="Calibri" charset="0"/>
            </a:endParaRPr>
          </a:p>
        </p:txBody>
      </p:sp>
      <p:sp>
        <p:nvSpPr>
          <p:cNvPr id="7" name="Oval 6"/>
          <p:cNvSpPr/>
          <p:nvPr/>
        </p:nvSpPr>
        <p:spPr>
          <a:xfrm>
            <a:off x="5295900" y="914400"/>
            <a:ext cx="2438400" cy="6096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Oval 7"/>
          <p:cNvSpPr/>
          <p:nvPr/>
        </p:nvSpPr>
        <p:spPr>
          <a:xfrm>
            <a:off x="5600700" y="2743200"/>
            <a:ext cx="3352800" cy="7620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9" name="Rounded Rectangle 8"/>
          <p:cNvSpPr/>
          <p:nvPr/>
        </p:nvSpPr>
        <p:spPr>
          <a:xfrm>
            <a:off x="1879600" y="4032250"/>
            <a:ext cx="5105400" cy="1371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800" dirty="0">
                <a:solidFill>
                  <a:srgbClr val="000000"/>
                </a:solidFill>
                <a:latin typeface="Trebuchet MS"/>
                <a:ea typeface="ＭＳ Ｐゴシック" charset="0"/>
                <a:cs typeface="Trebuchet MS"/>
              </a:rPr>
              <a:t>Schemas optional; </a:t>
            </a:r>
          </a:p>
          <a:p>
            <a:pPr algn="ctr"/>
            <a:r>
              <a:rPr lang="en-US" sz="2800" dirty="0">
                <a:solidFill>
                  <a:srgbClr val="000000"/>
                </a:solidFill>
                <a:latin typeface="Trebuchet MS"/>
                <a:ea typeface="ＭＳ Ｐゴシック" charset="0"/>
                <a:cs typeface="Trebuchet MS"/>
              </a:rPr>
              <a:t>Can be assigned dynamically</a:t>
            </a:r>
          </a:p>
        </p:txBody>
      </p:sp>
    </p:spTree>
    <p:extLst>
      <p:ext uri="{BB962C8B-B14F-4D97-AF65-F5344CB8AC3E}">
        <p14:creationId xmlns:p14="http://schemas.microsoft.com/office/powerpoint/2010/main" val="700477799"/>
      </p:ext>
    </p:extLst>
  </p:cSld>
  <p:clrMapOvr>
    <a:masterClrMapping/>
  </p:clrMapOvr>
  <mc:AlternateContent xmlns:mc="http://schemas.openxmlformats.org/markup-compatibility/2006" xmlns:p14="http://schemas.microsoft.com/office/powerpoint/2010/main">
    <mc:Choice Requires="p14">
      <p:transition spd="slow" p14:dur="2000" advTm="63348"/>
    </mc:Choice>
    <mc:Fallback xmlns="">
      <p:transition xmlns:p14="http://schemas.microsoft.com/office/powerpoint/2010/main" spd="slow" advTm="63348"/>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48952"/>
            <a:ext cx="9144000" cy="0"/>
          </a:xfrm>
          <a:prstGeom prst="line">
            <a:avLst/>
          </a:prstGeom>
          <a:ln w="57150" cmpd="thickThi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4550" y="-44506"/>
            <a:ext cx="9069450" cy="646331"/>
          </a:xfrm>
          <a:prstGeom prst="rect">
            <a:avLst/>
          </a:prstGeom>
          <a:noFill/>
        </p:spPr>
        <p:txBody>
          <a:bodyPr wrap="square" rtlCol="0">
            <a:spAutoFit/>
          </a:bodyPr>
          <a:lstStyle/>
          <a:p>
            <a:r>
              <a:rPr lang="en-US" sz="3600" b="1" dirty="0" smtClean="0">
                <a:latin typeface="Trebuchet MS (Headings)"/>
                <a:cs typeface="Trebuchet MS (Headings)"/>
              </a:rPr>
              <a:t>Pig Latin Example</a:t>
            </a:r>
          </a:p>
        </p:txBody>
      </p:sp>
      <p:sp>
        <p:nvSpPr>
          <p:cNvPr id="2" name="Slide Number Placeholder 1"/>
          <p:cNvSpPr>
            <a:spLocks noGrp="1"/>
          </p:cNvSpPr>
          <p:nvPr>
            <p:ph type="sldNum" sz="quarter" idx="12"/>
          </p:nvPr>
        </p:nvSpPr>
        <p:spPr/>
        <p:txBody>
          <a:bodyPr/>
          <a:lstStyle/>
          <a:p>
            <a:fld id="{9075C179-5504-0F4F-A25C-5707CD43B0A9}" type="slidenum">
              <a:rPr lang="en-US" smtClean="0"/>
              <a:t>11</a:t>
            </a:fld>
            <a:endParaRPr lang="en-US" dirty="0"/>
          </a:p>
        </p:txBody>
      </p:sp>
      <p:sp>
        <p:nvSpPr>
          <p:cNvPr id="6" name="Content Placeholder 2"/>
          <p:cNvSpPr txBox="1">
            <a:spLocks/>
          </p:cNvSpPr>
          <p:nvPr/>
        </p:nvSpPr>
        <p:spPr>
          <a:xfrm>
            <a:off x="152400" y="965200"/>
            <a:ext cx="8915400" cy="54864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90000"/>
              </a:lnSpc>
              <a:buFont typeface="Arial" charset="0"/>
              <a:buNone/>
            </a:pPr>
            <a:r>
              <a:rPr lang="en-US" sz="2800" dirty="0" smtClean="0">
                <a:solidFill>
                  <a:srgbClr val="000000"/>
                </a:solidFill>
                <a:latin typeface="Calibri" charset="0"/>
              </a:rPr>
              <a:t>visits             = </a:t>
            </a:r>
            <a:r>
              <a:rPr lang="en-US" sz="2800" dirty="0" smtClean="0">
                <a:solidFill>
                  <a:srgbClr val="F79646"/>
                </a:solidFill>
                <a:latin typeface="Calibri" charset="0"/>
              </a:rPr>
              <a:t>load</a:t>
            </a:r>
            <a:r>
              <a:rPr lang="en-US" sz="2800" dirty="0" smtClean="0">
                <a:latin typeface="Calibri" charset="0"/>
              </a:rPr>
              <a:t> </a:t>
            </a:r>
            <a:r>
              <a:rPr lang="ja-JP" altLang="en-US" sz="2800" dirty="0" smtClean="0">
                <a:solidFill>
                  <a:schemeClr val="accent2"/>
                </a:solidFill>
                <a:latin typeface="Calibri" charset="0"/>
              </a:rPr>
              <a:t>‘</a:t>
            </a:r>
            <a:r>
              <a:rPr lang="en-US" sz="2800" dirty="0" smtClean="0">
                <a:solidFill>
                  <a:schemeClr val="accent2"/>
                </a:solidFill>
                <a:latin typeface="Calibri" charset="0"/>
              </a:rPr>
              <a:t>/data/visits</a:t>
            </a:r>
            <a:r>
              <a:rPr lang="ja-JP" altLang="en-US" sz="2800" dirty="0" smtClean="0">
                <a:solidFill>
                  <a:schemeClr val="accent2"/>
                </a:solidFill>
                <a:latin typeface="Calibri" charset="0"/>
              </a:rPr>
              <a:t>’</a:t>
            </a:r>
            <a:r>
              <a:rPr lang="en-US" sz="2800" dirty="0" smtClean="0">
                <a:solidFill>
                  <a:schemeClr val="accent2"/>
                </a:solidFill>
                <a:latin typeface="Calibri" charset="0"/>
              </a:rPr>
              <a:t> </a:t>
            </a:r>
            <a:r>
              <a:rPr lang="en-US" sz="2800" dirty="0" smtClean="0">
                <a:solidFill>
                  <a:srgbClr val="F79646"/>
                </a:solidFill>
                <a:latin typeface="Calibri" charset="0"/>
              </a:rPr>
              <a:t>as</a:t>
            </a:r>
            <a:r>
              <a:rPr lang="en-US" sz="2800" dirty="0" smtClean="0">
                <a:latin typeface="Calibri" charset="0"/>
              </a:rPr>
              <a:t> </a:t>
            </a:r>
            <a:r>
              <a:rPr lang="en-US" sz="2800" dirty="0" smtClean="0">
                <a:solidFill>
                  <a:srgbClr val="000000"/>
                </a:solidFill>
                <a:latin typeface="Calibri" charset="0"/>
              </a:rPr>
              <a:t>(user, </a:t>
            </a:r>
            <a:r>
              <a:rPr lang="en-US" sz="2800" dirty="0" err="1" smtClean="0">
                <a:solidFill>
                  <a:srgbClr val="000000"/>
                </a:solidFill>
                <a:latin typeface="Calibri" charset="0"/>
              </a:rPr>
              <a:t>url</a:t>
            </a:r>
            <a:r>
              <a:rPr lang="en-US" sz="2800" dirty="0" smtClean="0">
                <a:solidFill>
                  <a:srgbClr val="000000"/>
                </a:solidFill>
                <a:latin typeface="Calibri" charset="0"/>
              </a:rPr>
              <a:t>, time);</a:t>
            </a:r>
          </a:p>
          <a:p>
            <a:pPr algn="l">
              <a:lnSpc>
                <a:spcPct val="90000"/>
              </a:lnSpc>
              <a:buFont typeface="Arial" charset="0"/>
              <a:buNone/>
            </a:pPr>
            <a:r>
              <a:rPr lang="en-US" sz="2800" dirty="0" err="1" smtClean="0">
                <a:solidFill>
                  <a:srgbClr val="000000"/>
                </a:solidFill>
                <a:latin typeface="Calibri" charset="0"/>
              </a:rPr>
              <a:t>gVisits</a:t>
            </a:r>
            <a:r>
              <a:rPr lang="en-US" sz="2800" dirty="0" smtClean="0">
                <a:solidFill>
                  <a:srgbClr val="000000"/>
                </a:solidFill>
                <a:latin typeface="Calibri" charset="0"/>
              </a:rPr>
              <a:t>          = </a:t>
            </a:r>
            <a:r>
              <a:rPr lang="en-US" sz="2800" dirty="0" smtClean="0">
                <a:solidFill>
                  <a:srgbClr val="F79646"/>
                </a:solidFill>
                <a:latin typeface="Calibri" charset="0"/>
              </a:rPr>
              <a:t>group</a:t>
            </a:r>
            <a:r>
              <a:rPr lang="en-US" sz="2800" dirty="0" smtClean="0">
                <a:latin typeface="Calibri" charset="0"/>
              </a:rPr>
              <a:t> </a:t>
            </a:r>
            <a:r>
              <a:rPr lang="en-US" sz="2800" dirty="0" smtClean="0">
                <a:solidFill>
                  <a:srgbClr val="000000"/>
                </a:solidFill>
                <a:latin typeface="Calibri" charset="0"/>
              </a:rPr>
              <a:t>visits</a:t>
            </a:r>
            <a:r>
              <a:rPr lang="en-US" sz="2800" dirty="0" smtClean="0">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a:t>
            </a:r>
          </a:p>
          <a:p>
            <a:pPr algn="l">
              <a:lnSpc>
                <a:spcPct val="90000"/>
              </a:lnSpc>
            </a:pPr>
            <a:r>
              <a:rPr lang="en-US" sz="2800" dirty="0" err="1">
                <a:solidFill>
                  <a:srgbClr val="000000"/>
                </a:solidFill>
                <a:latin typeface="Calibri" charset="0"/>
              </a:rPr>
              <a:t>urlCounts</a:t>
            </a:r>
            <a:r>
              <a:rPr lang="en-US" sz="2800" dirty="0">
                <a:solidFill>
                  <a:srgbClr val="000000"/>
                </a:solidFill>
                <a:latin typeface="Calibri" charset="0"/>
              </a:rPr>
              <a:t> = </a:t>
            </a:r>
            <a:r>
              <a:rPr lang="en-US" sz="2800" dirty="0" err="1" smtClean="0">
                <a:solidFill>
                  <a:srgbClr val="F79646"/>
                </a:solidFill>
                <a:latin typeface="Calibri" charset="0"/>
              </a:rPr>
              <a:t>foreach</a:t>
            </a:r>
            <a:r>
              <a:rPr lang="en-US" sz="2800" dirty="0" smtClean="0">
                <a:latin typeface="Calibri" charset="0"/>
              </a:rPr>
              <a:t> </a:t>
            </a:r>
            <a:r>
              <a:rPr lang="en-US" sz="2800" dirty="0" err="1" smtClean="0">
                <a:solidFill>
                  <a:srgbClr val="000000"/>
                </a:solidFill>
                <a:latin typeface="Calibri" charset="0"/>
              </a:rPr>
              <a:t>gVisits</a:t>
            </a:r>
            <a:r>
              <a:rPr lang="en-US" sz="2800" dirty="0" smtClean="0">
                <a:solidFill>
                  <a:srgbClr val="000000"/>
                </a:solidFill>
                <a:latin typeface="Calibri" charset="0"/>
              </a:rPr>
              <a:t> </a:t>
            </a:r>
            <a:r>
              <a:rPr lang="en-US" sz="2800" dirty="0" smtClean="0">
                <a:solidFill>
                  <a:srgbClr val="F79646"/>
                </a:solidFill>
                <a:latin typeface="Calibri" charset="0"/>
              </a:rPr>
              <a:t>generate</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 count(visits);</a:t>
            </a:r>
          </a:p>
          <a:p>
            <a:pPr algn="l">
              <a:lnSpc>
                <a:spcPct val="90000"/>
              </a:lnSpc>
              <a:buFont typeface="Arial" charset="0"/>
              <a:buNone/>
            </a:pPr>
            <a:endParaRPr lang="en-US" sz="2800" dirty="0" smtClean="0">
              <a:latin typeface="Calibri" charset="0"/>
            </a:endParaRPr>
          </a:p>
          <a:p>
            <a:pPr algn="l">
              <a:lnSpc>
                <a:spcPct val="90000"/>
              </a:lnSpc>
              <a:buFont typeface="Arial" charset="0"/>
              <a:buNone/>
            </a:pPr>
            <a:r>
              <a:rPr lang="en-US" sz="2800" dirty="0" err="1" smtClean="0">
                <a:solidFill>
                  <a:srgbClr val="000000"/>
                </a:solidFill>
                <a:latin typeface="Calibri" charset="0"/>
              </a:rPr>
              <a:t>urlInfo</a:t>
            </a:r>
            <a:r>
              <a:rPr lang="en-US" sz="2800" dirty="0" smtClean="0">
                <a:solidFill>
                  <a:srgbClr val="000000"/>
                </a:solidFill>
                <a:latin typeface="Calibri" charset="0"/>
              </a:rPr>
              <a:t>          =</a:t>
            </a:r>
            <a:r>
              <a:rPr lang="en-US" sz="2800" dirty="0" smtClean="0">
                <a:latin typeface="Calibri" charset="0"/>
              </a:rPr>
              <a:t> </a:t>
            </a:r>
            <a:r>
              <a:rPr lang="en-US" sz="2800" dirty="0" smtClean="0">
                <a:solidFill>
                  <a:srgbClr val="F79646"/>
                </a:solidFill>
                <a:latin typeface="Calibri" charset="0"/>
              </a:rPr>
              <a:t>load</a:t>
            </a:r>
            <a:r>
              <a:rPr lang="en-US" sz="2800" dirty="0" smtClean="0">
                <a:latin typeface="Calibri" charset="0"/>
              </a:rPr>
              <a:t> </a:t>
            </a:r>
            <a:r>
              <a:rPr lang="ja-JP" altLang="en-US" sz="2800" dirty="0" smtClean="0">
                <a:solidFill>
                  <a:srgbClr val="C0504D"/>
                </a:solidFill>
                <a:latin typeface="Calibri" charset="0"/>
              </a:rPr>
              <a:t>‘</a:t>
            </a:r>
            <a:r>
              <a:rPr lang="en-US" sz="2800" dirty="0" smtClean="0">
                <a:solidFill>
                  <a:srgbClr val="C0504D"/>
                </a:solidFill>
                <a:latin typeface="Calibri" charset="0"/>
              </a:rPr>
              <a:t>/data/</a:t>
            </a:r>
            <a:r>
              <a:rPr lang="en-US" sz="2800" dirty="0" err="1" smtClean="0">
                <a:solidFill>
                  <a:srgbClr val="C0504D"/>
                </a:solidFill>
                <a:latin typeface="Calibri" charset="0"/>
              </a:rPr>
              <a:t>urlInfo</a:t>
            </a:r>
            <a:r>
              <a:rPr lang="ja-JP" altLang="en-US" sz="2800" dirty="0" smtClean="0">
                <a:solidFill>
                  <a:srgbClr val="C0504D"/>
                </a:solidFill>
                <a:latin typeface="Calibri" charset="0"/>
              </a:rPr>
              <a:t>’</a:t>
            </a:r>
            <a:r>
              <a:rPr lang="en-US" sz="2800" dirty="0" smtClean="0">
                <a:solidFill>
                  <a:srgbClr val="C0504D"/>
                </a:solidFill>
                <a:latin typeface="Calibri" charset="0"/>
              </a:rPr>
              <a:t> </a:t>
            </a:r>
            <a:r>
              <a:rPr lang="en-US" sz="2800" dirty="0" smtClean="0">
                <a:solidFill>
                  <a:srgbClr val="F79646"/>
                </a:solidFill>
                <a:latin typeface="Calibri" charset="0"/>
              </a:rPr>
              <a:t>as</a:t>
            </a:r>
            <a:r>
              <a:rPr lang="en-US" sz="2800" dirty="0" smtClean="0">
                <a:latin typeface="Calibri" charset="0"/>
              </a:rPr>
              <a:t> </a:t>
            </a:r>
            <a:r>
              <a:rPr lang="en-US" sz="2800" dirty="0" smtClean="0">
                <a:solidFill>
                  <a:srgbClr val="000000"/>
                </a:solidFill>
                <a:latin typeface="Calibri" charset="0"/>
              </a:rPr>
              <a:t>(</a:t>
            </a:r>
            <a:r>
              <a:rPr lang="en-US" sz="2800" dirty="0" err="1" smtClean="0">
                <a:solidFill>
                  <a:srgbClr val="000000"/>
                </a:solidFill>
                <a:latin typeface="Calibri" charset="0"/>
              </a:rPr>
              <a:t>url</a:t>
            </a:r>
            <a:r>
              <a:rPr lang="en-US" sz="2800" dirty="0" smtClean="0">
                <a:solidFill>
                  <a:srgbClr val="000000"/>
                </a:solidFill>
                <a:latin typeface="Calibri" charset="0"/>
              </a:rPr>
              <a:t>, category, </a:t>
            </a:r>
            <a:r>
              <a:rPr lang="en-US" sz="2800" dirty="0" err="1" smtClean="0">
                <a:solidFill>
                  <a:srgbClr val="000000"/>
                </a:solidFill>
                <a:latin typeface="Calibri" charset="0"/>
              </a:rPr>
              <a:t>pRank</a:t>
            </a:r>
            <a:r>
              <a:rPr lang="en-US" sz="2800" dirty="0" smtClean="0">
                <a:solidFill>
                  <a:srgbClr val="000000"/>
                </a:solidFill>
                <a:latin typeface="Calibri" charset="0"/>
              </a:rPr>
              <a:t>);</a:t>
            </a:r>
          </a:p>
          <a:p>
            <a:pPr algn="l">
              <a:lnSpc>
                <a:spcPct val="90000"/>
              </a:lnSpc>
            </a:pPr>
            <a:r>
              <a:rPr lang="en-US" sz="2800" dirty="0" err="1">
                <a:solidFill>
                  <a:srgbClr val="000000"/>
                </a:solidFill>
                <a:latin typeface="Calibri" charset="0"/>
              </a:rPr>
              <a:t>urlCategoryCount</a:t>
            </a:r>
            <a:r>
              <a:rPr lang="en-US" sz="2800" dirty="0">
                <a:solidFill>
                  <a:srgbClr val="000000"/>
                </a:solidFill>
                <a:latin typeface="Calibri" charset="0"/>
              </a:rPr>
              <a:t> =</a:t>
            </a:r>
            <a:r>
              <a:rPr lang="en-US" sz="2800" dirty="0" smtClean="0">
                <a:latin typeface="Calibri" charset="0"/>
              </a:rPr>
              <a:t> </a:t>
            </a:r>
            <a:r>
              <a:rPr lang="en-US" sz="2800" dirty="0" smtClean="0">
                <a:solidFill>
                  <a:srgbClr val="F79646"/>
                </a:solidFill>
                <a:latin typeface="Calibri" charset="0"/>
              </a:rPr>
              <a:t>join</a:t>
            </a:r>
            <a:r>
              <a:rPr lang="en-US" sz="2800" dirty="0" smtClean="0">
                <a:latin typeface="Calibri" charset="0"/>
              </a:rPr>
              <a:t> </a:t>
            </a:r>
            <a:r>
              <a:rPr lang="en-US" sz="2800" dirty="0" err="1">
                <a:solidFill>
                  <a:srgbClr val="000000"/>
                </a:solidFill>
                <a:latin typeface="Calibri" charset="0"/>
              </a:rPr>
              <a:t>urlCounts</a:t>
            </a:r>
            <a:r>
              <a:rPr lang="en-US" sz="2800" dirty="0">
                <a:solidFill>
                  <a:srgbClr val="000000"/>
                </a:solidFill>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 </a:t>
            </a:r>
            <a:r>
              <a:rPr lang="en-US" sz="2800" dirty="0" err="1" smtClean="0">
                <a:solidFill>
                  <a:srgbClr val="000000"/>
                </a:solidFill>
                <a:latin typeface="Calibri" charset="0"/>
              </a:rPr>
              <a:t>urlInfo</a:t>
            </a:r>
            <a:r>
              <a:rPr lang="en-US" sz="2800" dirty="0" smtClean="0">
                <a:solidFill>
                  <a:srgbClr val="000000"/>
                </a:solidFill>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a:t>
            </a:r>
          </a:p>
          <a:p>
            <a:pPr algn="l">
              <a:lnSpc>
                <a:spcPct val="90000"/>
              </a:lnSpc>
              <a:buFont typeface="Arial" charset="0"/>
              <a:buNone/>
            </a:pPr>
            <a:endParaRPr lang="en-US" sz="2800" dirty="0" smtClean="0">
              <a:latin typeface="Calibri" charset="0"/>
            </a:endParaRPr>
          </a:p>
          <a:p>
            <a:pPr algn="l">
              <a:lnSpc>
                <a:spcPct val="90000"/>
              </a:lnSpc>
            </a:pPr>
            <a:r>
              <a:rPr lang="en-US" sz="2800" dirty="0" err="1" smtClean="0">
                <a:solidFill>
                  <a:srgbClr val="000000"/>
                </a:solidFill>
                <a:latin typeface="Calibri" charset="0"/>
              </a:rPr>
              <a:t>gCategories</a:t>
            </a:r>
            <a:r>
              <a:rPr lang="en-US" sz="2800" dirty="0" smtClean="0">
                <a:solidFill>
                  <a:srgbClr val="000000"/>
                </a:solidFill>
                <a:latin typeface="Calibri" charset="0"/>
              </a:rPr>
              <a:t> =</a:t>
            </a:r>
            <a:r>
              <a:rPr lang="en-US" sz="2800" dirty="0" smtClean="0">
                <a:latin typeface="Calibri" charset="0"/>
              </a:rPr>
              <a:t> </a:t>
            </a:r>
            <a:r>
              <a:rPr lang="en-US" sz="2800" dirty="0" smtClean="0">
                <a:solidFill>
                  <a:srgbClr val="F79646"/>
                </a:solidFill>
                <a:latin typeface="Calibri" charset="0"/>
              </a:rPr>
              <a:t>group</a:t>
            </a:r>
            <a:r>
              <a:rPr lang="en-US" sz="2800" dirty="0" smtClean="0">
                <a:latin typeface="Calibri" charset="0"/>
              </a:rPr>
              <a:t> </a:t>
            </a:r>
            <a:r>
              <a:rPr lang="en-US" sz="2800" dirty="0" err="1">
                <a:solidFill>
                  <a:srgbClr val="000000"/>
                </a:solidFill>
                <a:latin typeface="Calibri" charset="0"/>
              </a:rPr>
              <a:t>urlCategoryCount</a:t>
            </a:r>
            <a:r>
              <a:rPr lang="en-US" sz="2800" dirty="0">
                <a:solidFill>
                  <a:srgbClr val="000000"/>
                </a:solidFill>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smtClean="0">
                <a:solidFill>
                  <a:srgbClr val="000000"/>
                </a:solidFill>
                <a:latin typeface="Calibri" charset="0"/>
              </a:rPr>
              <a:t>category</a:t>
            </a:r>
            <a:r>
              <a:rPr lang="en-US" sz="2800" dirty="0" smtClean="0">
                <a:latin typeface="Calibri" charset="0"/>
              </a:rPr>
              <a:t>;</a:t>
            </a:r>
          </a:p>
          <a:p>
            <a:pPr algn="l">
              <a:lnSpc>
                <a:spcPct val="90000"/>
              </a:lnSpc>
            </a:pPr>
            <a:r>
              <a:rPr lang="en-US" sz="2800" dirty="0" err="1" smtClean="0">
                <a:solidFill>
                  <a:srgbClr val="000000"/>
                </a:solidFill>
                <a:latin typeface="Calibri" charset="0"/>
              </a:rPr>
              <a:t>topUrls</a:t>
            </a:r>
            <a:r>
              <a:rPr lang="en-US" sz="2800" dirty="0" smtClean="0">
                <a:solidFill>
                  <a:srgbClr val="000000"/>
                </a:solidFill>
                <a:latin typeface="Calibri" charset="0"/>
              </a:rPr>
              <a:t> =</a:t>
            </a:r>
            <a:r>
              <a:rPr lang="en-US" sz="2800" dirty="0" smtClean="0">
                <a:latin typeface="Calibri" charset="0"/>
              </a:rPr>
              <a:t> </a:t>
            </a:r>
            <a:r>
              <a:rPr lang="en-US" sz="2800" dirty="0" err="1" smtClean="0">
                <a:solidFill>
                  <a:srgbClr val="F79646"/>
                </a:solidFill>
                <a:latin typeface="Calibri" charset="0"/>
              </a:rPr>
              <a:t>foreach</a:t>
            </a:r>
            <a:r>
              <a:rPr lang="en-US" sz="2800" dirty="0" smtClean="0">
                <a:latin typeface="Calibri" charset="0"/>
              </a:rPr>
              <a:t> </a:t>
            </a:r>
            <a:r>
              <a:rPr lang="en-US" sz="2800" dirty="0" err="1" smtClean="0">
                <a:solidFill>
                  <a:srgbClr val="000000"/>
                </a:solidFill>
                <a:latin typeface="Calibri" charset="0"/>
              </a:rPr>
              <a:t>gCategories</a:t>
            </a:r>
            <a:r>
              <a:rPr lang="en-US" sz="2800" dirty="0" smtClean="0">
                <a:solidFill>
                  <a:srgbClr val="000000"/>
                </a:solidFill>
                <a:latin typeface="Calibri" charset="0"/>
              </a:rPr>
              <a:t> </a:t>
            </a:r>
            <a:r>
              <a:rPr lang="en-US" sz="2800" dirty="0" smtClean="0">
                <a:solidFill>
                  <a:srgbClr val="F79646"/>
                </a:solidFill>
                <a:latin typeface="Calibri" charset="0"/>
              </a:rPr>
              <a:t>generate</a:t>
            </a:r>
            <a:r>
              <a:rPr lang="en-US" sz="2800" dirty="0" smtClean="0">
                <a:latin typeface="Calibri" charset="0"/>
              </a:rPr>
              <a:t> </a:t>
            </a:r>
            <a:r>
              <a:rPr lang="en-US" sz="2800" dirty="0" smtClean="0">
                <a:solidFill>
                  <a:srgbClr val="000000"/>
                </a:solidFill>
                <a:latin typeface="Calibri" charset="0"/>
              </a:rPr>
              <a:t>top(</a:t>
            </a:r>
            <a:r>
              <a:rPr lang="en-US" sz="2800" dirty="0">
                <a:solidFill>
                  <a:srgbClr val="000000"/>
                </a:solidFill>
                <a:latin typeface="Calibri" charset="0"/>
              </a:rPr>
              <a:t>urlCounts</a:t>
            </a:r>
            <a:r>
              <a:rPr lang="en-US" sz="2800" dirty="0" smtClean="0">
                <a:solidFill>
                  <a:srgbClr val="000000"/>
                </a:solidFill>
                <a:latin typeface="Calibri" charset="0"/>
              </a:rPr>
              <a:t>,10);</a:t>
            </a:r>
          </a:p>
          <a:p>
            <a:pPr algn="l">
              <a:lnSpc>
                <a:spcPct val="90000"/>
              </a:lnSpc>
              <a:buFont typeface="Arial" charset="0"/>
              <a:buNone/>
            </a:pPr>
            <a:endParaRPr lang="en-US" sz="2800" dirty="0" smtClean="0">
              <a:latin typeface="Calibri" charset="0"/>
            </a:endParaRPr>
          </a:p>
          <a:p>
            <a:pPr algn="l">
              <a:lnSpc>
                <a:spcPct val="90000"/>
              </a:lnSpc>
              <a:buFont typeface="Arial" charset="0"/>
              <a:buNone/>
            </a:pPr>
            <a:r>
              <a:rPr lang="en-US" sz="2800" dirty="0" smtClean="0">
                <a:solidFill>
                  <a:srgbClr val="000000"/>
                </a:solidFill>
                <a:latin typeface="Calibri" charset="0"/>
              </a:rPr>
              <a:t>store </a:t>
            </a:r>
            <a:r>
              <a:rPr lang="en-US" sz="2800" dirty="0" err="1" smtClean="0">
                <a:solidFill>
                  <a:srgbClr val="000000"/>
                </a:solidFill>
                <a:latin typeface="Calibri" charset="0"/>
              </a:rPr>
              <a:t>topUrls</a:t>
            </a:r>
            <a:r>
              <a:rPr lang="en-US" sz="2800" dirty="0" smtClean="0">
                <a:solidFill>
                  <a:srgbClr val="000000"/>
                </a:solidFill>
                <a:latin typeface="Calibri" charset="0"/>
              </a:rPr>
              <a:t> into </a:t>
            </a:r>
            <a:r>
              <a:rPr lang="ja-JP" altLang="en-US" sz="2800" dirty="0" smtClean="0">
                <a:solidFill>
                  <a:srgbClr val="000000"/>
                </a:solidFill>
                <a:latin typeface="Calibri" charset="0"/>
              </a:rPr>
              <a:t>‘</a:t>
            </a:r>
            <a:r>
              <a:rPr lang="en-US" sz="2800" dirty="0" smtClean="0">
                <a:solidFill>
                  <a:srgbClr val="000000"/>
                </a:solidFill>
                <a:latin typeface="Calibri" charset="0"/>
              </a:rPr>
              <a:t>/data/</a:t>
            </a:r>
            <a:r>
              <a:rPr lang="en-US" sz="2800" dirty="0" err="1" smtClean="0">
                <a:solidFill>
                  <a:srgbClr val="000000"/>
                </a:solidFill>
                <a:latin typeface="Calibri" charset="0"/>
              </a:rPr>
              <a:t>topUrls</a:t>
            </a:r>
            <a:r>
              <a:rPr lang="ja-JP" altLang="en-US" sz="2800" dirty="0" smtClean="0">
                <a:solidFill>
                  <a:srgbClr val="000000"/>
                </a:solidFill>
                <a:latin typeface="Calibri" charset="0"/>
              </a:rPr>
              <a:t>’</a:t>
            </a:r>
            <a:r>
              <a:rPr lang="en-US" sz="2800" dirty="0" smtClean="0">
                <a:solidFill>
                  <a:srgbClr val="000000"/>
                </a:solidFill>
                <a:latin typeface="Calibri" charset="0"/>
              </a:rPr>
              <a:t>;</a:t>
            </a:r>
            <a:endParaRPr lang="en-US" sz="2800" dirty="0">
              <a:solidFill>
                <a:srgbClr val="000000"/>
              </a:solidFill>
              <a:latin typeface="Calibri" charset="0"/>
            </a:endParaRPr>
          </a:p>
        </p:txBody>
      </p:sp>
      <p:sp>
        <p:nvSpPr>
          <p:cNvPr id="7" name="Oval 6"/>
          <p:cNvSpPr/>
          <p:nvPr/>
        </p:nvSpPr>
        <p:spPr>
          <a:xfrm>
            <a:off x="5753100" y="4584700"/>
            <a:ext cx="3124200" cy="7620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Rounded Rectangle 7"/>
          <p:cNvSpPr/>
          <p:nvPr/>
        </p:nvSpPr>
        <p:spPr>
          <a:xfrm>
            <a:off x="1498600" y="1092200"/>
            <a:ext cx="5473700" cy="22860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800" dirty="0">
                <a:solidFill>
                  <a:srgbClr val="000000"/>
                </a:solidFill>
                <a:latin typeface="Trebuchet MS"/>
                <a:ea typeface="ＭＳ Ｐゴシック" charset="0"/>
                <a:cs typeface="Trebuchet MS"/>
              </a:rPr>
              <a:t>User-defined functions (UDFs) can be used in every construct</a:t>
            </a:r>
          </a:p>
          <a:p>
            <a:pPr lvl="1">
              <a:buFont typeface="Arial" charset="0"/>
              <a:buChar char="•"/>
            </a:pPr>
            <a:r>
              <a:rPr lang="en-US" sz="2800" dirty="0">
                <a:solidFill>
                  <a:srgbClr val="000000"/>
                </a:solidFill>
                <a:latin typeface="Trebuchet MS"/>
                <a:ea typeface="ＭＳ Ｐゴシック" charset="0"/>
                <a:cs typeface="Trebuchet MS"/>
              </a:rPr>
              <a:t> Load, Store</a:t>
            </a:r>
          </a:p>
          <a:p>
            <a:pPr lvl="1">
              <a:buFont typeface="Arial" charset="0"/>
              <a:buChar char="•"/>
            </a:pPr>
            <a:r>
              <a:rPr lang="en-US" sz="2800" dirty="0">
                <a:solidFill>
                  <a:srgbClr val="000000"/>
                </a:solidFill>
                <a:latin typeface="Trebuchet MS"/>
                <a:ea typeface="ＭＳ Ｐゴシック" charset="0"/>
                <a:cs typeface="Trebuchet MS"/>
              </a:rPr>
              <a:t> Group, Filter, </a:t>
            </a:r>
            <a:r>
              <a:rPr lang="en-US" sz="2800" dirty="0" err="1">
                <a:solidFill>
                  <a:srgbClr val="000000"/>
                </a:solidFill>
                <a:latin typeface="Trebuchet MS"/>
                <a:ea typeface="ＭＳ Ｐゴシック" charset="0"/>
                <a:cs typeface="Trebuchet MS"/>
              </a:rPr>
              <a:t>Foreach</a:t>
            </a:r>
            <a:endParaRPr lang="en-US" sz="2800" dirty="0">
              <a:solidFill>
                <a:srgbClr val="000000"/>
              </a:solidFill>
              <a:latin typeface="Trebuchet MS"/>
              <a:ea typeface="ＭＳ Ｐゴシック" charset="0"/>
              <a:cs typeface="Trebuchet MS"/>
            </a:endParaRPr>
          </a:p>
          <a:p>
            <a:pPr lvl="1" algn="ctr"/>
            <a:endParaRPr lang="en-US" sz="2800" dirty="0">
              <a:solidFill>
                <a:srgbClr val="000000"/>
              </a:solidFill>
              <a:latin typeface="Trebuchet MS"/>
              <a:ea typeface="ＭＳ Ｐゴシック" charset="0"/>
              <a:cs typeface="Trebuchet MS"/>
            </a:endParaRPr>
          </a:p>
        </p:txBody>
      </p:sp>
    </p:spTree>
    <p:extLst>
      <p:ext uri="{BB962C8B-B14F-4D97-AF65-F5344CB8AC3E}">
        <p14:creationId xmlns:p14="http://schemas.microsoft.com/office/powerpoint/2010/main" val="801684988"/>
      </p:ext>
    </p:extLst>
  </p:cSld>
  <p:clrMapOvr>
    <a:masterClrMapping/>
  </p:clrMapOvr>
  <mc:AlternateContent xmlns:mc="http://schemas.openxmlformats.org/markup-compatibility/2006" xmlns:p14="http://schemas.microsoft.com/office/powerpoint/2010/main">
    <mc:Choice Requires="p14">
      <p:transition spd="slow" p14:dur="2000" advTm="63348"/>
    </mc:Choice>
    <mc:Fallback xmlns="">
      <p:transition xmlns:p14="http://schemas.microsoft.com/office/powerpoint/2010/main" spd="slow" advTm="63348"/>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85452"/>
            <a:ext cx="9144000" cy="0"/>
          </a:xfrm>
          <a:prstGeom prst="line">
            <a:avLst/>
          </a:prstGeom>
          <a:ln w="57150" cmpd="thickThi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4550" y="-44506"/>
            <a:ext cx="9069450" cy="646331"/>
          </a:xfrm>
          <a:prstGeom prst="rect">
            <a:avLst/>
          </a:prstGeom>
          <a:noFill/>
        </p:spPr>
        <p:txBody>
          <a:bodyPr wrap="square" rtlCol="0">
            <a:spAutoFit/>
          </a:bodyPr>
          <a:lstStyle/>
          <a:p>
            <a:r>
              <a:rPr lang="en-US" sz="3600" b="1" dirty="0" smtClean="0">
                <a:latin typeface="Trebuchet MS (Headings)"/>
                <a:cs typeface="Trebuchet MS (Headings)"/>
              </a:rPr>
              <a:t>Pig Latin Execution</a:t>
            </a:r>
          </a:p>
        </p:txBody>
      </p:sp>
      <p:sp>
        <p:nvSpPr>
          <p:cNvPr id="2" name="Slide Number Placeholder 1"/>
          <p:cNvSpPr>
            <a:spLocks noGrp="1"/>
          </p:cNvSpPr>
          <p:nvPr>
            <p:ph type="sldNum" sz="quarter" idx="12"/>
          </p:nvPr>
        </p:nvSpPr>
        <p:spPr/>
        <p:txBody>
          <a:bodyPr/>
          <a:lstStyle/>
          <a:p>
            <a:fld id="{9075C179-5504-0F4F-A25C-5707CD43B0A9}" type="slidenum">
              <a:rPr lang="en-US" smtClean="0"/>
              <a:t>12</a:t>
            </a:fld>
            <a:endParaRPr lang="en-US" dirty="0"/>
          </a:p>
        </p:txBody>
      </p:sp>
      <p:sp>
        <p:nvSpPr>
          <p:cNvPr id="6" name="Content Placeholder 2"/>
          <p:cNvSpPr txBox="1">
            <a:spLocks/>
          </p:cNvSpPr>
          <p:nvPr/>
        </p:nvSpPr>
        <p:spPr>
          <a:xfrm>
            <a:off x="152400" y="965200"/>
            <a:ext cx="8915400" cy="54864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90000"/>
              </a:lnSpc>
              <a:buFont typeface="Arial" charset="0"/>
              <a:buNone/>
            </a:pPr>
            <a:r>
              <a:rPr lang="en-US" sz="2800" dirty="0" smtClean="0">
                <a:solidFill>
                  <a:srgbClr val="000000"/>
                </a:solidFill>
                <a:latin typeface="Calibri" charset="0"/>
              </a:rPr>
              <a:t>visits             = </a:t>
            </a:r>
            <a:r>
              <a:rPr lang="en-US" sz="2800" dirty="0" smtClean="0">
                <a:solidFill>
                  <a:srgbClr val="F79646"/>
                </a:solidFill>
                <a:latin typeface="Calibri" charset="0"/>
              </a:rPr>
              <a:t>load</a:t>
            </a:r>
            <a:r>
              <a:rPr lang="en-US" sz="2800" dirty="0" smtClean="0">
                <a:latin typeface="Calibri" charset="0"/>
              </a:rPr>
              <a:t> </a:t>
            </a:r>
            <a:r>
              <a:rPr lang="ja-JP" altLang="en-US" sz="2800" dirty="0" smtClean="0">
                <a:solidFill>
                  <a:schemeClr val="accent2"/>
                </a:solidFill>
                <a:latin typeface="Calibri" charset="0"/>
              </a:rPr>
              <a:t>‘</a:t>
            </a:r>
            <a:r>
              <a:rPr lang="en-US" sz="2800" dirty="0" smtClean="0">
                <a:solidFill>
                  <a:schemeClr val="accent2"/>
                </a:solidFill>
                <a:latin typeface="Calibri" charset="0"/>
              </a:rPr>
              <a:t>/data/visits</a:t>
            </a:r>
            <a:r>
              <a:rPr lang="ja-JP" altLang="en-US" sz="2800" dirty="0" smtClean="0">
                <a:solidFill>
                  <a:schemeClr val="accent2"/>
                </a:solidFill>
                <a:latin typeface="Calibri" charset="0"/>
              </a:rPr>
              <a:t>’</a:t>
            </a:r>
            <a:r>
              <a:rPr lang="en-US" sz="2800" dirty="0" smtClean="0">
                <a:solidFill>
                  <a:schemeClr val="accent2"/>
                </a:solidFill>
                <a:latin typeface="Calibri" charset="0"/>
              </a:rPr>
              <a:t> </a:t>
            </a:r>
            <a:r>
              <a:rPr lang="en-US" sz="2800" dirty="0" smtClean="0">
                <a:solidFill>
                  <a:srgbClr val="F79646"/>
                </a:solidFill>
                <a:latin typeface="Calibri" charset="0"/>
              </a:rPr>
              <a:t>as</a:t>
            </a:r>
            <a:r>
              <a:rPr lang="en-US" sz="2800" dirty="0" smtClean="0">
                <a:latin typeface="Calibri" charset="0"/>
              </a:rPr>
              <a:t> </a:t>
            </a:r>
            <a:r>
              <a:rPr lang="en-US" sz="2800" dirty="0" smtClean="0">
                <a:solidFill>
                  <a:srgbClr val="000000"/>
                </a:solidFill>
                <a:latin typeface="Calibri" charset="0"/>
              </a:rPr>
              <a:t>(user, </a:t>
            </a:r>
            <a:r>
              <a:rPr lang="en-US" sz="2800" dirty="0" err="1" smtClean="0">
                <a:solidFill>
                  <a:srgbClr val="000000"/>
                </a:solidFill>
                <a:latin typeface="Calibri" charset="0"/>
              </a:rPr>
              <a:t>url</a:t>
            </a:r>
            <a:r>
              <a:rPr lang="en-US" sz="2800" dirty="0" smtClean="0">
                <a:solidFill>
                  <a:srgbClr val="000000"/>
                </a:solidFill>
                <a:latin typeface="Calibri" charset="0"/>
              </a:rPr>
              <a:t>, time);</a:t>
            </a:r>
          </a:p>
          <a:p>
            <a:pPr algn="l">
              <a:lnSpc>
                <a:spcPct val="90000"/>
              </a:lnSpc>
              <a:buFont typeface="Arial" charset="0"/>
              <a:buNone/>
            </a:pPr>
            <a:r>
              <a:rPr lang="en-US" sz="2800" dirty="0" err="1" smtClean="0">
                <a:solidFill>
                  <a:srgbClr val="000000"/>
                </a:solidFill>
                <a:latin typeface="Calibri" charset="0"/>
              </a:rPr>
              <a:t>gVisits</a:t>
            </a:r>
            <a:r>
              <a:rPr lang="en-US" sz="2800" dirty="0" smtClean="0">
                <a:solidFill>
                  <a:srgbClr val="000000"/>
                </a:solidFill>
                <a:latin typeface="Calibri" charset="0"/>
              </a:rPr>
              <a:t>          = </a:t>
            </a:r>
            <a:r>
              <a:rPr lang="en-US" sz="2800" dirty="0" smtClean="0">
                <a:solidFill>
                  <a:srgbClr val="F79646"/>
                </a:solidFill>
                <a:latin typeface="Calibri" charset="0"/>
              </a:rPr>
              <a:t>group</a:t>
            </a:r>
            <a:r>
              <a:rPr lang="en-US" sz="2800" dirty="0" smtClean="0">
                <a:latin typeface="Calibri" charset="0"/>
              </a:rPr>
              <a:t> </a:t>
            </a:r>
            <a:r>
              <a:rPr lang="en-US" sz="2800" dirty="0" smtClean="0">
                <a:solidFill>
                  <a:srgbClr val="000000"/>
                </a:solidFill>
                <a:latin typeface="Calibri" charset="0"/>
              </a:rPr>
              <a:t>visits</a:t>
            </a:r>
            <a:r>
              <a:rPr lang="en-US" sz="2800" dirty="0" smtClean="0">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a:t>
            </a:r>
          </a:p>
          <a:p>
            <a:pPr algn="l">
              <a:lnSpc>
                <a:spcPct val="90000"/>
              </a:lnSpc>
            </a:pPr>
            <a:r>
              <a:rPr lang="en-US" sz="2800" dirty="0" err="1">
                <a:solidFill>
                  <a:srgbClr val="000000"/>
                </a:solidFill>
                <a:latin typeface="Calibri" charset="0"/>
              </a:rPr>
              <a:t>urlCounts</a:t>
            </a:r>
            <a:r>
              <a:rPr lang="en-US" sz="2800" dirty="0">
                <a:solidFill>
                  <a:srgbClr val="000000"/>
                </a:solidFill>
                <a:latin typeface="Calibri" charset="0"/>
              </a:rPr>
              <a:t> = </a:t>
            </a:r>
            <a:r>
              <a:rPr lang="en-US" sz="2800" dirty="0" err="1" smtClean="0">
                <a:solidFill>
                  <a:srgbClr val="F79646"/>
                </a:solidFill>
                <a:latin typeface="Calibri" charset="0"/>
              </a:rPr>
              <a:t>foreach</a:t>
            </a:r>
            <a:r>
              <a:rPr lang="en-US" sz="2800" dirty="0" smtClean="0">
                <a:latin typeface="Calibri" charset="0"/>
              </a:rPr>
              <a:t> </a:t>
            </a:r>
            <a:r>
              <a:rPr lang="en-US" sz="2800" dirty="0" err="1" smtClean="0">
                <a:solidFill>
                  <a:srgbClr val="000000"/>
                </a:solidFill>
                <a:latin typeface="Calibri" charset="0"/>
              </a:rPr>
              <a:t>gVisits</a:t>
            </a:r>
            <a:r>
              <a:rPr lang="en-US" sz="2800" dirty="0" smtClean="0">
                <a:solidFill>
                  <a:srgbClr val="000000"/>
                </a:solidFill>
                <a:latin typeface="Calibri" charset="0"/>
              </a:rPr>
              <a:t> </a:t>
            </a:r>
            <a:r>
              <a:rPr lang="en-US" sz="2800" dirty="0" smtClean="0">
                <a:solidFill>
                  <a:srgbClr val="F79646"/>
                </a:solidFill>
                <a:latin typeface="Calibri" charset="0"/>
              </a:rPr>
              <a:t>generate</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 count(visits);</a:t>
            </a:r>
          </a:p>
          <a:p>
            <a:pPr algn="l">
              <a:lnSpc>
                <a:spcPct val="90000"/>
              </a:lnSpc>
              <a:buFont typeface="Arial" charset="0"/>
              <a:buNone/>
            </a:pPr>
            <a:endParaRPr lang="en-US" sz="2800" dirty="0" smtClean="0">
              <a:latin typeface="Calibri" charset="0"/>
            </a:endParaRPr>
          </a:p>
          <a:p>
            <a:pPr algn="l">
              <a:lnSpc>
                <a:spcPct val="90000"/>
              </a:lnSpc>
              <a:buFont typeface="Arial" charset="0"/>
              <a:buNone/>
            </a:pPr>
            <a:r>
              <a:rPr lang="en-US" sz="2800" dirty="0" err="1" smtClean="0">
                <a:solidFill>
                  <a:srgbClr val="000000"/>
                </a:solidFill>
                <a:latin typeface="Calibri" charset="0"/>
              </a:rPr>
              <a:t>urlInfo</a:t>
            </a:r>
            <a:r>
              <a:rPr lang="en-US" sz="2800" dirty="0" smtClean="0">
                <a:solidFill>
                  <a:srgbClr val="000000"/>
                </a:solidFill>
                <a:latin typeface="Calibri" charset="0"/>
              </a:rPr>
              <a:t>          =</a:t>
            </a:r>
            <a:r>
              <a:rPr lang="en-US" sz="2800" dirty="0" smtClean="0">
                <a:latin typeface="Calibri" charset="0"/>
              </a:rPr>
              <a:t> </a:t>
            </a:r>
            <a:r>
              <a:rPr lang="en-US" sz="2800" dirty="0" smtClean="0">
                <a:solidFill>
                  <a:srgbClr val="F79646"/>
                </a:solidFill>
                <a:latin typeface="Calibri" charset="0"/>
              </a:rPr>
              <a:t>load</a:t>
            </a:r>
            <a:r>
              <a:rPr lang="en-US" sz="2800" dirty="0" smtClean="0">
                <a:latin typeface="Calibri" charset="0"/>
              </a:rPr>
              <a:t> </a:t>
            </a:r>
            <a:r>
              <a:rPr lang="ja-JP" altLang="en-US" sz="2800" dirty="0" smtClean="0">
                <a:solidFill>
                  <a:srgbClr val="C0504D"/>
                </a:solidFill>
                <a:latin typeface="Calibri" charset="0"/>
              </a:rPr>
              <a:t>‘</a:t>
            </a:r>
            <a:r>
              <a:rPr lang="en-US" sz="2800" dirty="0" smtClean="0">
                <a:solidFill>
                  <a:srgbClr val="C0504D"/>
                </a:solidFill>
                <a:latin typeface="Calibri" charset="0"/>
              </a:rPr>
              <a:t>/data/</a:t>
            </a:r>
            <a:r>
              <a:rPr lang="en-US" sz="2800" dirty="0" err="1" smtClean="0">
                <a:solidFill>
                  <a:srgbClr val="C0504D"/>
                </a:solidFill>
                <a:latin typeface="Calibri" charset="0"/>
              </a:rPr>
              <a:t>urlInfo</a:t>
            </a:r>
            <a:r>
              <a:rPr lang="ja-JP" altLang="en-US" sz="2800" dirty="0" smtClean="0">
                <a:solidFill>
                  <a:srgbClr val="C0504D"/>
                </a:solidFill>
                <a:latin typeface="Calibri" charset="0"/>
              </a:rPr>
              <a:t>’</a:t>
            </a:r>
            <a:r>
              <a:rPr lang="en-US" sz="2800" dirty="0" smtClean="0">
                <a:solidFill>
                  <a:srgbClr val="C0504D"/>
                </a:solidFill>
                <a:latin typeface="Calibri" charset="0"/>
              </a:rPr>
              <a:t> </a:t>
            </a:r>
            <a:r>
              <a:rPr lang="en-US" sz="2800" dirty="0" smtClean="0">
                <a:solidFill>
                  <a:srgbClr val="F79646"/>
                </a:solidFill>
                <a:latin typeface="Calibri" charset="0"/>
              </a:rPr>
              <a:t>as</a:t>
            </a:r>
            <a:r>
              <a:rPr lang="en-US" sz="2800" dirty="0" smtClean="0">
                <a:latin typeface="Calibri" charset="0"/>
              </a:rPr>
              <a:t> </a:t>
            </a:r>
            <a:r>
              <a:rPr lang="en-US" sz="2800" dirty="0" smtClean="0">
                <a:solidFill>
                  <a:srgbClr val="000000"/>
                </a:solidFill>
                <a:latin typeface="Calibri" charset="0"/>
              </a:rPr>
              <a:t>(</a:t>
            </a:r>
            <a:r>
              <a:rPr lang="en-US" sz="2800" dirty="0" err="1" smtClean="0">
                <a:solidFill>
                  <a:srgbClr val="000000"/>
                </a:solidFill>
                <a:latin typeface="Calibri" charset="0"/>
              </a:rPr>
              <a:t>url</a:t>
            </a:r>
            <a:r>
              <a:rPr lang="en-US" sz="2800" dirty="0" smtClean="0">
                <a:solidFill>
                  <a:srgbClr val="000000"/>
                </a:solidFill>
                <a:latin typeface="Calibri" charset="0"/>
              </a:rPr>
              <a:t>, category, </a:t>
            </a:r>
            <a:r>
              <a:rPr lang="en-US" sz="2800" dirty="0" err="1" smtClean="0">
                <a:solidFill>
                  <a:srgbClr val="000000"/>
                </a:solidFill>
                <a:latin typeface="Calibri" charset="0"/>
              </a:rPr>
              <a:t>pRank</a:t>
            </a:r>
            <a:r>
              <a:rPr lang="en-US" sz="2800" dirty="0" smtClean="0">
                <a:solidFill>
                  <a:srgbClr val="000000"/>
                </a:solidFill>
                <a:latin typeface="Calibri" charset="0"/>
              </a:rPr>
              <a:t>);</a:t>
            </a:r>
          </a:p>
          <a:p>
            <a:pPr algn="l">
              <a:lnSpc>
                <a:spcPct val="90000"/>
              </a:lnSpc>
            </a:pPr>
            <a:r>
              <a:rPr lang="en-US" sz="2800" dirty="0" err="1">
                <a:solidFill>
                  <a:srgbClr val="000000"/>
                </a:solidFill>
                <a:latin typeface="Calibri" charset="0"/>
              </a:rPr>
              <a:t>urlCategoryCount</a:t>
            </a:r>
            <a:r>
              <a:rPr lang="en-US" sz="2800" dirty="0">
                <a:solidFill>
                  <a:srgbClr val="000000"/>
                </a:solidFill>
                <a:latin typeface="Calibri" charset="0"/>
              </a:rPr>
              <a:t> =</a:t>
            </a:r>
            <a:r>
              <a:rPr lang="en-US" sz="2800" dirty="0" smtClean="0">
                <a:latin typeface="Calibri" charset="0"/>
              </a:rPr>
              <a:t> </a:t>
            </a:r>
            <a:r>
              <a:rPr lang="en-US" sz="2800" dirty="0" smtClean="0">
                <a:solidFill>
                  <a:srgbClr val="F79646"/>
                </a:solidFill>
                <a:latin typeface="Calibri" charset="0"/>
              </a:rPr>
              <a:t>join</a:t>
            </a:r>
            <a:r>
              <a:rPr lang="en-US" sz="2800" dirty="0" smtClean="0">
                <a:latin typeface="Calibri" charset="0"/>
              </a:rPr>
              <a:t> </a:t>
            </a:r>
            <a:r>
              <a:rPr lang="en-US" sz="2800" dirty="0" err="1">
                <a:solidFill>
                  <a:srgbClr val="000000"/>
                </a:solidFill>
                <a:latin typeface="Calibri" charset="0"/>
              </a:rPr>
              <a:t>urlCounts</a:t>
            </a:r>
            <a:r>
              <a:rPr lang="en-US" sz="2800" dirty="0">
                <a:solidFill>
                  <a:srgbClr val="000000"/>
                </a:solidFill>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 </a:t>
            </a:r>
            <a:r>
              <a:rPr lang="en-US" sz="2800" dirty="0" err="1" smtClean="0">
                <a:solidFill>
                  <a:srgbClr val="000000"/>
                </a:solidFill>
                <a:latin typeface="Calibri" charset="0"/>
              </a:rPr>
              <a:t>urlInfo</a:t>
            </a:r>
            <a:r>
              <a:rPr lang="en-US" sz="2800" dirty="0" smtClean="0">
                <a:solidFill>
                  <a:srgbClr val="000000"/>
                </a:solidFill>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a:t>
            </a:r>
          </a:p>
          <a:p>
            <a:pPr algn="l">
              <a:lnSpc>
                <a:spcPct val="90000"/>
              </a:lnSpc>
              <a:buFont typeface="Arial" charset="0"/>
              <a:buNone/>
            </a:pPr>
            <a:endParaRPr lang="en-US" sz="2800" dirty="0" smtClean="0">
              <a:latin typeface="Calibri" charset="0"/>
            </a:endParaRPr>
          </a:p>
          <a:p>
            <a:pPr algn="l">
              <a:lnSpc>
                <a:spcPct val="90000"/>
              </a:lnSpc>
            </a:pPr>
            <a:r>
              <a:rPr lang="en-US" sz="2800" dirty="0" err="1" smtClean="0">
                <a:solidFill>
                  <a:srgbClr val="000000"/>
                </a:solidFill>
                <a:latin typeface="Calibri" charset="0"/>
              </a:rPr>
              <a:t>gCategories</a:t>
            </a:r>
            <a:r>
              <a:rPr lang="en-US" sz="2800" dirty="0" smtClean="0">
                <a:solidFill>
                  <a:srgbClr val="000000"/>
                </a:solidFill>
                <a:latin typeface="Calibri" charset="0"/>
              </a:rPr>
              <a:t> =</a:t>
            </a:r>
            <a:r>
              <a:rPr lang="en-US" sz="2800" dirty="0" smtClean="0">
                <a:latin typeface="Calibri" charset="0"/>
              </a:rPr>
              <a:t> </a:t>
            </a:r>
            <a:r>
              <a:rPr lang="en-US" sz="2800" dirty="0" smtClean="0">
                <a:solidFill>
                  <a:srgbClr val="F79646"/>
                </a:solidFill>
                <a:latin typeface="Calibri" charset="0"/>
              </a:rPr>
              <a:t>group</a:t>
            </a:r>
            <a:r>
              <a:rPr lang="en-US" sz="2800" dirty="0" smtClean="0">
                <a:latin typeface="Calibri" charset="0"/>
              </a:rPr>
              <a:t> </a:t>
            </a:r>
            <a:r>
              <a:rPr lang="en-US" sz="2800" dirty="0" err="1">
                <a:solidFill>
                  <a:srgbClr val="000000"/>
                </a:solidFill>
                <a:latin typeface="Calibri" charset="0"/>
              </a:rPr>
              <a:t>urlCategoryCount</a:t>
            </a:r>
            <a:r>
              <a:rPr lang="en-US" sz="2800" dirty="0">
                <a:solidFill>
                  <a:srgbClr val="000000"/>
                </a:solidFill>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smtClean="0">
                <a:solidFill>
                  <a:srgbClr val="000000"/>
                </a:solidFill>
                <a:latin typeface="Calibri" charset="0"/>
              </a:rPr>
              <a:t>category</a:t>
            </a:r>
            <a:r>
              <a:rPr lang="en-US" sz="2800" dirty="0" smtClean="0">
                <a:latin typeface="Calibri" charset="0"/>
              </a:rPr>
              <a:t>;</a:t>
            </a:r>
          </a:p>
          <a:p>
            <a:pPr algn="l">
              <a:lnSpc>
                <a:spcPct val="90000"/>
              </a:lnSpc>
              <a:buFont typeface="Arial" charset="0"/>
              <a:buNone/>
            </a:pPr>
            <a:r>
              <a:rPr lang="en-US" sz="2800" dirty="0" err="1" smtClean="0">
                <a:solidFill>
                  <a:srgbClr val="000000"/>
                </a:solidFill>
                <a:latin typeface="Calibri" charset="0"/>
              </a:rPr>
              <a:t>topUrls</a:t>
            </a:r>
            <a:r>
              <a:rPr lang="en-US" sz="2800" dirty="0" smtClean="0">
                <a:solidFill>
                  <a:srgbClr val="000000"/>
                </a:solidFill>
                <a:latin typeface="Calibri" charset="0"/>
              </a:rPr>
              <a:t> =</a:t>
            </a:r>
            <a:r>
              <a:rPr lang="en-US" sz="2800" dirty="0" smtClean="0">
                <a:latin typeface="Calibri" charset="0"/>
              </a:rPr>
              <a:t> </a:t>
            </a:r>
            <a:r>
              <a:rPr lang="en-US" sz="2800" dirty="0" err="1" smtClean="0">
                <a:solidFill>
                  <a:srgbClr val="F79646"/>
                </a:solidFill>
                <a:latin typeface="Calibri" charset="0"/>
              </a:rPr>
              <a:t>foreach</a:t>
            </a:r>
            <a:r>
              <a:rPr lang="en-US" sz="2800" dirty="0" smtClean="0">
                <a:latin typeface="Calibri" charset="0"/>
              </a:rPr>
              <a:t> </a:t>
            </a:r>
            <a:r>
              <a:rPr lang="en-US" sz="2800" dirty="0" err="1" smtClean="0">
                <a:solidFill>
                  <a:srgbClr val="000000"/>
                </a:solidFill>
                <a:latin typeface="Calibri" charset="0"/>
              </a:rPr>
              <a:t>gCategories</a:t>
            </a:r>
            <a:r>
              <a:rPr lang="en-US" sz="2800" dirty="0" smtClean="0">
                <a:solidFill>
                  <a:srgbClr val="000000"/>
                </a:solidFill>
                <a:latin typeface="Calibri" charset="0"/>
              </a:rPr>
              <a:t> </a:t>
            </a:r>
            <a:r>
              <a:rPr lang="en-US" sz="2800" dirty="0" smtClean="0">
                <a:solidFill>
                  <a:srgbClr val="F79646"/>
                </a:solidFill>
                <a:latin typeface="Calibri" charset="0"/>
              </a:rPr>
              <a:t>generate</a:t>
            </a:r>
            <a:r>
              <a:rPr lang="en-US" sz="2800" dirty="0" smtClean="0">
                <a:latin typeface="Calibri" charset="0"/>
              </a:rPr>
              <a:t> </a:t>
            </a:r>
            <a:r>
              <a:rPr lang="en-US" sz="2800" dirty="0" smtClean="0">
                <a:solidFill>
                  <a:srgbClr val="000000"/>
                </a:solidFill>
                <a:latin typeface="Calibri" charset="0"/>
              </a:rPr>
              <a:t>top(urlCounts,10);</a:t>
            </a:r>
          </a:p>
          <a:p>
            <a:pPr algn="l">
              <a:lnSpc>
                <a:spcPct val="90000"/>
              </a:lnSpc>
              <a:buFont typeface="Arial" charset="0"/>
              <a:buNone/>
            </a:pPr>
            <a:endParaRPr lang="en-US" sz="2800" dirty="0" smtClean="0">
              <a:latin typeface="Calibri" charset="0"/>
            </a:endParaRPr>
          </a:p>
          <a:p>
            <a:pPr algn="l">
              <a:lnSpc>
                <a:spcPct val="90000"/>
              </a:lnSpc>
              <a:buFont typeface="Arial" charset="0"/>
              <a:buNone/>
            </a:pPr>
            <a:r>
              <a:rPr lang="en-US" sz="2800" dirty="0" smtClean="0">
                <a:solidFill>
                  <a:srgbClr val="000000"/>
                </a:solidFill>
                <a:latin typeface="Calibri" charset="0"/>
              </a:rPr>
              <a:t>store </a:t>
            </a:r>
            <a:r>
              <a:rPr lang="en-US" sz="2800" dirty="0" err="1" smtClean="0">
                <a:solidFill>
                  <a:srgbClr val="000000"/>
                </a:solidFill>
                <a:latin typeface="Calibri" charset="0"/>
              </a:rPr>
              <a:t>topUrls</a:t>
            </a:r>
            <a:r>
              <a:rPr lang="en-US" sz="2800" dirty="0" smtClean="0">
                <a:solidFill>
                  <a:srgbClr val="000000"/>
                </a:solidFill>
                <a:latin typeface="Calibri" charset="0"/>
              </a:rPr>
              <a:t> into </a:t>
            </a:r>
            <a:r>
              <a:rPr lang="ja-JP" altLang="en-US" sz="2800" dirty="0" smtClean="0">
                <a:solidFill>
                  <a:srgbClr val="000000"/>
                </a:solidFill>
                <a:latin typeface="Calibri" charset="0"/>
              </a:rPr>
              <a:t>‘</a:t>
            </a:r>
            <a:r>
              <a:rPr lang="en-US" sz="2800" dirty="0" smtClean="0">
                <a:solidFill>
                  <a:srgbClr val="000000"/>
                </a:solidFill>
                <a:latin typeface="Calibri" charset="0"/>
              </a:rPr>
              <a:t>/data/</a:t>
            </a:r>
            <a:r>
              <a:rPr lang="en-US" sz="2800" dirty="0" err="1" smtClean="0">
                <a:solidFill>
                  <a:srgbClr val="000000"/>
                </a:solidFill>
                <a:latin typeface="Calibri" charset="0"/>
              </a:rPr>
              <a:t>topUrls</a:t>
            </a:r>
            <a:r>
              <a:rPr lang="ja-JP" altLang="en-US" sz="2800" dirty="0" smtClean="0">
                <a:solidFill>
                  <a:srgbClr val="000000"/>
                </a:solidFill>
                <a:latin typeface="Calibri" charset="0"/>
              </a:rPr>
              <a:t>’</a:t>
            </a:r>
            <a:r>
              <a:rPr lang="en-US" sz="2800" dirty="0" smtClean="0">
                <a:solidFill>
                  <a:srgbClr val="000000"/>
                </a:solidFill>
                <a:latin typeface="Calibri" charset="0"/>
              </a:rPr>
              <a:t>;</a:t>
            </a:r>
            <a:endParaRPr lang="en-US" sz="2800" dirty="0">
              <a:solidFill>
                <a:srgbClr val="000000"/>
              </a:solidFill>
              <a:latin typeface="Calibri" charset="0"/>
            </a:endParaRPr>
          </a:p>
        </p:txBody>
      </p:sp>
      <p:sp>
        <p:nvSpPr>
          <p:cNvPr id="3" name="Rounded Rectangle 2"/>
          <p:cNvSpPr/>
          <p:nvPr/>
        </p:nvSpPr>
        <p:spPr>
          <a:xfrm>
            <a:off x="152400" y="965200"/>
            <a:ext cx="8813800" cy="168910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p:cNvSpPr/>
          <p:nvPr/>
        </p:nvSpPr>
        <p:spPr>
          <a:xfrm>
            <a:off x="152400" y="2816090"/>
            <a:ext cx="8813800" cy="108281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152400" y="4314690"/>
            <a:ext cx="8813800" cy="2041660"/>
          </a:xfrm>
          <a:prstGeom prst="roundRect">
            <a:avLst/>
          </a:prstGeom>
          <a:noFill/>
          <a:ln>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14"/>
          <p:cNvSpPr/>
          <p:nvPr/>
        </p:nvSpPr>
        <p:spPr>
          <a:xfrm>
            <a:off x="7277100" y="1524000"/>
            <a:ext cx="1409700" cy="3683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smtClean="0">
                <a:solidFill>
                  <a:srgbClr val="990000"/>
                </a:solidFill>
              </a:rPr>
              <a:t>MR Job 1</a:t>
            </a:r>
            <a:endParaRPr lang="en-US" sz="2200" b="1" dirty="0">
              <a:solidFill>
                <a:srgbClr val="990000"/>
              </a:solidFill>
            </a:endParaRPr>
          </a:p>
        </p:txBody>
      </p:sp>
      <p:sp>
        <p:nvSpPr>
          <p:cNvPr id="16" name="Rounded Rectangle 15"/>
          <p:cNvSpPr/>
          <p:nvPr/>
        </p:nvSpPr>
        <p:spPr>
          <a:xfrm>
            <a:off x="7556500" y="3390900"/>
            <a:ext cx="1409700" cy="3683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smtClean="0">
                <a:solidFill>
                  <a:srgbClr val="990000"/>
                </a:solidFill>
              </a:rPr>
              <a:t>MR Job 2</a:t>
            </a:r>
            <a:endParaRPr lang="en-US" sz="2200" b="1" dirty="0">
              <a:solidFill>
                <a:srgbClr val="990000"/>
              </a:solidFill>
            </a:endParaRPr>
          </a:p>
        </p:txBody>
      </p:sp>
      <p:sp>
        <p:nvSpPr>
          <p:cNvPr id="17" name="Rounded Rectangle 16"/>
          <p:cNvSpPr/>
          <p:nvPr/>
        </p:nvSpPr>
        <p:spPr>
          <a:xfrm>
            <a:off x="7277100" y="4406900"/>
            <a:ext cx="1409700" cy="3683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smtClean="0">
                <a:solidFill>
                  <a:srgbClr val="990000"/>
                </a:solidFill>
              </a:rPr>
              <a:t>MR Job 3</a:t>
            </a:r>
            <a:endParaRPr lang="en-US" sz="2200" b="1" dirty="0">
              <a:solidFill>
                <a:srgbClr val="990000"/>
              </a:solidFill>
            </a:endParaRPr>
          </a:p>
        </p:txBody>
      </p:sp>
    </p:spTree>
    <p:extLst>
      <p:ext uri="{BB962C8B-B14F-4D97-AF65-F5344CB8AC3E}">
        <p14:creationId xmlns:p14="http://schemas.microsoft.com/office/powerpoint/2010/main" val="77299973"/>
      </p:ext>
    </p:extLst>
  </p:cSld>
  <p:clrMapOvr>
    <a:masterClrMapping/>
  </p:clrMapOvr>
  <mc:AlternateContent xmlns:mc="http://schemas.openxmlformats.org/markup-compatibility/2006" xmlns:p14="http://schemas.microsoft.com/office/powerpoint/2010/main">
    <mc:Choice Requires="p14">
      <p:transition spd="slow" p14:dur="2000" advTm="63348"/>
    </mc:Choice>
    <mc:Fallback xmlns="">
      <p:transition xmlns:p14="http://schemas.microsoft.com/office/powerpoint/2010/main" spd="slow" advTm="633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2" grpId="0" animBg="1"/>
      <p:bldP spid="15" grpId="0" animBg="1"/>
      <p:bldP spid="16"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30017"/>
            <a:ext cx="9144000" cy="0"/>
          </a:xfrm>
          <a:prstGeom prst="line">
            <a:avLst/>
          </a:prstGeom>
          <a:ln w="57150" cmpd="thickThi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2"/>
          <p:cNvSpPr txBox="1">
            <a:spLocks/>
          </p:cNvSpPr>
          <p:nvPr/>
        </p:nvSpPr>
        <p:spPr bwMode="auto">
          <a:xfrm>
            <a:off x="4508500" y="672875"/>
            <a:ext cx="4635500" cy="6897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65306" tIns="32653" rIns="65306" bIns="32653" numCol="1" anchor="t" anchorCtr="0" compatLnSpc="1">
            <a:prstTxWarp prst="textNoShape">
              <a:avLst/>
            </a:prstTxWarp>
          </a:bodyPr>
          <a:lstStyle>
            <a:lvl1pPr marL="342900" indent="-342900" algn="l" rtl="0" eaLnBrk="0" fontAlgn="base" hangingPunct="0">
              <a:spcBef>
                <a:spcPct val="50000"/>
              </a:spcBef>
              <a:spcAft>
                <a:spcPct val="10000"/>
              </a:spcAft>
              <a:buFont typeface="Wingdings" pitchFamily="2" charset="2"/>
              <a:buChar char="v"/>
              <a:defRPr sz="2800">
                <a:solidFill>
                  <a:srgbClr val="0000FF"/>
                </a:solidFill>
                <a:latin typeface="+mn-lt"/>
                <a:ea typeface="ＭＳ Ｐゴシック" charset="-128"/>
                <a:cs typeface="ＭＳ Ｐゴシック" charset="-128"/>
              </a:defRPr>
            </a:lvl1pPr>
            <a:lvl2pPr marL="742950" indent="-285750" algn="l" rtl="0" eaLnBrk="0" fontAlgn="base" hangingPunct="0">
              <a:spcBef>
                <a:spcPts val="300"/>
              </a:spcBef>
              <a:spcAft>
                <a:spcPts val="300"/>
              </a:spcAft>
              <a:buFont typeface="Wingdings" pitchFamily="2" charset="2"/>
              <a:buChar char="§"/>
              <a:defRPr sz="2400">
                <a:solidFill>
                  <a:srgbClr val="990000"/>
                </a:solidFill>
                <a:latin typeface="+mn-lt"/>
                <a:ea typeface="ＭＳ Ｐゴシック" charset="-128"/>
              </a:defRPr>
            </a:lvl2pPr>
            <a:lvl3pPr marL="1143000" indent="-228600" algn="l" rtl="0" eaLnBrk="0" fontAlgn="base" hangingPunct="0">
              <a:spcBef>
                <a:spcPct val="0"/>
              </a:spcBef>
              <a:spcAft>
                <a:spcPct val="0"/>
              </a:spcAft>
              <a:buFont typeface="Arial" charset="0"/>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rgbClr val="0000FF"/>
                </a:solidFill>
                <a:latin typeface="+mn-lt"/>
                <a:ea typeface="ＭＳ Ｐゴシック" charset="-128"/>
              </a:defRPr>
            </a:lvl4pPr>
            <a:lvl5pPr marL="2057400" indent="-228600" algn="l" rtl="0" eaLnBrk="0" fontAlgn="base" hangingPunct="0">
              <a:spcBef>
                <a:spcPct val="20000"/>
              </a:spcBef>
              <a:spcAft>
                <a:spcPct val="0"/>
              </a:spcAft>
              <a:buChar char="»"/>
              <a:defRPr sz="2000">
                <a:solidFill>
                  <a:srgbClr val="0000FF"/>
                </a:solidFill>
                <a:latin typeface="+mn-lt"/>
                <a:ea typeface="ＭＳ Ｐゴシック" charset="-128"/>
              </a:defRPr>
            </a:lvl5pPr>
            <a:lvl6pPr marL="2514600" indent="-228600" algn="l" rtl="0" fontAlgn="base">
              <a:spcBef>
                <a:spcPct val="20000"/>
              </a:spcBef>
              <a:spcAft>
                <a:spcPct val="0"/>
              </a:spcAft>
              <a:buChar char="»"/>
              <a:defRPr sz="2000">
                <a:solidFill>
                  <a:srgbClr val="0000FF"/>
                </a:solidFill>
                <a:latin typeface="+mn-lt"/>
              </a:defRPr>
            </a:lvl6pPr>
            <a:lvl7pPr marL="2971800" indent="-228600" algn="l" rtl="0" fontAlgn="base">
              <a:spcBef>
                <a:spcPct val="20000"/>
              </a:spcBef>
              <a:spcAft>
                <a:spcPct val="0"/>
              </a:spcAft>
              <a:buChar char="»"/>
              <a:defRPr sz="2000">
                <a:solidFill>
                  <a:srgbClr val="0000FF"/>
                </a:solidFill>
                <a:latin typeface="+mn-lt"/>
              </a:defRPr>
            </a:lvl7pPr>
            <a:lvl8pPr marL="3429000" indent="-228600" algn="l" rtl="0" fontAlgn="base">
              <a:spcBef>
                <a:spcPct val="20000"/>
              </a:spcBef>
              <a:spcAft>
                <a:spcPct val="0"/>
              </a:spcAft>
              <a:buChar char="»"/>
              <a:defRPr sz="2000">
                <a:solidFill>
                  <a:srgbClr val="0000FF"/>
                </a:solidFill>
                <a:latin typeface="+mn-lt"/>
              </a:defRPr>
            </a:lvl8pPr>
            <a:lvl9pPr marL="3886200" indent="-228600" algn="l" rtl="0" fontAlgn="base">
              <a:spcBef>
                <a:spcPct val="20000"/>
              </a:spcBef>
              <a:spcAft>
                <a:spcPct val="0"/>
              </a:spcAft>
              <a:buChar char="»"/>
              <a:defRPr sz="2000">
                <a:solidFill>
                  <a:srgbClr val="0000FF"/>
                </a:solidFill>
                <a:latin typeface="+mn-lt"/>
              </a:defRPr>
            </a:lvl9pPr>
          </a:lstStyle>
          <a:p>
            <a:pPr marL="0" indent="0" defTabSz="653064">
              <a:lnSpc>
                <a:spcPts val="3320"/>
              </a:lnSpc>
              <a:spcAft>
                <a:spcPts val="214"/>
              </a:spcAft>
              <a:buNone/>
            </a:pPr>
            <a:r>
              <a:rPr lang="en-US" sz="2200" kern="0" dirty="0" err="1" smtClean="0">
                <a:solidFill>
                  <a:schemeClr val="tx1"/>
                </a:solidFill>
                <a:latin typeface="Trebuchet MS"/>
                <a:cs typeface="Trebuchet MS"/>
              </a:rPr>
              <a:t>UrlInfo</a:t>
            </a:r>
            <a:r>
              <a:rPr lang="en-US" sz="2200" kern="0" dirty="0" smtClean="0">
                <a:solidFill>
                  <a:schemeClr val="tx1"/>
                </a:solidFill>
                <a:latin typeface="Trebuchet MS"/>
                <a:cs typeface="Trebuchet MS"/>
              </a:rPr>
              <a:t>(</a:t>
            </a:r>
            <a:r>
              <a:rPr lang="en-US" sz="2200" kern="0" dirty="0" err="1" smtClean="0">
                <a:solidFill>
                  <a:schemeClr val="tx1"/>
                </a:solidFill>
                <a:latin typeface="Trebuchet MS"/>
                <a:cs typeface="Trebuchet MS"/>
              </a:rPr>
              <a:t>Url</a:t>
            </a:r>
            <a:r>
              <a:rPr lang="en-US" sz="2200" kern="0" dirty="0" smtClean="0">
                <a:solidFill>
                  <a:schemeClr val="tx1"/>
                </a:solidFill>
                <a:latin typeface="Trebuchet MS"/>
                <a:cs typeface="Trebuchet MS"/>
              </a:rPr>
              <a:t>, Category, PageRank)</a:t>
            </a:r>
          </a:p>
        </p:txBody>
      </p:sp>
      <p:sp>
        <p:nvSpPr>
          <p:cNvPr id="2" name="Slide Number Placeholder 1"/>
          <p:cNvSpPr>
            <a:spLocks noGrp="1"/>
          </p:cNvSpPr>
          <p:nvPr>
            <p:ph type="sldNum" sz="quarter" idx="12"/>
          </p:nvPr>
        </p:nvSpPr>
        <p:spPr>
          <a:xfrm>
            <a:off x="6553200" y="5911850"/>
            <a:ext cx="2133600" cy="365125"/>
          </a:xfrm>
        </p:spPr>
        <p:txBody>
          <a:bodyPr/>
          <a:lstStyle/>
          <a:p>
            <a:fld id="{9075C179-5504-0F4F-A25C-5707CD43B0A9}" type="slidenum">
              <a:rPr lang="en-US" smtClean="0"/>
              <a:t>13</a:t>
            </a:fld>
            <a:endParaRPr lang="en-US" dirty="0"/>
          </a:p>
        </p:txBody>
      </p:sp>
      <p:sp>
        <p:nvSpPr>
          <p:cNvPr id="12"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075C179-5504-0F4F-A25C-5707CD43B0A9}" type="slidenum">
              <a:rPr lang="en-US" smtClean="0"/>
              <a:pPr/>
              <a:t>13</a:t>
            </a:fld>
            <a:endParaRPr lang="en-US" dirty="0"/>
          </a:p>
        </p:txBody>
      </p:sp>
      <p:sp>
        <p:nvSpPr>
          <p:cNvPr id="14" name="Rectangle 13"/>
          <p:cNvSpPr/>
          <p:nvPr/>
        </p:nvSpPr>
        <p:spPr>
          <a:xfrm>
            <a:off x="722512" y="729509"/>
            <a:ext cx="3004711" cy="430887"/>
          </a:xfrm>
          <a:prstGeom prst="rect">
            <a:avLst/>
          </a:prstGeom>
        </p:spPr>
        <p:txBody>
          <a:bodyPr wrap="none">
            <a:spAutoFit/>
          </a:bodyPr>
          <a:lstStyle/>
          <a:p>
            <a:r>
              <a:rPr lang="en-US" sz="2200" kern="0" dirty="0" smtClean="0">
                <a:latin typeface="Trebuchet MS"/>
                <a:cs typeface="Trebuchet MS"/>
              </a:rPr>
              <a:t>Visits(User, </a:t>
            </a:r>
            <a:r>
              <a:rPr lang="en-US" sz="2200" kern="0" dirty="0" err="1" smtClean="0">
                <a:latin typeface="Trebuchet MS"/>
                <a:cs typeface="Trebuchet MS"/>
              </a:rPr>
              <a:t>Url</a:t>
            </a:r>
            <a:r>
              <a:rPr lang="en-US" sz="2200" kern="0" dirty="0" smtClean="0">
                <a:latin typeface="Trebuchet MS"/>
                <a:cs typeface="Trebuchet MS"/>
              </a:rPr>
              <a:t>, Time) </a:t>
            </a:r>
            <a:endParaRPr lang="en-US" sz="2200" dirty="0"/>
          </a:p>
        </p:txBody>
      </p:sp>
      <p:grpSp>
        <p:nvGrpSpPr>
          <p:cNvPr id="25" name="Group 24"/>
          <p:cNvGrpSpPr/>
          <p:nvPr/>
        </p:nvGrpSpPr>
        <p:grpSpPr>
          <a:xfrm>
            <a:off x="1244600" y="1160396"/>
            <a:ext cx="1955800" cy="1314278"/>
            <a:chOff x="1244600" y="1160396"/>
            <a:chExt cx="1955800" cy="1314278"/>
          </a:xfrm>
        </p:grpSpPr>
        <p:cxnSp>
          <p:nvCxnSpPr>
            <p:cNvPr id="16" name="Straight Arrow Connector 15"/>
            <p:cNvCxnSpPr>
              <a:stCxn id="14" idx="2"/>
            </p:cNvCxnSpPr>
            <p:nvPr/>
          </p:nvCxnSpPr>
          <p:spPr>
            <a:xfrm>
              <a:off x="2224868" y="1160396"/>
              <a:ext cx="0" cy="1314278"/>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244600" y="1524000"/>
              <a:ext cx="1955800" cy="529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kern="0" dirty="0" smtClean="0">
                  <a:solidFill>
                    <a:srgbClr val="800000"/>
                  </a:solidFill>
                  <a:latin typeface="Trebuchet MS"/>
                  <a:cs typeface="Trebuchet MS"/>
                </a:rPr>
                <a:t>MR Job 1: </a:t>
              </a:r>
              <a:r>
                <a:rPr lang="en-US" kern="0" dirty="0" smtClean="0">
                  <a:solidFill>
                    <a:schemeClr val="tx1"/>
                  </a:solidFill>
                  <a:latin typeface="Trebuchet MS"/>
                  <a:cs typeface="Trebuchet MS"/>
                </a:rPr>
                <a:t>group </a:t>
              </a:r>
              <a:r>
                <a:rPr lang="en-US" kern="0" dirty="0">
                  <a:solidFill>
                    <a:schemeClr val="tx1"/>
                  </a:solidFill>
                  <a:latin typeface="Trebuchet MS"/>
                  <a:cs typeface="Trebuchet MS"/>
                </a:rPr>
                <a:t>by </a:t>
              </a:r>
              <a:r>
                <a:rPr lang="en-US" kern="0" dirty="0" err="1">
                  <a:solidFill>
                    <a:schemeClr val="tx1"/>
                  </a:solidFill>
                  <a:latin typeface="Trebuchet MS"/>
                  <a:cs typeface="Trebuchet MS"/>
                </a:rPr>
                <a:t>url</a:t>
              </a:r>
              <a:r>
                <a:rPr lang="en-US" kern="0" dirty="0">
                  <a:solidFill>
                    <a:schemeClr val="tx1"/>
                  </a:solidFill>
                  <a:latin typeface="Trebuchet MS"/>
                  <a:cs typeface="Trebuchet MS"/>
                </a:rPr>
                <a:t> + </a:t>
              </a:r>
              <a:r>
                <a:rPr lang="en-US" kern="0" dirty="0" err="1" smtClean="0">
                  <a:solidFill>
                    <a:schemeClr val="tx1"/>
                  </a:solidFill>
                  <a:latin typeface="Trebuchet MS"/>
                  <a:cs typeface="Trebuchet MS"/>
                </a:rPr>
                <a:t>foreach</a:t>
              </a:r>
              <a:endParaRPr lang="en-US" dirty="0">
                <a:solidFill>
                  <a:schemeClr val="tx1"/>
                </a:solidFill>
              </a:endParaRPr>
            </a:p>
          </p:txBody>
        </p:sp>
      </p:grpSp>
      <p:sp>
        <p:nvSpPr>
          <p:cNvPr id="20" name="Rectangle 19"/>
          <p:cNvSpPr/>
          <p:nvPr/>
        </p:nvSpPr>
        <p:spPr>
          <a:xfrm>
            <a:off x="914546" y="2474674"/>
            <a:ext cx="2812677" cy="430887"/>
          </a:xfrm>
          <a:prstGeom prst="rect">
            <a:avLst/>
          </a:prstGeom>
        </p:spPr>
        <p:txBody>
          <a:bodyPr wrap="none">
            <a:spAutoFit/>
          </a:bodyPr>
          <a:lstStyle/>
          <a:p>
            <a:r>
              <a:rPr lang="en-US" sz="2200" kern="0" dirty="0" err="1" smtClean="0">
                <a:latin typeface="Trebuchet MS"/>
                <a:cs typeface="Trebuchet MS"/>
              </a:rPr>
              <a:t>UrlCount</a:t>
            </a:r>
            <a:r>
              <a:rPr lang="en-US" sz="2200" kern="0" dirty="0" smtClean="0">
                <a:latin typeface="Trebuchet MS"/>
                <a:cs typeface="Trebuchet MS"/>
              </a:rPr>
              <a:t>(</a:t>
            </a:r>
            <a:r>
              <a:rPr lang="en-US" sz="2200" kern="0" dirty="0" err="1" smtClean="0">
                <a:latin typeface="Trebuchet MS"/>
                <a:cs typeface="Trebuchet MS"/>
              </a:rPr>
              <a:t>Url</a:t>
            </a:r>
            <a:r>
              <a:rPr lang="en-US" sz="2200" kern="0" dirty="0" smtClean="0">
                <a:latin typeface="Trebuchet MS"/>
                <a:cs typeface="Trebuchet MS"/>
              </a:rPr>
              <a:t>, Count) </a:t>
            </a:r>
            <a:endParaRPr lang="en-US" sz="2200" dirty="0"/>
          </a:p>
        </p:txBody>
      </p:sp>
      <p:cxnSp>
        <p:nvCxnSpPr>
          <p:cNvPr id="27" name="Straight Arrow Connector 26"/>
          <p:cNvCxnSpPr>
            <a:endCxn id="28" idx="0"/>
          </p:cNvCxnSpPr>
          <p:nvPr/>
        </p:nvCxnSpPr>
        <p:spPr>
          <a:xfrm flipH="1">
            <a:off x="4267200" y="1160396"/>
            <a:ext cx="2288368" cy="2281304"/>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3289300" y="3441700"/>
            <a:ext cx="1955800" cy="529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kern="0" dirty="0" smtClean="0">
                <a:solidFill>
                  <a:srgbClr val="800000"/>
                </a:solidFill>
                <a:latin typeface="Trebuchet MS"/>
                <a:cs typeface="Trebuchet MS"/>
              </a:rPr>
              <a:t>MR Job 2:</a:t>
            </a:r>
            <a:r>
              <a:rPr lang="en-US" kern="0" dirty="0" smtClean="0">
                <a:solidFill>
                  <a:srgbClr val="000000"/>
                </a:solidFill>
                <a:latin typeface="Trebuchet MS"/>
                <a:cs typeface="Trebuchet MS"/>
              </a:rPr>
              <a:t>join</a:t>
            </a:r>
            <a:endParaRPr lang="en-US" dirty="0">
              <a:solidFill>
                <a:srgbClr val="000000"/>
              </a:solidFill>
            </a:endParaRPr>
          </a:p>
        </p:txBody>
      </p:sp>
      <p:cxnSp>
        <p:nvCxnSpPr>
          <p:cNvPr id="30" name="Straight Arrow Connector 29"/>
          <p:cNvCxnSpPr>
            <a:stCxn id="20" idx="2"/>
            <a:endCxn id="28" idx="0"/>
          </p:cNvCxnSpPr>
          <p:nvPr/>
        </p:nvCxnSpPr>
        <p:spPr>
          <a:xfrm>
            <a:off x="2320885" y="2905561"/>
            <a:ext cx="1946315" cy="536139"/>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8" idx="2"/>
          </p:cNvCxnSpPr>
          <p:nvPr/>
        </p:nvCxnSpPr>
        <p:spPr>
          <a:xfrm>
            <a:off x="4267200" y="3971354"/>
            <a:ext cx="0" cy="460946"/>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1642047" y="4432300"/>
            <a:ext cx="5250306" cy="430887"/>
          </a:xfrm>
          <a:prstGeom prst="rect">
            <a:avLst/>
          </a:prstGeom>
        </p:spPr>
        <p:txBody>
          <a:bodyPr wrap="none">
            <a:spAutoFit/>
          </a:bodyPr>
          <a:lstStyle/>
          <a:p>
            <a:r>
              <a:rPr lang="en-US" sz="2200" kern="0" dirty="0" err="1" smtClean="0">
                <a:latin typeface="Trebuchet MS"/>
                <a:cs typeface="Trebuchet MS"/>
              </a:rPr>
              <a:t>UrlCategoryCount</a:t>
            </a:r>
            <a:r>
              <a:rPr lang="en-US" sz="2200" kern="0" dirty="0" smtClean="0">
                <a:latin typeface="Trebuchet MS"/>
                <a:cs typeface="Trebuchet MS"/>
              </a:rPr>
              <a:t>(</a:t>
            </a:r>
            <a:r>
              <a:rPr lang="en-US" sz="2200" kern="0" dirty="0" err="1" smtClean="0">
                <a:latin typeface="Trebuchet MS"/>
                <a:cs typeface="Trebuchet MS"/>
              </a:rPr>
              <a:t>Url</a:t>
            </a:r>
            <a:r>
              <a:rPr lang="en-US" sz="2200" kern="0" dirty="0" smtClean="0">
                <a:latin typeface="Trebuchet MS"/>
                <a:cs typeface="Trebuchet MS"/>
              </a:rPr>
              <a:t>, Category, Count) </a:t>
            </a:r>
            <a:endParaRPr lang="en-US" sz="2200" dirty="0"/>
          </a:p>
        </p:txBody>
      </p:sp>
      <p:grpSp>
        <p:nvGrpSpPr>
          <p:cNvPr id="42" name="Group 41"/>
          <p:cNvGrpSpPr/>
          <p:nvPr/>
        </p:nvGrpSpPr>
        <p:grpSpPr>
          <a:xfrm>
            <a:off x="3289300" y="4842483"/>
            <a:ext cx="2400300" cy="1314278"/>
            <a:chOff x="1244600" y="1160396"/>
            <a:chExt cx="2400300" cy="1314278"/>
          </a:xfrm>
        </p:grpSpPr>
        <p:cxnSp>
          <p:nvCxnSpPr>
            <p:cNvPr id="43" name="Straight Arrow Connector 42"/>
            <p:cNvCxnSpPr/>
            <p:nvPr/>
          </p:nvCxnSpPr>
          <p:spPr>
            <a:xfrm>
              <a:off x="2224868" y="1160396"/>
              <a:ext cx="0" cy="1314278"/>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1244600" y="1524000"/>
              <a:ext cx="2400300" cy="5296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kern="0" dirty="0" smtClean="0">
                  <a:solidFill>
                    <a:srgbClr val="800000"/>
                  </a:solidFill>
                  <a:latin typeface="Trebuchet MS"/>
                  <a:cs typeface="Trebuchet MS"/>
                </a:rPr>
                <a:t>MR Job 3: </a:t>
              </a:r>
              <a:r>
                <a:rPr lang="en-US" kern="0" dirty="0" smtClean="0">
                  <a:solidFill>
                    <a:schemeClr val="tx1"/>
                  </a:solidFill>
                  <a:latin typeface="Trebuchet MS"/>
                  <a:cs typeface="Trebuchet MS"/>
                </a:rPr>
                <a:t>group </a:t>
              </a:r>
              <a:r>
                <a:rPr lang="en-US" kern="0" dirty="0">
                  <a:solidFill>
                    <a:schemeClr val="tx1"/>
                  </a:solidFill>
                  <a:latin typeface="Trebuchet MS"/>
                  <a:cs typeface="Trebuchet MS"/>
                </a:rPr>
                <a:t>by </a:t>
              </a:r>
              <a:r>
                <a:rPr lang="en-US" kern="0" dirty="0" smtClean="0">
                  <a:solidFill>
                    <a:schemeClr val="tx1"/>
                  </a:solidFill>
                  <a:latin typeface="Trebuchet MS"/>
                  <a:cs typeface="Trebuchet MS"/>
                </a:rPr>
                <a:t>category </a:t>
              </a:r>
              <a:r>
                <a:rPr lang="en-US" kern="0" dirty="0">
                  <a:solidFill>
                    <a:schemeClr val="tx1"/>
                  </a:solidFill>
                  <a:latin typeface="Trebuchet MS"/>
                  <a:cs typeface="Trebuchet MS"/>
                </a:rPr>
                <a:t>+ </a:t>
              </a:r>
              <a:r>
                <a:rPr lang="en-US" kern="0" dirty="0" smtClean="0">
                  <a:solidFill>
                    <a:schemeClr val="tx1"/>
                  </a:solidFill>
                  <a:latin typeface="Trebuchet MS"/>
                  <a:cs typeface="Trebuchet MS"/>
                </a:rPr>
                <a:t>for each</a:t>
              </a:r>
              <a:endParaRPr lang="en-US" dirty="0">
                <a:solidFill>
                  <a:schemeClr val="tx1"/>
                </a:solidFill>
              </a:endParaRPr>
            </a:p>
          </p:txBody>
        </p:sp>
      </p:grpSp>
      <p:sp>
        <p:nvSpPr>
          <p:cNvPr id="45" name="Rectangle 44"/>
          <p:cNvSpPr/>
          <p:nvPr/>
        </p:nvSpPr>
        <p:spPr>
          <a:xfrm>
            <a:off x="1486604" y="6201667"/>
            <a:ext cx="6043792" cy="430887"/>
          </a:xfrm>
          <a:prstGeom prst="rect">
            <a:avLst/>
          </a:prstGeom>
        </p:spPr>
        <p:txBody>
          <a:bodyPr wrap="none">
            <a:spAutoFit/>
          </a:bodyPr>
          <a:lstStyle/>
          <a:p>
            <a:r>
              <a:rPr lang="en-US" sz="2200" kern="0" dirty="0" err="1" smtClean="0">
                <a:latin typeface="Trebuchet MS"/>
                <a:cs typeface="Trebuchet MS"/>
              </a:rPr>
              <a:t>TopTenUrlPerCategory</a:t>
            </a:r>
            <a:r>
              <a:rPr lang="en-US" sz="2200" kern="0" dirty="0" smtClean="0">
                <a:latin typeface="Trebuchet MS"/>
                <a:cs typeface="Trebuchet MS"/>
              </a:rPr>
              <a:t>(</a:t>
            </a:r>
            <a:r>
              <a:rPr lang="en-US" sz="2200" kern="0" dirty="0" err="1" smtClean="0">
                <a:latin typeface="Trebuchet MS"/>
                <a:cs typeface="Trebuchet MS"/>
              </a:rPr>
              <a:t>Url</a:t>
            </a:r>
            <a:r>
              <a:rPr lang="en-US" sz="2200" kern="0" dirty="0" smtClean="0">
                <a:latin typeface="Trebuchet MS"/>
                <a:cs typeface="Trebuchet MS"/>
              </a:rPr>
              <a:t>, Category, Count) </a:t>
            </a:r>
            <a:endParaRPr lang="en-US" sz="2200" dirty="0"/>
          </a:p>
        </p:txBody>
      </p:sp>
      <p:sp>
        <p:nvSpPr>
          <p:cNvPr id="34" name="TextBox 33"/>
          <p:cNvSpPr txBox="1"/>
          <p:nvPr/>
        </p:nvSpPr>
        <p:spPr>
          <a:xfrm>
            <a:off x="74550" y="-44506"/>
            <a:ext cx="9069450" cy="646331"/>
          </a:xfrm>
          <a:prstGeom prst="rect">
            <a:avLst/>
          </a:prstGeom>
          <a:noFill/>
        </p:spPr>
        <p:txBody>
          <a:bodyPr wrap="square" rtlCol="0">
            <a:spAutoFit/>
          </a:bodyPr>
          <a:lstStyle/>
          <a:p>
            <a:r>
              <a:rPr lang="en-US" sz="3600" b="1" dirty="0" smtClean="0">
                <a:latin typeface="Trebuchet MS (Headings)"/>
                <a:cs typeface="Trebuchet MS (Headings)"/>
              </a:rPr>
              <a:t>Pig Latin: Execution</a:t>
            </a:r>
          </a:p>
        </p:txBody>
      </p:sp>
      <p:sp>
        <p:nvSpPr>
          <p:cNvPr id="21" name="Content Placeholder 2"/>
          <p:cNvSpPr txBox="1">
            <a:spLocks/>
          </p:cNvSpPr>
          <p:nvPr/>
        </p:nvSpPr>
        <p:spPr>
          <a:xfrm>
            <a:off x="6794500" y="1362645"/>
            <a:ext cx="2413000" cy="4373095"/>
          </a:xfrm>
          <a:prstGeom prst="rect">
            <a:avLst/>
          </a:prstGeom>
        </p:spPr>
        <p:txBody>
          <a:bodyPr vert="horz" lIns="91440" tIns="45720" rIns="91440" bIns="45720" rtlCol="0">
            <a:normAutofit fontScale="55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90000"/>
              </a:lnSpc>
              <a:buFont typeface="Arial" charset="0"/>
              <a:buNone/>
            </a:pPr>
            <a:r>
              <a:rPr lang="en-US" sz="2800" dirty="0" smtClean="0">
                <a:solidFill>
                  <a:srgbClr val="000000"/>
                </a:solidFill>
                <a:latin typeface="Calibri" charset="0"/>
              </a:rPr>
              <a:t>visits             = </a:t>
            </a:r>
            <a:r>
              <a:rPr lang="en-US" sz="2800" dirty="0" smtClean="0">
                <a:solidFill>
                  <a:srgbClr val="F79646"/>
                </a:solidFill>
                <a:latin typeface="Calibri" charset="0"/>
              </a:rPr>
              <a:t>load</a:t>
            </a:r>
            <a:r>
              <a:rPr lang="en-US" sz="2800" dirty="0" smtClean="0">
                <a:latin typeface="Calibri" charset="0"/>
              </a:rPr>
              <a:t> </a:t>
            </a:r>
            <a:r>
              <a:rPr lang="ja-JP" altLang="en-US" sz="2800" dirty="0" smtClean="0">
                <a:solidFill>
                  <a:schemeClr val="accent2"/>
                </a:solidFill>
                <a:latin typeface="Calibri" charset="0"/>
              </a:rPr>
              <a:t>‘</a:t>
            </a:r>
            <a:r>
              <a:rPr lang="en-US" sz="2800" dirty="0" smtClean="0">
                <a:solidFill>
                  <a:schemeClr val="accent2"/>
                </a:solidFill>
                <a:latin typeface="Calibri" charset="0"/>
              </a:rPr>
              <a:t>/data/visits</a:t>
            </a:r>
            <a:r>
              <a:rPr lang="ja-JP" altLang="en-US" sz="2800" dirty="0" smtClean="0">
                <a:solidFill>
                  <a:schemeClr val="accent2"/>
                </a:solidFill>
                <a:latin typeface="Calibri" charset="0"/>
              </a:rPr>
              <a:t>’</a:t>
            </a:r>
            <a:r>
              <a:rPr lang="en-US" sz="2800" dirty="0" smtClean="0">
                <a:solidFill>
                  <a:schemeClr val="accent2"/>
                </a:solidFill>
                <a:latin typeface="Calibri" charset="0"/>
              </a:rPr>
              <a:t> </a:t>
            </a:r>
            <a:r>
              <a:rPr lang="en-US" sz="2800" dirty="0" smtClean="0">
                <a:solidFill>
                  <a:srgbClr val="F79646"/>
                </a:solidFill>
                <a:latin typeface="Calibri" charset="0"/>
              </a:rPr>
              <a:t>as</a:t>
            </a:r>
            <a:r>
              <a:rPr lang="en-US" sz="2800" dirty="0" smtClean="0">
                <a:latin typeface="Calibri" charset="0"/>
              </a:rPr>
              <a:t> </a:t>
            </a:r>
            <a:r>
              <a:rPr lang="en-US" sz="2800" dirty="0" smtClean="0">
                <a:solidFill>
                  <a:srgbClr val="000000"/>
                </a:solidFill>
                <a:latin typeface="Calibri" charset="0"/>
              </a:rPr>
              <a:t>(user, </a:t>
            </a:r>
            <a:r>
              <a:rPr lang="en-US" sz="2800" dirty="0" err="1" smtClean="0">
                <a:solidFill>
                  <a:srgbClr val="000000"/>
                </a:solidFill>
                <a:latin typeface="Calibri" charset="0"/>
              </a:rPr>
              <a:t>url</a:t>
            </a:r>
            <a:r>
              <a:rPr lang="en-US" sz="2800" dirty="0" smtClean="0">
                <a:solidFill>
                  <a:srgbClr val="000000"/>
                </a:solidFill>
                <a:latin typeface="Calibri" charset="0"/>
              </a:rPr>
              <a:t>, time);</a:t>
            </a:r>
          </a:p>
          <a:p>
            <a:pPr algn="l">
              <a:lnSpc>
                <a:spcPct val="90000"/>
              </a:lnSpc>
              <a:buFont typeface="Arial" charset="0"/>
              <a:buNone/>
            </a:pPr>
            <a:r>
              <a:rPr lang="en-US" sz="2800" dirty="0" err="1" smtClean="0">
                <a:solidFill>
                  <a:srgbClr val="000000"/>
                </a:solidFill>
                <a:latin typeface="Calibri" charset="0"/>
              </a:rPr>
              <a:t>gVisits</a:t>
            </a:r>
            <a:r>
              <a:rPr lang="en-US" sz="2800" dirty="0" smtClean="0">
                <a:solidFill>
                  <a:srgbClr val="000000"/>
                </a:solidFill>
                <a:latin typeface="Calibri" charset="0"/>
              </a:rPr>
              <a:t>          = </a:t>
            </a:r>
            <a:r>
              <a:rPr lang="en-US" sz="2800" dirty="0" smtClean="0">
                <a:solidFill>
                  <a:srgbClr val="F79646"/>
                </a:solidFill>
                <a:latin typeface="Calibri" charset="0"/>
              </a:rPr>
              <a:t>group</a:t>
            </a:r>
            <a:r>
              <a:rPr lang="en-US" sz="2800" dirty="0" smtClean="0">
                <a:latin typeface="Calibri" charset="0"/>
              </a:rPr>
              <a:t> </a:t>
            </a:r>
            <a:r>
              <a:rPr lang="en-US" sz="2800" dirty="0" smtClean="0">
                <a:solidFill>
                  <a:srgbClr val="000000"/>
                </a:solidFill>
                <a:latin typeface="Calibri" charset="0"/>
              </a:rPr>
              <a:t>visits</a:t>
            </a:r>
            <a:r>
              <a:rPr lang="en-US" sz="2800" dirty="0" smtClean="0">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a:t>
            </a:r>
          </a:p>
          <a:p>
            <a:pPr algn="l">
              <a:lnSpc>
                <a:spcPct val="90000"/>
              </a:lnSpc>
              <a:buFont typeface="Arial" charset="0"/>
              <a:buNone/>
            </a:pPr>
            <a:r>
              <a:rPr lang="en-US" sz="2800" dirty="0" err="1" smtClean="0">
                <a:solidFill>
                  <a:srgbClr val="000000"/>
                </a:solidFill>
                <a:latin typeface="Calibri" charset="0"/>
              </a:rPr>
              <a:t>visitCounts</a:t>
            </a:r>
            <a:r>
              <a:rPr lang="en-US" sz="2800" dirty="0" smtClean="0">
                <a:solidFill>
                  <a:srgbClr val="000000"/>
                </a:solidFill>
                <a:latin typeface="Calibri" charset="0"/>
              </a:rPr>
              <a:t>  = </a:t>
            </a:r>
            <a:r>
              <a:rPr lang="en-US" sz="2800" dirty="0" err="1" smtClean="0">
                <a:solidFill>
                  <a:srgbClr val="F79646"/>
                </a:solidFill>
                <a:latin typeface="Calibri" charset="0"/>
              </a:rPr>
              <a:t>foreach</a:t>
            </a:r>
            <a:r>
              <a:rPr lang="en-US" sz="2800" dirty="0" smtClean="0">
                <a:latin typeface="Calibri" charset="0"/>
              </a:rPr>
              <a:t> </a:t>
            </a:r>
            <a:r>
              <a:rPr lang="en-US" sz="2800" dirty="0" err="1" smtClean="0">
                <a:solidFill>
                  <a:srgbClr val="000000"/>
                </a:solidFill>
                <a:latin typeface="Calibri" charset="0"/>
              </a:rPr>
              <a:t>gVisits</a:t>
            </a:r>
            <a:r>
              <a:rPr lang="en-US" sz="2800" dirty="0" smtClean="0">
                <a:solidFill>
                  <a:srgbClr val="000000"/>
                </a:solidFill>
                <a:latin typeface="Calibri" charset="0"/>
              </a:rPr>
              <a:t> </a:t>
            </a:r>
            <a:r>
              <a:rPr lang="en-US" sz="2800" dirty="0" smtClean="0">
                <a:solidFill>
                  <a:srgbClr val="F79646"/>
                </a:solidFill>
                <a:latin typeface="Calibri" charset="0"/>
              </a:rPr>
              <a:t>generate</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 count(visits);</a:t>
            </a:r>
          </a:p>
          <a:p>
            <a:pPr algn="l">
              <a:lnSpc>
                <a:spcPct val="90000"/>
              </a:lnSpc>
              <a:buFont typeface="Arial" charset="0"/>
              <a:buNone/>
            </a:pPr>
            <a:endParaRPr lang="en-US" sz="2800" dirty="0" smtClean="0">
              <a:latin typeface="Calibri" charset="0"/>
            </a:endParaRPr>
          </a:p>
          <a:p>
            <a:pPr algn="l">
              <a:lnSpc>
                <a:spcPct val="90000"/>
              </a:lnSpc>
              <a:buFont typeface="Arial" charset="0"/>
              <a:buNone/>
            </a:pPr>
            <a:r>
              <a:rPr lang="en-US" sz="2800" dirty="0" err="1" smtClean="0">
                <a:solidFill>
                  <a:srgbClr val="000000"/>
                </a:solidFill>
                <a:latin typeface="Calibri" charset="0"/>
              </a:rPr>
              <a:t>urlInfo</a:t>
            </a:r>
            <a:r>
              <a:rPr lang="en-US" sz="2800" dirty="0" smtClean="0">
                <a:solidFill>
                  <a:srgbClr val="000000"/>
                </a:solidFill>
                <a:latin typeface="Calibri" charset="0"/>
              </a:rPr>
              <a:t>          =</a:t>
            </a:r>
            <a:r>
              <a:rPr lang="en-US" sz="2800" dirty="0" smtClean="0">
                <a:latin typeface="Calibri" charset="0"/>
              </a:rPr>
              <a:t> </a:t>
            </a:r>
            <a:r>
              <a:rPr lang="en-US" sz="2800" dirty="0" smtClean="0">
                <a:solidFill>
                  <a:srgbClr val="F79646"/>
                </a:solidFill>
                <a:latin typeface="Calibri" charset="0"/>
              </a:rPr>
              <a:t>load</a:t>
            </a:r>
            <a:r>
              <a:rPr lang="en-US" sz="2800" dirty="0" smtClean="0">
                <a:latin typeface="Calibri" charset="0"/>
              </a:rPr>
              <a:t> </a:t>
            </a:r>
            <a:r>
              <a:rPr lang="ja-JP" altLang="en-US" sz="2800" dirty="0" smtClean="0">
                <a:solidFill>
                  <a:srgbClr val="C0504D"/>
                </a:solidFill>
                <a:latin typeface="Calibri" charset="0"/>
              </a:rPr>
              <a:t>‘</a:t>
            </a:r>
            <a:r>
              <a:rPr lang="en-US" sz="2800" dirty="0" smtClean="0">
                <a:solidFill>
                  <a:srgbClr val="C0504D"/>
                </a:solidFill>
                <a:latin typeface="Calibri" charset="0"/>
              </a:rPr>
              <a:t>/data/</a:t>
            </a:r>
            <a:r>
              <a:rPr lang="en-US" sz="2800" dirty="0" err="1" smtClean="0">
                <a:solidFill>
                  <a:srgbClr val="C0504D"/>
                </a:solidFill>
                <a:latin typeface="Calibri" charset="0"/>
              </a:rPr>
              <a:t>urlInfo</a:t>
            </a:r>
            <a:r>
              <a:rPr lang="ja-JP" altLang="en-US" sz="2800" dirty="0" smtClean="0">
                <a:solidFill>
                  <a:srgbClr val="C0504D"/>
                </a:solidFill>
                <a:latin typeface="Calibri" charset="0"/>
              </a:rPr>
              <a:t>’</a:t>
            </a:r>
            <a:r>
              <a:rPr lang="en-US" sz="2800" dirty="0" smtClean="0">
                <a:solidFill>
                  <a:srgbClr val="C0504D"/>
                </a:solidFill>
                <a:latin typeface="Calibri" charset="0"/>
              </a:rPr>
              <a:t> </a:t>
            </a:r>
            <a:r>
              <a:rPr lang="en-US" sz="2800" dirty="0" smtClean="0">
                <a:solidFill>
                  <a:srgbClr val="F79646"/>
                </a:solidFill>
                <a:latin typeface="Calibri" charset="0"/>
              </a:rPr>
              <a:t>as</a:t>
            </a:r>
            <a:r>
              <a:rPr lang="en-US" sz="2800" dirty="0" smtClean="0">
                <a:latin typeface="Calibri" charset="0"/>
              </a:rPr>
              <a:t> </a:t>
            </a:r>
            <a:r>
              <a:rPr lang="en-US" sz="2800" dirty="0" smtClean="0">
                <a:solidFill>
                  <a:srgbClr val="000000"/>
                </a:solidFill>
                <a:latin typeface="Calibri" charset="0"/>
              </a:rPr>
              <a:t>(</a:t>
            </a:r>
            <a:r>
              <a:rPr lang="en-US" sz="2800" dirty="0" err="1" smtClean="0">
                <a:solidFill>
                  <a:srgbClr val="000000"/>
                </a:solidFill>
                <a:latin typeface="Calibri" charset="0"/>
              </a:rPr>
              <a:t>url</a:t>
            </a:r>
            <a:r>
              <a:rPr lang="en-US" sz="2800" dirty="0" smtClean="0">
                <a:solidFill>
                  <a:srgbClr val="000000"/>
                </a:solidFill>
                <a:latin typeface="Calibri" charset="0"/>
              </a:rPr>
              <a:t>, category, </a:t>
            </a:r>
            <a:r>
              <a:rPr lang="en-US" sz="2800" dirty="0" err="1" smtClean="0">
                <a:solidFill>
                  <a:srgbClr val="000000"/>
                </a:solidFill>
                <a:latin typeface="Calibri" charset="0"/>
              </a:rPr>
              <a:t>pRank</a:t>
            </a:r>
            <a:r>
              <a:rPr lang="en-US" sz="2800" dirty="0" smtClean="0">
                <a:solidFill>
                  <a:srgbClr val="000000"/>
                </a:solidFill>
                <a:latin typeface="Calibri" charset="0"/>
              </a:rPr>
              <a:t>);</a:t>
            </a:r>
          </a:p>
          <a:p>
            <a:pPr algn="l">
              <a:lnSpc>
                <a:spcPct val="90000"/>
              </a:lnSpc>
              <a:buFont typeface="Arial" charset="0"/>
              <a:buNone/>
            </a:pPr>
            <a:r>
              <a:rPr lang="en-US" sz="2800" dirty="0" err="1" smtClean="0">
                <a:solidFill>
                  <a:srgbClr val="000000"/>
                </a:solidFill>
                <a:latin typeface="Calibri" charset="0"/>
              </a:rPr>
              <a:t>visitCounts</a:t>
            </a:r>
            <a:r>
              <a:rPr lang="en-US" sz="2800" dirty="0" smtClean="0">
                <a:solidFill>
                  <a:srgbClr val="000000"/>
                </a:solidFill>
                <a:latin typeface="Calibri" charset="0"/>
              </a:rPr>
              <a:t>  =</a:t>
            </a:r>
            <a:r>
              <a:rPr lang="en-US" sz="2800" dirty="0" smtClean="0">
                <a:latin typeface="Calibri" charset="0"/>
              </a:rPr>
              <a:t> </a:t>
            </a:r>
            <a:r>
              <a:rPr lang="en-US" sz="2800" dirty="0" smtClean="0">
                <a:solidFill>
                  <a:srgbClr val="F79646"/>
                </a:solidFill>
                <a:latin typeface="Calibri" charset="0"/>
              </a:rPr>
              <a:t>join</a:t>
            </a:r>
            <a:r>
              <a:rPr lang="en-US" sz="2800" dirty="0" smtClean="0">
                <a:latin typeface="Calibri" charset="0"/>
              </a:rPr>
              <a:t> </a:t>
            </a:r>
            <a:r>
              <a:rPr lang="en-US" sz="2800" dirty="0" err="1" smtClean="0">
                <a:solidFill>
                  <a:srgbClr val="000000"/>
                </a:solidFill>
                <a:latin typeface="Calibri" charset="0"/>
              </a:rPr>
              <a:t>visitCounts</a:t>
            </a:r>
            <a:r>
              <a:rPr lang="en-US" sz="2800" dirty="0" smtClean="0">
                <a:solidFill>
                  <a:srgbClr val="000000"/>
                </a:solidFill>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 </a:t>
            </a:r>
            <a:r>
              <a:rPr lang="en-US" sz="2800" dirty="0" err="1" smtClean="0">
                <a:solidFill>
                  <a:srgbClr val="000000"/>
                </a:solidFill>
                <a:latin typeface="Calibri" charset="0"/>
              </a:rPr>
              <a:t>urlInfo</a:t>
            </a:r>
            <a:r>
              <a:rPr lang="en-US" sz="2800" dirty="0" smtClean="0">
                <a:solidFill>
                  <a:srgbClr val="000000"/>
                </a:solidFill>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a:t>
            </a:r>
          </a:p>
          <a:p>
            <a:pPr algn="l">
              <a:lnSpc>
                <a:spcPct val="90000"/>
              </a:lnSpc>
              <a:buFont typeface="Arial" charset="0"/>
              <a:buNone/>
            </a:pPr>
            <a:endParaRPr lang="en-US" sz="2800" dirty="0" smtClean="0">
              <a:latin typeface="Calibri" charset="0"/>
            </a:endParaRPr>
          </a:p>
          <a:p>
            <a:pPr algn="l">
              <a:lnSpc>
                <a:spcPct val="90000"/>
              </a:lnSpc>
              <a:buFont typeface="Arial" charset="0"/>
              <a:buNone/>
            </a:pPr>
            <a:r>
              <a:rPr lang="en-US" sz="2800" dirty="0" err="1" smtClean="0">
                <a:solidFill>
                  <a:srgbClr val="000000"/>
                </a:solidFill>
                <a:latin typeface="Calibri" charset="0"/>
              </a:rPr>
              <a:t>gCategories</a:t>
            </a:r>
            <a:r>
              <a:rPr lang="en-US" sz="2800" dirty="0" smtClean="0">
                <a:solidFill>
                  <a:srgbClr val="000000"/>
                </a:solidFill>
                <a:latin typeface="Calibri" charset="0"/>
              </a:rPr>
              <a:t> =</a:t>
            </a:r>
            <a:r>
              <a:rPr lang="en-US" sz="2800" dirty="0" smtClean="0">
                <a:latin typeface="Calibri" charset="0"/>
              </a:rPr>
              <a:t> </a:t>
            </a:r>
            <a:r>
              <a:rPr lang="en-US" sz="2800" dirty="0" smtClean="0">
                <a:solidFill>
                  <a:srgbClr val="F79646"/>
                </a:solidFill>
                <a:latin typeface="Calibri" charset="0"/>
              </a:rPr>
              <a:t>group</a:t>
            </a:r>
            <a:r>
              <a:rPr lang="en-US" sz="2800" dirty="0" smtClean="0">
                <a:latin typeface="Calibri" charset="0"/>
              </a:rPr>
              <a:t> </a:t>
            </a:r>
            <a:r>
              <a:rPr lang="en-US" sz="2800" dirty="0" err="1" smtClean="0">
                <a:solidFill>
                  <a:srgbClr val="000000"/>
                </a:solidFill>
                <a:latin typeface="Calibri" charset="0"/>
              </a:rPr>
              <a:t>visitCounts</a:t>
            </a:r>
            <a:r>
              <a:rPr lang="en-US" sz="2800" dirty="0" smtClean="0">
                <a:solidFill>
                  <a:srgbClr val="000000"/>
                </a:solidFill>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smtClean="0">
                <a:solidFill>
                  <a:srgbClr val="000000"/>
                </a:solidFill>
                <a:latin typeface="Calibri" charset="0"/>
              </a:rPr>
              <a:t>category</a:t>
            </a:r>
            <a:r>
              <a:rPr lang="en-US" sz="2800" dirty="0" smtClean="0">
                <a:latin typeface="Calibri" charset="0"/>
              </a:rPr>
              <a:t>;</a:t>
            </a:r>
          </a:p>
          <a:p>
            <a:pPr algn="l">
              <a:lnSpc>
                <a:spcPct val="90000"/>
              </a:lnSpc>
              <a:buFont typeface="Arial" charset="0"/>
              <a:buNone/>
            </a:pPr>
            <a:r>
              <a:rPr lang="en-US" sz="2800" dirty="0" err="1" smtClean="0">
                <a:solidFill>
                  <a:srgbClr val="000000"/>
                </a:solidFill>
                <a:latin typeface="Calibri" charset="0"/>
              </a:rPr>
              <a:t>topUrls</a:t>
            </a:r>
            <a:r>
              <a:rPr lang="en-US" sz="2800" dirty="0" smtClean="0">
                <a:solidFill>
                  <a:srgbClr val="000000"/>
                </a:solidFill>
                <a:latin typeface="Calibri" charset="0"/>
              </a:rPr>
              <a:t> =</a:t>
            </a:r>
            <a:r>
              <a:rPr lang="en-US" sz="2800" dirty="0" smtClean="0">
                <a:latin typeface="Calibri" charset="0"/>
              </a:rPr>
              <a:t> </a:t>
            </a:r>
            <a:r>
              <a:rPr lang="en-US" sz="2800" dirty="0" err="1" smtClean="0">
                <a:solidFill>
                  <a:srgbClr val="F79646"/>
                </a:solidFill>
                <a:latin typeface="Calibri" charset="0"/>
              </a:rPr>
              <a:t>foreach</a:t>
            </a:r>
            <a:r>
              <a:rPr lang="en-US" sz="2800" dirty="0" smtClean="0">
                <a:latin typeface="Calibri" charset="0"/>
              </a:rPr>
              <a:t> </a:t>
            </a:r>
            <a:r>
              <a:rPr lang="en-US" sz="2800" dirty="0" err="1" smtClean="0">
                <a:solidFill>
                  <a:srgbClr val="000000"/>
                </a:solidFill>
                <a:latin typeface="Calibri" charset="0"/>
              </a:rPr>
              <a:t>gCategories</a:t>
            </a:r>
            <a:r>
              <a:rPr lang="en-US" sz="2800" dirty="0" smtClean="0">
                <a:solidFill>
                  <a:srgbClr val="000000"/>
                </a:solidFill>
                <a:latin typeface="Calibri" charset="0"/>
              </a:rPr>
              <a:t> </a:t>
            </a:r>
            <a:r>
              <a:rPr lang="en-US" sz="2800" dirty="0" smtClean="0">
                <a:solidFill>
                  <a:srgbClr val="F79646"/>
                </a:solidFill>
                <a:latin typeface="Calibri" charset="0"/>
              </a:rPr>
              <a:t>generate</a:t>
            </a:r>
            <a:r>
              <a:rPr lang="en-US" sz="2800" dirty="0" smtClean="0">
                <a:latin typeface="Calibri" charset="0"/>
              </a:rPr>
              <a:t> </a:t>
            </a:r>
            <a:r>
              <a:rPr lang="en-US" sz="2800" dirty="0" smtClean="0">
                <a:solidFill>
                  <a:srgbClr val="000000"/>
                </a:solidFill>
                <a:latin typeface="Calibri" charset="0"/>
              </a:rPr>
              <a:t>top(visitCounts,10);</a:t>
            </a:r>
          </a:p>
          <a:p>
            <a:pPr algn="l">
              <a:lnSpc>
                <a:spcPct val="90000"/>
              </a:lnSpc>
              <a:buFont typeface="Arial" charset="0"/>
              <a:buNone/>
            </a:pPr>
            <a:endParaRPr lang="en-US" sz="2800" dirty="0" smtClean="0">
              <a:latin typeface="Calibri" charset="0"/>
            </a:endParaRPr>
          </a:p>
          <a:p>
            <a:pPr algn="l">
              <a:lnSpc>
                <a:spcPct val="90000"/>
              </a:lnSpc>
              <a:buFont typeface="Arial" charset="0"/>
              <a:buNone/>
            </a:pPr>
            <a:r>
              <a:rPr lang="en-US" sz="2800" dirty="0" smtClean="0">
                <a:solidFill>
                  <a:srgbClr val="000000"/>
                </a:solidFill>
                <a:latin typeface="Calibri" charset="0"/>
              </a:rPr>
              <a:t>store </a:t>
            </a:r>
            <a:r>
              <a:rPr lang="en-US" sz="2800" dirty="0" err="1" smtClean="0">
                <a:solidFill>
                  <a:srgbClr val="000000"/>
                </a:solidFill>
                <a:latin typeface="Calibri" charset="0"/>
              </a:rPr>
              <a:t>topUrls</a:t>
            </a:r>
            <a:r>
              <a:rPr lang="en-US" sz="2800" dirty="0" smtClean="0">
                <a:solidFill>
                  <a:srgbClr val="000000"/>
                </a:solidFill>
                <a:latin typeface="Calibri" charset="0"/>
              </a:rPr>
              <a:t> into </a:t>
            </a:r>
            <a:r>
              <a:rPr lang="ja-JP" altLang="en-US" sz="2800" dirty="0" smtClean="0">
                <a:solidFill>
                  <a:srgbClr val="000000"/>
                </a:solidFill>
                <a:latin typeface="Calibri" charset="0"/>
              </a:rPr>
              <a:t>‘</a:t>
            </a:r>
            <a:r>
              <a:rPr lang="en-US" sz="2800" dirty="0" smtClean="0">
                <a:solidFill>
                  <a:srgbClr val="000000"/>
                </a:solidFill>
                <a:latin typeface="Calibri" charset="0"/>
              </a:rPr>
              <a:t>/data/</a:t>
            </a:r>
            <a:r>
              <a:rPr lang="en-US" sz="2800" dirty="0" err="1" smtClean="0">
                <a:solidFill>
                  <a:srgbClr val="000000"/>
                </a:solidFill>
                <a:latin typeface="Calibri" charset="0"/>
              </a:rPr>
              <a:t>topUrls</a:t>
            </a:r>
            <a:r>
              <a:rPr lang="ja-JP" altLang="en-US" sz="2800" dirty="0" smtClean="0">
                <a:solidFill>
                  <a:srgbClr val="000000"/>
                </a:solidFill>
                <a:latin typeface="Calibri" charset="0"/>
              </a:rPr>
              <a:t>’</a:t>
            </a:r>
            <a:r>
              <a:rPr lang="en-US" sz="2800" dirty="0" smtClean="0">
                <a:solidFill>
                  <a:srgbClr val="000000"/>
                </a:solidFill>
                <a:latin typeface="Calibri" charset="0"/>
              </a:rPr>
              <a:t>;</a:t>
            </a:r>
            <a:endParaRPr lang="en-US" sz="2800" dirty="0">
              <a:solidFill>
                <a:srgbClr val="000000"/>
              </a:solidFill>
              <a:latin typeface="Calibri" charset="0"/>
            </a:endParaRPr>
          </a:p>
        </p:txBody>
      </p:sp>
      <p:cxnSp>
        <p:nvCxnSpPr>
          <p:cNvPr id="22" name="Straight Arrow Connector 21"/>
          <p:cNvCxnSpPr/>
          <p:nvPr/>
        </p:nvCxnSpPr>
        <p:spPr>
          <a:xfrm flipH="1" flipV="1">
            <a:off x="3289300" y="1752602"/>
            <a:ext cx="3505200" cy="3010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1" idx="1"/>
            <a:endCxn id="28" idx="3"/>
          </p:cNvCxnSpPr>
          <p:nvPr/>
        </p:nvCxnSpPr>
        <p:spPr>
          <a:xfrm flipH="1">
            <a:off x="5245100" y="3549193"/>
            <a:ext cx="1549400" cy="157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44" idx="3"/>
          </p:cNvCxnSpPr>
          <p:nvPr/>
        </p:nvCxnSpPr>
        <p:spPr>
          <a:xfrm flipH="1">
            <a:off x="5689600" y="4699000"/>
            <a:ext cx="1257300" cy="7719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6312591"/>
      </p:ext>
    </p:extLst>
  </p:cSld>
  <p:clrMapOvr>
    <a:masterClrMapping/>
  </p:clrMapOvr>
  <mc:AlternateContent xmlns:mc="http://schemas.openxmlformats.org/markup-compatibility/2006" xmlns:p14="http://schemas.microsoft.com/office/powerpoint/2010/main">
    <mc:Choice Requires="p14">
      <p:transition spd="slow" p14:dur="2000" advTm="63348"/>
    </mc:Choice>
    <mc:Fallback xmlns="">
      <p:transition xmlns:p14="http://schemas.microsoft.com/office/powerpoint/2010/main" spd="slow" advTm="63348"/>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047"/>
            <a:ext cx="8229600" cy="1143000"/>
          </a:xfrm>
        </p:spPr>
        <p:txBody>
          <a:bodyPr/>
          <a:lstStyle/>
          <a:p>
            <a:r>
              <a:rPr lang="en-US" altLang="en-US" dirty="0"/>
              <a:t>Working with pig</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9075C179-5504-0F4F-A25C-5707CD43B0A9}" type="slidenum">
              <a:rPr lang="en-US" smtClean="0"/>
              <a:t>14</a:t>
            </a:fld>
            <a:endParaRPr lang="en-US"/>
          </a:p>
        </p:txBody>
      </p:sp>
    </p:spTree>
    <p:extLst>
      <p:ext uri="{BB962C8B-B14F-4D97-AF65-F5344CB8AC3E}">
        <p14:creationId xmlns:p14="http://schemas.microsoft.com/office/powerpoint/2010/main" val="2851158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Pig environment</a:t>
            </a:r>
            <a:endParaRPr lang="en-IN" dirty="0"/>
          </a:p>
        </p:txBody>
      </p:sp>
      <p:sp>
        <p:nvSpPr>
          <p:cNvPr id="3" name="Content Placeholder 2"/>
          <p:cNvSpPr>
            <a:spLocks noGrp="1"/>
          </p:cNvSpPr>
          <p:nvPr>
            <p:ph idx="1"/>
          </p:nvPr>
        </p:nvSpPr>
        <p:spPr/>
        <p:txBody>
          <a:bodyPr/>
          <a:lstStyle/>
          <a:p>
            <a:r>
              <a:rPr lang="en-US" altLang="en-US" dirty="0"/>
              <a:t>Web site: pig.apache.org</a:t>
            </a:r>
          </a:p>
          <a:p>
            <a:r>
              <a:rPr lang="en-US" altLang="en-US" dirty="0"/>
              <a:t>Download the latest version, unzip, and move to an appropriate directory.</a:t>
            </a:r>
          </a:p>
          <a:p>
            <a:r>
              <a:rPr lang="en-US" altLang="en-US" dirty="0"/>
              <a:t>Setup your path</a:t>
            </a:r>
          </a:p>
          <a:p>
            <a:pPr lvl="1"/>
            <a:r>
              <a:rPr lang="en-US" altLang="en-US" dirty="0"/>
              <a:t>In .profile or .</a:t>
            </a:r>
            <a:r>
              <a:rPr lang="en-US" altLang="en-US" dirty="0" err="1"/>
              <a:t>bashrc</a:t>
            </a:r>
            <a:endParaRPr lang="en-US" altLang="en-US" dirty="0"/>
          </a:p>
          <a:p>
            <a:pPr lvl="1"/>
            <a:r>
              <a:rPr lang="en-US" altLang="en-US" dirty="0"/>
              <a:t>export JAVA_HOME=/to/java/installation</a:t>
            </a:r>
          </a:p>
          <a:p>
            <a:pPr lvl="1"/>
            <a:r>
              <a:rPr lang="en-US" altLang="en-US" dirty="0"/>
              <a:t>Add pig’s bin directory to your PATH (optional)</a:t>
            </a:r>
          </a:p>
          <a:p>
            <a:endParaRPr lang="en-IN" dirty="0"/>
          </a:p>
        </p:txBody>
      </p:sp>
      <p:sp>
        <p:nvSpPr>
          <p:cNvPr id="4" name="Slide Number Placeholder 3"/>
          <p:cNvSpPr>
            <a:spLocks noGrp="1"/>
          </p:cNvSpPr>
          <p:nvPr>
            <p:ph type="sldNum" sz="quarter" idx="12"/>
          </p:nvPr>
        </p:nvSpPr>
        <p:spPr/>
        <p:txBody>
          <a:bodyPr/>
          <a:lstStyle/>
          <a:p>
            <a:fld id="{9075C179-5504-0F4F-A25C-5707CD43B0A9}" type="slidenum">
              <a:rPr lang="en-US" smtClean="0"/>
              <a:t>15</a:t>
            </a:fld>
            <a:endParaRPr lang="en-US"/>
          </a:p>
        </p:txBody>
      </p:sp>
    </p:spTree>
    <p:extLst>
      <p:ext uri="{BB962C8B-B14F-4D97-AF65-F5344CB8AC3E}">
        <p14:creationId xmlns:p14="http://schemas.microsoft.com/office/powerpoint/2010/main" val="2257861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Two modes to run pig</a:t>
            </a:r>
            <a:endParaRPr lang="en-IN" dirty="0"/>
          </a:p>
        </p:txBody>
      </p:sp>
      <p:sp>
        <p:nvSpPr>
          <p:cNvPr id="3" name="Content Placeholder 2"/>
          <p:cNvSpPr>
            <a:spLocks noGrp="1"/>
          </p:cNvSpPr>
          <p:nvPr>
            <p:ph idx="1"/>
          </p:nvPr>
        </p:nvSpPr>
        <p:spPr/>
        <p:txBody>
          <a:bodyPr/>
          <a:lstStyle/>
          <a:p>
            <a:r>
              <a:rPr lang="en-US" altLang="en-US" dirty="0"/>
              <a:t>Interactive modes</a:t>
            </a:r>
          </a:p>
          <a:p>
            <a:pPr lvl="1"/>
            <a:r>
              <a:rPr lang="en-US" altLang="en-US" dirty="0"/>
              <a:t>Local: “pig –x local”</a:t>
            </a:r>
          </a:p>
          <a:p>
            <a:pPr lvl="1"/>
            <a:r>
              <a:rPr lang="en-US" altLang="en-US" dirty="0" err="1"/>
              <a:t>Hadoop</a:t>
            </a:r>
            <a:r>
              <a:rPr lang="en-US" altLang="en-US" dirty="0"/>
              <a:t>: “pig –x </a:t>
            </a:r>
            <a:r>
              <a:rPr lang="en-US" altLang="en-US" dirty="0" err="1"/>
              <a:t>mapreduce</a:t>
            </a:r>
            <a:r>
              <a:rPr lang="en-US" altLang="en-US" dirty="0"/>
              <a:t>”, or just “pig”</a:t>
            </a:r>
          </a:p>
          <a:p>
            <a:r>
              <a:rPr lang="en-US" altLang="en-US" dirty="0"/>
              <a:t>batch mode: all commands in one script file.</a:t>
            </a:r>
          </a:p>
          <a:p>
            <a:pPr lvl="1"/>
            <a:r>
              <a:rPr lang="en-US" altLang="en-US" dirty="0"/>
              <a:t>Local: “pig –x local </a:t>
            </a:r>
            <a:r>
              <a:rPr lang="en-US" altLang="en-US" dirty="0" err="1"/>
              <a:t>your_script</a:t>
            </a:r>
            <a:r>
              <a:rPr lang="en-US" altLang="en-US" dirty="0"/>
              <a:t>”</a:t>
            </a:r>
          </a:p>
          <a:p>
            <a:pPr lvl="1"/>
            <a:r>
              <a:rPr lang="en-US" altLang="en-US" dirty="0" err="1"/>
              <a:t>Hadoop</a:t>
            </a:r>
            <a:r>
              <a:rPr lang="en-US" altLang="en-US" dirty="0"/>
              <a:t>: “pig </a:t>
            </a:r>
            <a:r>
              <a:rPr lang="en-US" altLang="en-US" dirty="0" err="1"/>
              <a:t>your_script</a:t>
            </a:r>
            <a:r>
              <a:rPr lang="en-US" altLang="en-US" dirty="0"/>
              <a:t>”</a:t>
            </a:r>
          </a:p>
          <a:p>
            <a:pPr lvl="1"/>
            <a:endParaRPr lang="en-US" altLang="en-US" dirty="0"/>
          </a:p>
          <a:p>
            <a:pPr marL="0" indent="0">
              <a:buNone/>
            </a:pPr>
            <a:endParaRPr lang="en-IN" dirty="0"/>
          </a:p>
        </p:txBody>
      </p:sp>
      <p:sp>
        <p:nvSpPr>
          <p:cNvPr id="4" name="Slide Number Placeholder 3"/>
          <p:cNvSpPr>
            <a:spLocks noGrp="1"/>
          </p:cNvSpPr>
          <p:nvPr>
            <p:ph type="sldNum" sz="quarter" idx="12"/>
          </p:nvPr>
        </p:nvSpPr>
        <p:spPr/>
        <p:txBody>
          <a:bodyPr/>
          <a:lstStyle/>
          <a:p>
            <a:fld id="{9075C179-5504-0F4F-A25C-5707CD43B0A9}" type="slidenum">
              <a:rPr lang="en-US" smtClean="0"/>
              <a:t>16</a:t>
            </a:fld>
            <a:endParaRPr lang="en-US"/>
          </a:p>
        </p:txBody>
      </p:sp>
    </p:spTree>
    <p:extLst>
      <p:ext uri="{BB962C8B-B14F-4D97-AF65-F5344CB8AC3E}">
        <p14:creationId xmlns:p14="http://schemas.microsoft.com/office/powerpoint/2010/main" val="3259384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Pig</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US" dirty="0"/>
              <a:t>Less development time</a:t>
            </a:r>
          </a:p>
          <a:p>
            <a:pPr fontAlgn="base"/>
            <a:r>
              <a:rPr lang="en-US" dirty="0"/>
              <a:t>Easy to learn</a:t>
            </a:r>
          </a:p>
          <a:p>
            <a:pPr fontAlgn="base"/>
            <a:r>
              <a:rPr lang="en-US" dirty="0"/>
              <a:t>Procedural language</a:t>
            </a:r>
          </a:p>
          <a:p>
            <a:pPr fontAlgn="base"/>
            <a:r>
              <a:rPr lang="en-US" dirty="0"/>
              <a:t>Dataflow</a:t>
            </a:r>
          </a:p>
          <a:p>
            <a:pPr fontAlgn="base"/>
            <a:r>
              <a:rPr lang="en-US" dirty="0"/>
              <a:t>Easy to control execution</a:t>
            </a:r>
          </a:p>
          <a:p>
            <a:pPr fontAlgn="base"/>
            <a:r>
              <a:rPr lang="en-US" dirty="0"/>
              <a:t>UDFs</a:t>
            </a:r>
          </a:p>
          <a:p>
            <a:pPr fontAlgn="base"/>
            <a:r>
              <a:rPr lang="en-US" dirty="0"/>
              <a:t>Lazy evaluation</a:t>
            </a:r>
          </a:p>
          <a:p>
            <a:pPr fontAlgn="base"/>
            <a:r>
              <a:rPr lang="en-US" dirty="0"/>
              <a:t>Usage of </a:t>
            </a:r>
            <a:r>
              <a:rPr lang="en-US" dirty="0" err="1"/>
              <a:t>Hadoop</a:t>
            </a:r>
            <a:r>
              <a:rPr lang="en-US" dirty="0"/>
              <a:t> features</a:t>
            </a:r>
          </a:p>
          <a:p>
            <a:pPr fontAlgn="base"/>
            <a:r>
              <a:rPr lang="en-US" dirty="0"/>
              <a:t>Effective for unstructured</a:t>
            </a:r>
          </a:p>
          <a:p>
            <a:pPr fontAlgn="base"/>
            <a:r>
              <a:rPr lang="en-US" dirty="0"/>
              <a:t>Base Pipeline</a:t>
            </a:r>
          </a:p>
          <a:p>
            <a:pPr marL="0" indent="0">
              <a:buNone/>
            </a:pPr>
            <a:endParaRPr lang="en-IN" dirty="0"/>
          </a:p>
        </p:txBody>
      </p:sp>
      <p:sp>
        <p:nvSpPr>
          <p:cNvPr id="4" name="Slide Number Placeholder 3"/>
          <p:cNvSpPr>
            <a:spLocks noGrp="1"/>
          </p:cNvSpPr>
          <p:nvPr>
            <p:ph type="sldNum" sz="quarter" idx="12"/>
          </p:nvPr>
        </p:nvSpPr>
        <p:spPr/>
        <p:txBody>
          <a:bodyPr/>
          <a:lstStyle/>
          <a:p>
            <a:fld id="{9075C179-5504-0F4F-A25C-5707CD43B0A9}" type="slidenum">
              <a:rPr lang="en-US" smtClean="0"/>
              <a:t>17</a:t>
            </a:fld>
            <a:endParaRPr lang="en-US"/>
          </a:p>
        </p:txBody>
      </p:sp>
    </p:spTree>
    <p:extLst>
      <p:ext uri="{BB962C8B-B14F-4D97-AF65-F5344CB8AC3E}">
        <p14:creationId xmlns:p14="http://schemas.microsoft.com/office/powerpoint/2010/main" val="3291319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Apache Pig disadvantages </a:t>
            </a:r>
            <a:endParaRPr lang="en-IN" dirty="0"/>
          </a:p>
        </p:txBody>
      </p:sp>
      <p:sp>
        <p:nvSpPr>
          <p:cNvPr id="3" name="Content Placeholder 2"/>
          <p:cNvSpPr>
            <a:spLocks noGrp="1"/>
          </p:cNvSpPr>
          <p:nvPr>
            <p:ph idx="1"/>
          </p:nvPr>
        </p:nvSpPr>
        <p:spPr/>
        <p:txBody>
          <a:bodyPr/>
          <a:lstStyle/>
          <a:p>
            <a:pPr fontAlgn="base"/>
            <a:r>
              <a:rPr lang="en-US" dirty="0"/>
              <a:t>Errors of Pig</a:t>
            </a:r>
          </a:p>
          <a:p>
            <a:pPr fontAlgn="base"/>
            <a:r>
              <a:rPr lang="en-US" dirty="0"/>
              <a:t>Not mature</a:t>
            </a:r>
          </a:p>
          <a:p>
            <a:pPr fontAlgn="base"/>
            <a:r>
              <a:rPr lang="en-US" dirty="0"/>
              <a:t>Support</a:t>
            </a:r>
          </a:p>
          <a:p>
            <a:pPr fontAlgn="base"/>
            <a:r>
              <a:rPr lang="en-US" dirty="0"/>
              <a:t>Minor one</a:t>
            </a:r>
          </a:p>
          <a:p>
            <a:pPr fontAlgn="base"/>
            <a:r>
              <a:rPr lang="en-US" dirty="0"/>
              <a:t>Implicit data schema</a:t>
            </a:r>
          </a:p>
          <a:p>
            <a:pPr fontAlgn="base"/>
            <a:r>
              <a:rPr lang="en-US" dirty="0"/>
              <a:t>Delay in </a:t>
            </a:r>
            <a:r>
              <a:rPr lang="en-US" dirty="0" smtClean="0"/>
              <a:t>execution</a:t>
            </a:r>
            <a:endParaRPr lang="en-US" dirty="0"/>
          </a:p>
        </p:txBody>
      </p:sp>
      <p:sp>
        <p:nvSpPr>
          <p:cNvPr id="4" name="Slide Number Placeholder 3"/>
          <p:cNvSpPr>
            <a:spLocks noGrp="1"/>
          </p:cNvSpPr>
          <p:nvPr>
            <p:ph type="sldNum" sz="quarter" idx="12"/>
          </p:nvPr>
        </p:nvSpPr>
        <p:spPr/>
        <p:txBody>
          <a:bodyPr/>
          <a:lstStyle/>
          <a:p>
            <a:fld id="{9075C179-5504-0F4F-A25C-5707CD43B0A9}" type="slidenum">
              <a:rPr lang="en-US" smtClean="0"/>
              <a:t>18</a:t>
            </a:fld>
            <a:endParaRPr lang="en-US"/>
          </a:p>
        </p:txBody>
      </p:sp>
    </p:spTree>
    <p:extLst>
      <p:ext uri="{BB962C8B-B14F-4D97-AF65-F5344CB8AC3E}">
        <p14:creationId xmlns:p14="http://schemas.microsoft.com/office/powerpoint/2010/main" val="3566269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What is Apache Pig?</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r>
              <a:rPr lang="en-US" dirty="0"/>
              <a:t>Apache Pig is nothing but a data flow language. It is built on top of </a:t>
            </a:r>
            <a:r>
              <a:rPr lang="en-US" dirty="0" err="1"/>
              <a:t>Hadoop</a:t>
            </a:r>
            <a:r>
              <a:rPr lang="en-US" dirty="0"/>
              <a:t>. Basically, without having to write vanilla </a:t>
            </a:r>
            <a:r>
              <a:rPr lang="en-US" b="1" dirty="0" err="1"/>
              <a:t>MapReduce</a:t>
            </a:r>
            <a:r>
              <a:rPr lang="en-US" b="1" dirty="0"/>
              <a:t> </a:t>
            </a:r>
            <a:r>
              <a:rPr lang="en-US" dirty="0"/>
              <a:t>jobs, it makes easier to process, clean and analyze “</a:t>
            </a:r>
            <a:r>
              <a:rPr lang="en-US" b="1" dirty="0">
                <a:hlinkClick r:id="rId2"/>
              </a:rPr>
              <a:t>Big Data</a:t>
            </a:r>
            <a:r>
              <a:rPr lang="en-US" dirty="0"/>
              <a:t>” in </a:t>
            </a:r>
            <a:r>
              <a:rPr lang="en-US" b="1" dirty="0" err="1">
                <a:hlinkClick r:id="rId3"/>
              </a:rPr>
              <a:t>Hadoop</a:t>
            </a:r>
            <a:r>
              <a:rPr lang="en-US" dirty="0" smtClean="0"/>
              <a:t>.</a:t>
            </a:r>
          </a:p>
          <a:p>
            <a:r>
              <a:rPr lang="en-US" dirty="0"/>
              <a:t>In addition, it has a lot of relational database features. Moreover, commands like good old joins, distinct, union and many more are already in the language. To be specific, Pig solves differently than the relational database, so it is applicable to “big data” where it can crunch large files with ease and it does not need a structured data.</a:t>
            </a:r>
            <a:endParaRPr lang="en-IN" dirty="0"/>
          </a:p>
        </p:txBody>
      </p:sp>
      <p:sp>
        <p:nvSpPr>
          <p:cNvPr id="4" name="Slide Number Placeholder 3"/>
          <p:cNvSpPr>
            <a:spLocks noGrp="1"/>
          </p:cNvSpPr>
          <p:nvPr>
            <p:ph type="sldNum" sz="quarter" idx="12"/>
          </p:nvPr>
        </p:nvSpPr>
        <p:spPr/>
        <p:txBody>
          <a:bodyPr/>
          <a:lstStyle/>
          <a:p>
            <a:fld id="{9075C179-5504-0F4F-A25C-5707CD43B0A9}" type="slidenum">
              <a:rPr lang="en-US" smtClean="0"/>
              <a:t>2</a:t>
            </a:fld>
            <a:endParaRPr lang="en-US"/>
          </a:p>
        </p:txBody>
      </p:sp>
    </p:spTree>
    <p:extLst>
      <p:ext uri="{BB962C8B-B14F-4D97-AF65-F5344CB8AC3E}">
        <p14:creationId xmlns:p14="http://schemas.microsoft.com/office/powerpoint/2010/main" val="2331504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Also, we can use Pig for ETL(Extraction Transformation Load) tasks naturally as it can handle unstructured data.</a:t>
            </a:r>
            <a:endParaRPr lang="en-IN" dirty="0"/>
          </a:p>
        </p:txBody>
      </p:sp>
      <p:sp>
        <p:nvSpPr>
          <p:cNvPr id="4" name="Slide Number Placeholder 3"/>
          <p:cNvSpPr>
            <a:spLocks noGrp="1"/>
          </p:cNvSpPr>
          <p:nvPr>
            <p:ph type="sldNum" sz="quarter" idx="12"/>
          </p:nvPr>
        </p:nvSpPr>
        <p:spPr/>
        <p:txBody>
          <a:bodyPr/>
          <a:lstStyle/>
          <a:p>
            <a:fld id="{9075C179-5504-0F4F-A25C-5707CD43B0A9}" type="slidenum">
              <a:rPr lang="en-US" smtClean="0"/>
              <a:t>3</a:t>
            </a:fld>
            <a:endParaRPr lang="en-US"/>
          </a:p>
        </p:txBody>
      </p:sp>
    </p:spTree>
    <p:extLst>
      <p:ext uri="{BB962C8B-B14F-4D97-AF65-F5344CB8AC3E}">
        <p14:creationId xmlns:p14="http://schemas.microsoft.com/office/powerpoint/2010/main" val="967097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 of Pig	</a:t>
            </a:r>
            <a:endParaRPr lang="en-IN" dirty="0"/>
          </a:p>
        </p:txBody>
      </p:sp>
      <p:sp>
        <p:nvSpPr>
          <p:cNvPr id="4" name="Slide Number Placeholder 3"/>
          <p:cNvSpPr>
            <a:spLocks noGrp="1"/>
          </p:cNvSpPr>
          <p:nvPr>
            <p:ph type="sldNum" sz="quarter" idx="12"/>
          </p:nvPr>
        </p:nvSpPr>
        <p:spPr/>
        <p:txBody>
          <a:bodyPr/>
          <a:lstStyle/>
          <a:p>
            <a:fld id="{9075C179-5504-0F4F-A25C-5707CD43B0A9}" type="slidenum">
              <a:rPr lang="en-US" smtClean="0"/>
              <a:t>4</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0423" y="1417639"/>
            <a:ext cx="5003074" cy="4813344"/>
          </a:xfrm>
        </p:spPr>
      </p:pic>
    </p:spTree>
    <p:extLst>
      <p:ext uri="{BB962C8B-B14F-4D97-AF65-F5344CB8AC3E}">
        <p14:creationId xmlns:p14="http://schemas.microsoft.com/office/powerpoint/2010/main" val="223523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Explanation</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Parser</a:t>
            </a:r>
          </a:p>
          <a:p>
            <a:pPr marL="0" indent="0">
              <a:buNone/>
            </a:pPr>
            <a:r>
              <a:rPr lang="en-US" dirty="0" smtClean="0"/>
              <a:t>Initially </a:t>
            </a:r>
            <a:r>
              <a:rPr lang="en-US" dirty="0"/>
              <a:t>the Pig Scripts are handled by the Parser. It checks the syntax of the script, does type checking, and other miscellaneous checks. The output of the parser will be a DAG (directed acyclic graph), which represents the Pig Latin statements and logical operators</a:t>
            </a:r>
            <a:r>
              <a:rPr lang="en-US" dirty="0" smtClean="0"/>
              <a:t>.</a:t>
            </a:r>
          </a:p>
          <a:p>
            <a:r>
              <a:rPr lang="en-US" b="1" dirty="0"/>
              <a:t>Optimizer</a:t>
            </a:r>
          </a:p>
          <a:p>
            <a:pPr marL="0" indent="0">
              <a:buNone/>
            </a:pPr>
            <a:r>
              <a:rPr lang="en-US" dirty="0"/>
              <a:t>The logical plan (DAG) is passed to the logical optimizer, which carries out the logical optimizations such as projection and pushdown.</a:t>
            </a:r>
          </a:p>
          <a:p>
            <a:pPr marL="0" indent="0">
              <a:buNone/>
            </a:pPr>
            <a:endParaRPr lang="en-US" dirty="0"/>
          </a:p>
          <a:p>
            <a:endParaRPr lang="en-IN" dirty="0"/>
          </a:p>
        </p:txBody>
      </p:sp>
      <p:sp>
        <p:nvSpPr>
          <p:cNvPr id="4" name="Slide Number Placeholder 3"/>
          <p:cNvSpPr>
            <a:spLocks noGrp="1"/>
          </p:cNvSpPr>
          <p:nvPr>
            <p:ph type="sldNum" sz="quarter" idx="12"/>
          </p:nvPr>
        </p:nvSpPr>
        <p:spPr/>
        <p:txBody>
          <a:bodyPr/>
          <a:lstStyle/>
          <a:p>
            <a:fld id="{9075C179-5504-0F4F-A25C-5707CD43B0A9}" type="slidenum">
              <a:rPr lang="en-US" smtClean="0"/>
              <a:t>5</a:t>
            </a:fld>
            <a:endParaRPr lang="en-US"/>
          </a:p>
        </p:txBody>
      </p:sp>
    </p:spTree>
    <p:extLst>
      <p:ext uri="{BB962C8B-B14F-4D97-AF65-F5344CB8AC3E}">
        <p14:creationId xmlns:p14="http://schemas.microsoft.com/office/powerpoint/2010/main" val="203794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Compiler</a:t>
            </a:r>
          </a:p>
          <a:p>
            <a:pPr marL="0" indent="0">
              <a:buNone/>
            </a:pPr>
            <a:r>
              <a:rPr lang="en-US" dirty="0"/>
              <a:t>The compiler compiles the optimized logical plan into a series of </a:t>
            </a:r>
            <a:r>
              <a:rPr lang="en-US" dirty="0" err="1"/>
              <a:t>MapReduce</a:t>
            </a:r>
            <a:r>
              <a:rPr lang="en-US" dirty="0"/>
              <a:t> jobs.</a:t>
            </a:r>
          </a:p>
          <a:p>
            <a:r>
              <a:rPr lang="en-US" b="1" dirty="0"/>
              <a:t>Execution engine</a:t>
            </a:r>
          </a:p>
          <a:p>
            <a:pPr marL="0" indent="0">
              <a:buNone/>
            </a:pPr>
            <a:r>
              <a:rPr lang="en-US" dirty="0"/>
              <a:t>Finally the </a:t>
            </a:r>
            <a:r>
              <a:rPr lang="en-US" dirty="0" err="1"/>
              <a:t>MapReduce</a:t>
            </a:r>
            <a:r>
              <a:rPr lang="en-US" dirty="0"/>
              <a:t> jobs are submitted to </a:t>
            </a:r>
            <a:r>
              <a:rPr lang="en-US" dirty="0" err="1"/>
              <a:t>Hadoop</a:t>
            </a:r>
            <a:r>
              <a:rPr lang="en-US" dirty="0"/>
              <a:t> in a sorted order. Finally, these </a:t>
            </a:r>
            <a:r>
              <a:rPr lang="en-US" dirty="0" err="1"/>
              <a:t>MapReduce</a:t>
            </a:r>
            <a:r>
              <a:rPr lang="en-US" dirty="0"/>
              <a:t> jobs are executed on </a:t>
            </a:r>
            <a:r>
              <a:rPr lang="en-US" dirty="0" err="1"/>
              <a:t>Hadoop</a:t>
            </a:r>
            <a:r>
              <a:rPr lang="en-US" dirty="0"/>
              <a:t> producing the desired results.</a:t>
            </a:r>
          </a:p>
          <a:p>
            <a:endParaRPr lang="en-IN" dirty="0"/>
          </a:p>
        </p:txBody>
      </p:sp>
      <p:sp>
        <p:nvSpPr>
          <p:cNvPr id="4" name="Slide Number Placeholder 3"/>
          <p:cNvSpPr>
            <a:spLocks noGrp="1"/>
          </p:cNvSpPr>
          <p:nvPr>
            <p:ph type="sldNum" sz="quarter" idx="12"/>
          </p:nvPr>
        </p:nvSpPr>
        <p:spPr/>
        <p:txBody>
          <a:bodyPr/>
          <a:lstStyle/>
          <a:p>
            <a:fld id="{9075C179-5504-0F4F-A25C-5707CD43B0A9}" type="slidenum">
              <a:rPr lang="en-US" smtClean="0"/>
              <a:t>6</a:t>
            </a:fld>
            <a:endParaRPr lang="en-US"/>
          </a:p>
        </p:txBody>
      </p:sp>
    </p:spTree>
    <p:extLst>
      <p:ext uri="{BB962C8B-B14F-4D97-AF65-F5344CB8AC3E}">
        <p14:creationId xmlns:p14="http://schemas.microsoft.com/office/powerpoint/2010/main" val="507871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Pig Latin Data Model</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418" y="1750422"/>
            <a:ext cx="5734594" cy="3618411"/>
          </a:xfrm>
        </p:spPr>
      </p:pic>
      <p:sp>
        <p:nvSpPr>
          <p:cNvPr id="4" name="Slide Number Placeholder 3"/>
          <p:cNvSpPr>
            <a:spLocks noGrp="1"/>
          </p:cNvSpPr>
          <p:nvPr>
            <p:ph type="sldNum" sz="quarter" idx="12"/>
          </p:nvPr>
        </p:nvSpPr>
        <p:spPr/>
        <p:txBody>
          <a:bodyPr/>
          <a:lstStyle/>
          <a:p>
            <a:fld id="{9075C179-5504-0F4F-A25C-5707CD43B0A9}" type="slidenum">
              <a:rPr lang="en-US" smtClean="0"/>
              <a:t>7</a:t>
            </a:fld>
            <a:endParaRPr lang="en-US"/>
          </a:p>
        </p:txBody>
      </p:sp>
    </p:spTree>
    <p:extLst>
      <p:ext uri="{BB962C8B-B14F-4D97-AF65-F5344CB8AC3E}">
        <p14:creationId xmlns:p14="http://schemas.microsoft.com/office/powerpoint/2010/main" val="1578893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48952"/>
            <a:ext cx="9144000" cy="0"/>
          </a:xfrm>
          <a:prstGeom prst="line">
            <a:avLst/>
          </a:prstGeom>
          <a:ln w="57150" cmpd="thickThi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4550" y="-44506"/>
            <a:ext cx="9069450" cy="646331"/>
          </a:xfrm>
          <a:prstGeom prst="rect">
            <a:avLst/>
          </a:prstGeom>
          <a:noFill/>
        </p:spPr>
        <p:txBody>
          <a:bodyPr wrap="square" rtlCol="0">
            <a:spAutoFit/>
          </a:bodyPr>
          <a:lstStyle/>
          <a:p>
            <a:r>
              <a:rPr lang="en-US" sz="3600" b="1" dirty="0" smtClean="0">
                <a:latin typeface="Trebuchet MS (Headings)"/>
                <a:cs typeface="Trebuchet MS (Headings)"/>
              </a:rPr>
              <a:t>Pig Latin Example</a:t>
            </a:r>
          </a:p>
        </p:txBody>
      </p:sp>
      <p:sp>
        <p:nvSpPr>
          <p:cNvPr id="2" name="Slide Number Placeholder 1"/>
          <p:cNvSpPr>
            <a:spLocks noGrp="1"/>
          </p:cNvSpPr>
          <p:nvPr>
            <p:ph type="sldNum" sz="quarter" idx="12"/>
          </p:nvPr>
        </p:nvSpPr>
        <p:spPr/>
        <p:txBody>
          <a:bodyPr/>
          <a:lstStyle/>
          <a:p>
            <a:fld id="{9075C179-5504-0F4F-A25C-5707CD43B0A9}" type="slidenum">
              <a:rPr lang="en-US" smtClean="0"/>
              <a:t>8</a:t>
            </a:fld>
            <a:endParaRPr lang="en-US" dirty="0"/>
          </a:p>
        </p:txBody>
      </p:sp>
      <p:sp>
        <p:nvSpPr>
          <p:cNvPr id="6" name="Content Placeholder 2"/>
          <p:cNvSpPr txBox="1">
            <a:spLocks/>
          </p:cNvSpPr>
          <p:nvPr/>
        </p:nvSpPr>
        <p:spPr>
          <a:xfrm>
            <a:off x="152400" y="965200"/>
            <a:ext cx="8915400" cy="54864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90000"/>
              </a:lnSpc>
              <a:buFont typeface="Arial" charset="0"/>
              <a:buNone/>
            </a:pPr>
            <a:r>
              <a:rPr lang="en-US" sz="2800" dirty="0" smtClean="0">
                <a:solidFill>
                  <a:srgbClr val="000000"/>
                </a:solidFill>
                <a:latin typeface="Calibri" charset="0"/>
              </a:rPr>
              <a:t>visits             = </a:t>
            </a:r>
            <a:r>
              <a:rPr lang="en-US" sz="2800" dirty="0" smtClean="0">
                <a:solidFill>
                  <a:srgbClr val="F79646"/>
                </a:solidFill>
                <a:latin typeface="Calibri" charset="0"/>
              </a:rPr>
              <a:t>load</a:t>
            </a:r>
            <a:r>
              <a:rPr lang="en-US" sz="2800" dirty="0" smtClean="0">
                <a:latin typeface="Calibri" charset="0"/>
              </a:rPr>
              <a:t> </a:t>
            </a:r>
            <a:r>
              <a:rPr lang="ja-JP" altLang="en-US" sz="2800" dirty="0" smtClean="0">
                <a:solidFill>
                  <a:schemeClr val="accent2"/>
                </a:solidFill>
                <a:latin typeface="Calibri" charset="0"/>
              </a:rPr>
              <a:t>‘</a:t>
            </a:r>
            <a:r>
              <a:rPr lang="en-US" sz="2800" dirty="0" smtClean="0">
                <a:solidFill>
                  <a:schemeClr val="accent2"/>
                </a:solidFill>
                <a:latin typeface="Calibri" charset="0"/>
              </a:rPr>
              <a:t>/data/visits</a:t>
            </a:r>
            <a:r>
              <a:rPr lang="ja-JP" altLang="en-US" sz="2800" dirty="0" smtClean="0">
                <a:solidFill>
                  <a:schemeClr val="accent2"/>
                </a:solidFill>
                <a:latin typeface="Calibri" charset="0"/>
              </a:rPr>
              <a:t>’</a:t>
            </a:r>
            <a:r>
              <a:rPr lang="en-US" sz="2800" dirty="0" smtClean="0">
                <a:solidFill>
                  <a:schemeClr val="accent2"/>
                </a:solidFill>
                <a:latin typeface="Calibri" charset="0"/>
              </a:rPr>
              <a:t> </a:t>
            </a:r>
            <a:r>
              <a:rPr lang="en-US" sz="2800" dirty="0" smtClean="0">
                <a:solidFill>
                  <a:srgbClr val="F79646"/>
                </a:solidFill>
                <a:latin typeface="Calibri" charset="0"/>
              </a:rPr>
              <a:t>as</a:t>
            </a:r>
            <a:r>
              <a:rPr lang="en-US" sz="2800" dirty="0" smtClean="0">
                <a:latin typeface="Calibri" charset="0"/>
              </a:rPr>
              <a:t> </a:t>
            </a:r>
            <a:r>
              <a:rPr lang="en-US" sz="2800" dirty="0" smtClean="0">
                <a:solidFill>
                  <a:srgbClr val="000000"/>
                </a:solidFill>
                <a:latin typeface="Calibri" charset="0"/>
              </a:rPr>
              <a:t>(user, </a:t>
            </a:r>
            <a:r>
              <a:rPr lang="en-US" sz="2800" dirty="0" err="1" smtClean="0">
                <a:solidFill>
                  <a:srgbClr val="000000"/>
                </a:solidFill>
                <a:latin typeface="Calibri" charset="0"/>
              </a:rPr>
              <a:t>url</a:t>
            </a:r>
            <a:r>
              <a:rPr lang="en-US" sz="2800" dirty="0" smtClean="0">
                <a:solidFill>
                  <a:srgbClr val="000000"/>
                </a:solidFill>
                <a:latin typeface="Calibri" charset="0"/>
              </a:rPr>
              <a:t>, time);</a:t>
            </a:r>
          </a:p>
          <a:p>
            <a:pPr algn="l">
              <a:lnSpc>
                <a:spcPct val="90000"/>
              </a:lnSpc>
              <a:buFont typeface="Arial" charset="0"/>
              <a:buNone/>
            </a:pPr>
            <a:r>
              <a:rPr lang="en-US" sz="2800" dirty="0" err="1" smtClean="0">
                <a:solidFill>
                  <a:srgbClr val="000000"/>
                </a:solidFill>
                <a:latin typeface="Calibri" charset="0"/>
              </a:rPr>
              <a:t>gVisits</a:t>
            </a:r>
            <a:r>
              <a:rPr lang="en-US" sz="2800" dirty="0" smtClean="0">
                <a:solidFill>
                  <a:srgbClr val="000000"/>
                </a:solidFill>
                <a:latin typeface="Calibri" charset="0"/>
              </a:rPr>
              <a:t>          = </a:t>
            </a:r>
            <a:r>
              <a:rPr lang="en-US" sz="2800" dirty="0" smtClean="0">
                <a:solidFill>
                  <a:srgbClr val="F79646"/>
                </a:solidFill>
                <a:latin typeface="Calibri" charset="0"/>
              </a:rPr>
              <a:t>group</a:t>
            </a:r>
            <a:r>
              <a:rPr lang="en-US" sz="2800" dirty="0" smtClean="0">
                <a:latin typeface="Calibri" charset="0"/>
              </a:rPr>
              <a:t> </a:t>
            </a:r>
            <a:r>
              <a:rPr lang="en-US" sz="2800" dirty="0" smtClean="0">
                <a:solidFill>
                  <a:srgbClr val="000000"/>
                </a:solidFill>
                <a:latin typeface="Calibri" charset="0"/>
              </a:rPr>
              <a:t>visits</a:t>
            </a:r>
            <a:r>
              <a:rPr lang="en-US" sz="2800" dirty="0" smtClean="0">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a:t>
            </a:r>
          </a:p>
          <a:p>
            <a:pPr algn="l">
              <a:lnSpc>
                <a:spcPct val="90000"/>
              </a:lnSpc>
              <a:buFont typeface="Arial" charset="0"/>
              <a:buNone/>
            </a:pPr>
            <a:r>
              <a:rPr lang="en-US" sz="2800" dirty="0" err="1" smtClean="0">
                <a:solidFill>
                  <a:srgbClr val="000000"/>
                </a:solidFill>
                <a:latin typeface="Calibri" charset="0"/>
              </a:rPr>
              <a:t>urlCounts</a:t>
            </a:r>
            <a:r>
              <a:rPr lang="en-US" sz="2800" dirty="0" smtClean="0">
                <a:solidFill>
                  <a:srgbClr val="000000"/>
                </a:solidFill>
                <a:latin typeface="Calibri" charset="0"/>
              </a:rPr>
              <a:t>  = </a:t>
            </a:r>
            <a:r>
              <a:rPr lang="en-US" sz="2800" dirty="0" err="1" smtClean="0">
                <a:solidFill>
                  <a:srgbClr val="F79646"/>
                </a:solidFill>
                <a:latin typeface="Calibri" charset="0"/>
              </a:rPr>
              <a:t>foreach</a:t>
            </a:r>
            <a:r>
              <a:rPr lang="en-US" sz="2800" dirty="0" smtClean="0">
                <a:latin typeface="Calibri" charset="0"/>
              </a:rPr>
              <a:t> </a:t>
            </a:r>
            <a:r>
              <a:rPr lang="en-US" sz="2800" dirty="0" err="1" smtClean="0">
                <a:solidFill>
                  <a:srgbClr val="000000"/>
                </a:solidFill>
                <a:latin typeface="Calibri" charset="0"/>
              </a:rPr>
              <a:t>gVisits</a:t>
            </a:r>
            <a:r>
              <a:rPr lang="en-US" sz="2800" dirty="0" smtClean="0">
                <a:solidFill>
                  <a:srgbClr val="000000"/>
                </a:solidFill>
                <a:latin typeface="Calibri" charset="0"/>
              </a:rPr>
              <a:t> </a:t>
            </a:r>
            <a:r>
              <a:rPr lang="en-US" sz="2800" dirty="0" smtClean="0">
                <a:solidFill>
                  <a:srgbClr val="F79646"/>
                </a:solidFill>
                <a:latin typeface="Calibri" charset="0"/>
              </a:rPr>
              <a:t>generate</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 count(visits);</a:t>
            </a:r>
          </a:p>
          <a:p>
            <a:pPr algn="l">
              <a:lnSpc>
                <a:spcPct val="90000"/>
              </a:lnSpc>
              <a:buFont typeface="Arial" charset="0"/>
              <a:buNone/>
            </a:pPr>
            <a:endParaRPr lang="en-US" sz="2800" dirty="0" smtClean="0">
              <a:latin typeface="Calibri" charset="0"/>
            </a:endParaRPr>
          </a:p>
          <a:p>
            <a:pPr algn="l">
              <a:lnSpc>
                <a:spcPct val="90000"/>
              </a:lnSpc>
              <a:buFont typeface="Arial" charset="0"/>
              <a:buNone/>
            </a:pPr>
            <a:r>
              <a:rPr lang="en-US" sz="2800" dirty="0" err="1" smtClean="0">
                <a:solidFill>
                  <a:srgbClr val="000000"/>
                </a:solidFill>
                <a:latin typeface="Calibri" charset="0"/>
              </a:rPr>
              <a:t>urlInfo</a:t>
            </a:r>
            <a:r>
              <a:rPr lang="en-US" sz="2800" dirty="0" smtClean="0">
                <a:solidFill>
                  <a:srgbClr val="000000"/>
                </a:solidFill>
                <a:latin typeface="Calibri" charset="0"/>
              </a:rPr>
              <a:t>          =</a:t>
            </a:r>
            <a:r>
              <a:rPr lang="en-US" sz="2800" dirty="0" smtClean="0">
                <a:latin typeface="Calibri" charset="0"/>
              </a:rPr>
              <a:t> </a:t>
            </a:r>
            <a:r>
              <a:rPr lang="en-US" sz="2800" dirty="0" smtClean="0">
                <a:solidFill>
                  <a:srgbClr val="F79646"/>
                </a:solidFill>
                <a:latin typeface="Calibri" charset="0"/>
              </a:rPr>
              <a:t>load</a:t>
            </a:r>
            <a:r>
              <a:rPr lang="en-US" sz="2800" dirty="0" smtClean="0">
                <a:latin typeface="Calibri" charset="0"/>
              </a:rPr>
              <a:t> </a:t>
            </a:r>
            <a:r>
              <a:rPr lang="ja-JP" altLang="en-US" sz="2800" dirty="0" smtClean="0">
                <a:solidFill>
                  <a:srgbClr val="C0504D"/>
                </a:solidFill>
                <a:latin typeface="Calibri" charset="0"/>
              </a:rPr>
              <a:t>‘</a:t>
            </a:r>
            <a:r>
              <a:rPr lang="en-US" sz="2800" dirty="0" smtClean="0">
                <a:solidFill>
                  <a:srgbClr val="C0504D"/>
                </a:solidFill>
                <a:latin typeface="Calibri" charset="0"/>
              </a:rPr>
              <a:t>/data/</a:t>
            </a:r>
            <a:r>
              <a:rPr lang="en-US" sz="2800" dirty="0" err="1" smtClean="0">
                <a:solidFill>
                  <a:srgbClr val="C0504D"/>
                </a:solidFill>
                <a:latin typeface="Calibri" charset="0"/>
              </a:rPr>
              <a:t>urlInfo</a:t>
            </a:r>
            <a:r>
              <a:rPr lang="ja-JP" altLang="en-US" sz="2800" dirty="0" smtClean="0">
                <a:solidFill>
                  <a:srgbClr val="C0504D"/>
                </a:solidFill>
                <a:latin typeface="Calibri" charset="0"/>
              </a:rPr>
              <a:t>’</a:t>
            </a:r>
            <a:r>
              <a:rPr lang="en-US" sz="2800" dirty="0" smtClean="0">
                <a:solidFill>
                  <a:srgbClr val="C0504D"/>
                </a:solidFill>
                <a:latin typeface="Calibri" charset="0"/>
              </a:rPr>
              <a:t> </a:t>
            </a:r>
            <a:r>
              <a:rPr lang="en-US" sz="2800" dirty="0" smtClean="0">
                <a:solidFill>
                  <a:srgbClr val="F79646"/>
                </a:solidFill>
                <a:latin typeface="Calibri" charset="0"/>
              </a:rPr>
              <a:t>as</a:t>
            </a:r>
            <a:r>
              <a:rPr lang="en-US" sz="2800" dirty="0" smtClean="0">
                <a:latin typeface="Calibri" charset="0"/>
              </a:rPr>
              <a:t> </a:t>
            </a:r>
            <a:r>
              <a:rPr lang="en-US" sz="2800" dirty="0" smtClean="0">
                <a:solidFill>
                  <a:srgbClr val="000000"/>
                </a:solidFill>
                <a:latin typeface="Calibri" charset="0"/>
              </a:rPr>
              <a:t>(</a:t>
            </a:r>
            <a:r>
              <a:rPr lang="en-US" sz="2800" dirty="0" err="1" smtClean="0">
                <a:solidFill>
                  <a:srgbClr val="000000"/>
                </a:solidFill>
                <a:latin typeface="Calibri" charset="0"/>
              </a:rPr>
              <a:t>url</a:t>
            </a:r>
            <a:r>
              <a:rPr lang="en-US" sz="2800" dirty="0" smtClean="0">
                <a:solidFill>
                  <a:srgbClr val="000000"/>
                </a:solidFill>
                <a:latin typeface="Calibri" charset="0"/>
              </a:rPr>
              <a:t>, category, </a:t>
            </a:r>
            <a:r>
              <a:rPr lang="en-US" sz="2800" dirty="0" err="1" smtClean="0">
                <a:solidFill>
                  <a:srgbClr val="000000"/>
                </a:solidFill>
                <a:latin typeface="Calibri" charset="0"/>
              </a:rPr>
              <a:t>pRank</a:t>
            </a:r>
            <a:r>
              <a:rPr lang="en-US" sz="2800" dirty="0" smtClean="0">
                <a:solidFill>
                  <a:srgbClr val="000000"/>
                </a:solidFill>
                <a:latin typeface="Calibri" charset="0"/>
              </a:rPr>
              <a:t>);</a:t>
            </a:r>
          </a:p>
          <a:p>
            <a:pPr algn="l">
              <a:lnSpc>
                <a:spcPct val="90000"/>
              </a:lnSpc>
              <a:buFont typeface="Arial" charset="0"/>
              <a:buNone/>
            </a:pPr>
            <a:r>
              <a:rPr lang="en-US" sz="2800" dirty="0" err="1" smtClean="0">
                <a:solidFill>
                  <a:srgbClr val="000000"/>
                </a:solidFill>
                <a:latin typeface="Calibri" charset="0"/>
              </a:rPr>
              <a:t>urlCategoryCount</a:t>
            </a:r>
            <a:r>
              <a:rPr lang="en-US" sz="2800" dirty="0" smtClean="0">
                <a:solidFill>
                  <a:srgbClr val="000000"/>
                </a:solidFill>
                <a:latin typeface="Calibri" charset="0"/>
              </a:rPr>
              <a:t> =</a:t>
            </a:r>
            <a:r>
              <a:rPr lang="en-US" sz="2800" dirty="0" smtClean="0">
                <a:latin typeface="Calibri" charset="0"/>
              </a:rPr>
              <a:t> </a:t>
            </a:r>
            <a:r>
              <a:rPr lang="en-US" sz="2800" dirty="0" smtClean="0">
                <a:solidFill>
                  <a:srgbClr val="F79646"/>
                </a:solidFill>
                <a:latin typeface="Calibri" charset="0"/>
              </a:rPr>
              <a:t>join</a:t>
            </a:r>
            <a:r>
              <a:rPr lang="en-US" sz="2800" dirty="0" smtClean="0">
                <a:latin typeface="Calibri" charset="0"/>
              </a:rPr>
              <a:t> </a:t>
            </a:r>
            <a:r>
              <a:rPr lang="en-US" sz="2800" dirty="0" err="1" smtClean="0">
                <a:solidFill>
                  <a:srgbClr val="000000"/>
                </a:solidFill>
                <a:latin typeface="Calibri" charset="0"/>
              </a:rPr>
              <a:t>urlCounts</a:t>
            </a:r>
            <a:r>
              <a:rPr lang="en-US" sz="2800" dirty="0" smtClean="0">
                <a:solidFill>
                  <a:srgbClr val="000000"/>
                </a:solidFill>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 </a:t>
            </a:r>
            <a:r>
              <a:rPr lang="en-US" sz="2800" dirty="0" err="1" smtClean="0">
                <a:solidFill>
                  <a:srgbClr val="000000"/>
                </a:solidFill>
                <a:latin typeface="Calibri" charset="0"/>
              </a:rPr>
              <a:t>urlInfo</a:t>
            </a:r>
            <a:r>
              <a:rPr lang="en-US" sz="2800" dirty="0" smtClean="0">
                <a:solidFill>
                  <a:srgbClr val="000000"/>
                </a:solidFill>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a:t>
            </a:r>
          </a:p>
          <a:p>
            <a:pPr algn="l">
              <a:lnSpc>
                <a:spcPct val="90000"/>
              </a:lnSpc>
              <a:buFont typeface="Arial" charset="0"/>
              <a:buNone/>
            </a:pPr>
            <a:endParaRPr lang="en-US" sz="2800" dirty="0" smtClean="0">
              <a:latin typeface="Calibri" charset="0"/>
            </a:endParaRPr>
          </a:p>
          <a:p>
            <a:pPr algn="l">
              <a:lnSpc>
                <a:spcPct val="90000"/>
              </a:lnSpc>
            </a:pPr>
            <a:r>
              <a:rPr lang="en-US" sz="2800" dirty="0" err="1" smtClean="0">
                <a:solidFill>
                  <a:srgbClr val="000000"/>
                </a:solidFill>
                <a:latin typeface="Calibri" charset="0"/>
              </a:rPr>
              <a:t>gCategories</a:t>
            </a:r>
            <a:r>
              <a:rPr lang="en-US" sz="2800" dirty="0" smtClean="0">
                <a:solidFill>
                  <a:srgbClr val="000000"/>
                </a:solidFill>
                <a:latin typeface="Calibri" charset="0"/>
              </a:rPr>
              <a:t> =</a:t>
            </a:r>
            <a:r>
              <a:rPr lang="en-US" sz="2800" dirty="0" smtClean="0">
                <a:latin typeface="Calibri" charset="0"/>
              </a:rPr>
              <a:t> </a:t>
            </a:r>
            <a:r>
              <a:rPr lang="en-US" sz="2800" dirty="0" smtClean="0">
                <a:solidFill>
                  <a:srgbClr val="F79646"/>
                </a:solidFill>
                <a:latin typeface="Calibri" charset="0"/>
              </a:rPr>
              <a:t>group</a:t>
            </a:r>
            <a:r>
              <a:rPr lang="en-US" sz="2800" dirty="0" smtClean="0">
                <a:latin typeface="Calibri" charset="0"/>
              </a:rPr>
              <a:t> </a:t>
            </a:r>
            <a:r>
              <a:rPr lang="en-US" sz="2800" dirty="0" err="1">
                <a:solidFill>
                  <a:srgbClr val="000000"/>
                </a:solidFill>
                <a:latin typeface="Calibri" charset="0"/>
              </a:rPr>
              <a:t>urlCategoryCount</a:t>
            </a:r>
            <a:r>
              <a:rPr lang="en-US" sz="2800" dirty="0">
                <a:solidFill>
                  <a:srgbClr val="000000"/>
                </a:solidFill>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smtClean="0">
                <a:solidFill>
                  <a:srgbClr val="000000"/>
                </a:solidFill>
                <a:latin typeface="Calibri" charset="0"/>
              </a:rPr>
              <a:t>category</a:t>
            </a:r>
            <a:r>
              <a:rPr lang="en-US" sz="2800" dirty="0" smtClean="0">
                <a:latin typeface="Calibri" charset="0"/>
              </a:rPr>
              <a:t>;</a:t>
            </a:r>
          </a:p>
          <a:p>
            <a:pPr algn="l">
              <a:lnSpc>
                <a:spcPct val="90000"/>
              </a:lnSpc>
              <a:buFont typeface="Arial" charset="0"/>
              <a:buNone/>
            </a:pPr>
            <a:r>
              <a:rPr lang="en-US" sz="2800" dirty="0" err="1" smtClean="0">
                <a:solidFill>
                  <a:srgbClr val="000000"/>
                </a:solidFill>
                <a:latin typeface="Calibri" charset="0"/>
              </a:rPr>
              <a:t>topUrls</a:t>
            </a:r>
            <a:r>
              <a:rPr lang="en-US" sz="2800" dirty="0" smtClean="0">
                <a:solidFill>
                  <a:srgbClr val="000000"/>
                </a:solidFill>
                <a:latin typeface="Calibri" charset="0"/>
              </a:rPr>
              <a:t> =</a:t>
            </a:r>
            <a:r>
              <a:rPr lang="en-US" sz="2800" dirty="0" smtClean="0">
                <a:latin typeface="Calibri" charset="0"/>
              </a:rPr>
              <a:t> </a:t>
            </a:r>
            <a:r>
              <a:rPr lang="en-US" sz="2800" dirty="0" err="1" smtClean="0">
                <a:solidFill>
                  <a:srgbClr val="F79646"/>
                </a:solidFill>
                <a:latin typeface="Calibri" charset="0"/>
              </a:rPr>
              <a:t>foreach</a:t>
            </a:r>
            <a:r>
              <a:rPr lang="en-US" sz="2800" dirty="0" smtClean="0">
                <a:latin typeface="Calibri" charset="0"/>
              </a:rPr>
              <a:t> </a:t>
            </a:r>
            <a:r>
              <a:rPr lang="en-US" sz="2800" dirty="0" err="1" smtClean="0">
                <a:solidFill>
                  <a:srgbClr val="000000"/>
                </a:solidFill>
                <a:latin typeface="Calibri" charset="0"/>
              </a:rPr>
              <a:t>gCategories</a:t>
            </a:r>
            <a:r>
              <a:rPr lang="en-US" sz="2800" dirty="0" smtClean="0">
                <a:solidFill>
                  <a:srgbClr val="000000"/>
                </a:solidFill>
                <a:latin typeface="Calibri" charset="0"/>
              </a:rPr>
              <a:t> </a:t>
            </a:r>
            <a:r>
              <a:rPr lang="en-US" sz="2800" dirty="0" smtClean="0">
                <a:solidFill>
                  <a:srgbClr val="F79646"/>
                </a:solidFill>
                <a:latin typeface="Calibri" charset="0"/>
              </a:rPr>
              <a:t>generate</a:t>
            </a:r>
            <a:r>
              <a:rPr lang="en-US" sz="2800" dirty="0" smtClean="0">
                <a:latin typeface="Calibri" charset="0"/>
              </a:rPr>
              <a:t> </a:t>
            </a:r>
            <a:r>
              <a:rPr lang="en-US" sz="2800" dirty="0" smtClean="0">
                <a:solidFill>
                  <a:srgbClr val="000000"/>
                </a:solidFill>
                <a:latin typeface="Calibri" charset="0"/>
              </a:rPr>
              <a:t>top(urlCounts,10);</a:t>
            </a:r>
          </a:p>
          <a:p>
            <a:pPr algn="l">
              <a:lnSpc>
                <a:spcPct val="90000"/>
              </a:lnSpc>
              <a:buFont typeface="Arial" charset="0"/>
              <a:buNone/>
            </a:pPr>
            <a:endParaRPr lang="en-US" sz="2800" dirty="0" smtClean="0">
              <a:latin typeface="Calibri" charset="0"/>
            </a:endParaRPr>
          </a:p>
          <a:p>
            <a:pPr algn="l">
              <a:lnSpc>
                <a:spcPct val="90000"/>
              </a:lnSpc>
              <a:buFont typeface="Arial" charset="0"/>
              <a:buNone/>
            </a:pPr>
            <a:r>
              <a:rPr lang="en-US" sz="2800" dirty="0" smtClean="0">
                <a:solidFill>
                  <a:srgbClr val="000000"/>
                </a:solidFill>
                <a:latin typeface="Calibri" charset="0"/>
              </a:rPr>
              <a:t>store </a:t>
            </a:r>
            <a:r>
              <a:rPr lang="en-US" sz="2800" dirty="0" err="1" smtClean="0">
                <a:solidFill>
                  <a:srgbClr val="000000"/>
                </a:solidFill>
                <a:latin typeface="Calibri" charset="0"/>
              </a:rPr>
              <a:t>topUrls</a:t>
            </a:r>
            <a:r>
              <a:rPr lang="en-US" sz="2800" dirty="0" smtClean="0">
                <a:solidFill>
                  <a:srgbClr val="000000"/>
                </a:solidFill>
                <a:latin typeface="Calibri" charset="0"/>
              </a:rPr>
              <a:t> into </a:t>
            </a:r>
            <a:r>
              <a:rPr lang="ja-JP" altLang="en-US" sz="2800" dirty="0" smtClean="0">
                <a:solidFill>
                  <a:srgbClr val="000000"/>
                </a:solidFill>
                <a:latin typeface="Calibri" charset="0"/>
              </a:rPr>
              <a:t>‘</a:t>
            </a:r>
            <a:r>
              <a:rPr lang="en-US" sz="2800" dirty="0" smtClean="0">
                <a:solidFill>
                  <a:srgbClr val="000000"/>
                </a:solidFill>
                <a:latin typeface="Calibri" charset="0"/>
              </a:rPr>
              <a:t>/data/</a:t>
            </a:r>
            <a:r>
              <a:rPr lang="en-US" sz="2800" dirty="0" err="1" smtClean="0">
                <a:solidFill>
                  <a:srgbClr val="000000"/>
                </a:solidFill>
                <a:latin typeface="Calibri" charset="0"/>
              </a:rPr>
              <a:t>topUrls</a:t>
            </a:r>
            <a:r>
              <a:rPr lang="ja-JP" altLang="en-US" sz="2800" dirty="0" smtClean="0">
                <a:solidFill>
                  <a:srgbClr val="000000"/>
                </a:solidFill>
                <a:latin typeface="Calibri" charset="0"/>
              </a:rPr>
              <a:t>’</a:t>
            </a:r>
            <a:r>
              <a:rPr lang="en-US" sz="2800" dirty="0" smtClean="0">
                <a:solidFill>
                  <a:srgbClr val="000000"/>
                </a:solidFill>
                <a:latin typeface="Calibri" charset="0"/>
              </a:rPr>
              <a:t>;</a:t>
            </a:r>
            <a:endParaRPr lang="en-US" sz="2800" dirty="0">
              <a:solidFill>
                <a:srgbClr val="000000"/>
              </a:solidFill>
              <a:latin typeface="Calibri" charset="0"/>
            </a:endParaRPr>
          </a:p>
        </p:txBody>
      </p:sp>
    </p:spTree>
    <p:extLst>
      <p:ext uri="{BB962C8B-B14F-4D97-AF65-F5344CB8AC3E}">
        <p14:creationId xmlns:p14="http://schemas.microsoft.com/office/powerpoint/2010/main" val="2157646316"/>
      </p:ext>
    </p:extLst>
  </p:cSld>
  <p:clrMapOvr>
    <a:masterClrMapping/>
  </p:clrMapOvr>
  <mc:AlternateContent xmlns:mc="http://schemas.openxmlformats.org/markup-compatibility/2006" xmlns:p14="http://schemas.microsoft.com/office/powerpoint/2010/main">
    <mc:Choice Requires="p14">
      <p:transition spd="slow" p14:dur="2000" advTm="63348"/>
    </mc:Choice>
    <mc:Fallback xmlns="">
      <p:transition xmlns:p14="http://schemas.microsoft.com/office/powerpoint/2010/main" spd="slow" advTm="63348"/>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748952"/>
            <a:ext cx="9144000" cy="0"/>
          </a:xfrm>
          <a:prstGeom prst="line">
            <a:avLst/>
          </a:prstGeom>
          <a:ln w="57150" cmpd="thickThi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4550" y="-44506"/>
            <a:ext cx="9069450" cy="646331"/>
          </a:xfrm>
          <a:prstGeom prst="rect">
            <a:avLst/>
          </a:prstGeom>
          <a:noFill/>
        </p:spPr>
        <p:txBody>
          <a:bodyPr wrap="square" rtlCol="0">
            <a:spAutoFit/>
          </a:bodyPr>
          <a:lstStyle/>
          <a:p>
            <a:r>
              <a:rPr lang="en-US" sz="3600" b="1" dirty="0" smtClean="0">
                <a:latin typeface="Trebuchet MS (Headings)"/>
                <a:cs typeface="Trebuchet MS (Headings)"/>
              </a:rPr>
              <a:t>Pig Latin Example</a:t>
            </a:r>
          </a:p>
        </p:txBody>
      </p:sp>
      <p:sp>
        <p:nvSpPr>
          <p:cNvPr id="2" name="Slide Number Placeholder 1"/>
          <p:cNvSpPr>
            <a:spLocks noGrp="1"/>
          </p:cNvSpPr>
          <p:nvPr>
            <p:ph type="sldNum" sz="quarter" idx="12"/>
          </p:nvPr>
        </p:nvSpPr>
        <p:spPr/>
        <p:txBody>
          <a:bodyPr/>
          <a:lstStyle/>
          <a:p>
            <a:fld id="{9075C179-5504-0F4F-A25C-5707CD43B0A9}" type="slidenum">
              <a:rPr lang="en-US" smtClean="0"/>
              <a:t>9</a:t>
            </a:fld>
            <a:endParaRPr lang="en-US" dirty="0"/>
          </a:p>
        </p:txBody>
      </p:sp>
      <p:sp>
        <p:nvSpPr>
          <p:cNvPr id="6" name="Content Placeholder 2"/>
          <p:cNvSpPr txBox="1">
            <a:spLocks/>
          </p:cNvSpPr>
          <p:nvPr/>
        </p:nvSpPr>
        <p:spPr>
          <a:xfrm>
            <a:off x="152400" y="965200"/>
            <a:ext cx="8915400" cy="54864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90000"/>
              </a:lnSpc>
              <a:buFont typeface="Arial" charset="0"/>
              <a:buNone/>
            </a:pPr>
            <a:r>
              <a:rPr lang="en-US" sz="2800" dirty="0" smtClean="0">
                <a:solidFill>
                  <a:srgbClr val="000000"/>
                </a:solidFill>
                <a:latin typeface="Calibri" charset="0"/>
              </a:rPr>
              <a:t>visits             = </a:t>
            </a:r>
            <a:r>
              <a:rPr lang="en-US" sz="2800" dirty="0" smtClean="0">
                <a:solidFill>
                  <a:srgbClr val="F79646"/>
                </a:solidFill>
                <a:latin typeface="Calibri" charset="0"/>
              </a:rPr>
              <a:t>load</a:t>
            </a:r>
            <a:r>
              <a:rPr lang="en-US" sz="2800" dirty="0" smtClean="0">
                <a:latin typeface="Calibri" charset="0"/>
              </a:rPr>
              <a:t> </a:t>
            </a:r>
            <a:r>
              <a:rPr lang="ja-JP" altLang="en-US" sz="2800" dirty="0" smtClean="0">
                <a:solidFill>
                  <a:schemeClr val="accent2"/>
                </a:solidFill>
                <a:latin typeface="Calibri" charset="0"/>
              </a:rPr>
              <a:t>‘</a:t>
            </a:r>
            <a:r>
              <a:rPr lang="en-US" sz="2800" dirty="0" smtClean="0">
                <a:solidFill>
                  <a:schemeClr val="accent2"/>
                </a:solidFill>
                <a:latin typeface="Calibri" charset="0"/>
              </a:rPr>
              <a:t>/data/visits</a:t>
            </a:r>
            <a:r>
              <a:rPr lang="ja-JP" altLang="en-US" sz="2800" dirty="0" smtClean="0">
                <a:solidFill>
                  <a:schemeClr val="accent2"/>
                </a:solidFill>
                <a:latin typeface="Calibri" charset="0"/>
              </a:rPr>
              <a:t>’</a:t>
            </a:r>
            <a:r>
              <a:rPr lang="en-US" sz="2800" dirty="0" smtClean="0">
                <a:solidFill>
                  <a:schemeClr val="accent2"/>
                </a:solidFill>
                <a:latin typeface="Calibri" charset="0"/>
              </a:rPr>
              <a:t> </a:t>
            </a:r>
            <a:r>
              <a:rPr lang="en-US" sz="2800" dirty="0" smtClean="0">
                <a:solidFill>
                  <a:srgbClr val="F79646"/>
                </a:solidFill>
                <a:latin typeface="Calibri" charset="0"/>
              </a:rPr>
              <a:t>as</a:t>
            </a:r>
            <a:r>
              <a:rPr lang="en-US" sz="2800" dirty="0" smtClean="0">
                <a:latin typeface="Calibri" charset="0"/>
              </a:rPr>
              <a:t> </a:t>
            </a:r>
            <a:r>
              <a:rPr lang="en-US" sz="2800" dirty="0" smtClean="0">
                <a:solidFill>
                  <a:srgbClr val="000000"/>
                </a:solidFill>
                <a:latin typeface="Calibri" charset="0"/>
              </a:rPr>
              <a:t>(user, </a:t>
            </a:r>
            <a:r>
              <a:rPr lang="en-US" sz="2800" dirty="0" err="1" smtClean="0">
                <a:solidFill>
                  <a:srgbClr val="000000"/>
                </a:solidFill>
                <a:latin typeface="Calibri" charset="0"/>
              </a:rPr>
              <a:t>url</a:t>
            </a:r>
            <a:r>
              <a:rPr lang="en-US" sz="2800" dirty="0" smtClean="0">
                <a:solidFill>
                  <a:srgbClr val="000000"/>
                </a:solidFill>
                <a:latin typeface="Calibri" charset="0"/>
              </a:rPr>
              <a:t>, time);</a:t>
            </a:r>
          </a:p>
          <a:p>
            <a:pPr algn="l">
              <a:lnSpc>
                <a:spcPct val="90000"/>
              </a:lnSpc>
              <a:buFont typeface="Arial" charset="0"/>
              <a:buNone/>
            </a:pPr>
            <a:r>
              <a:rPr lang="en-US" sz="2800" dirty="0" err="1" smtClean="0">
                <a:solidFill>
                  <a:srgbClr val="000000"/>
                </a:solidFill>
                <a:latin typeface="Calibri" charset="0"/>
              </a:rPr>
              <a:t>gVisits</a:t>
            </a:r>
            <a:r>
              <a:rPr lang="en-US" sz="2800" dirty="0" smtClean="0">
                <a:solidFill>
                  <a:srgbClr val="000000"/>
                </a:solidFill>
                <a:latin typeface="Calibri" charset="0"/>
              </a:rPr>
              <a:t>          = </a:t>
            </a:r>
            <a:r>
              <a:rPr lang="en-US" sz="2800" dirty="0" smtClean="0">
                <a:solidFill>
                  <a:srgbClr val="F79646"/>
                </a:solidFill>
                <a:latin typeface="Calibri" charset="0"/>
              </a:rPr>
              <a:t>group</a:t>
            </a:r>
            <a:r>
              <a:rPr lang="en-US" sz="2800" dirty="0" smtClean="0">
                <a:latin typeface="Calibri" charset="0"/>
              </a:rPr>
              <a:t> </a:t>
            </a:r>
            <a:r>
              <a:rPr lang="en-US" sz="2800" dirty="0" smtClean="0">
                <a:solidFill>
                  <a:srgbClr val="000000"/>
                </a:solidFill>
                <a:latin typeface="Calibri" charset="0"/>
              </a:rPr>
              <a:t>visits</a:t>
            </a:r>
            <a:r>
              <a:rPr lang="en-US" sz="2800" dirty="0" smtClean="0">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a:t>
            </a:r>
          </a:p>
          <a:p>
            <a:pPr algn="l">
              <a:lnSpc>
                <a:spcPct val="90000"/>
              </a:lnSpc>
            </a:pPr>
            <a:r>
              <a:rPr lang="en-US" sz="2800" dirty="0" err="1">
                <a:solidFill>
                  <a:srgbClr val="000000"/>
                </a:solidFill>
                <a:latin typeface="Calibri" charset="0"/>
              </a:rPr>
              <a:t>urlCounts</a:t>
            </a:r>
            <a:r>
              <a:rPr lang="en-US" sz="2800" dirty="0">
                <a:solidFill>
                  <a:srgbClr val="000000"/>
                </a:solidFill>
                <a:latin typeface="Calibri" charset="0"/>
              </a:rPr>
              <a:t> = </a:t>
            </a:r>
            <a:r>
              <a:rPr lang="en-US" sz="2800" dirty="0" err="1" smtClean="0">
                <a:solidFill>
                  <a:srgbClr val="F79646"/>
                </a:solidFill>
                <a:latin typeface="Calibri" charset="0"/>
              </a:rPr>
              <a:t>foreach</a:t>
            </a:r>
            <a:r>
              <a:rPr lang="en-US" sz="2800" dirty="0" smtClean="0">
                <a:latin typeface="Calibri" charset="0"/>
              </a:rPr>
              <a:t> </a:t>
            </a:r>
            <a:r>
              <a:rPr lang="en-US" sz="2800" dirty="0" err="1" smtClean="0">
                <a:solidFill>
                  <a:srgbClr val="000000"/>
                </a:solidFill>
                <a:latin typeface="Calibri" charset="0"/>
              </a:rPr>
              <a:t>gVisits</a:t>
            </a:r>
            <a:r>
              <a:rPr lang="en-US" sz="2800" dirty="0" smtClean="0">
                <a:solidFill>
                  <a:srgbClr val="000000"/>
                </a:solidFill>
                <a:latin typeface="Calibri" charset="0"/>
              </a:rPr>
              <a:t> </a:t>
            </a:r>
            <a:r>
              <a:rPr lang="en-US" sz="2800" dirty="0" smtClean="0">
                <a:solidFill>
                  <a:srgbClr val="F79646"/>
                </a:solidFill>
                <a:latin typeface="Calibri" charset="0"/>
              </a:rPr>
              <a:t>generate</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 count(visits);</a:t>
            </a:r>
          </a:p>
          <a:p>
            <a:pPr algn="l">
              <a:lnSpc>
                <a:spcPct val="90000"/>
              </a:lnSpc>
              <a:buFont typeface="Arial" charset="0"/>
              <a:buNone/>
            </a:pPr>
            <a:endParaRPr lang="en-US" sz="2800" dirty="0" smtClean="0">
              <a:latin typeface="Calibri" charset="0"/>
            </a:endParaRPr>
          </a:p>
          <a:p>
            <a:pPr algn="l">
              <a:lnSpc>
                <a:spcPct val="90000"/>
              </a:lnSpc>
              <a:buFont typeface="Arial" charset="0"/>
              <a:buNone/>
            </a:pPr>
            <a:r>
              <a:rPr lang="en-US" sz="2800" dirty="0" err="1" smtClean="0">
                <a:solidFill>
                  <a:srgbClr val="000000"/>
                </a:solidFill>
                <a:latin typeface="Calibri" charset="0"/>
              </a:rPr>
              <a:t>urlInfo</a:t>
            </a:r>
            <a:r>
              <a:rPr lang="en-US" sz="2800" dirty="0" smtClean="0">
                <a:solidFill>
                  <a:srgbClr val="000000"/>
                </a:solidFill>
                <a:latin typeface="Calibri" charset="0"/>
              </a:rPr>
              <a:t>          =</a:t>
            </a:r>
            <a:r>
              <a:rPr lang="en-US" sz="2800" dirty="0" smtClean="0">
                <a:latin typeface="Calibri" charset="0"/>
              </a:rPr>
              <a:t> </a:t>
            </a:r>
            <a:r>
              <a:rPr lang="en-US" sz="2800" dirty="0" smtClean="0">
                <a:solidFill>
                  <a:srgbClr val="F79646"/>
                </a:solidFill>
                <a:latin typeface="Calibri" charset="0"/>
              </a:rPr>
              <a:t>load</a:t>
            </a:r>
            <a:r>
              <a:rPr lang="en-US" sz="2800" dirty="0" smtClean="0">
                <a:latin typeface="Calibri" charset="0"/>
              </a:rPr>
              <a:t> </a:t>
            </a:r>
            <a:r>
              <a:rPr lang="ja-JP" altLang="en-US" sz="2800" dirty="0" smtClean="0">
                <a:solidFill>
                  <a:srgbClr val="C0504D"/>
                </a:solidFill>
                <a:latin typeface="Calibri" charset="0"/>
              </a:rPr>
              <a:t>‘</a:t>
            </a:r>
            <a:r>
              <a:rPr lang="en-US" sz="2800" dirty="0" smtClean="0">
                <a:solidFill>
                  <a:srgbClr val="C0504D"/>
                </a:solidFill>
                <a:latin typeface="Calibri" charset="0"/>
              </a:rPr>
              <a:t>/data/</a:t>
            </a:r>
            <a:r>
              <a:rPr lang="en-US" sz="2800" dirty="0" err="1" smtClean="0">
                <a:solidFill>
                  <a:srgbClr val="C0504D"/>
                </a:solidFill>
                <a:latin typeface="Calibri" charset="0"/>
              </a:rPr>
              <a:t>urlInfo</a:t>
            </a:r>
            <a:r>
              <a:rPr lang="ja-JP" altLang="en-US" sz="2800" dirty="0" smtClean="0">
                <a:solidFill>
                  <a:srgbClr val="C0504D"/>
                </a:solidFill>
                <a:latin typeface="Calibri" charset="0"/>
              </a:rPr>
              <a:t>’</a:t>
            </a:r>
            <a:r>
              <a:rPr lang="en-US" sz="2800" dirty="0" smtClean="0">
                <a:solidFill>
                  <a:srgbClr val="C0504D"/>
                </a:solidFill>
                <a:latin typeface="Calibri" charset="0"/>
              </a:rPr>
              <a:t> </a:t>
            </a:r>
            <a:r>
              <a:rPr lang="en-US" sz="2800" dirty="0" smtClean="0">
                <a:solidFill>
                  <a:srgbClr val="F79646"/>
                </a:solidFill>
                <a:latin typeface="Calibri" charset="0"/>
              </a:rPr>
              <a:t>as</a:t>
            </a:r>
            <a:r>
              <a:rPr lang="en-US" sz="2800" dirty="0" smtClean="0">
                <a:latin typeface="Calibri" charset="0"/>
              </a:rPr>
              <a:t> </a:t>
            </a:r>
            <a:r>
              <a:rPr lang="en-US" sz="2800" dirty="0" smtClean="0">
                <a:solidFill>
                  <a:srgbClr val="000000"/>
                </a:solidFill>
                <a:latin typeface="Calibri" charset="0"/>
              </a:rPr>
              <a:t>(</a:t>
            </a:r>
            <a:r>
              <a:rPr lang="en-US" sz="2800" dirty="0" err="1" smtClean="0">
                <a:solidFill>
                  <a:srgbClr val="000000"/>
                </a:solidFill>
                <a:latin typeface="Calibri" charset="0"/>
              </a:rPr>
              <a:t>url</a:t>
            </a:r>
            <a:r>
              <a:rPr lang="en-US" sz="2800" dirty="0" smtClean="0">
                <a:solidFill>
                  <a:srgbClr val="000000"/>
                </a:solidFill>
                <a:latin typeface="Calibri" charset="0"/>
              </a:rPr>
              <a:t>, category, </a:t>
            </a:r>
            <a:r>
              <a:rPr lang="en-US" sz="2800" dirty="0" err="1" smtClean="0">
                <a:solidFill>
                  <a:srgbClr val="000000"/>
                </a:solidFill>
                <a:latin typeface="Calibri" charset="0"/>
              </a:rPr>
              <a:t>pRank</a:t>
            </a:r>
            <a:r>
              <a:rPr lang="en-US" sz="2800" dirty="0" smtClean="0">
                <a:solidFill>
                  <a:srgbClr val="000000"/>
                </a:solidFill>
                <a:latin typeface="Calibri" charset="0"/>
              </a:rPr>
              <a:t>);</a:t>
            </a:r>
          </a:p>
          <a:p>
            <a:pPr algn="l">
              <a:lnSpc>
                <a:spcPct val="90000"/>
              </a:lnSpc>
            </a:pPr>
            <a:r>
              <a:rPr lang="en-US" sz="2800" dirty="0" err="1">
                <a:solidFill>
                  <a:srgbClr val="000000"/>
                </a:solidFill>
                <a:latin typeface="Calibri" charset="0"/>
              </a:rPr>
              <a:t>urlCategoryCount</a:t>
            </a:r>
            <a:r>
              <a:rPr lang="en-US" sz="2800" dirty="0">
                <a:solidFill>
                  <a:srgbClr val="000000"/>
                </a:solidFill>
                <a:latin typeface="Calibri" charset="0"/>
              </a:rPr>
              <a:t> =</a:t>
            </a:r>
            <a:r>
              <a:rPr lang="en-US" sz="2800" dirty="0" smtClean="0">
                <a:latin typeface="Calibri" charset="0"/>
              </a:rPr>
              <a:t> </a:t>
            </a:r>
            <a:r>
              <a:rPr lang="en-US" sz="2800" dirty="0" smtClean="0">
                <a:solidFill>
                  <a:srgbClr val="F79646"/>
                </a:solidFill>
                <a:latin typeface="Calibri" charset="0"/>
              </a:rPr>
              <a:t>join</a:t>
            </a:r>
            <a:r>
              <a:rPr lang="en-US" sz="2800" dirty="0" smtClean="0">
                <a:latin typeface="Calibri" charset="0"/>
              </a:rPr>
              <a:t> </a:t>
            </a:r>
            <a:r>
              <a:rPr lang="en-US" sz="2800" dirty="0" err="1">
                <a:solidFill>
                  <a:srgbClr val="000000"/>
                </a:solidFill>
                <a:latin typeface="Calibri" charset="0"/>
              </a:rPr>
              <a:t>urlCounts</a:t>
            </a:r>
            <a:r>
              <a:rPr lang="en-US" sz="2800" dirty="0">
                <a:solidFill>
                  <a:srgbClr val="000000"/>
                </a:solidFill>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 </a:t>
            </a:r>
            <a:r>
              <a:rPr lang="en-US" sz="2800" dirty="0" err="1" smtClean="0">
                <a:solidFill>
                  <a:srgbClr val="000000"/>
                </a:solidFill>
                <a:latin typeface="Calibri" charset="0"/>
              </a:rPr>
              <a:t>urlInfo</a:t>
            </a:r>
            <a:r>
              <a:rPr lang="en-US" sz="2800" dirty="0" smtClean="0">
                <a:solidFill>
                  <a:srgbClr val="000000"/>
                </a:solidFill>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err="1" smtClean="0">
                <a:solidFill>
                  <a:srgbClr val="000000"/>
                </a:solidFill>
                <a:latin typeface="Calibri" charset="0"/>
              </a:rPr>
              <a:t>url</a:t>
            </a:r>
            <a:r>
              <a:rPr lang="en-US" sz="2800" dirty="0" smtClean="0">
                <a:solidFill>
                  <a:srgbClr val="000000"/>
                </a:solidFill>
                <a:latin typeface="Calibri" charset="0"/>
              </a:rPr>
              <a:t>;</a:t>
            </a:r>
          </a:p>
          <a:p>
            <a:pPr algn="l">
              <a:lnSpc>
                <a:spcPct val="90000"/>
              </a:lnSpc>
              <a:buFont typeface="Arial" charset="0"/>
              <a:buNone/>
            </a:pPr>
            <a:endParaRPr lang="en-US" sz="2800" dirty="0" smtClean="0">
              <a:latin typeface="Calibri" charset="0"/>
            </a:endParaRPr>
          </a:p>
          <a:p>
            <a:pPr algn="l">
              <a:lnSpc>
                <a:spcPct val="90000"/>
              </a:lnSpc>
            </a:pPr>
            <a:r>
              <a:rPr lang="en-US" sz="2800" dirty="0" err="1" smtClean="0">
                <a:solidFill>
                  <a:srgbClr val="000000"/>
                </a:solidFill>
                <a:latin typeface="Calibri" charset="0"/>
              </a:rPr>
              <a:t>gCategories</a:t>
            </a:r>
            <a:r>
              <a:rPr lang="en-US" sz="2800" dirty="0" smtClean="0">
                <a:solidFill>
                  <a:srgbClr val="000000"/>
                </a:solidFill>
                <a:latin typeface="Calibri" charset="0"/>
              </a:rPr>
              <a:t> =</a:t>
            </a:r>
            <a:r>
              <a:rPr lang="en-US" sz="2800" dirty="0" smtClean="0">
                <a:latin typeface="Calibri" charset="0"/>
              </a:rPr>
              <a:t> </a:t>
            </a:r>
            <a:r>
              <a:rPr lang="en-US" sz="2800" dirty="0" smtClean="0">
                <a:solidFill>
                  <a:srgbClr val="F79646"/>
                </a:solidFill>
                <a:latin typeface="Calibri" charset="0"/>
              </a:rPr>
              <a:t>group</a:t>
            </a:r>
            <a:r>
              <a:rPr lang="en-US" sz="2800" dirty="0" smtClean="0">
                <a:latin typeface="Calibri" charset="0"/>
              </a:rPr>
              <a:t> </a:t>
            </a:r>
            <a:r>
              <a:rPr lang="en-US" sz="2800" dirty="0" err="1">
                <a:solidFill>
                  <a:srgbClr val="000000"/>
                </a:solidFill>
                <a:latin typeface="Calibri" charset="0"/>
              </a:rPr>
              <a:t>urlCategoryCount</a:t>
            </a:r>
            <a:r>
              <a:rPr lang="en-US" sz="2800" dirty="0">
                <a:solidFill>
                  <a:srgbClr val="000000"/>
                </a:solidFill>
                <a:latin typeface="Calibri" charset="0"/>
              </a:rPr>
              <a:t> </a:t>
            </a:r>
            <a:r>
              <a:rPr lang="en-US" sz="2800" dirty="0" smtClean="0">
                <a:solidFill>
                  <a:srgbClr val="F79646"/>
                </a:solidFill>
                <a:latin typeface="Calibri" charset="0"/>
              </a:rPr>
              <a:t>by</a:t>
            </a:r>
            <a:r>
              <a:rPr lang="en-US" sz="2800" dirty="0" smtClean="0">
                <a:latin typeface="Calibri" charset="0"/>
              </a:rPr>
              <a:t> </a:t>
            </a:r>
            <a:r>
              <a:rPr lang="en-US" sz="2800" dirty="0" smtClean="0">
                <a:solidFill>
                  <a:srgbClr val="000000"/>
                </a:solidFill>
                <a:latin typeface="Calibri" charset="0"/>
              </a:rPr>
              <a:t>category</a:t>
            </a:r>
            <a:r>
              <a:rPr lang="en-US" sz="2800" dirty="0" smtClean="0">
                <a:latin typeface="Calibri" charset="0"/>
              </a:rPr>
              <a:t>;</a:t>
            </a:r>
          </a:p>
          <a:p>
            <a:pPr algn="l">
              <a:lnSpc>
                <a:spcPct val="90000"/>
              </a:lnSpc>
            </a:pPr>
            <a:r>
              <a:rPr lang="en-US" sz="2800" dirty="0" err="1" smtClean="0">
                <a:solidFill>
                  <a:srgbClr val="000000"/>
                </a:solidFill>
                <a:latin typeface="Calibri" charset="0"/>
              </a:rPr>
              <a:t>topUrls</a:t>
            </a:r>
            <a:r>
              <a:rPr lang="en-US" sz="2800" dirty="0" smtClean="0">
                <a:solidFill>
                  <a:srgbClr val="000000"/>
                </a:solidFill>
                <a:latin typeface="Calibri" charset="0"/>
              </a:rPr>
              <a:t> =</a:t>
            </a:r>
            <a:r>
              <a:rPr lang="en-US" sz="2800" dirty="0" smtClean="0">
                <a:latin typeface="Calibri" charset="0"/>
              </a:rPr>
              <a:t> </a:t>
            </a:r>
            <a:r>
              <a:rPr lang="en-US" sz="2800" dirty="0" err="1" smtClean="0">
                <a:solidFill>
                  <a:srgbClr val="F79646"/>
                </a:solidFill>
                <a:latin typeface="Calibri" charset="0"/>
              </a:rPr>
              <a:t>foreach</a:t>
            </a:r>
            <a:r>
              <a:rPr lang="en-US" sz="2800" dirty="0" smtClean="0">
                <a:latin typeface="Calibri" charset="0"/>
              </a:rPr>
              <a:t> </a:t>
            </a:r>
            <a:r>
              <a:rPr lang="en-US" sz="2800" dirty="0" err="1" smtClean="0">
                <a:solidFill>
                  <a:srgbClr val="000000"/>
                </a:solidFill>
                <a:latin typeface="Calibri" charset="0"/>
              </a:rPr>
              <a:t>gCategories</a:t>
            </a:r>
            <a:r>
              <a:rPr lang="en-US" sz="2800" dirty="0" smtClean="0">
                <a:solidFill>
                  <a:srgbClr val="000000"/>
                </a:solidFill>
                <a:latin typeface="Calibri" charset="0"/>
              </a:rPr>
              <a:t> </a:t>
            </a:r>
            <a:r>
              <a:rPr lang="en-US" sz="2800" dirty="0" smtClean="0">
                <a:solidFill>
                  <a:srgbClr val="F79646"/>
                </a:solidFill>
                <a:latin typeface="Calibri" charset="0"/>
              </a:rPr>
              <a:t>generate</a:t>
            </a:r>
            <a:r>
              <a:rPr lang="en-US" sz="2800" dirty="0" smtClean="0">
                <a:latin typeface="Calibri" charset="0"/>
              </a:rPr>
              <a:t> </a:t>
            </a:r>
            <a:r>
              <a:rPr lang="en-US" sz="2800" dirty="0" smtClean="0">
                <a:solidFill>
                  <a:srgbClr val="000000"/>
                </a:solidFill>
                <a:latin typeface="Calibri" charset="0"/>
              </a:rPr>
              <a:t>top</a:t>
            </a:r>
            <a:r>
              <a:rPr lang="en-US" sz="2800" dirty="0">
                <a:solidFill>
                  <a:srgbClr val="000000"/>
                </a:solidFill>
                <a:latin typeface="Calibri" charset="0"/>
              </a:rPr>
              <a:t>(urlCounts,</a:t>
            </a:r>
            <a:r>
              <a:rPr lang="en-US" sz="2800" dirty="0" smtClean="0">
                <a:solidFill>
                  <a:srgbClr val="000000"/>
                </a:solidFill>
                <a:latin typeface="Calibri" charset="0"/>
              </a:rPr>
              <a:t>10);</a:t>
            </a:r>
          </a:p>
          <a:p>
            <a:pPr algn="l">
              <a:lnSpc>
                <a:spcPct val="90000"/>
              </a:lnSpc>
              <a:buFont typeface="Arial" charset="0"/>
              <a:buNone/>
            </a:pPr>
            <a:endParaRPr lang="en-US" sz="2800" dirty="0" smtClean="0">
              <a:latin typeface="Calibri" charset="0"/>
            </a:endParaRPr>
          </a:p>
          <a:p>
            <a:pPr algn="l">
              <a:lnSpc>
                <a:spcPct val="90000"/>
              </a:lnSpc>
              <a:buFont typeface="Arial" charset="0"/>
              <a:buNone/>
            </a:pPr>
            <a:r>
              <a:rPr lang="en-US" sz="2800" dirty="0" smtClean="0">
                <a:solidFill>
                  <a:srgbClr val="000000"/>
                </a:solidFill>
                <a:latin typeface="Calibri" charset="0"/>
              </a:rPr>
              <a:t>store </a:t>
            </a:r>
            <a:r>
              <a:rPr lang="en-US" sz="2800" dirty="0" err="1" smtClean="0">
                <a:solidFill>
                  <a:srgbClr val="000000"/>
                </a:solidFill>
                <a:latin typeface="Calibri" charset="0"/>
              </a:rPr>
              <a:t>topUrls</a:t>
            </a:r>
            <a:r>
              <a:rPr lang="en-US" sz="2800" dirty="0" smtClean="0">
                <a:solidFill>
                  <a:srgbClr val="000000"/>
                </a:solidFill>
                <a:latin typeface="Calibri" charset="0"/>
              </a:rPr>
              <a:t> into </a:t>
            </a:r>
            <a:r>
              <a:rPr lang="ja-JP" altLang="en-US" sz="2800" dirty="0" smtClean="0">
                <a:solidFill>
                  <a:srgbClr val="000000"/>
                </a:solidFill>
                <a:latin typeface="Calibri" charset="0"/>
              </a:rPr>
              <a:t>‘</a:t>
            </a:r>
            <a:r>
              <a:rPr lang="en-US" sz="2800" dirty="0" smtClean="0">
                <a:solidFill>
                  <a:srgbClr val="000000"/>
                </a:solidFill>
                <a:latin typeface="Calibri" charset="0"/>
              </a:rPr>
              <a:t>/data/</a:t>
            </a:r>
            <a:r>
              <a:rPr lang="en-US" sz="2800" dirty="0" err="1" smtClean="0">
                <a:solidFill>
                  <a:srgbClr val="000000"/>
                </a:solidFill>
                <a:latin typeface="Calibri" charset="0"/>
              </a:rPr>
              <a:t>topUrls</a:t>
            </a:r>
            <a:r>
              <a:rPr lang="ja-JP" altLang="en-US" sz="2800" dirty="0" smtClean="0">
                <a:solidFill>
                  <a:srgbClr val="000000"/>
                </a:solidFill>
                <a:latin typeface="Calibri" charset="0"/>
              </a:rPr>
              <a:t>’</a:t>
            </a:r>
            <a:r>
              <a:rPr lang="en-US" sz="2800" dirty="0" smtClean="0">
                <a:solidFill>
                  <a:srgbClr val="000000"/>
                </a:solidFill>
                <a:latin typeface="Calibri" charset="0"/>
              </a:rPr>
              <a:t>;</a:t>
            </a:r>
            <a:endParaRPr lang="en-US" sz="2800" dirty="0">
              <a:solidFill>
                <a:srgbClr val="000000"/>
              </a:solidFill>
              <a:latin typeface="Calibri" charset="0"/>
            </a:endParaRPr>
          </a:p>
        </p:txBody>
      </p:sp>
      <p:sp>
        <p:nvSpPr>
          <p:cNvPr id="7" name="Oval 6"/>
          <p:cNvSpPr/>
          <p:nvPr/>
        </p:nvSpPr>
        <p:spPr>
          <a:xfrm>
            <a:off x="2667000" y="952500"/>
            <a:ext cx="2438400" cy="6096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Oval 7"/>
          <p:cNvSpPr/>
          <p:nvPr/>
        </p:nvSpPr>
        <p:spPr>
          <a:xfrm>
            <a:off x="2819400" y="2857500"/>
            <a:ext cx="2438400" cy="6096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9" name="Rounded Rectangle 8"/>
          <p:cNvSpPr/>
          <p:nvPr/>
        </p:nvSpPr>
        <p:spPr>
          <a:xfrm>
            <a:off x="2184400" y="3829050"/>
            <a:ext cx="4800600" cy="1371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800" dirty="0">
                <a:solidFill>
                  <a:schemeClr val="tx1"/>
                </a:solidFill>
                <a:latin typeface="Trebuchet MS"/>
                <a:ea typeface="ＭＳ Ｐゴシック" charset="0"/>
                <a:cs typeface="Trebuchet MS"/>
              </a:rPr>
              <a:t>Operates directly over files</a:t>
            </a:r>
          </a:p>
        </p:txBody>
      </p:sp>
      <p:sp>
        <p:nvSpPr>
          <p:cNvPr id="10" name="Oval 9"/>
          <p:cNvSpPr/>
          <p:nvPr/>
        </p:nvSpPr>
        <p:spPr>
          <a:xfrm>
            <a:off x="2743200" y="5613400"/>
            <a:ext cx="2438400" cy="6096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1366122401"/>
      </p:ext>
    </p:extLst>
  </p:cSld>
  <p:clrMapOvr>
    <a:masterClrMapping/>
  </p:clrMapOvr>
  <mc:AlternateContent xmlns:mc="http://schemas.openxmlformats.org/markup-compatibility/2006" xmlns:p14="http://schemas.microsoft.com/office/powerpoint/2010/main">
    <mc:Choice Requires="p14">
      <p:transition spd="slow" p14:dur="2000" advTm="63348"/>
    </mc:Choice>
    <mc:Fallback xmlns="">
      <p:transition xmlns:p14="http://schemas.microsoft.com/office/powerpoint/2010/main" spd="slow" advTm="63348"/>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14617</TotalTime>
  <Words>987</Words>
  <Application>Microsoft Office PowerPoint</Application>
  <PresentationFormat>On-screen Show (4:3)</PresentationFormat>
  <Paragraphs>170</Paragraphs>
  <Slides>18</Slides>
  <Notes>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What is Apache Pig? </vt:lpstr>
      <vt:lpstr>PowerPoint Presentation</vt:lpstr>
      <vt:lpstr>Architecture of Pig </vt:lpstr>
      <vt:lpstr>Explanation</vt:lpstr>
      <vt:lpstr>PowerPoint Presentation</vt:lpstr>
      <vt:lpstr>Pig Latin Data Model</vt:lpstr>
      <vt:lpstr>PowerPoint Presentation</vt:lpstr>
      <vt:lpstr>PowerPoint Presentation</vt:lpstr>
      <vt:lpstr>PowerPoint Presentation</vt:lpstr>
      <vt:lpstr>PowerPoint Presentation</vt:lpstr>
      <vt:lpstr>PowerPoint Presentation</vt:lpstr>
      <vt:lpstr>PowerPoint Presentation</vt:lpstr>
      <vt:lpstr>Working with pig</vt:lpstr>
      <vt:lpstr>Pig environment</vt:lpstr>
      <vt:lpstr>Two modes to run pig</vt:lpstr>
      <vt:lpstr>Advantages of Pig</vt:lpstr>
      <vt:lpstr>Apache Pig disadvantages </vt:lpstr>
    </vt:vector>
  </TitlesOfParts>
  <Company>Stanford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Semih Salihoglu</dc:creator>
  <cp:lastModifiedBy>admin</cp:lastModifiedBy>
  <cp:revision>997</cp:revision>
  <cp:lastPrinted>2013-07-27T08:53:51Z</cp:lastPrinted>
  <dcterms:created xsi:type="dcterms:W3CDTF">2012-04-14T06:40:44Z</dcterms:created>
  <dcterms:modified xsi:type="dcterms:W3CDTF">2019-04-10T04:58:15Z</dcterms:modified>
</cp:coreProperties>
</file>