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0" r:id="rId2"/>
    <p:sldId id="261" r:id="rId3"/>
    <p:sldId id="262" r:id="rId4"/>
    <p:sldId id="263" r:id="rId5"/>
    <p:sldId id="264" r:id="rId6"/>
    <p:sldId id="265" r:id="rId7"/>
    <p:sldId id="266" r:id="rId8"/>
    <p:sldId id="267" r:id="rId9"/>
    <p:sldId id="273" r:id="rId10"/>
    <p:sldId id="274" r:id="rId11"/>
    <p:sldId id="275" r:id="rId12"/>
    <p:sldId id="276" r:id="rId13"/>
    <p:sldId id="277" r:id="rId14"/>
    <p:sldId id="278" r:id="rId15"/>
    <p:sldId id="279" r:id="rId16"/>
    <p:sldId id="269" r:id="rId17"/>
    <p:sldId id="270"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48B189-1632-4B93-9B13-E13897949994}" type="datetimeFigureOut">
              <a:rPr lang="en-IN" smtClean="0"/>
              <a:t>14-06-2019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29850C-6344-487A-98B8-1F45CDDF0437}" type="slidenum">
              <a:rPr lang="en-IN" smtClean="0"/>
              <a:t>‹#›</a:t>
            </a:fld>
            <a:endParaRPr lang="en-IN"/>
          </a:p>
        </p:txBody>
      </p:sp>
    </p:spTree>
    <p:extLst>
      <p:ext uri="{BB962C8B-B14F-4D97-AF65-F5344CB8AC3E}">
        <p14:creationId xmlns:p14="http://schemas.microsoft.com/office/powerpoint/2010/main" val="2954669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F29850C-6344-487A-98B8-1F45CDDF0437}" type="slidenum">
              <a:rPr lang="en-IN" smtClean="0"/>
              <a:t>13</a:t>
            </a:fld>
            <a:endParaRPr lang="en-IN"/>
          </a:p>
        </p:txBody>
      </p:sp>
    </p:spTree>
    <p:extLst>
      <p:ext uri="{BB962C8B-B14F-4D97-AF65-F5344CB8AC3E}">
        <p14:creationId xmlns:p14="http://schemas.microsoft.com/office/powerpoint/2010/main" val="2733410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5B69B30-DE0C-4939-B9DE-D99C6AB11E50}" type="datetime1">
              <a:rPr lang="en-IN" smtClean="0"/>
              <a:t>14-06-2019</a:t>
            </a:fld>
            <a:endParaRPr lang="en-IN"/>
          </a:p>
        </p:txBody>
      </p:sp>
      <p:sp>
        <p:nvSpPr>
          <p:cNvPr id="5" name="Footer Placeholder 4"/>
          <p:cNvSpPr>
            <a:spLocks noGrp="1"/>
          </p:cNvSpPr>
          <p:nvPr>
            <p:ph type="ftr" sz="quarter" idx="11"/>
          </p:nvPr>
        </p:nvSpPr>
        <p:spPr/>
        <p:txBody>
          <a:bodyPr/>
          <a:lstStyle/>
          <a:p>
            <a:r>
              <a:rPr lang="en-IN" smtClean="0"/>
              <a:t>NIELIT CHENNAI</a:t>
            </a:r>
            <a:endParaRPr lang="en-IN"/>
          </a:p>
        </p:txBody>
      </p:sp>
      <p:sp>
        <p:nvSpPr>
          <p:cNvPr id="6" name="Slide Number Placeholder 5"/>
          <p:cNvSpPr>
            <a:spLocks noGrp="1"/>
          </p:cNvSpPr>
          <p:nvPr>
            <p:ph type="sldNum" sz="quarter" idx="12"/>
          </p:nvPr>
        </p:nvSpPr>
        <p:spPr/>
        <p:txBody>
          <a:bodyPr/>
          <a:lstStyle/>
          <a:p>
            <a:fld id="{564B71A9-B7A5-4AD7-BAB7-B480BB753065}" type="slidenum">
              <a:rPr lang="en-IN" smtClean="0"/>
              <a:t>‹#›</a:t>
            </a:fld>
            <a:endParaRPr lang="en-IN"/>
          </a:p>
        </p:txBody>
      </p:sp>
    </p:spTree>
    <p:extLst>
      <p:ext uri="{BB962C8B-B14F-4D97-AF65-F5344CB8AC3E}">
        <p14:creationId xmlns:p14="http://schemas.microsoft.com/office/powerpoint/2010/main" val="2329298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D21A0B5-12B0-4732-88CB-D36F5C2BCB37}" type="datetime1">
              <a:rPr lang="en-IN" smtClean="0"/>
              <a:t>14-06-2019</a:t>
            </a:fld>
            <a:endParaRPr lang="en-IN"/>
          </a:p>
        </p:txBody>
      </p:sp>
      <p:sp>
        <p:nvSpPr>
          <p:cNvPr id="5" name="Footer Placeholder 4"/>
          <p:cNvSpPr>
            <a:spLocks noGrp="1"/>
          </p:cNvSpPr>
          <p:nvPr>
            <p:ph type="ftr" sz="quarter" idx="11"/>
          </p:nvPr>
        </p:nvSpPr>
        <p:spPr/>
        <p:txBody>
          <a:bodyPr/>
          <a:lstStyle/>
          <a:p>
            <a:r>
              <a:rPr lang="en-IN" smtClean="0"/>
              <a:t>NIELIT CHENNAI</a:t>
            </a:r>
            <a:endParaRPr lang="en-IN"/>
          </a:p>
        </p:txBody>
      </p:sp>
      <p:sp>
        <p:nvSpPr>
          <p:cNvPr id="6" name="Slide Number Placeholder 5"/>
          <p:cNvSpPr>
            <a:spLocks noGrp="1"/>
          </p:cNvSpPr>
          <p:nvPr>
            <p:ph type="sldNum" sz="quarter" idx="12"/>
          </p:nvPr>
        </p:nvSpPr>
        <p:spPr/>
        <p:txBody>
          <a:bodyPr/>
          <a:lstStyle/>
          <a:p>
            <a:fld id="{564B71A9-B7A5-4AD7-BAB7-B480BB753065}" type="slidenum">
              <a:rPr lang="en-IN" smtClean="0"/>
              <a:t>‹#›</a:t>
            </a:fld>
            <a:endParaRPr lang="en-IN"/>
          </a:p>
        </p:txBody>
      </p:sp>
    </p:spTree>
    <p:extLst>
      <p:ext uri="{BB962C8B-B14F-4D97-AF65-F5344CB8AC3E}">
        <p14:creationId xmlns:p14="http://schemas.microsoft.com/office/powerpoint/2010/main" val="1005260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F6D82A-654A-48D7-9130-03DCF24636FD}" type="datetime1">
              <a:rPr lang="en-IN" smtClean="0"/>
              <a:t>14-06-2019</a:t>
            </a:fld>
            <a:endParaRPr lang="en-IN"/>
          </a:p>
        </p:txBody>
      </p:sp>
      <p:sp>
        <p:nvSpPr>
          <p:cNvPr id="5" name="Footer Placeholder 4"/>
          <p:cNvSpPr>
            <a:spLocks noGrp="1"/>
          </p:cNvSpPr>
          <p:nvPr>
            <p:ph type="ftr" sz="quarter" idx="11"/>
          </p:nvPr>
        </p:nvSpPr>
        <p:spPr/>
        <p:txBody>
          <a:bodyPr/>
          <a:lstStyle/>
          <a:p>
            <a:r>
              <a:rPr lang="en-IN" smtClean="0"/>
              <a:t>NIELIT CHENNAI</a:t>
            </a:r>
            <a:endParaRPr lang="en-IN"/>
          </a:p>
        </p:txBody>
      </p:sp>
      <p:sp>
        <p:nvSpPr>
          <p:cNvPr id="6" name="Slide Number Placeholder 5"/>
          <p:cNvSpPr>
            <a:spLocks noGrp="1"/>
          </p:cNvSpPr>
          <p:nvPr>
            <p:ph type="sldNum" sz="quarter" idx="12"/>
          </p:nvPr>
        </p:nvSpPr>
        <p:spPr/>
        <p:txBody>
          <a:bodyPr/>
          <a:lstStyle/>
          <a:p>
            <a:fld id="{564B71A9-B7A5-4AD7-BAB7-B480BB753065}" type="slidenum">
              <a:rPr lang="en-IN" smtClean="0"/>
              <a:t>‹#›</a:t>
            </a:fld>
            <a:endParaRPr lang="en-IN"/>
          </a:p>
        </p:txBody>
      </p:sp>
    </p:spTree>
    <p:extLst>
      <p:ext uri="{BB962C8B-B14F-4D97-AF65-F5344CB8AC3E}">
        <p14:creationId xmlns:p14="http://schemas.microsoft.com/office/powerpoint/2010/main" val="322631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0F6F79-18E6-45FB-A8DF-68B9A4CC0827}" type="datetime1">
              <a:rPr lang="en-IN" smtClean="0"/>
              <a:t>14-06-2019</a:t>
            </a:fld>
            <a:endParaRPr lang="en-IN"/>
          </a:p>
        </p:txBody>
      </p:sp>
      <p:sp>
        <p:nvSpPr>
          <p:cNvPr id="5" name="Footer Placeholder 4"/>
          <p:cNvSpPr>
            <a:spLocks noGrp="1"/>
          </p:cNvSpPr>
          <p:nvPr>
            <p:ph type="ftr" sz="quarter" idx="11"/>
          </p:nvPr>
        </p:nvSpPr>
        <p:spPr/>
        <p:txBody>
          <a:bodyPr/>
          <a:lstStyle/>
          <a:p>
            <a:r>
              <a:rPr lang="en-IN" smtClean="0"/>
              <a:t>NIELIT CHENNAI</a:t>
            </a:r>
            <a:endParaRPr lang="en-IN"/>
          </a:p>
        </p:txBody>
      </p:sp>
      <p:sp>
        <p:nvSpPr>
          <p:cNvPr id="6" name="Slide Number Placeholder 5"/>
          <p:cNvSpPr>
            <a:spLocks noGrp="1"/>
          </p:cNvSpPr>
          <p:nvPr>
            <p:ph type="sldNum" sz="quarter" idx="12"/>
          </p:nvPr>
        </p:nvSpPr>
        <p:spPr/>
        <p:txBody>
          <a:bodyPr/>
          <a:lstStyle/>
          <a:p>
            <a:fld id="{564B71A9-B7A5-4AD7-BAB7-B480BB753065}" type="slidenum">
              <a:rPr lang="en-IN" smtClean="0"/>
              <a:t>‹#›</a:t>
            </a:fld>
            <a:endParaRPr lang="en-IN"/>
          </a:p>
        </p:txBody>
      </p:sp>
    </p:spTree>
    <p:extLst>
      <p:ext uri="{BB962C8B-B14F-4D97-AF65-F5344CB8AC3E}">
        <p14:creationId xmlns:p14="http://schemas.microsoft.com/office/powerpoint/2010/main" val="762598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172DED-113D-457B-B926-CFD942F684AC}" type="datetime1">
              <a:rPr lang="en-IN" smtClean="0"/>
              <a:t>14-06-2019</a:t>
            </a:fld>
            <a:endParaRPr lang="en-IN"/>
          </a:p>
        </p:txBody>
      </p:sp>
      <p:sp>
        <p:nvSpPr>
          <p:cNvPr id="5" name="Footer Placeholder 4"/>
          <p:cNvSpPr>
            <a:spLocks noGrp="1"/>
          </p:cNvSpPr>
          <p:nvPr>
            <p:ph type="ftr" sz="quarter" idx="11"/>
          </p:nvPr>
        </p:nvSpPr>
        <p:spPr/>
        <p:txBody>
          <a:bodyPr/>
          <a:lstStyle/>
          <a:p>
            <a:r>
              <a:rPr lang="en-IN" smtClean="0"/>
              <a:t>NIELIT CHENNAI</a:t>
            </a:r>
            <a:endParaRPr lang="en-IN"/>
          </a:p>
        </p:txBody>
      </p:sp>
      <p:sp>
        <p:nvSpPr>
          <p:cNvPr id="6" name="Slide Number Placeholder 5"/>
          <p:cNvSpPr>
            <a:spLocks noGrp="1"/>
          </p:cNvSpPr>
          <p:nvPr>
            <p:ph type="sldNum" sz="quarter" idx="12"/>
          </p:nvPr>
        </p:nvSpPr>
        <p:spPr/>
        <p:txBody>
          <a:bodyPr/>
          <a:lstStyle/>
          <a:p>
            <a:fld id="{564B71A9-B7A5-4AD7-BAB7-B480BB753065}" type="slidenum">
              <a:rPr lang="en-IN" smtClean="0"/>
              <a:t>‹#›</a:t>
            </a:fld>
            <a:endParaRPr lang="en-IN"/>
          </a:p>
        </p:txBody>
      </p:sp>
    </p:spTree>
    <p:extLst>
      <p:ext uri="{BB962C8B-B14F-4D97-AF65-F5344CB8AC3E}">
        <p14:creationId xmlns:p14="http://schemas.microsoft.com/office/powerpoint/2010/main" val="943434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5586E75-6E9E-4AE0-A17F-30DF94EF1FF6}" type="datetime1">
              <a:rPr lang="en-IN" smtClean="0"/>
              <a:t>14-06-2019</a:t>
            </a:fld>
            <a:endParaRPr lang="en-IN"/>
          </a:p>
        </p:txBody>
      </p:sp>
      <p:sp>
        <p:nvSpPr>
          <p:cNvPr id="6" name="Footer Placeholder 5"/>
          <p:cNvSpPr>
            <a:spLocks noGrp="1"/>
          </p:cNvSpPr>
          <p:nvPr>
            <p:ph type="ftr" sz="quarter" idx="11"/>
          </p:nvPr>
        </p:nvSpPr>
        <p:spPr/>
        <p:txBody>
          <a:bodyPr/>
          <a:lstStyle/>
          <a:p>
            <a:r>
              <a:rPr lang="en-IN" smtClean="0"/>
              <a:t>NIELIT CHENNAI</a:t>
            </a:r>
            <a:endParaRPr lang="en-IN"/>
          </a:p>
        </p:txBody>
      </p:sp>
      <p:sp>
        <p:nvSpPr>
          <p:cNvPr id="7" name="Slide Number Placeholder 6"/>
          <p:cNvSpPr>
            <a:spLocks noGrp="1"/>
          </p:cNvSpPr>
          <p:nvPr>
            <p:ph type="sldNum" sz="quarter" idx="12"/>
          </p:nvPr>
        </p:nvSpPr>
        <p:spPr/>
        <p:txBody>
          <a:bodyPr/>
          <a:lstStyle/>
          <a:p>
            <a:fld id="{564B71A9-B7A5-4AD7-BAB7-B480BB753065}" type="slidenum">
              <a:rPr lang="en-IN" smtClean="0"/>
              <a:t>‹#›</a:t>
            </a:fld>
            <a:endParaRPr lang="en-IN"/>
          </a:p>
        </p:txBody>
      </p:sp>
    </p:spTree>
    <p:extLst>
      <p:ext uri="{BB962C8B-B14F-4D97-AF65-F5344CB8AC3E}">
        <p14:creationId xmlns:p14="http://schemas.microsoft.com/office/powerpoint/2010/main" val="46765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75FCE2B-5806-4BFE-82EE-26CF2F8F4BBD}" type="datetime1">
              <a:rPr lang="en-IN" smtClean="0"/>
              <a:t>14-06-2019</a:t>
            </a:fld>
            <a:endParaRPr lang="en-IN"/>
          </a:p>
        </p:txBody>
      </p:sp>
      <p:sp>
        <p:nvSpPr>
          <p:cNvPr id="8" name="Footer Placeholder 7"/>
          <p:cNvSpPr>
            <a:spLocks noGrp="1"/>
          </p:cNvSpPr>
          <p:nvPr>
            <p:ph type="ftr" sz="quarter" idx="11"/>
          </p:nvPr>
        </p:nvSpPr>
        <p:spPr/>
        <p:txBody>
          <a:bodyPr/>
          <a:lstStyle/>
          <a:p>
            <a:r>
              <a:rPr lang="en-IN" smtClean="0"/>
              <a:t>NIELIT CHENNAI</a:t>
            </a:r>
            <a:endParaRPr lang="en-IN"/>
          </a:p>
        </p:txBody>
      </p:sp>
      <p:sp>
        <p:nvSpPr>
          <p:cNvPr id="9" name="Slide Number Placeholder 8"/>
          <p:cNvSpPr>
            <a:spLocks noGrp="1"/>
          </p:cNvSpPr>
          <p:nvPr>
            <p:ph type="sldNum" sz="quarter" idx="12"/>
          </p:nvPr>
        </p:nvSpPr>
        <p:spPr/>
        <p:txBody>
          <a:bodyPr/>
          <a:lstStyle/>
          <a:p>
            <a:fld id="{564B71A9-B7A5-4AD7-BAB7-B480BB753065}" type="slidenum">
              <a:rPr lang="en-IN" smtClean="0"/>
              <a:t>‹#›</a:t>
            </a:fld>
            <a:endParaRPr lang="en-IN"/>
          </a:p>
        </p:txBody>
      </p:sp>
    </p:spTree>
    <p:extLst>
      <p:ext uri="{BB962C8B-B14F-4D97-AF65-F5344CB8AC3E}">
        <p14:creationId xmlns:p14="http://schemas.microsoft.com/office/powerpoint/2010/main" val="301472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70D72B7-8B76-4208-9334-E55EB49C2DFE}" type="datetime1">
              <a:rPr lang="en-IN" smtClean="0"/>
              <a:t>14-06-2019</a:t>
            </a:fld>
            <a:endParaRPr lang="en-IN"/>
          </a:p>
        </p:txBody>
      </p:sp>
      <p:sp>
        <p:nvSpPr>
          <p:cNvPr id="4" name="Footer Placeholder 3"/>
          <p:cNvSpPr>
            <a:spLocks noGrp="1"/>
          </p:cNvSpPr>
          <p:nvPr>
            <p:ph type="ftr" sz="quarter" idx="11"/>
          </p:nvPr>
        </p:nvSpPr>
        <p:spPr/>
        <p:txBody>
          <a:bodyPr/>
          <a:lstStyle/>
          <a:p>
            <a:r>
              <a:rPr lang="en-IN" smtClean="0"/>
              <a:t>NIELIT CHENNAI</a:t>
            </a:r>
            <a:endParaRPr lang="en-IN"/>
          </a:p>
        </p:txBody>
      </p:sp>
      <p:sp>
        <p:nvSpPr>
          <p:cNvPr id="5" name="Slide Number Placeholder 4"/>
          <p:cNvSpPr>
            <a:spLocks noGrp="1"/>
          </p:cNvSpPr>
          <p:nvPr>
            <p:ph type="sldNum" sz="quarter" idx="12"/>
          </p:nvPr>
        </p:nvSpPr>
        <p:spPr/>
        <p:txBody>
          <a:bodyPr/>
          <a:lstStyle/>
          <a:p>
            <a:fld id="{564B71A9-B7A5-4AD7-BAB7-B480BB753065}" type="slidenum">
              <a:rPr lang="en-IN" smtClean="0"/>
              <a:t>‹#›</a:t>
            </a:fld>
            <a:endParaRPr lang="en-IN"/>
          </a:p>
        </p:txBody>
      </p:sp>
    </p:spTree>
    <p:extLst>
      <p:ext uri="{BB962C8B-B14F-4D97-AF65-F5344CB8AC3E}">
        <p14:creationId xmlns:p14="http://schemas.microsoft.com/office/powerpoint/2010/main" val="269441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355C90-3CBB-431E-821D-C5FDA638236F}" type="datetime1">
              <a:rPr lang="en-IN" smtClean="0"/>
              <a:t>14-06-2019</a:t>
            </a:fld>
            <a:endParaRPr lang="en-IN"/>
          </a:p>
        </p:txBody>
      </p:sp>
      <p:sp>
        <p:nvSpPr>
          <p:cNvPr id="3" name="Footer Placeholder 2"/>
          <p:cNvSpPr>
            <a:spLocks noGrp="1"/>
          </p:cNvSpPr>
          <p:nvPr>
            <p:ph type="ftr" sz="quarter" idx="11"/>
          </p:nvPr>
        </p:nvSpPr>
        <p:spPr/>
        <p:txBody>
          <a:bodyPr/>
          <a:lstStyle/>
          <a:p>
            <a:r>
              <a:rPr lang="en-IN" smtClean="0"/>
              <a:t>NIELIT CHENNAI</a:t>
            </a:r>
            <a:endParaRPr lang="en-IN"/>
          </a:p>
        </p:txBody>
      </p:sp>
      <p:sp>
        <p:nvSpPr>
          <p:cNvPr id="4" name="Slide Number Placeholder 3"/>
          <p:cNvSpPr>
            <a:spLocks noGrp="1"/>
          </p:cNvSpPr>
          <p:nvPr>
            <p:ph type="sldNum" sz="quarter" idx="12"/>
          </p:nvPr>
        </p:nvSpPr>
        <p:spPr/>
        <p:txBody>
          <a:bodyPr/>
          <a:lstStyle/>
          <a:p>
            <a:fld id="{564B71A9-B7A5-4AD7-BAB7-B480BB753065}" type="slidenum">
              <a:rPr lang="en-IN" smtClean="0"/>
              <a:t>‹#›</a:t>
            </a:fld>
            <a:endParaRPr lang="en-IN"/>
          </a:p>
        </p:txBody>
      </p:sp>
    </p:spTree>
    <p:extLst>
      <p:ext uri="{BB962C8B-B14F-4D97-AF65-F5344CB8AC3E}">
        <p14:creationId xmlns:p14="http://schemas.microsoft.com/office/powerpoint/2010/main" val="3682748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A9DFE0-07D5-468C-9589-0BC2020396C4}" type="datetime1">
              <a:rPr lang="en-IN" smtClean="0"/>
              <a:t>14-06-2019</a:t>
            </a:fld>
            <a:endParaRPr lang="en-IN"/>
          </a:p>
        </p:txBody>
      </p:sp>
      <p:sp>
        <p:nvSpPr>
          <p:cNvPr id="6" name="Footer Placeholder 5"/>
          <p:cNvSpPr>
            <a:spLocks noGrp="1"/>
          </p:cNvSpPr>
          <p:nvPr>
            <p:ph type="ftr" sz="quarter" idx="11"/>
          </p:nvPr>
        </p:nvSpPr>
        <p:spPr/>
        <p:txBody>
          <a:bodyPr/>
          <a:lstStyle/>
          <a:p>
            <a:r>
              <a:rPr lang="en-IN" smtClean="0"/>
              <a:t>NIELIT CHENNAI</a:t>
            </a:r>
            <a:endParaRPr lang="en-IN"/>
          </a:p>
        </p:txBody>
      </p:sp>
      <p:sp>
        <p:nvSpPr>
          <p:cNvPr id="7" name="Slide Number Placeholder 6"/>
          <p:cNvSpPr>
            <a:spLocks noGrp="1"/>
          </p:cNvSpPr>
          <p:nvPr>
            <p:ph type="sldNum" sz="quarter" idx="12"/>
          </p:nvPr>
        </p:nvSpPr>
        <p:spPr/>
        <p:txBody>
          <a:bodyPr/>
          <a:lstStyle/>
          <a:p>
            <a:fld id="{564B71A9-B7A5-4AD7-BAB7-B480BB753065}" type="slidenum">
              <a:rPr lang="en-IN" smtClean="0"/>
              <a:t>‹#›</a:t>
            </a:fld>
            <a:endParaRPr lang="en-IN"/>
          </a:p>
        </p:txBody>
      </p:sp>
    </p:spTree>
    <p:extLst>
      <p:ext uri="{BB962C8B-B14F-4D97-AF65-F5344CB8AC3E}">
        <p14:creationId xmlns:p14="http://schemas.microsoft.com/office/powerpoint/2010/main" val="1128151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7EAB9-1E93-4F9F-AF50-20BC223EA8C7}" type="datetime1">
              <a:rPr lang="en-IN" smtClean="0"/>
              <a:t>14-06-2019</a:t>
            </a:fld>
            <a:endParaRPr lang="en-IN"/>
          </a:p>
        </p:txBody>
      </p:sp>
      <p:sp>
        <p:nvSpPr>
          <p:cNvPr id="6" name="Footer Placeholder 5"/>
          <p:cNvSpPr>
            <a:spLocks noGrp="1"/>
          </p:cNvSpPr>
          <p:nvPr>
            <p:ph type="ftr" sz="quarter" idx="11"/>
          </p:nvPr>
        </p:nvSpPr>
        <p:spPr/>
        <p:txBody>
          <a:bodyPr/>
          <a:lstStyle/>
          <a:p>
            <a:r>
              <a:rPr lang="en-IN" smtClean="0"/>
              <a:t>NIELIT CHENNAI</a:t>
            </a:r>
            <a:endParaRPr lang="en-IN"/>
          </a:p>
        </p:txBody>
      </p:sp>
      <p:sp>
        <p:nvSpPr>
          <p:cNvPr id="7" name="Slide Number Placeholder 6"/>
          <p:cNvSpPr>
            <a:spLocks noGrp="1"/>
          </p:cNvSpPr>
          <p:nvPr>
            <p:ph type="sldNum" sz="quarter" idx="12"/>
          </p:nvPr>
        </p:nvSpPr>
        <p:spPr/>
        <p:txBody>
          <a:bodyPr/>
          <a:lstStyle/>
          <a:p>
            <a:fld id="{564B71A9-B7A5-4AD7-BAB7-B480BB753065}" type="slidenum">
              <a:rPr lang="en-IN" smtClean="0"/>
              <a:t>‹#›</a:t>
            </a:fld>
            <a:endParaRPr lang="en-IN"/>
          </a:p>
        </p:txBody>
      </p:sp>
    </p:spTree>
    <p:extLst>
      <p:ext uri="{BB962C8B-B14F-4D97-AF65-F5344CB8AC3E}">
        <p14:creationId xmlns:p14="http://schemas.microsoft.com/office/powerpoint/2010/main" val="2264057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08100-F198-456C-ACA5-186EB9D6D50A}" type="datetime1">
              <a:rPr lang="en-IN" smtClean="0"/>
              <a:t>14-06-2019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NIELIT CHENNAI</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B71A9-B7A5-4AD7-BAB7-B480BB753065}" type="slidenum">
              <a:rPr lang="en-IN" smtClean="0"/>
              <a:t>‹#›</a:t>
            </a:fld>
            <a:endParaRPr lang="en-IN"/>
          </a:p>
        </p:txBody>
      </p:sp>
    </p:spTree>
    <p:extLst>
      <p:ext uri="{BB962C8B-B14F-4D97-AF65-F5344CB8AC3E}">
        <p14:creationId xmlns:p14="http://schemas.microsoft.com/office/powerpoint/2010/main" val="1157018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2708920"/>
            <a:ext cx="8229600" cy="1143000"/>
          </a:xfrm>
        </p:spPr>
        <p:txBody>
          <a:bodyPr/>
          <a:lstStyle/>
          <a:p>
            <a:r>
              <a:rPr lang="en-IN" dirty="0" smtClean="0"/>
              <a:t>CONSTRUCTOR</a:t>
            </a:r>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4257928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fontScale="90000"/>
          </a:bodyPr>
          <a:lstStyle/>
          <a:p>
            <a:r>
              <a:rPr lang="en-IN" b="1" dirty="0" smtClean="0"/>
              <a:t>Inheritance in Python</a:t>
            </a:r>
            <a:br>
              <a:rPr lang="en-IN" b="1" dirty="0" smtClean="0"/>
            </a:br>
            <a:endParaRPr lang="en-IN" dirty="0"/>
          </a:p>
        </p:txBody>
      </p:sp>
      <p:sp>
        <p:nvSpPr>
          <p:cNvPr id="3" name="Content Placeholder 2"/>
          <p:cNvSpPr>
            <a:spLocks noGrp="1"/>
          </p:cNvSpPr>
          <p:nvPr>
            <p:ph idx="1"/>
          </p:nvPr>
        </p:nvSpPr>
        <p:spPr>
          <a:xfrm>
            <a:off x="395536" y="764704"/>
            <a:ext cx="8229600" cy="4525963"/>
          </a:xfrm>
        </p:spPr>
        <p:txBody>
          <a:bodyPr>
            <a:noAutofit/>
          </a:bodyPr>
          <a:lstStyle/>
          <a:p>
            <a:r>
              <a:rPr lang="en-US" sz="1900" b="1" dirty="0"/>
              <a:t>Inheritance</a:t>
            </a:r>
            <a:r>
              <a:rPr lang="en-US" sz="1900" dirty="0"/>
              <a:t> is one of the most important aspects of Object Oriented Programming. While programming, many a times, situations arise where we have to write a few classes with some common features and some unique, class-specific features, which include both variables and methods.</a:t>
            </a:r>
          </a:p>
          <a:p>
            <a:r>
              <a:rPr lang="en-US" sz="1900" dirty="0"/>
              <a:t>In such situations, as per object oriented programming, we can take out the common part and put it in a separate class, and make all the other classes inherit this class, to use its methods and variables, hence reducing re-writing the common features in every class, again and again.</a:t>
            </a:r>
          </a:p>
          <a:p>
            <a:r>
              <a:rPr lang="en-US" sz="1900" dirty="0"/>
              <a:t>The class which inherits another class is generally known as the </a:t>
            </a:r>
            <a:r>
              <a:rPr lang="en-US" sz="1900" b="1" dirty="0"/>
              <a:t>Child class</a:t>
            </a:r>
            <a:r>
              <a:rPr lang="en-US" sz="1900" dirty="0"/>
              <a:t>, while the class which is inherited by other classes is called as the </a:t>
            </a:r>
            <a:r>
              <a:rPr lang="en-US" sz="1900" b="1" dirty="0"/>
              <a:t>Parent class</a:t>
            </a:r>
            <a:r>
              <a:rPr lang="en-US" sz="1900" dirty="0"/>
              <a:t>.</a:t>
            </a:r>
          </a:p>
          <a:p>
            <a:r>
              <a:rPr lang="en-US" sz="1900" dirty="0" err="1"/>
              <a:t>Ofcourse</a:t>
            </a:r>
            <a:r>
              <a:rPr lang="en-US" sz="1900" dirty="0"/>
              <a:t>, you must only use this for the related classes only, for example, you can define a class </a:t>
            </a:r>
            <a:r>
              <a:rPr lang="en-US" sz="1900" b="1" dirty="0" err="1"/>
              <a:t>LivingOrganism</a:t>
            </a:r>
            <a:r>
              <a:rPr lang="en-US" sz="1900" dirty="0"/>
              <a:t> with all the basic features of a living organism defined in it, like breathe, eat etc. Now this class can easily be re-used by another class </a:t>
            </a:r>
            <a:r>
              <a:rPr lang="en-US" sz="1900" b="1" dirty="0"/>
              <a:t>Animals</a:t>
            </a:r>
            <a:r>
              <a:rPr lang="en-US" sz="1900" dirty="0"/>
              <a:t> and </a:t>
            </a:r>
            <a:r>
              <a:rPr lang="en-US" sz="1900" b="1" dirty="0" err="1"/>
              <a:t>HumanBeings</a:t>
            </a:r>
            <a:r>
              <a:rPr lang="en-US" sz="1900" dirty="0"/>
              <a:t>, as both of these shares the features.</a:t>
            </a:r>
          </a:p>
          <a:p>
            <a:r>
              <a:rPr lang="en-US" sz="1900" dirty="0"/>
              <a:t>Also, at times, Inheritance is used to simplify big classes with a lot of variables and methods, into smaller classes by breaking down the functionality into core features and secondary features. The core features are generally kept in the parent class.</a:t>
            </a:r>
          </a:p>
          <a:p>
            <a:endParaRPr lang="en-IN" sz="2000"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610049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Time for an Example</a:t>
            </a:r>
            <a:br>
              <a:rPr lang="en-IN" b="1" dirty="0"/>
            </a:br>
            <a:r>
              <a:rPr lang="en-IN" b="1" dirty="0" smtClean="0"/>
              <a:t>	</a:t>
            </a:r>
            <a:endParaRPr lang="en-IN" dirty="0"/>
          </a:p>
        </p:txBody>
      </p:sp>
      <p:sp>
        <p:nvSpPr>
          <p:cNvPr id="3" name="Content Placeholder 2"/>
          <p:cNvSpPr>
            <a:spLocks noGrp="1"/>
          </p:cNvSpPr>
          <p:nvPr>
            <p:ph idx="1"/>
          </p:nvPr>
        </p:nvSpPr>
        <p:spPr>
          <a:xfrm>
            <a:off x="467544" y="836712"/>
            <a:ext cx="8229600" cy="4525963"/>
          </a:xfrm>
        </p:spPr>
        <p:txBody>
          <a:bodyPr>
            <a:noAutofit/>
          </a:bodyPr>
          <a:lstStyle/>
          <a:p>
            <a:r>
              <a:rPr lang="en-US" sz="2000" dirty="0"/>
              <a:t>Let's take simple example. Animals can be divided into multiple types like reptiles, mammals, amphibians etc. While they all are different physically and biologically, there are many characteristics that are common amongst them. So now, we will define a parent class with name </a:t>
            </a:r>
            <a:r>
              <a:rPr lang="en-US" sz="2000" b="1" dirty="0"/>
              <a:t>Animal</a:t>
            </a:r>
            <a:r>
              <a:rPr lang="en-US" sz="2000" dirty="0"/>
              <a:t>, which will have some basic properties and functions related to animals.</a:t>
            </a:r>
          </a:p>
          <a:p>
            <a:r>
              <a:rPr lang="en-US" sz="2000" dirty="0"/>
              <a:t>And then we will define classes for various other types, and all those classes will also inherit the class </a:t>
            </a:r>
            <a:r>
              <a:rPr lang="en-US" sz="2000" b="1" dirty="0"/>
              <a:t>Animal</a:t>
            </a:r>
            <a:r>
              <a:rPr lang="en-US" sz="2000" dirty="0"/>
              <a:t>.</a:t>
            </a:r>
          </a:p>
          <a:p>
            <a:r>
              <a:rPr lang="en-US" sz="2000" dirty="0"/>
              <a:t>Here we have the Animal class.</a:t>
            </a:r>
          </a:p>
          <a:p>
            <a:pPr marL="457200" lvl="1" indent="0">
              <a:buNone/>
            </a:pPr>
            <a:r>
              <a:rPr lang="en-US" sz="2000" dirty="0" smtClean="0">
                <a:solidFill>
                  <a:srgbClr val="FF0000"/>
                </a:solidFill>
              </a:rPr>
              <a:t>class Animal:</a:t>
            </a:r>
          </a:p>
          <a:p>
            <a:pPr marL="457200" lvl="1" indent="0">
              <a:buNone/>
            </a:pPr>
            <a:r>
              <a:rPr lang="en-US" sz="2000" dirty="0" smtClean="0">
                <a:solidFill>
                  <a:srgbClr val="FF0000"/>
                </a:solidFill>
              </a:rPr>
              <a:t>    # properties</a:t>
            </a:r>
          </a:p>
          <a:p>
            <a:pPr marL="457200" lvl="1" indent="0">
              <a:buNone/>
            </a:pPr>
            <a:r>
              <a:rPr lang="en-US" sz="2000" dirty="0" smtClean="0">
                <a:solidFill>
                  <a:srgbClr val="FF0000"/>
                </a:solidFill>
              </a:rPr>
              <a:t>	multicellular = True</a:t>
            </a:r>
          </a:p>
          <a:p>
            <a:pPr marL="457200" lvl="1" indent="0">
              <a:buNone/>
            </a:pPr>
            <a:r>
              <a:rPr lang="en-US" sz="2000" dirty="0" smtClean="0">
                <a:solidFill>
                  <a:srgbClr val="FF0000"/>
                </a:solidFill>
              </a:rPr>
              <a:t>	# Eukaryotic means Cells with Nucleus</a:t>
            </a:r>
          </a:p>
          <a:p>
            <a:pPr marL="457200" lvl="1" indent="0">
              <a:buNone/>
            </a:pPr>
            <a:r>
              <a:rPr lang="en-US" sz="2000" dirty="0" smtClean="0">
                <a:solidFill>
                  <a:srgbClr val="FF0000"/>
                </a:solidFill>
              </a:rPr>
              <a:t>	eukaryotic = True</a:t>
            </a:r>
          </a:p>
          <a:p>
            <a:pPr marL="457200" lvl="1" indent="0">
              <a:buNone/>
            </a:pPr>
            <a:r>
              <a:rPr lang="en-US" sz="2000" dirty="0" smtClean="0">
                <a:solidFill>
                  <a:srgbClr val="FF0000"/>
                </a:solidFill>
              </a:rPr>
              <a:t>	# functions</a:t>
            </a:r>
          </a:p>
          <a:p>
            <a:pPr marL="457200" lvl="1" indent="0">
              <a:buNone/>
            </a:pPr>
            <a:r>
              <a:rPr lang="en-US" sz="2000" dirty="0" smtClean="0">
                <a:solidFill>
                  <a:srgbClr val="FF0000"/>
                </a:solidFill>
              </a:rPr>
              <a:t>	</a:t>
            </a:r>
            <a:r>
              <a:rPr lang="en-US" sz="2000" dirty="0" err="1" smtClean="0">
                <a:solidFill>
                  <a:srgbClr val="FF0000"/>
                </a:solidFill>
              </a:rPr>
              <a:t>def</a:t>
            </a:r>
            <a:r>
              <a:rPr lang="en-US" sz="2000" dirty="0" smtClean="0">
                <a:solidFill>
                  <a:srgbClr val="FF0000"/>
                </a:solidFill>
              </a:rPr>
              <a:t> breath()</a:t>
            </a:r>
          </a:p>
          <a:p>
            <a:pPr marL="457200" lvl="1" indent="0">
              <a:buNone/>
            </a:pPr>
            <a:r>
              <a:rPr lang="en-US" sz="2000" dirty="0" smtClean="0">
                <a:solidFill>
                  <a:srgbClr val="FF0000"/>
                </a:solidFill>
              </a:rPr>
              <a:t>	</a:t>
            </a:r>
            <a:r>
              <a:rPr lang="en-US" sz="2000" dirty="0" err="1" smtClean="0">
                <a:solidFill>
                  <a:srgbClr val="FF0000"/>
                </a:solidFill>
              </a:rPr>
              <a:t>def</a:t>
            </a:r>
            <a:r>
              <a:rPr lang="en-US" sz="2000" dirty="0" smtClean="0">
                <a:solidFill>
                  <a:srgbClr val="FF0000"/>
                </a:solidFill>
              </a:rPr>
              <a:t> feed()</a:t>
            </a:r>
            <a:endParaRPr lang="en-IN" sz="2000" dirty="0">
              <a:solidFill>
                <a:srgbClr val="FF0000"/>
              </a:solidFill>
            </a:endParaRPr>
          </a:p>
        </p:txBody>
      </p:sp>
      <p:sp>
        <p:nvSpPr>
          <p:cNvPr id="4" name="Footer Placeholder 3"/>
          <p:cNvSpPr>
            <a:spLocks noGrp="1"/>
          </p:cNvSpPr>
          <p:nvPr>
            <p:ph type="ftr" sz="quarter" idx="11"/>
          </p:nvPr>
        </p:nvSpPr>
        <p:spPr/>
        <p:txBody>
          <a:bodyPr/>
          <a:lstStyle/>
          <a:p>
            <a:r>
              <a:rPr lang="en-IN" dirty="0" smtClean="0"/>
              <a:t>NIELIT CHENNAI</a:t>
            </a:r>
            <a:endParaRPr lang="en-IN" dirty="0"/>
          </a:p>
        </p:txBody>
      </p:sp>
    </p:spTree>
    <p:extLst>
      <p:ext uri="{BB962C8B-B14F-4D97-AF65-F5344CB8AC3E}">
        <p14:creationId xmlns:p14="http://schemas.microsoft.com/office/powerpoint/2010/main" val="46942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a:t>Now let's define a class for </a:t>
            </a:r>
            <a:r>
              <a:rPr lang="en-US" b="1" dirty="0"/>
              <a:t>Mammals</a:t>
            </a:r>
            <a:r>
              <a:rPr lang="en-US" dirty="0"/>
              <a:t>. As mammals are animals with warm blood, who produce milk for their infants </a:t>
            </a:r>
            <a:r>
              <a:rPr lang="en-US" dirty="0" err="1"/>
              <a:t>etc</a:t>
            </a:r>
            <a:r>
              <a:rPr lang="en-US" dirty="0"/>
              <a:t>, hence our </a:t>
            </a:r>
            <a:r>
              <a:rPr lang="en-US" dirty="0" smtClean="0"/>
              <a:t>Mammal</a:t>
            </a:r>
            <a:r>
              <a:rPr lang="en-US" dirty="0"/>
              <a:t> class will look like</a:t>
            </a:r>
            <a:r>
              <a:rPr lang="en-US" dirty="0" smtClean="0"/>
              <a:t>,</a:t>
            </a:r>
          </a:p>
          <a:p>
            <a:r>
              <a:rPr lang="en-US" dirty="0" smtClean="0">
                <a:solidFill>
                  <a:srgbClr val="FF0000"/>
                </a:solidFill>
              </a:rPr>
              <a:t>class Mammal(Animal):</a:t>
            </a:r>
          </a:p>
          <a:p>
            <a:r>
              <a:rPr lang="en-US" dirty="0" smtClean="0">
                <a:solidFill>
                  <a:srgbClr val="FF0000"/>
                </a:solidFill>
              </a:rPr>
              <a:t>	# properties</a:t>
            </a:r>
          </a:p>
          <a:p>
            <a:r>
              <a:rPr lang="en-US" dirty="0" smtClean="0">
                <a:solidFill>
                  <a:srgbClr val="FF0000"/>
                </a:solidFill>
              </a:rPr>
              <a:t>	</a:t>
            </a:r>
            <a:r>
              <a:rPr lang="en-US" dirty="0" err="1" smtClean="0">
                <a:solidFill>
                  <a:srgbClr val="FF0000"/>
                </a:solidFill>
              </a:rPr>
              <a:t>haveMammaryGland</a:t>
            </a:r>
            <a:r>
              <a:rPr lang="en-US" dirty="0" smtClean="0">
                <a:solidFill>
                  <a:srgbClr val="FF0000"/>
                </a:solidFill>
              </a:rPr>
              <a:t> = True</a:t>
            </a:r>
          </a:p>
          <a:p>
            <a:r>
              <a:rPr lang="en-US" dirty="0" smtClean="0">
                <a:solidFill>
                  <a:srgbClr val="FF0000"/>
                </a:solidFill>
              </a:rPr>
              <a:t>	</a:t>
            </a:r>
            <a:r>
              <a:rPr lang="en-US" dirty="0" err="1" smtClean="0">
                <a:solidFill>
                  <a:srgbClr val="FF0000"/>
                </a:solidFill>
              </a:rPr>
              <a:t>def</a:t>
            </a:r>
            <a:r>
              <a:rPr lang="en-US" dirty="0" smtClean="0">
                <a:solidFill>
                  <a:srgbClr val="FF0000"/>
                </a:solidFill>
              </a:rPr>
              <a:t> </a:t>
            </a:r>
            <a:r>
              <a:rPr lang="en-US" dirty="0" err="1" smtClean="0">
                <a:solidFill>
                  <a:srgbClr val="FF0000"/>
                </a:solidFill>
              </a:rPr>
              <a:t>warmBlood</a:t>
            </a:r>
            <a:r>
              <a:rPr lang="en-US" dirty="0" smtClean="0">
                <a:solidFill>
                  <a:srgbClr val="FF0000"/>
                </a:solidFill>
              </a:rPr>
              <a:t> = True</a:t>
            </a:r>
          </a:p>
          <a:p>
            <a:r>
              <a:rPr lang="en-US" dirty="0" smtClean="0">
                <a:solidFill>
                  <a:srgbClr val="FF0000"/>
                </a:solidFill>
              </a:rPr>
              <a:t>	# functions</a:t>
            </a:r>
          </a:p>
          <a:p>
            <a:r>
              <a:rPr lang="en-US" dirty="0" smtClean="0">
                <a:solidFill>
                  <a:srgbClr val="FF0000"/>
                </a:solidFill>
              </a:rPr>
              <a:t>	</a:t>
            </a:r>
            <a:r>
              <a:rPr lang="en-US" dirty="0" err="1" smtClean="0">
                <a:solidFill>
                  <a:srgbClr val="FF0000"/>
                </a:solidFill>
              </a:rPr>
              <a:t>def</a:t>
            </a:r>
            <a:r>
              <a:rPr lang="en-US" dirty="0" smtClean="0">
                <a:solidFill>
                  <a:srgbClr val="FF0000"/>
                </a:solidFill>
              </a:rPr>
              <a:t> </a:t>
            </a:r>
            <a:r>
              <a:rPr lang="en-US" dirty="0" err="1" smtClean="0">
                <a:solidFill>
                  <a:srgbClr val="FF0000"/>
                </a:solidFill>
              </a:rPr>
              <a:t>produceMilk</a:t>
            </a:r>
            <a:r>
              <a:rPr lang="en-US" dirty="0" smtClean="0">
                <a:solidFill>
                  <a:srgbClr val="FF0000"/>
                </a:solidFill>
              </a:rPr>
              <a:t>()</a:t>
            </a:r>
            <a:endParaRPr lang="en-IN" dirty="0">
              <a:solidFill>
                <a:srgbClr val="FF0000"/>
              </a:solidFill>
            </a:endParaRPr>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719601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r>
              <a:rPr lang="en-US" sz="9200" dirty="0"/>
              <a:t>In case we want to create another class for </a:t>
            </a:r>
            <a:r>
              <a:rPr lang="en-US" sz="9200" dirty="0" smtClean="0"/>
              <a:t>Amphibians</a:t>
            </a:r>
            <a:r>
              <a:rPr lang="en-US" sz="9200" dirty="0"/>
              <a:t> too, </a:t>
            </a:r>
            <a:r>
              <a:rPr lang="en-US" sz="9200" dirty="0" smtClean="0"/>
              <a:t>then</a:t>
            </a:r>
          </a:p>
          <a:p>
            <a:r>
              <a:rPr lang="en-US" sz="9200" dirty="0" smtClean="0">
                <a:solidFill>
                  <a:srgbClr val="FF0000"/>
                </a:solidFill>
              </a:rPr>
              <a:t>class Amphibian(Animal):</a:t>
            </a:r>
          </a:p>
          <a:p>
            <a:r>
              <a:rPr lang="en-US" sz="9200" dirty="0" smtClean="0">
                <a:solidFill>
                  <a:srgbClr val="FF0000"/>
                </a:solidFill>
              </a:rPr>
              <a:t>	# properties</a:t>
            </a:r>
          </a:p>
          <a:p>
            <a:r>
              <a:rPr lang="en-US" sz="9200" dirty="0" smtClean="0">
                <a:solidFill>
                  <a:srgbClr val="FF0000"/>
                </a:solidFill>
              </a:rPr>
              <a:t>	</a:t>
            </a:r>
            <a:r>
              <a:rPr lang="en-US" sz="9200" dirty="0" err="1" smtClean="0">
                <a:solidFill>
                  <a:srgbClr val="FF0000"/>
                </a:solidFill>
              </a:rPr>
              <a:t>liveInWater</a:t>
            </a:r>
            <a:r>
              <a:rPr lang="en-US" sz="9200" dirty="0" smtClean="0">
                <a:solidFill>
                  <a:srgbClr val="FF0000"/>
                </a:solidFill>
              </a:rPr>
              <a:t> = True</a:t>
            </a:r>
          </a:p>
          <a:p>
            <a:r>
              <a:rPr lang="en-US" sz="9200" dirty="0" smtClean="0">
                <a:solidFill>
                  <a:srgbClr val="FF0000"/>
                </a:solidFill>
              </a:rPr>
              <a:t>	# functions</a:t>
            </a:r>
          </a:p>
          <a:p>
            <a:r>
              <a:rPr lang="en-US" sz="9200" dirty="0" smtClean="0">
                <a:solidFill>
                  <a:srgbClr val="FF0000"/>
                </a:solidFill>
              </a:rPr>
              <a:t>	</a:t>
            </a:r>
            <a:r>
              <a:rPr lang="en-US" sz="9200" dirty="0" err="1" smtClean="0">
                <a:solidFill>
                  <a:srgbClr val="FF0000"/>
                </a:solidFill>
              </a:rPr>
              <a:t>def</a:t>
            </a:r>
            <a:r>
              <a:rPr lang="en-US" sz="9200" dirty="0" smtClean="0">
                <a:solidFill>
                  <a:srgbClr val="FF0000"/>
                </a:solidFill>
              </a:rPr>
              <a:t> metamorphosis()</a:t>
            </a:r>
            <a:r>
              <a:rPr lang="en-US" sz="9200" dirty="0"/>
              <a:t> </a:t>
            </a:r>
            <a:endParaRPr lang="en-US" sz="9200" dirty="0" smtClean="0"/>
          </a:p>
          <a:p>
            <a:r>
              <a:rPr lang="en-US" sz="9200" dirty="0" smtClean="0"/>
              <a:t>As </a:t>
            </a:r>
            <a:r>
              <a:rPr lang="en-US" sz="9200" dirty="0"/>
              <a:t>the classes Mammals and Amphibian both inherit the class Animal, hence they will have the properties and functions defined in the class Animal.</a:t>
            </a:r>
          </a:p>
          <a:p>
            <a:r>
              <a:rPr lang="en-US" sz="9200" dirty="0"/>
              <a:t>Hence, now any object of Amphibian class, say </a:t>
            </a:r>
            <a:r>
              <a:rPr lang="en-US" sz="9200" b="1" dirty="0"/>
              <a:t>Frog</a:t>
            </a:r>
            <a:r>
              <a:rPr lang="en-US" sz="9200" dirty="0"/>
              <a:t>, will have the properties: multicellular(from class Animal), eukaryotic(from class Animal), </a:t>
            </a:r>
            <a:r>
              <a:rPr lang="en-US" sz="9200" dirty="0" err="1"/>
              <a:t>liveInWater</a:t>
            </a:r>
            <a:r>
              <a:rPr lang="en-US" sz="9200" dirty="0"/>
              <a:t>(from class Amphibian), and would be able to breath(), feed() and do metamorphosis().</a:t>
            </a:r>
          </a:p>
          <a:p>
            <a:endParaRPr lang="en-IN" dirty="0">
              <a:solidFill>
                <a:srgbClr val="FF0000"/>
              </a:solidFill>
            </a:endParaRPr>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719863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sz="2000" dirty="0"/>
              <a:t>And how all this can be written as code, if we create an object, say </a:t>
            </a:r>
            <a:r>
              <a:rPr lang="en-US" sz="2000" b="1" dirty="0"/>
              <a:t>Frog</a:t>
            </a:r>
            <a:r>
              <a:rPr lang="en-US" sz="2000" dirty="0" smtClean="0"/>
              <a:t>:</a:t>
            </a:r>
          </a:p>
          <a:p>
            <a:r>
              <a:rPr lang="en-IN" sz="2000" dirty="0" smtClean="0">
                <a:solidFill>
                  <a:srgbClr val="FF0000"/>
                </a:solidFill>
              </a:rPr>
              <a:t>&gt;&gt;&gt; Amphibian Frog = Amphibian()</a:t>
            </a:r>
          </a:p>
          <a:p>
            <a:r>
              <a:rPr lang="en-IN" sz="2000" dirty="0" smtClean="0">
                <a:solidFill>
                  <a:srgbClr val="FF0000"/>
                </a:solidFill>
              </a:rPr>
              <a:t>&gt;&gt;&gt; </a:t>
            </a:r>
            <a:r>
              <a:rPr lang="en-IN" sz="2000" dirty="0" err="1" smtClean="0">
                <a:solidFill>
                  <a:srgbClr val="FF0000"/>
                </a:solidFill>
              </a:rPr>
              <a:t>Frog.breath</a:t>
            </a:r>
            <a:r>
              <a:rPr lang="en-IN" sz="2000" dirty="0" smtClean="0">
                <a:solidFill>
                  <a:srgbClr val="FF0000"/>
                </a:solidFill>
              </a:rPr>
              <a:t>()   # calling function defined in Animal class</a:t>
            </a:r>
          </a:p>
          <a:p>
            <a:r>
              <a:rPr lang="en-IN" sz="2000" dirty="0" smtClean="0">
                <a:solidFill>
                  <a:srgbClr val="FF0000"/>
                </a:solidFill>
              </a:rPr>
              <a:t>&gt;&gt;&gt; </a:t>
            </a:r>
            <a:r>
              <a:rPr lang="en-IN" sz="2000" dirty="0" err="1" smtClean="0">
                <a:solidFill>
                  <a:srgbClr val="FF0000"/>
                </a:solidFill>
              </a:rPr>
              <a:t>Frog.metamorphosis</a:t>
            </a:r>
            <a:r>
              <a:rPr lang="en-IN" sz="2000" dirty="0" smtClean="0">
                <a:solidFill>
                  <a:srgbClr val="FF0000"/>
                </a:solidFill>
              </a:rPr>
              <a:t>()    # calling function defined in Amphibian class</a:t>
            </a:r>
          </a:p>
          <a:p>
            <a:r>
              <a:rPr lang="en-IN" sz="2000" dirty="0" smtClean="0">
                <a:solidFill>
                  <a:srgbClr val="FF0000"/>
                </a:solidFill>
              </a:rPr>
              <a:t>&gt;&gt;&gt; print </a:t>
            </a:r>
            <a:r>
              <a:rPr lang="en-IN" sz="2000" dirty="0" err="1" smtClean="0">
                <a:solidFill>
                  <a:srgbClr val="FF0000"/>
                </a:solidFill>
              </a:rPr>
              <a:t>Frog.liveInWater</a:t>
            </a:r>
            <a:endParaRPr lang="en-IN" sz="2000" dirty="0" smtClean="0">
              <a:solidFill>
                <a:srgbClr val="FF0000"/>
              </a:solidFill>
            </a:endParaRPr>
          </a:p>
          <a:p>
            <a:endParaRPr lang="en-IN" sz="2000" dirty="0">
              <a:solidFill>
                <a:srgbClr val="FF0000"/>
              </a:solidFill>
            </a:endParaRPr>
          </a:p>
          <a:p>
            <a:r>
              <a:rPr lang="en-IN" sz="2000" b="1" dirty="0"/>
              <a:t>Benefits of using Inheritance</a:t>
            </a:r>
          </a:p>
          <a:p>
            <a:r>
              <a:rPr lang="en-US" sz="2000" dirty="0"/>
              <a:t>Here are a few main advantages of using Inheritance in your programs.</a:t>
            </a:r>
          </a:p>
          <a:p>
            <a:r>
              <a:rPr lang="en-US" sz="2000" dirty="0"/>
              <a:t>Less code </a:t>
            </a:r>
            <a:r>
              <a:rPr lang="en-US" sz="2000" dirty="0" err="1"/>
              <a:t>repeatition</a:t>
            </a:r>
            <a:r>
              <a:rPr lang="en-US" sz="2000" dirty="0"/>
              <a:t>, as the code which is common can be placed in the parent class, hence making it available to all the child classes.</a:t>
            </a:r>
          </a:p>
          <a:p>
            <a:r>
              <a:rPr lang="en-US" sz="2000" b="1" dirty="0"/>
              <a:t>Structured Code</a:t>
            </a:r>
            <a:r>
              <a:rPr lang="en-US" sz="2000" dirty="0"/>
              <a:t>: By dividing the code into classes, we can structure our software better by dividing functionality into classes.</a:t>
            </a:r>
          </a:p>
          <a:p>
            <a:r>
              <a:rPr lang="en-US" sz="2000" dirty="0"/>
              <a:t>Make the code more scalable.</a:t>
            </a:r>
          </a:p>
          <a:p>
            <a:endParaRPr lang="en-IN" sz="2000" dirty="0" smtClean="0">
              <a:solidFill>
                <a:srgbClr val="FF0000"/>
              </a:solidFill>
            </a:endParaRPr>
          </a:p>
          <a:p>
            <a:endParaRPr lang="en-IN" sz="2000" dirty="0">
              <a:solidFill>
                <a:srgbClr val="FF0000"/>
              </a:solidFill>
            </a:endParaRPr>
          </a:p>
        </p:txBody>
      </p:sp>
      <p:sp>
        <p:nvSpPr>
          <p:cNvPr id="4" name="Footer Placeholder 3"/>
          <p:cNvSpPr>
            <a:spLocks noGrp="1"/>
          </p:cNvSpPr>
          <p:nvPr>
            <p:ph type="ftr" sz="quarter" idx="11"/>
          </p:nvPr>
        </p:nvSpPr>
        <p:spPr/>
        <p:txBody>
          <a:bodyPr/>
          <a:lstStyle/>
          <a:p>
            <a:r>
              <a:rPr lang="en-IN" smtClean="0"/>
              <a:t>NIELIT CHENNAI</a:t>
            </a:r>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996952"/>
            <a:ext cx="48291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9152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2048"/>
            <a:ext cx="8229600" cy="1143000"/>
          </a:xfrm>
        </p:spPr>
        <p:txBody>
          <a:bodyPr>
            <a:normAutofit/>
          </a:bodyPr>
          <a:lstStyle/>
          <a:p>
            <a:r>
              <a:rPr lang="en-US" sz="2800" b="1" dirty="0"/>
              <a:t>Accessing Parent Class Element in Child Class</a:t>
            </a:r>
            <a:br>
              <a:rPr lang="en-US" sz="2800" b="1" dirty="0"/>
            </a:br>
            <a:endParaRPr lang="en-IN" sz="2800" dirty="0"/>
          </a:p>
        </p:txBody>
      </p:sp>
      <p:sp>
        <p:nvSpPr>
          <p:cNvPr id="3" name="Content Placeholder 2"/>
          <p:cNvSpPr>
            <a:spLocks noGrp="1"/>
          </p:cNvSpPr>
          <p:nvPr>
            <p:ph idx="1"/>
          </p:nvPr>
        </p:nvSpPr>
        <p:spPr>
          <a:xfrm>
            <a:off x="467544" y="764704"/>
            <a:ext cx="8229600" cy="4525963"/>
          </a:xfrm>
        </p:spPr>
        <p:txBody>
          <a:bodyPr>
            <a:noAutofit/>
          </a:bodyPr>
          <a:lstStyle/>
          <a:p>
            <a:r>
              <a:rPr lang="en-US" sz="1600" dirty="0" smtClean="0"/>
              <a:t>While working in a child class, at some point you may have to use parent class's properties or functions. In order to access parent class's elements you can use the dot . operator.</a:t>
            </a:r>
          </a:p>
          <a:p>
            <a:r>
              <a:rPr lang="en-US" sz="1600" dirty="0" err="1" smtClean="0">
                <a:solidFill>
                  <a:srgbClr val="FF0000"/>
                </a:solidFill>
              </a:rPr>
              <a:t>Parent.variableName</a:t>
            </a:r>
            <a:endParaRPr lang="en-US" sz="1600" dirty="0" smtClean="0">
              <a:solidFill>
                <a:srgbClr val="FF0000"/>
              </a:solidFill>
            </a:endParaRPr>
          </a:p>
          <a:p>
            <a:r>
              <a:rPr lang="en-US" sz="1600" dirty="0" smtClean="0"/>
              <a:t>Mentioned above is how you can access the variable, or in case you need to call parent class's function then,</a:t>
            </a:r>
          </a:p>
          <a:p>
            <a:r>
              <a:rPr lang="en-US" sz="1600" dirty="0" err="1">
                <a:solidFill>
                  <a:srgbClr val="FF0000"/>
                </a:solidFill>
              </a:rPr>
              <a:t>Parent.functionName</a:t>
            </a:r>
            <a:r>
              <a:rPr lang="en-US" sz="1600" dirty="0">
                <a:solidFill>
                  <a:srgbClr val="FF0000"/>
                </a:solidFill>
              </a:rPr>
              <a:t>()</a:t>
            </a:r>
          </a:p>
          <a:p>
            <a:r>
              <a:rPr lang="en-US" sz="1600" dirty="0" smtClean="0"/>
              <a:t>Where Parent is the name of our parent class, and </a:t>
            </a:r>
            <a:r>
              <a:rPr lang="en-US" sz="1600" dirty="0" err="1" smtClean="0"/>
              <a:t>variableName</a:t>
            </a:r>
            <a:r>
              <a:rPr lang="en-US" sz="1600" dirty="0" smtClean="0"/>
              <a:t> and </a:t>
            </a:r>
            <a:r>
              <a:rPr lang="en-US" sz="1600" dirty="0" err="1" smtClean="0"/>
              <a:t>functionName</a:t>
            </a:r>
            <a:r>
              <a:rPr lang="en-US" sz="1600" dirty="0" smtClean="0"/>
              <a:t>() are its variable and function respectively.</a:t>
            </a:r>
          </a:p>
          <a:p>
            <a:r>
              <a:rPr lang="en-US" sz="1600" dirty="0" smtClean="0"/>
              <a:t>Below is an example, we have a simple example to demonstrate this:</a:t>
            </a:r>
          </a:p>
          <a:p>
            <a:r>
              <a:rPr lang="en-US" sz="1600" dirty="0" smtClean="0">
                <a:solidFill>
                  <a:srgbClr val="FF0000"/>
                </a:solidFill>
              </a:rPr>
              <a:t>class Parent:</a:t>
            </a:r>
          </a:p>
          <a:p>
            <a:r>
              <a:rPr lang="en-US" sz="1600" dirty="0" smtClean="0">
                <a:solidFill>
                  <a:srgbClr val="FF0000"/>
                </a:solidFill>
              </a:rPr>
              <a:t>  	var1 = 1</a:t>
            </a:r>
          </a:p>
          <a:p>
            <a:r>
              <a:rPr lang="en-US" sz="1600" dirty="0" smtClean="0">
                <a:solidFill>
                  <a:srgbClr val="FF0000"/>
                </a:solidFill>
              </a:rPr>
              <a:t>  	</a:t>
            </a:r>
            <a:r>
              <a:rPr lang="en-US" sz="1600" dirty="0" err="1" smtClean="0">
                <a:solidFill>
                  <a:srgbClr val="FF0000"/>
                </a:solidFill>
              </a:rPr>
              <a:t>def</a:t>
            </a:r>
            <a:r>
              <a:rPr lang="en-US" sz="1600" dirty="0" smtClean="0">
                <a:solidFill>
                  <a:srgbClr val="FF0000"/>
                </a:solidFill>
              </a:rPr>
              <a:t> func1(self):</a:t>
            </a:r>
          </a:p>
          <a:p>
            <a:r>
              <a:rPr lang="en-US" sz="1600" dirty="0" smtClean="0">
                <a:solidFill>
                  <a:srgbClr val="FF0000"/>
                </a:solidFill>
              </a:rPr>
              <a:t>  	    # do something here</a:t>
            </a:r>
          </a:p>
          <a:p>
            <a:r>
              <a:rPr lang="en-US" sz="1600" dirty="0" smtClean="0">
                <a:solidFill>
                  <a:srgbClr val="FF0000"/>
                </a:solidFill>
              </a:rPr>
              <a:t>class Child(Parent):</a:t>
            </a:r>
          </a:p>
          <a:p>
            <a:r>
              <a:rPr lang="en-US" sz="1600" dirty="0" smtClean="0">
                <a:solidFill>
                  <a:srgbClr val="FF0000"/>
                </a:solidFill>
              </a:rPr>
              <a:t>  	var2 = 2</a:t>
            </a:r>
          </a:p>
          <a:p>
            <a:r>
              <a:rPr lang="en-US" sz="1600" dirty="0" smtClean="0">
                <a:solidFill>
                  <a:srgbClr val="FF0000"/>
                </a:solidFill>
              </a:rPr>
              <a:t>  	</a:t>
            </a:r>
            <a:r>
              <a:rPr lang="en-US" sz="1600" dirty="0" err="1" smtClean="0">
                <a:solidFill>
                  <a:srgbClr val="FF0000"/>
                </a:solidFill>
              </a:rPr>
              <a:t>def</a:t>
            </a:r>
            <a:r>
              <a:rPr lang="en-US" sz="1600" dirty="0" smtClean="0">
                <a:solidFill>
                  <a:srgbClr val="FF0000"/>
                </a:solidFill>
              </a:rPr>
              <a:t> func2(self):</a:t>
            </a:r>
          </a:p>
          <a:p>
            <a:r>
              <a:rPr lang="en-US" sz="1600" dirty="0" smtClean="0">
                <a:solidFill>
                  <a:srgbClr val="FF0000"/>
                </a:solidFill>
              </a:rPr>
              <a:t>        # do something here too</a:t>
            </a:r>
          </a:p>
          <a:p>
            <a:r>
              <a:rPr lang="en-US" sz="1600" dirty="0" smtClean="0">
                <a:solidFill>
                  <a:srgbClr val="FF0000"/>
                </a:solidFill>
              </a:rPr>
              <a:t>  		# time to use var1 from 'Parent'</a:t>
            </a:r>
          </a:p>
          <a:p>
            <a:r>
              <a:rPr lang="en-US" sz="1600" dirty="0" smtClean="0">
                <a:solidFill>
                  <a:srgbClr val="FF0000"/>
                </a:solidFill>
              </a:rPr>
              <a:t>  	    </a:t>
            </a:r>
            <a:r>
              <a:rPr lang="en-US" sz="1600" dirty="0" err="1" smtClean="0">
                <a:solidFill>
                  <a:srgbClr val="FF0000"/>
                </a:solidFill>
              </a:rPr>
              <a:t>myVar</a:t>
            </a:r>
            <a:r>
              <a:rPr lang="en-US" sz="1600" dirty="0" smtClean="0">
                <a:solidFill>
                  <a:srgbClr val="FF0000"/>
                </a:solidFill>
              </a:rPr>
              <a:t> = Parent.var1 + 10</a:t>
            </a:r>
          </a:p>
          <a:p>
            <a:r>
              <a:rPr lang="en-US" sz="1600" dirty="0" smtClean="0">
                <a:solidFill>
                  <a:srgbClr val="FF0000"/>
                </a:solidFill>
              </a:rPr>
              <a:t>  	    return </a:t>
            </a:r>
            <a:r>
              <a:rPr lang="en-US" sz="1600" dirty="0" err="1" smtClean="0">
                <a:solidFill>
                  <a:srgbClr val="FF0000"/>
                </a:solidFill>
              </a:rPr>
              <a:t>myVar</a:t>
            </a:r>
            <a:endParaRPr lang="en-US" sz="1600" dirty="0" smtClean="0">
              <a:solidFill>
                <a:srgbClr val="FF0000"/>
              </a:solidFill>
            </a:endParaRPr>
          </a:p>
          <a:p>
            <a:endParaRPr lang="en-IN" sz="1600" dirty="0"/>
          </a:p>
        </p:txBody>
      </p:sp>
      <p:sp>
        <p:nvSpPr>
          <p:cNvPr id="4" name="Footer Placeholder 3"/>
          <p:cNvSpPr>
            <a:spLocks noGrp="1"/>
          </p:cNvSpPr>
          <p:nvPr>
            <p:ph type="ftr" sz="quarter" idx="11"/>
          </p:nvPr>
        </p:nvSpPr>
        <p:spPr/>
        <p:txBody>
          <a:bodyPr/>
          <a:lstStyle/>
          <a:p>
            <a:r>
              <a:rPr lang="en-IN" dirty="0" smtClean="0"/>
              <a:t>NIELIT CHENNAI</a:t>
            </a:r>
            <a:endParaRPr lang="en-IN" dirty="0"/>
          </a:p>
        </p:txBody>
      </p:sp>
    </p:spTree>
    <p:extLst>
      <p:ext uri="{BB962C8B-B14F-4D97-AF65-F5344CB8AC3E}">
        <p14:creationId xmlns:p14="http://schemas.microsoft.com/office/powerpoint/2010/main" val="438800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2996952"/>
            <a:ext cx="8229600" cy="1143000"/>
          </a:xfrm>
        </p:spPr>
        <p:txBody>
          <a:bodyPr/>
          <a:lstStyle/>
          <a:p>
            <a:r>
              <a:rPr lang="en-IN" dirty="0" smtClean="0"/>
              <a:t>METHOD OVERRIDING</a:t>
            </a:r>
            <a:endParaRPr lang="en-IN" dirty="0"/>
          </a:p>
        </p:txBody>
      </p:sp>
      <p:sp>
        <p:nvSpPr>
          <p:cNvPr id="5" name="Footer Placeholder 4"/>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99258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b="1" dirty="0"/>
              <a:t>Python Method Overriding Example</a:t>
            </a:r>
            <a:br>
              <a:rPr lang="en-IN" b="1" dirty="0"/>
            </a:br>
            <a:endParaRPr lang="en-IN" dirty="0"/>
          </a:p>
        </p:txBody>
      </p:sp>
      <p:sp>
        <p:nvSpPr>
          <p:cNvPr id="4" name="Content Placeholder 3"/>
          <p:cNvSpPr>
            <a:spLocks noGrp="1"/>
          </p:cNvSpPr>
          <p:nvPr>
            <p:ph idx="1"/>
          </p:nvPr>
        </p:nvSpPr>
        <p:spPr/>
        <p:txBody>
          <a:bodyPr>
            <a:normAutofit fontScale="62500" lnSpcReduction="20000"/>
          </a:bodyPr>
          <a:lstStyle/>
          <a:p>
            <a:r>
              <a:rPr lang="en-US" dirty="0"/>
              <a:t>There is a parent class named </a:t>
            </a:r>
            <a:r>
              <a:rPr lang="en-US" dirty="0" smtClean="0"/>
              <a:t>Animal</a:t>
            </a:r>
            <a:r>
              <a:rPr lang="en-US" dirty="0"/>
              <a:t>:</a:t>
            </a:r>
            <a:endParaRPr lang="en-US" dirty="0" smtClean="0"/>
          </a:p>
          <a:p>
            <a:r>
              <a:rPr lang="en-US" dirty="0" smtClean="0">
                <a:solidFill>
                  <a:srgbClr val="FF0000"/>
                </a:solidFill>
              </a:rPr>
              <a:t>class Animal:</a:t>
            </a:r>
          </a:p>
          <a:p>
            <a:r>
              <a:rPr lang="en-US" dirty="0" smtClean="0">
                <a:solidFill>
                  <a:srgbClr val="FF0000"/>
                </a:solidFill>
              </a:rPr>
              <a:t>    # properties</a:t>
            </a:r>
          </a:p>
          <a:p>
            <a:r>
              <a:rPr lang="en-US" dirty="0" smtClean="0">
                <a:solidFill>
                  <a:srgbClr val="FF0000"/>
                </a:solidFill>
              </a:rPr>
              <a:t>	multicellular = True</a:t>
            </a:r>
          </a:p>
          <a:p>
            <a:r>
              <a:rPr lang="en-US" dirty="0" smtClean="0">
                <a:solidFill>
                  <a:srgbClr val="FF0000"/>
                </a:solidFill>
              </a:rPr>
              <a:t>	# Eukaryotic means Cells with Nucleus</a:t>
            </a:r>
          </a:p>
          <a:p>
            <a:r>
              <a:rPr lang="en-US" dirty="0" smtClean="0">
                <a:solidFill>
                  <a:srgbClr val="FF0000"/>
                </a:solidFill>
              </a:rPr>
              <a:t>	eukaryotic = True</a:t>
            </a:r>
          </a:p>
          <a:p>
            <a:r>
              <a:rPr lang="en-US" dirty="0" smtClean="0">
                <a:solidFill>
                  <a:srgbClr val="FF0000"/>
                </a:solidFill>
              </a:rPr>
              <a:t>	</a:t>
            </a:r>
          </a:p>
          <a:p>
            <a:r>
              <a:rPr lang="en-US" dirty="0" smtClean="0">
                <a:solidFill>
                  <a:srgbClr val="FF0000"/>
                </a:solidFill>
              </a:rPr>
              <a:t>	# function breathe</a:t>
            </a:r>
          </a:p>
          <a:p>
            <a:r>
              <a:rPr lang="en-US" dirty="0" smtClean="0">
                <a:solidFill>
                  <a:srgbClr val="FF0000"/>
                </a:solidFill>
              </a:rPr>
              <a:t>	</a:t>
            </a:r>
            <a:r>
              <a:rPr lang="en-US" dirty="0" err="1" smtClean="0">
                <a:solidFill>
                  <a:srgbClr val="FF0000"/>
                </a:solidFill>
              </a:rPr>
              <a:t>def</a:t>
            </a:r>
            <a:r>
              <a:rPr lang="en-US" dirty="0" smtClean="0">
                <a:solidFill>
                  <a:srgbClr val="FF0000"/>
                </a:solidFill>
              </a:rPr>
              <a:t> breathe(self):</a:t>
            </a:r>
          </a:p>
          <a:p>
            <a:r>
              <a:rPr lang="en-US" dirty="0" smtClean="0">
                <a:solidFill>
                  <a:srgbClr val="FF0000"/>
                </a:solidFill>
              </a:rPr>
              <a:t>	    print("I breathe oxygen.")</a:t>
            </a:r>
          </a:p>
          <a:p>
            <a:r>
              <a:rPr lang="en-US" dirty="0" smtClean="0">
                <a:solidFill>
                  <a:srgbClr val="FF0000"/>
                </a:solidFill>
              </a:rPr>
              <a:t>    </a:t>
            </a:r>
          </a:p>
          <a:p>
            <a:r>
              <a:rPr lang="en-US" dirty="0" smtClean="0">
                <a:solidFill>
                  <a:srgbClr val="FF0000"/>
                </a:solidFill>
              </a:rPr>
              <a:t>    # function feed</a:t>
            </a:r>
          </a:p>
          <a:p>
            <a:r>
              <a:rPr lang="en-US" dirty="0" smtClean="0">
                <a:solidFill>
                  <a:srgbClr val="FF0000"/>
                </a:solidFill>
              </a:rPr>
              <a:t>	</a:t>
            </a:r>
            <a:r>
              <a:rPr lang="en-US" dirty="0" err="1" smtClean="0">
                <a:solidFill>
                  <a:srgbClr val="FF0000"/>
                </a:solidFill>
              </a:rPr>
              <a:t>def</a:t>
            </a:r>
            <a:r>
              <a:rPr lang="en-US" dirty="0" smtClean="0">
                <a:solidFill>
                  <a:srgbClr val="FF0000"/>
                </a:solidFill>
              </a:rPr>
              <a:t> feed(self):</a:t>
            </a:r>
          </a:p>
          <a:p>
            <a:r>
              <a:rPr lang="en-US" dirty="0" smtClean="0">
                <a:solidFill>
                  <a:srgbClr val="FF0000"/>
                </a:solidFill>
              </a:rPr>
              <a:t>	    print("I eat food.")</a:t>
            </a:r>
            <a:endParaRPr lang="en-IN" dirty="0">
              <a:solidFill>
                <a:srgbClr val="FF0000"/>
              </a:solidFill>
            </a:endParaRPr>
          </a:p>
        </p:txBody>
      </p:sp>
      <p:sp>
        <p:nvSpPr>
          <p:cNvPr id="5" name="Footer Placeholder 4"/>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822381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Let's create a child class </a:t>
            </a:r>
            <a:r>
              <a:rPr lang="en-US" dirty="0" smtClean="0"/>
              <a:t>Herbivorous</a:t>
            </a:r>
            <a:r>
              <a:rPr lang="en-US" dirty="0"/>
              <a:t> which will extend </a:t>
            </a:r>
            <a:r>
              <a:rPr lang="en-US" dirty="0" smtClean="0"/>
              <a:t>the</a:t>
            </a:r>
          </a:p>
          <a:p>
            <a:r>
              <a:rPr lang="en-US" dirty="0" smtClean="0">
                <a:solidFill>
                  <a:srgbClr val="FF0000"/>
                </a:solidFill>
              </a:rPr>
              <a:t>class Herbivorous(Animal): </a:t>
            </a:r>
          </a:p>
          <a:p>
            <a:r>
              <a:rPr lang="en-US" dirty="0" smtClean="0">
                <a:solidFill>
                  <a:srgbClr val="FF0000"/>
                </a:solidFill>
              </a:rPr>
              <a:t># function feed</a:t>
            </a:r>
          </a:p>
          <a:p>
            <a:r>
              <a:rPr lang="en-US" dirty="0" err="1" smtClean="0">
                <a:solidFill>
                  <a:srgbClr val="FF0000"/>
                </a:solidFill>
              </a:rPr>
              <a:t>def</a:t>
            </a:r>
            <a:r>
              <a:rPr lang="en-US" dirty="0" smtClean="0">
                <a:solidFill>
                  <a:srgbClr val="FF0000"/>
                </a:solidFill>
              </a:rPr>
              <a:t> feed(self):</a:t>
            </a:r>
          </a:p>
          <a:p>
            <a:r>
              <a:rPr lang="en-US" dirty="0" smtClean="0">
                <a:solidFill>
                  <a:srgbClr val="FF0000"/>
                </a:solidFill>
              </a:rPr>
              <a:t>print("I eat only plants. I am vegetarian.")</a:t>
            </a:r>
          </a:p>
          <a:p>
            <a:r>
              <a:rPr lang="en-US" dirty="0"/>
              <a:t>In the child class </a:t>
            </a:r>
            <a:r>
              <a:rPr lang="en-US" dirty="0" smtClean="0"/>
              <a:t>Herbivorous</a:t>
            </a:r>
            <a:r>
              <a:rPr lang="en-US" dirty="0"/>
              <a:t> we have overridden the method </a:t>
            </a:r>
            <a:r>
              <a:rPr lang="en-US" dirty="0" smtClean="0"/>
              <a:t>feed()</a:t>
            </a:r>
            <a:r>
              <a:rPr lang="en-US" dirty="0"/>
              <a:t>.</a:t>
            </a:r>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174261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23528" y="188640"/>
            <a:ext cx="8229600" cy="4525963"/>
          </a:xfrm>
        </p:spPr>
        <p:txBody>
          <a:bodyPr>
            <a:noAutofit/>
          </a:bodyPr>
          <a:lstStyle/>
          <a:p>
            <a:r>
              <a:rPr lang="en-US" sz="2000" dirty="0"/>
              <a:t>So now when we create an object of the class </a:t>
            </a:r>
            <a:r>
              <a:rPr lang="en-US" sz="2000" dirty="0" smtClean="0"/>
              <a:t>Herbivorous</a:t>
            </a:r>
            <a:r>
              <a:rPr lang="en-US" sz="2000" dirty="0"/>
              <a:t> and call the method </a:t>
            </a:r>
            <a:r>
              <a:rPr lang="en-US" sz="2000" dirty="0" smtClean="0"/>
              <a:t>feed()</a:t>
            </a:r>
            <a:r>
              <a:rPr lang="en-US" sz="2000" dirty="0"/>
              <a:t> the overridden version will be executed</a:t>
            </a:r>
            <a:r>
              <a:rPr lang="en-US" sz="2000" dirty="0" smtClean="0"/>
              <a:t>.</a:t>
            </a:r>
          </a:p>
          <a:p>
            <a:r>
              <a:rPr lang="en-US" sz="2000" dirty="0" err="1" smtClean="0">
                <a:solidFill>
                  <a:srgbClr val="FF0000"/>
                </a:solidFill>
              </a:rPr>
              <a:t>herbi</a:t>
            </a:r>
            <a:r>
              <a:rPr lang="en-US" sz="2000" dirty="0" smtClean="0">
                <a:solidFill>
                  <a:srgbClr val="FF0000"/>
                </a:solidFill>
              </a:rPr>
              <a:t> = Herbivorous()</a:t>
            </a:r>
          </a:p>
          <a:p>
            <a:r>
              <a:rPr lang="en-US" sz="2000" dirty="0" err="1" smtClean="0">
                <a:solidFill>
                  <a:srgbClr val="FF0000"/>
                </a:solidFill>
              </a:rPr>
              <a:t>herbi.feed</a:t>
            </a:r>
            <a:r>
              <a:rPr lang="en-US" sz="2000" dirty="0" smtClean="0">
                <a:solidFill>
                  <a:srgbClr val="FF0000"/>
                </a:solidFill>
              </a:rPr>
              <a:t>()</a:t>
            </a:r>
          </a:p>
          <a:p>
            <a:r>
              <a:rPr lang="en-US" sz="2000" dirty="0" smtClean="0">
                <a:solidFill>
                  <a:srgbClr val="FF0000"/>
                </a:solidFill>
              </a:rPr>
              <a:t># calling some other function</a:t>
            </a:r>
          </a:p>
          <a:p>
            <a:r>
              <a:rPr lang="en-US" sz="2000" dirty="0" err="1" smtClean="0">
                <a:solidFill>
                  <a:srgbClr val="FF0000"/>
                </a:solidFill>
              </a:rPr>
              <a:t>herbi.breathe</a:t>
            </a:r>
            <a:r>
              <a:rPr lang="en-US" sz="2000" dirty="0" smtClean="0">
                <a:solidFill>
                  <a:srgbClr val="FF0000"/>
                </a:solidFill>
              </a:rPr>
              <a:t>()</a:t>
            </a:r>
            <a:endParaRPr lang="en-IN" sz="2000" dirty="0">
              <a:solidFill>
                <a:srgbClr val="FF000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492896"/>
            <a:ext cx="61150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09002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a Constructor?</a:t>
            </a:r>
            <a:br>
              <a:rPr lang="en-IN" b="1" dirty="0"/>
            </a:br>
            <a:endParaRPr lang="en-IN" dirty="0"/>
          </a:p>
        </p:txBody>
      </p:sp>
      <p:sp>
        <p:nvSpPr>
          <p:cNvPr id="4" name="Content Placeholder 3"/>
          <p:cNvSpPr>
            <a:spLocks noGrp="1"/>
          </p:cNvSpPr>
          <p:nvPr>
            <p:ph idx="1"/>
          </p:nvPr>
        </p:nvSpPr>
        <p:spPr/>
        <p:txBody>
          <a:bodyPr>
            <a:normAutofit fontScale="62500" lnSpcReduction="20000"/>
          </a:bodyPr>
          <a:lstStyle/>
          <a:p>
            <a:r>
              <a:rPr lang="en-US" dirty="0"/>
              <a:t>First, by simply defining it inside the class and maybe even initialize it with some value, then and there, pretty much like</a:t>
            </a:r>
            <a:r>
              <a:rPr lang="en-US" dirty="0" smtClean="0"/>
              <a:t>:</a:t>
            </a:r>
          </a:p>
          <a:p>
            <a:r>
              <a:rPr lang="en-US" dirty="0"/>
              <a:t>class</a:t>
            </a:r>
            <a:r>
              <a:rPr lang="en-US" dirty="0" smtClean="0"/>
              <a:t> Example</a:t>
            </a:r>
            <a:r>
              <a:rPr lang="en-US" dirty="0"/>
              <a:t>:</a:t>
            </a:r>
            <a:r>
              <a:rPr lang="en-US" dirty="0" smtClean="0"/>
              <a:t> </a:t>
            </a:r>
          </a:p>
          <a:p>
            <a:r>
              <a:rPr lang="en-US" dirty="0" err="1" smtClean="0">
                <a:solidFill>
                  <a:srgbClr val="FF0000"/>
                </a:solidFill>
              </a:rPr>
              <a:t>myVariable</a:t>
            </a:r>
            <a:r>
              <a:rPr lang="en-US" dirty="0" smtClean="0">
                <a:solidFill>
                  <a:srgbClr val="FF0000"/>
                </a:solidFill>
              </a:rPr>
              <a:t> </a:t>
            </a:r>
            <a:r>
              <a:rPr lang="en-US" dirty="0">
                <a:solidFill>
                  <a:srgbClr val="FF0000"/>
                </a:solidFill>
              </a:rPr>
              <a:t>=</a:t>
            </a:r>
            <a:r>
              <a:rPr lang="en-US" dirty="0" smtClean="0">
                <a:solidFill>
                  <a:srgbClr val="FF0000"/>
                </a:solidFill>
              </a:rPr>
              <a:t> </a:t>
            </a:r>
            <a:r>
              <a:rPr lang="en-US" dirty="0">
                <a:solidFill>
                  <a:srgbClr val="FF0000"/>
                </a:solidFill>
              </a:rPr>
              <a:t>"some </a:t>
            </a:r>
            <a:r>
              <a:rPr lang="en-US" dirty="0" smtClean="0">
                <a:solidFill>
                  <a:srgbClr val="FF0000"/>
                </a:solidFill>
              </a:rPr>
              <a:t>value“</a:t>
            </a:r>
          </a:p>
          <a:p>
            <a:r>
              <a:rPr lang="en-US" dirty="0"/>
              <a:t>Second way is to declare them inside any </a:t>
            </a:r>
            <a:r>
              <a:rPr lang="en-US" b="1" dirty="0"/>
              <a:t>function</a:t>
            </a:r>
            <a:r>
              <a:rPr lang="en-US" dirty="0"/>
              <a:t> of the class, using the </a:t>
            </a:r>
            <a:r>
              <a:rPr lang="en-US" dirty="0" smtClean="0"/>
              <a:t>self</a:t>
            </a:r>
            <a:r>
              <a:rPr lang="en-US" dirty="0"/>
              <a:t> keyword</a:t>
            </a:r>
            <a:r>
              <a:rPr lang="en-US" dirty="0" smtClean="0"/>
              <a:t>.</a:t>
            </a:r>
            <a:r>
              <a:rPr lang="en-US" dirty="0"/>
              <a:t> Also, it is possible to assign values to the variables while declaring them but sometimes it may happen that the values of these variables may vary for different objects of the same class. In such cases, you'll have to go for assigning values to the variables after the object creation.</a:t>
            </a:r>
          </a:p>
          <a:p>
            <a:r>
              <a:rPr lang="en-US" dirty="0"/>
              <a:t>Again, this can be done in two ways. First, by calling each variable direct from the object, using the dot . symbol, like:</a:t>
            </a:r>
          </a:p>
          <a:p>
            <a:r>
              <a:rPr lang="en-US" dirty="0">
                <a:solidFill>
                  <a:srgbClr val="FF0000"/>
                </a:solidFill>
              </a:rPr>
              <a:t>&gt;&gt;&gt;</a:t>
            </a:r>
            <a:r>
              <a:rPr lang="en-US" dirty="0" smtClean="0">
                <a:solidFill>
                  <a:srgbClr val="FF0000"/>
                </a:solidFill>
              </a:rPr>
              <a:t> </a:t>
            </a:r>
            <a:r>
              <a:rPr lang="en-US" dirty="0" err="1" smtClean="0">
                <a:solidFill>
                  <a:srgbClr val="FF0000"/>
                </a:solidFill>
              </a:rPr>
              <a:t>myObject</a:t>
            </a:r>
            <a:r>
              <a:rPr lang="en-US" dirty="0" err="1">
                <a:solidFill>
                  <a:srgbClr val="FF0000"/>
                </a:solidFill>
              </a:rPr>
              <a:t>.</a:t>
            </a:r>
            <a:r>
              <a:rPr lang="en-US" dirty="0" err="1" smtClean="0">
                <a:solidFill>
                  <a:srgbClr val="FF0000"/>
                </a:solidFill>
              </a:rPr>
              <a:t>myVariable</a:t>
            </a:r>
            <a:r>
              <a:rPr lang="en-US" dirty="0" smtClean="0">
                <a:solidFill>
                  <a:srgbClr val="FF0000"/>
                </a:solidFill>
              </a:rPr>
              <a:t> </a:t>
            </a:r>
            <a:r>
              <a:rPr lang="en-US" dirty="0">
                <a:solidFill>
                  <a:srgbClr val="FF0000"/>
                </a:solidFill>
              </a:rPr>
              <a:t>=</a:t>
            </a:r>
            <a:r>
              <a:rPr lang="en-US" dirty="0" smtClean="0">
                <a:solidFill>
                  <a:srgbClr val="FF0000"/>
                </a:solidFill>
              </a:rPr>
              <a:t> </a:t>
            </a:r>
            <a:r>
              <a:rPr lang="en-US" dirty="0">
                <a:solidFill>
                  <a:srgbClr val="FF0000"/>
                </a:solidFill>
              </a:rPr>
              <a:t>"some other </a:t>
            </a:r>
            <a:r>
              <a:rPr lang="en-US" dirty="0" smtClean="0">
                <a:solidFill>
                  <a:srgbClr val="FF0000"/>
                </a:solidFill>
              </a:rPr>
              <a:t>value“</a:t>
            </a:r>
          </a:p>
          <a:p>
            <a:r>
              <a:rPr lang="en-US" dirty="0" smtClean="0"/>
              <a:t>or </a:t>
            </a:r>
            <a:r>
              <a:rPr lang="en-US" dirty="0"/>
              <a:t>we can also ask user for an input:</a:t>
            </a:r>
          </a:p>
          <a:p>
            <a:r>
              <a:rPr lang="en-US" dirty="0">
                <a:solidFill>
                  <a:srgbClr val="FF0000"/>
                </a:solidFill>
              </a:rPr>
              <a:t>&gt;&gt;&gt;</a:t>
            </a:r>
            <a:r>
              <a:rPr lang="en-US" dirty="0" smtClean="0">
                <a:solidFill>
                  <a:srgbClr val="FF0000"/>
                </a:solidFill>
              </a:rPr>
              <a:t> </a:t>
            </a:r>
            <a:r>
              <a:rPr lang="en-US" dirty="0" err="1" smtClean="0">
                <a:solidFill>
                  <a:srgbClr val="FF0000"/>
                </a:solidFill>
              </a:rPr>
              <a:t>myObject</a:t>
            </a:r>
            <a:r>
              <a:rPr lang="en-US" dirty="0" err="1">
                <a:solidFill>
                  <a:srgbClr val="FF0000"/>
                </a:solidFill>
              </a:rPr>
              <a:t>.</a:t>
            </a:r>
            <a:r>
              <a:rPr lang="en-US" dirty="0" err="1" smtClean="0">
                <a:solidFill>
                  <a:srgbClr val="FF0000"/>
                </a:solidFill>
              </a:rPr>
              <a:t>myVariable</a:t>
            </a:r>
            <a:r>
              <a:rPr lang="en-US" dirty="0" smtClean="0">
                <a:solidFill>
                  <a:srgbClr val="FF0000"/>
                </a:solidFill>
              </a:rPr>
              <a:t> </a:t>
            </a:r>
            <a:r>
              <a:rPr lang="en-US" dirty="0">
                <a:solidFill>
                  <a:srgbClr val="FF0000"/>
                </a:solidFill>
              </a:rPr>
              <a:t>=</a:t>
            </a:r>
            <a:r>
              <a:rPr lang="en-US" dirty="0" smtClean="0">
                <a:solidFill>
                  <a:srgbClr val="FF0000"/>
                </a:solidFill>
              </a:rPr>
              <a:t> </a:t>
            </a:r>
            <a:r>
              <a:rPr lang="en-US" dirty="0" err="1" smtClean="0">
                <a:solidFill>
                  <a:srgbClr val="FF0000"/>
                </a:solidFill>
              </a:rPr>
              <a:t>raw_input</a:t>
            </a:r>
            <a:r>
              <a:rPr lang="en-US" dirty="0">
                <a:solidFill>
                  <a:srgbClr val="FF0000"/>
                </a:solidFill>
              </a:rPr>
              <a:t>()</a:t>
            </a:r>
            <a:endParaRPr lang="en-IN" dirty="0">
              <a:solidFill>
                <a:srgbClr val="FF0000"/>
              </a:solidFill>
            </a:endParaRPr>
          </a:p>
        </p:txBody>
      </p:sp>
      <p:sp>
        <p:nvSpPr>
          <p:cNvPr id="3" name="Footer Placeholder 2"/>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240064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US" dirty="0"/>
              <a:t>Besides this we can also assign/modify values of our variables inside class functions using the </a:t>
            </a:r>
            <a:r>
              <a:rPr lang="en-US" dirty="0" err="1" smtClean="0"/>
              <a:t>self</a:t>
            </a:r>
            <a:r>
              <a:rPr lang="en-US" dirty="0" err="1"/>
              <a:t>keyword</a:t>
            </a:r>
            <a:r>
              <a:rPr lang="en-US" dirty="0" smtClean="0"/>
              <a:t>.</a:t>
            </a:r>
            <a:r>
              <a:rPr lang="en-US" dirty="0"/>
              <a:t> </a:t>
            </a:r>
            <a:endParaRPr lang="en-US" dirty="0" smtClean="0"/>
          </a:p>
          <a:p>
            <a:r>
              <a:rPr lang="en-US" dirty="0" smtClean="0">
                <a:solidFill>
                  <a:srgbClr val="FF0000"/>
                </a:solidFill>
              </a:rPr>
              <a:t>class Example:</a:t>
            </a:r>
          </a:p>
          <a:p>
            <a:r>
              <a:rPr lang="en-US" dirty="0" err="1" smtClean="0">
                <a:solidFill>
                  <a:srgbClr val="FF0000"/>
                </a:solidFill>
              </a:rPr>
              <a:t>def</a:t>
            </a:r>
            <a:r>
              <a:rPr lang="en-US" dirty="0" smtClean="0">
                <a:solidFill>
                  <a:srgbClr val="FF0000"/>
                </a:solidFill>
              </a:rPr>
              <a:t> </a:t>
            </a:r>
            <a:r>
              <a:rPr lang="en-US" dirty="0" err="1">
                <a:solidFill>
                  <a:srgbClr val="FF0000"/>
                </a:solidFill>
              </a:rPr>
              <a:t>anotherFunction</a:t>
            </a:r>
            <a:r>
              <a:rPr lang="en-US" dirty="0">
                <a:solidFill>
                  <a:srgbClr val="FF0000"/>
                </a:solidFill>
              </a:rPr>
              <a:t>(</a:t>
            </a:r>
            <a:r>
              <a:rPr lang="en-US" dirty="0" smtClean="0">
                <a:solidFill>
                  <a:srgbClr val="FF0000"/>
                </a:solidFill>
              </a:rPr>
              <a:t>self</a:t>
            </a:r>
            <a:r>
              <a:rPr lang="en-US" dirty="0">
                <a:solidFill>
                  <a:srgbClr val="FF0000"/>
                </a:solidFill>
              </a:rPr>
              <a:t>,</a:t>
            </a:r>
            <a:r>
              <a:rPr lang="en-US" dirty="0" smtClean="0">
                <a:solidFill>
                  <a:srgbClr val="FF0000"/>
                </a:solidFill>
              </a:rPr>
              <a:t> parameter1</a:t>
            </a:r>
            <a:r>
              <a:rPr lang="en-US" dirty="0">
                <a:solidFill>
                  <a:srgbClr val="FF0000"/>
                </a:solidFill>
              </a:rPr>
              <a:t>):</a:t>
            </a:r>
            <a:r>
              <a:rPr lang="en-US" dirty="0" smtClean="0">
                <a:solidFill>
                  <a:srgbClr val="FF0000"/>
                </a:solidFill>
              </a:rPr>
              <a:t> </a:t>
            </a:r>
            <a:r>
              <a:rPr lang="en-US" dirty="0" err="1" smtClean="0">
                <a:solidFill>
                  <a:srgbClr val="FF0000"/>
                </a:solidFill>
              </a:rPr>
              <a:t>self</a:t>
            </a:r>
            <a:r>
              <a:rPr lang="en-US" dirty="0" err="1">
                <a:solidFill>
                  <a:srgbClr val="FF0000"/>
                </a:solidFill>
              </a:rPr>
              <a:t>.</a:t>
            </a:r>
            <a:r>
              <a:rPr lang="en-US" dirty="0" err="1" smtClean="0">
                <a:solidFill>
                  <a:srgbClr val="FF0000"/>
                </a:solidFill>
              </a:rPr>
              <a:t>myVariable</a:t>
            </a:r>
            <a:r>
              <a:rPr lang="en-US" dirty="0" smtClean="0">
                <a:solidFill>
                  <a:srgbClr val="FF0000"/>
                </a:solidFill>
              </a:rPr>
              <a:t> </a:t>
            </a:r>
            <a:r>
              <a:rPr lang="en-US" dirty="0">
                <a:solidFill>
                  <a:srgbClr val="FF0000"/>
                </a:solidFill>
              </a:rPr>
              <a:t>=</a:t>
            </a:r>
            <a:r>
              <a:rPr lang="en-US" dirty="0" smtClean="0">
                <a:solidFill>
                  <a:srgbClr val="FF0000"/>
                </a:solidFill>
              </a:rPr>
              <a:t> parameter1</a:t>
            </a:r>
            <a:r>
              <a:rPr lang="en-US" dirty="0" smtClean="0"/>
              <a:t> </a:t>
            </a:r>
            <a:r>
              <a:rPr lang="en-US" dirty="0"/>
              <a:t># or by calling for a user input</a:t>
            </a:r>
            <a:r>
              <a:rPr lang="en-US" dirty="0" smtClean="0"/>
              <a:t> </a:t>
            </a:r>
          </a:p>
          <a:p>
            <a:r>
              <a:rPr lang="en-US" dirty="0" err="1" smtClean="0">
                <a:solidFill>
                  <a:srgbClr val="FF0000"/>
                </a:solidFill>
              </a:rPr>
              <a:t>self.myVariable</a:t>
            </a:r>
            <a:r>
              <a:rPr lang="en-US" dirty="0" smtClean="0">
                <a:solidFill>
                  <a:srgbClr val="FF0000"/>
                </a:solidFill>
              </a:rPr>
              <a:t> </a:t>
            </a:r>
            <a:r>
              <a:rPr lang="en-US" dirty="0">
                <a:solidFill>
                  <a:srgbClr val="FF0000"/>
                </a:solidFill>
              </a:rPr>
              <a:t>=</a:t>
            </a:r>
            <a:r>
              <a:rPr lang="en-US" dirty="0" smtClean="0">
                <a:solidFill>
                  <a:srgbClr val="FF0000"/>
                </a:solidFill>
              </a:rPr>
              <a:t> </a:t>
            </a:r>
            <a:r>
              <a:rPr lang="en-US" dirty="0" err="1" smtClean="0">
                <a:solidFill>
                  <a:srgbClr val="FF0000"/>
                </a:solidFill>
              </a:rPr>
              <a:t>raw_input</a:t>
            </a:r>
            <a:r>
              <a:rPr lang="en-US" dirty="0" smtClean="0">
                <a:solidFill>
                  <a:srgbClr val="FF0000"/>
                </a:solidFill>
              </a:rPr>
              <a:t>()</a:t>
            </a:r>
          </a:p>
          <a:p>
            <a:r>
              <a:rPr lang="en-US" dirty="0"/>
              <a:t>If we have such a function defined in our class, then the object's variables can be initialized or re-</a:t>
            </a:r>
            <a:r>
              <a:rPr lang="en-US" dirty="0" err="1"/>
              <a:t>initialised</a:t>
            </a:r>
            <a:r>
              <a:rPr lang="en-US" dirty="0"/>
              <a:t> by calling the </a:t>
            </a:r>
            <a:r>
              <a:rPr lang="en-US" dirty="0" err="1"/>
              <a:t>anotherFunction</a:t>
            </a:r>
            <a:r>
              <a:rPr lang="en-US" dirty="0"/>
              <a:t>() method and passing the desired value as parameter to this method/function.</a:t>
            </a:r>
          </a:p>
          <a:p>
            <a:r>
              <a:rPr lang="en-US" dirty="0">
                <a:solidFill>
                  <a:srgbClr val="FF0000"/>
                </a:solidFill>
              </a:rPr>
              <a:t>&gt;&gt;&gt;</a:t>
            </a:r>
            <a:r>
              <a:rPr lang="en-US" dirty="0" smtClean="0">
                <a:solidFill>
                  <a:srgbClr val="FF0000"/>
                </a:solidFill>
              </a:rPr>
              <a:t> </a:t>
            </a:r>
            <a:r>
              <a:rPr lang="en-US" dirty="0" err="1" smtClean="0">
                <a:solidFill>
                  <a:srgbClr val="FF0000"/>
                </a:solidFill>
              </a:rPr>
              <a:t>myObject</a:t>
            </a:r>
            <a:r>
              <a:rPr lang="en-US" dirty="0" smtClean="0">
                <a:solidFill>
                  <a:srgbClr val="FF0000"/>
                </a:solidFill>
              </a:rPr>
              <a:t> </a:t>
            </a:r>
            <a:r>
              <a:rPr lang="en-US" dirty="0">
                <a:solidFill>
                  <a:srgbClr val="FF0000"/>
                </a:solidFill>
              </a:rPr>
              <a:t>=</a:t>
            </a:r>
            <a:r>
              <a:rPr lang="en-US" dirty="0" smtClean="0">
                <a:solidFill>
                  <a:srgbClr val="FF0000"/>
                </a:solidFill>
              </a:rPr>
              <a:t> Example</a:t>
            </a:r>
            <a:r>
              <a:rPr lang="en-US" dirty="0">
                <a:solidFill>
                  <a:srgbClr val="FF0000"/>
                </a:solidFill>
              </a:rPr>
              <a:t>()</a:t>
            </a:r>
            <a:r>
              <a:rPr lang="en-US" dirty="0" smtClean="0">
                <a:solidFill>
                  <a:srgbClr val="FF0000"/>
                </a:solidFill>
              </a:rPr>
              <a:t> </a:t>
            </a:r>
          </a:p>
          <a:p>
            <a:r>
              <a:rPr lang="en-US" dirty="0" smtClean="0">
                <a:solidFill>
                  <a:srgbClr val="FF0000"/>
                </a:solidFill>
              </a:rPr>
              <a:t>&gt;&gt;&gt; </a:t>
            </a:r>
            <a:r>
              <a:rPr lang="en-US" dirty="0" err="1" smtClean="0">
                <a:solidFill>
                  <a:srgbClr val="FF0000"/>
                </a:solidFill>
              </a:rPr>
              <a:t>myObject</a:t>
            </a:r>
            <a:r>
              <a:rPr lang="en-US" dirty="0" err="1">
                <a:solidFill>
                  <a:srgbClr val="FF0000"/>
                </a:solidFill>
              </a:rPr>
              <a:t>.</a:t>
            </a:r>
            <a:r>
              <a:rPr lang="en-US" dirty="0" err="1" smtClean="0">
                <a:solidFill>
                  <a:srgbClr val="FF0000"/>
                </a:solidFill>
              </a:rPr>
              <a:t>anotherFunction</a:t>
            </a:r>
            <a:r>
              <a:rPr lang="en-US" dirty="0">
                <a:solidFill>
                  <a:srgbClr val="FF0000"/>
                </a:solidFill>
              </a:rPr>
              <a:t>("Amazing Spiderman</a:t>
            </a:r>
            <a:r>
              <a:rPr lang="en-US" dirty="0" smtClean="0">
                <a:solidFill>
                  <a:srgbClr val="FF0000"/>
                </a:solidFill>
              </a:rPr>
              <a:t>")</a:t>
            </a:r>
          </a:p>
          <a:p>
            <a:r>
              <a:rPr lang="en-US" dirty="0" smtClean="0">
                <a:solidFill>
                  <a:srgbClr val="FF0000"/>
                </a:solidFill>
              </a:rPr>
              <a:t> </a:t>
            </a:r>
            <a:r>
              <a:rPr lang="en-US" dirty="0">
                <a:solidFill>
                  <a:srgbClr val="FF0000"/>
                </a:solidFill>
              </a:rPr>
              <a:t>&gt;&gt;&gt;</a:t>
            </a:r>
            <a:r>
              <a:rPr lang="en-US" dirty="0" smtClean="0">
                <a:solidFill>
                  <a:srgbClr val="FF0000"/>
                </a:solidFill>
              </a:rPr>
              <a:t> </a:t>
            </a:r>
            <a:r>
              <a:rPr lang="en-US" dirty="0">
                <a:solidFill>
                  <a:srgbClr val="FF0000"/>
                </a:solidFill>
              </a:rPr>
              <a:t>print</a:t>
            </a:r>
            <a:r>
              <a:rPr lang="en-US" dirty="0" smtClean="0">
                <a:solidFill>
                  <a:srgbClr val="FF0000"/>
                </a:solidFill>
              </a:rPr>
              <a:t> </a:t>
            </a:r>
            <a:r>
              <a:rPr lang="en-US" dirty="0" err="1" smtClean="0">
                <a:solidFill>
                  <a:srgbClr val="FF0000"/>
                </a:solidFill>
              </a:rPr>
              <a:t>myObject</a:t>
            </a:r>
            <a:r>
              <a:rPr lang="en-US" dirty="0" err="1">
                <a:solidFill>
                  <a:srgbClr val="FF0000"/>
                </a:solidFill>
              </a:rPr>
              <a:t>.</a:t>
            </a:r>
            <a:r>
              <a:rPr lang="en-US" dirty="0" err="1" smtClean="0">
                <a:solidFill>
                  <a:srgbClr val="FF0000"/>
                </a:solidFill>
              </a:rPr>
              <a:t>myVariable</a:t>
            </a:r>
            <a:endParaRPr lang="en-IN" dirty="0">
              <a:solidFill>
                <a:srgbClr val="FF0000"/>
              </a:solidFill>
            </a:endParaRPr>
          </a:p>
        </p:txBody>
      </p:sp>
      <p:sp>
        <p:nvSpPr>
          <p:cNvPr id="4" name="Footer Placeholder 3"/>
          <p:cNvSpPr>
            <a:spLocks noGrp="1"/>
          </p:cNvSpPr>
          <p:nvPr>
            <p:ph type="ftr" sz="quarter" idx="11"/>
          </p:nvPr>
        </p:nvSpPr>
        <p:spPr/>
        <p:txBody>
          <a:bodyPr/>
          <a:lstStyle/>
          <a:p>
            <a:r>
              <a:rPr lang="en-IN" smtClean="0"/>
              <a:t>NIELIT CHENNAI</a:t>
            </a:r>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5661248"/>
            <a:ext cx="44958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6012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67544" y="692696"/>
            <a:ext cx="8229600" cy="4525963"/>
          </a:xfrm>
        </p:spPr>
        <p:txBody>
          <a:bodyPr>
            <a:normAutofit fontScale="25000" lnSpcReduction="20000"/>
          </a:bodyPr>
          <a:lstStyle/>
          <a:p>
            <a:r>
              <a:rPr lang="en-US" sz="9600" dirty="0"/>
              <a:t>As it can be seen, this was a usual user-defined function inside </a:t>
            </a:r>
            <a:r>
              <a:rPr lang="en-US" sz="9600" dirty="0" smtClean="0"/>
              <a:t>Example</a:t>
            </a:r>
            <a:r>
              <a:rPr lang="en-US" sz="9600" dirty="0"/>
              <a:t> class which is </a:t>
            </a:r>
            <a:r>
              <a:rPr lang="en-US" sz="9600" dirty="0" err="1"/>
              <a:t>utilising</a:t>
            </a:r>
            <a:r>
              <a:rPr lang="en-US" sz="9600" dirty="0"/>
              <a:t> parameters to initialize the variable. The concept is fairly simple here. Although, there exists something better, which uses pretty much the same principle and is a defined standard. It's known as a </a:t>
            </a:r>
            <a:r>
              <a:rPr lang="en-US" sz="9600" b="1" dirty="0"/>
              <a:t>Constructor</a:t>
            </a:r>
            <a:r>
              <a:rPr lang="en-US" sz="9600" dirty="0" smtClean="0"/>
              <a:t>.</a:t>
            </a:r>
            <a:r>
              <a:rPr lang="en-US" sz="9600" b="1" dirty="0"/>
              <a:t> Constructor</a:t>
            </a:r>
            <a:r>
              <a:rPr lang="en-US" sz="9600" dirty="0"/>
              <a:t> is a special type of function that is called automatically whenever an object of that class is created. For example</a:t>
            </a:r>
            <a:r>
              <a:rPr lang="en-US" sz="9600" dirty="0" smtClean="0"/>
              <a:t>,</a:t>
            </a:r>
            <a:r>
              <a:rPr lang="en-US" sz="9600" dirty="0"/>
              <a:t> </a:t>
            </a:r>
            <a:endParaRPr lang="en-US" sz="9600" dirty="0" smtClean="0"/>
          </a:p>
          <a:p>
            <a:r>
              <a:rPr lang="en-US" sz="9600" dirty="0" smtClean="0">
                <a:solidFill>
                  <a:srgbClr val="FF0000"/>
                </a:solidFill>
              </a:rPr>
              <a:t>&gt;&gt;&gt; </a:t>
            </a:r>
            <a:r>
              <a:rPr lang="en-US" sz="9600" dirty="0" err="1" smtClean="0">
                <a:solidFill>
                  <a:srgbClr val="FF0000"/>
                </a:solidFill>
              </a:rPr>
              <a:t>myObject</a:t>
            </a:r>
            <a:r>
              <a:rPr lang="en-US" sz="9600" dirty="0" smtClean="0">
                <a:solidFill>
                  <a:srgbClr val="FF0000"/>
                </a:solidFill>
              </a:rPr>
              <a:t> </a:t>
            </a:r>
            <a:r>
              <a:rPr lang="en-US" sz="9600" dirty="0">
                <a:solidFill>
                  <a:srgbClr val="FF0000"/>
                </a:solidFill>
              </a:rPr>
              <a:t>=</a:t>
            </a:r>
            <a:r>
              <a:rPr lang="en-US" sz="9600" dirty="0" smtClean="0">
                <a:solidFill>
                  <a:srgbClr val="FF0000"/>
                </a:solidFill>
              </a:rPr>
              <a:t> Example()</a:t>
            </a:r>
          </a:p>
          <a:p>
            <a:r>
              <a:rPr lang="en-US" sz="9600" dirty="0" smtClean="0"/>
              <a:t>By </a:t>
            </a:r>
            <a:r>
              <a:rPr lang="en-US" sz="9600" dirty="0"/>
              <a:t>writing Example() in the code above, we are informing python that </a:t>
            </a:r>
            <a:r>
              <a:rPr lang="en-US" sz="9600" dirty="0" err="1"/>
              <a:t>myObject</a:t>
            </a:r>
            <a:r>
              <a:rPr lang="en-US" sz="9600" dirty="0"/>
              <a:t> is an object of class Example. And that is exactly when the constructor of that class is called.</a:t>
            </a:r>
          </a:p>
          <a:p>
            <a:r>
              <a:rPr lang="en-US" sz="9600" dirty="0"/>
              <a:t>But what will it do? Well, generally, the constructors are used to initialize the variables of the class for an object(instance), although it can perform some other tasks as well, like checking if there are enough resources, if the value used to initialize any variable is valid or not, etc.</a:t>
            </a:r>
          </a:p>
          <a:p>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507028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Defining Constructor method in a class</a:t>
            </a:r>
            <a:br>
              <a:rPr lang="en-US" b="1" dirty="0"/>
            </a:br>
            <a:r>
              <a:rPr lang="en-US" b="1" dirty="0" smtClean="0"/>
              <a:t>	</a:t>
            </a:r>
            <a:endParaRPr lang="en-IN" dirty="0"/>
          </a:p>
        </p:txBody>
      </p:sp>
      <p:sp>
        <p:nvSpPr>
          <p:cNvPr id="3" name="Content Placeholder 2"/>
          <p:cNvSpPr>
            <a:spLocks noGrp="1"/>
          </p:cNvSpPr>
          <p:nvPr>
            <p:ph idx="1"/>
          </p:nvPr>
        </p:nvSpPr>
        <p:spPr/>
        <p:txBody>
          <a:bodyPr>
            <a:normAutofit fontScale="70000" lnSpcReduction="20000"/>
          </a:bodyPr>
          <a:lstStyle/>
          <a:p>
            <a:r>
              <a:rPr lang="en-US" dirty="0"/>
              <a:t>In python, the object creation part is divided into two parts:</a:t>
            </a:r>
          </a:p>
          <a:p>
            <a:r>
              <a:rPr lang="en-US" dirty="0"/>
              <a:t>Object Creation</a:t>
            </a:r>
          </a:p>
          <a:p>
            <a:r>
              <a:rPr lang="en-US" dirty="0"/>
              <a:t>Object </a:t>
            </a:r>
            <a:r>
              <a:rPr lang="en-US" dirty="0" err="1"/>
              <a:t>Initialisation</a:t>
            </a:r>
            <a:endParaRPr lang="en-US" dirty="0"/>
          </a:p>
          <a:p>
            <a:r>
              <a:rPr lang="en-IN" b="1" dirty="0"/>
              <a:t>Object Creation</a:t>
            </a:r>
          </a:p>
          <a:p>
            <a:r>
              <a:rPr lang="en-US" dirty="0"/>
              <a:t>Object creation is controlled by a </a:t>
            </a:r>
            <a:r>
              <a:rPr lang="en-US" dirty="0" smtClean="0"/>
              <a:t>static</a:t>
            </a:r>
            <a:r>
              <a:rPr lang="en-US" dirty="0"/>
              <a:t> class method with the name </a:t>
            </a:r>
            <a:r>
              <a:rPr lang="en-US" dirty="0" smtClean="0"/>
              <a:t>__new__</a:t>
            </a:r>
            <a:r>
              <a:rPr lang="en-US" dirty="0"/>
              <a:t>. Hence when you call </a:t>
            </a:r>
            <a:r>
              <a:rPr lang="en-US" dirty="0" smtClean="0"/>
              <a:t>Example()</a:t>
            </a:r>
            <a:r>
              <a:rPr lang="en-US" dirty="0"/>
              <a:t>, to create an object of the class </a:t>
            </a:r>
            <a:r>
              <a:rPr lang="en-US" dirty="0" smtClean="0"/>
              <a:t>Example</a:t>
            </a:r>
            <a:r>
              <a:rPr lang="en-US" dirty="0"/>
              <a:t>, then the </a:t>
            </a:r>
            <a:r>
              <a:rPr lang="en-US" dirty="0" smtClean="0"/>
              <a:t>__new__</a:t>
            </a:r>
            <a:r>
              <a:rPr lang="en-US" dirty="0"/>
              <a:t> method of this class is called. Python defines this function for every class by default, although you can always do that explicitly too, to play around with object creation</a:t>
            </a:r>
            <a:r>
              <a:rPr lang="en-US" dirty="0" smtClean="0"/>
              <a:t>.</a:t>
            </a:r>
          </a:p>
          <a:p>
            <a:r>
              <a:rPr lang="en-US" dirty="0" smtClean="0">
                <a:solidFill>
                  <a:srgbClr val="FF0000"/>
                </a:solidFill>
              </a:rPr>
              <a:t>class Example:</a:t>
            </a:r>
          </a:p>
          <a:p>
            <a:r>
              <a:rPr lang="en-US" dirty="0" err="1" smtClean="0">
                <a:solidFill>
                  <a:srgbClr val="FF0000"/>
                </a:solidFill>
              </a:rPr>
              <a:t>myVariable</a:t>
            </a:r>
            <a:r>
              <a:rPr lang="en-US" dirty="0" smtClean="0">
                <a:solidFill>
                  <a:srgbClr val="FF0000"/>
                </a:solidFill>
              </a:rPr>
              <a:t> = "some value"</a:t>
            </a:r>
          </a:p>
          <a:p>
            <a:r>
              <a:rPr lang="en-US" dirty="0" err="1" smtClean="0">
                <a:solidFill>
                  <a:srgbClr val="FF0000"/>
                </a:solidFill>
              </a:rPr>
              <a:t>simpleObj</a:t>
            </a:r>
            <a:r>
              <a:rPr lang="en-US" dirty="0" smtClean="0">
                <a:solidFill>
                  <a:srgbClr val="FF0000"/>
                </a:solidFill>
              </a:rPr>
              <a:t> = Example()</a:t>
            </a:r>
          </a:p>
          <a:p>
            <a:r>
              <a:rPr lang="en-US" dirty="0" smtClean="0">
                <a:solidFill>
                  <a:srgbClr val="FF0000"/>
                </a:solidFill>
              </a:rPr>
              <a:t>print type(</a:t>
            </a:r>
            <a:r>
              <a:rPr lang="en-US" dirty="0" err="1" smtClean="0">
                <a:solidFill>
                  <a:srgbClr val="FF0000"/>
                </a:solidFill>
              </a:rPr>
              <a:t>simpleObj</a:t>
            </a:r>
            <a:r>
              <a:rPr lang="en-US" dirty="0" smtClean="0">
                <a:solidFill>
                  <a:srgbClr val="FF0000"/>
                </a:solidFill>
              </a:rPr>
              <a:t>)</a:t>
            </a:r>
            <a:endParaRPr lang="en-IN" dirty="0">
              <a:solidFill>
                <a:srgbClr val="FF0000"/>
              </a:solidFill>
            </a:endParaRPr>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2018066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Object Initialisation</a:t>
            </a:r>
            <a:br>
              <a:rPr lang="en-IN" b="1" dirty="0"/>
            </a:br>
            <a:endParaRPr lang="en-IN" dirty="0"/>
          </a:p>
        </p:txBody>
      </p:sp>
      <p:sp>
        <p:nvSpPr>
          <p:cNvPr id="3" name="Content Placeholder 2"/>
          <p:cNvSpPr>
            <a:spLocks noGrp="1"/>
          </p:cNvSpPr>
          <p:nvPr>
            <p:ph idx="1"/>
          </p:nvPr>
        </p:nvSpPr>
        <p:spPr/>
        <p:txBody>
          <a:bodyPr>
            <a:normAutofit fontScale="62500" lnSpcReduction="20000"/>
          </a:bodyPr>
          <a:lstStyle/>
          <a:p>
            <a:r>
              <a:rPr lang="en-US" dirty="0"/>
              <a:t>Object </a:t>
            </a:r>
            <a:r>
              <a:rPr lang="en-US" dirty="0" err="1"/>
              <a:t>initialisation</a:t>
            </a:r>
            <a:r>
              <a:rPr lang="en-US" dirty="0"/>
              <a:t> is controlled by an </a:t>
            </a:r>
            <a:r>
              <a:rPr lang="en-US" b="1" dirty="0"/>
              <a:t>instance</a:t>
            </a:r>
            <a:r>
              <a:rPr lang="en-US" dirty="0"/>
              <a:t> method with the name __</a:t>
            </a:r>
            <a:r>
              <a:rPr lang="en-US" dirty="0" err="1"/>
              <a:t>init</a:t>
            </a:r>
            <a:r>
              <a:rPr lang="en-US" dirty="0"/>
              <a:t>__ and which is also generally called as a </a:t>
            </a:r>
            <a:r>
              <a:rPr lang="en-US" b="1" dirty="0"/>
              <a:t>Constructor</a:t>
            </a:r>
            <a:r>
              <a:rPr lang="en-US" dirty="0"/>
              <a:t>. Although, both __new__ and __</a:t>
            </a:r>
            <a:r>
              <a:rPr lang="en-US" dirty="0" err="1"/>
              <a:t>init</a:t>
            </a:r>
            <a:r>
              <a:rPr lang="en-US" dirty="0"/>
              <a:t>__ together forms a constructor.</a:t>
            </a:r>
          </a:p>
          <a:p>
            <a:r>
              <a:rPr lang="en-US" dirty="0"/>
              <a:t>Once the object is created, you can make sure that every variable in the object is correctly </a:t>
            </a:r>
            <a:r>
              <a:rPr lang="en-US" dirty="0" err="1"/>
              <a:t>initialised</a:t>
            </a:r>
            <a:r>
              <a:rPr lang="en-US" dirty="0"/>
              <a:t> by defining an __</a:t>
            </a:r>
            <a:r>
              <a:rPr lang="en-US" dirty="0" err="1"/>
              <a:t>init</a:t>
            </a:r>
            <a:r>
              <a:rPr lang="en-US" dirty="0"/>
              <a:t>__ method in your class, which pretty much means </a:t>
            </a:r>
            <a:r>
              <a:rPr lang="en-US" b="1" dirty="0" err="1"/>
              <a:t>init-iate</a:t>
            </a:r>
            <a:r>
              <a:rPr lang="en-US" dirty="0"/>
              <a:t>.</a:t>
            </a:r>
          </a:p>
          <a:p>
            <a:r>
              <a:rPr lang="en-US" dirty="0"/>
              <a:t>Thus, it doesn't matter what the class name is, if you want to write a constructor(to </a:t>
            </a:r>
            <a:r>
              <a:rPr lang="en-US" dirty="0" err="1"/>
              <a:t>initialise</a:t>
            </a:r>
            <a:r>
              <a:rPr lang="en-US" dirty="0"/>
              <a:t> your object) for that class, it has to be the __</a:t>
            </a:r>
            <a:r>
              <a:rPr lang="en-US" dirty="0" err="1"/>
              <a:t>init</a:t>
            </a:r>
            <a:r>
              <a:rPr lang="en-US" dirty="0"/>
              <a:t>__() method. Within this function, you're free to declare a class variable(using self) or initialize them. Here is a quick example for our Example class with __</a:t>
            </a:r>
            <a:r>
              <a:rPr lang="en-US" dirty="0" err="1"/>
              <a:t>init</a:t>
            </a:r>
            <a:r>
              <a:rPr lang="en-US" dirty="0"/>
              <a:t>__ method:</a:t>
            </a:r>
          </a:p>
          <a:p>
            <a:r>
              <a:rPr lang="en-US" dirty="0" smtClean="0">
                <a:solidFill>
                  <a:srgbClr val="FF0000"/>
                </a:solidFill>
              </a:rPr>
              <a:t>class Example:</a:t>
            </a:r>
          </a:p>
          <a:p>
            <a:r>
              <a:rPr lang="en-US" dirty="0" smtClean="0">
                <a:solidFill>
                  <a:srgbClr val="FF0000"/>
                </a:solidFill>
              </a:rPr>
              <a:t>	</a:t>
            </a:r>
            <a:r>
              <a:rPr lang="en-US" dirty="0" err="1" smtClean="0">
                <a:solidFill>
                  <a:srgbClr val="FF0000"/>
                </a:solidFill>
              </a:rPr>
              <a:t>def</a:t>
            </a:r>
            <a:r>
              <a:rPr lang="en-US" dirty="0" smtClean="0">
                <a:solidFill>
                  <a:srgbClr val="FF0000"/>
                </a:solidFill>
              </a:rPr>
              <a:t> __</a:t>
            </a:r>
            <a:r>
              <a:rPr lang="en-US" dirty="0" err="1" smtClean="0">
                <a:solidFill>
                  <a:srgbClr val="FF0000"/>
                </a:solidFill>
              </a:rPr>
              <a:t>init</a:t>
            </a:r>
            <a:r>
              <a:rPr lang="en-US" dirty="0" smtClean="0">
                <a:solidFill>
                  <a:srgbClr val="FF0000"/>
                </a:solidFill>
              </a:rPr>
              <a:t>__(self, value1, value2):</a:t>
            </a:r>
          </a:p>
          <a:p>
            <a:r>
              <a:rPr lang="en-US" dirty="0" smtClean="0">
                <a:solidFill>
                  <a:srgbClr val="FF0000"/>
                </a:solidFill>
              </a:rPr>
              <a:t>	    self.myVariable1 = value1</a:t>
            </a:r>
          </a:p>
          <a:p>
            <a:r>
              <a:rPr lang="en-US" dirty="0" smtClean="0">
                <a:solidFill>
                  <a:srgbClr val="FF0000"/>
                </a:solidFill>
              </a:rPr>
              <a:t>		self.myVariable2 = value2</a:t>
            </a:r>
          </a:p>
          <a:p>
            <a:r>
              <a:rPr lang="en-US" dirty="0" smtClean="0">
                <a:solidFill>
                  <a:srgbClr val="FF0000"/>
                </a:solidFill>
              </a:rPr>
              <a:t>		print "All variable initialized"</a:t>
            </a:r>
            <a:endParaRPr lang="en-IN" dirty="0">
              <a:solidFill>
                <a:srgbClr val="FF0000"/>
              </a:solidFill>
            </a:endParaRPr>
          </a:p>
        </p:txBody>
      </p:sp>
      <p:sp>
        <p:nvSpPr>
          <p:cNvPr id="4" name="Footer Placeholder 3"/>
          <p:cNvSpPr>
            <a:spLocks noGrp="1"/>
          </p:cNvSpPr>
          <p:nvPr>
            <p:ph type="ftr" sz="quarter" idx="11"/>
          </p:nvPr>
        </p:nvSpPr>
        <p:spPr/>
        <p:txBody>
          <a:bodyPr/>
          <a:lstStyle/>
          <a:p>
            <a:r>
              <a:rPr lang="en-IN" dirty="0" smtClean="0"/>
              <a:t>NIELIT CHENNAI</a:t>
            </a:r>
            <a:endParaRPr lang="en-IN" dirty="0"/>
          </a:p>
        </p:txBody>
      </p:sp>
    </p:spTree>
    <p:extLst>
      <p:ext uri="{BB962C8B-B14F-4D97-AF65-F5344CB8AC3E}">
        <p14:creationId xmlns:p14="http://schemas.microsoft.com/office/powerpoint/2010/main" val="65792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t>Once you define the __</a:t>
            </a:r>
            <a:r>
              <a:rPr lang="en-US" dirty="0" err="1"/>
              <a:t>init</a:t>
            </a:r>
            <a:r>
              <a:rPr lang="en-US" dirty="0"/>
              <a:t>__ method in a class, then while creating an object, when you call Example(), you can provide all the necessary parameters required for the object's variables, because when we call Example(), behind the scene python calls the __</a:t>
            </a:r>
            <a:r>
              <a:rPr lang="en-US" dirty="0" err="1"/>
              <a:t>init</a:t>
            </a:r>
            <a:r>
              <a:rPr lang="en-US" dirty="0"/>
              <a:t>__ function for the created object automatically.</a:t>
            </a:r>
          </a:p>
          <a:p>
            <a:r>
              <a:rPr lang="en-US" dirty="0"/>
              <a:t>This is how the code will look</a:t>
            </a:r>
            <a:r>
              <a:rPr lang="en-US" dirty="0" smtClean="0"/>
              <a:t>:</a:t>
            </a:r>
          </a:p>
          <a:p>
            <a:r>
              <a:rPr lang="en-US" dirty="0">
                <a:solidFill>
                  <a:srgbClr val="FF0000"/>
                </a:solidFill>
              </a:rPr>
              <a:t>&gt;&gt;&gt;</a:t>
            </a:r>
            <a:r>
              <a:rPr lang="en-US" dirty="0" smtClean="0">
                <a:solidFill>
                  <a:srgbClr val="FF0000"/>
                </a:solidFill>
              </a:rPr>
              <a:t> </a:t>
            </a:r>
            <a:r>
              <a:rPr lang="en-US" dirty="0" err="1" smtClean="0">
                <a:solidFill>
                  <a:srgbClr val="FF0000"/>
                </a:solidFill>
              </a:rPr>
              <a:t>myObj</a:t>
            </a:r>
            <a:r>
              <a:rPr lang="en-US" dirty="0" smtClean="0">
                <a:solidFill>
                  <a:srgbClr val="FF0000"/>
                </a:solidFill>
              </a:rPr>
              <a:t> </a:t>
            </a:r>
            <a:r>
              <a:rPr lang="en-US" dirty="0">
                <a:solidFill>
                  <a:srgbClr val="FF0000"/>
                </a:solidFill>
              </a:rPr>
              <a:t>=</a:t>
            </a:r>
            <a:r>
              <a:rPr lang="en-US" dirty="0" smtClean="0">
                <a:solidFill>
                  <a:srgbClr val="FF0000"/>
                </a:solidFill>
              </a:rPr>
              <a:t> Example</a:t>
            </a:r>
            <a:r>
              <a:rPr lang="en-US" dirty="0">
                <a:solidFill>
                  <a:srgbClr val="FF0000"/>
                </a:solidFill>
              </a:rPr>
              <a:t>("first variable",</a:t>
            </a:r>
            <a:r>
              <a:rPr lang="en-US" dirty="0" smtClean="0">
                <a:solidFill>
                  <a:srgbClr val="FF0000"/>
                </a:solidFill>
              </a:rPr>
              <a:t> </a:t>
            </a:r>
            <a:r>
              <a:rPr lang="en-US" dirty="0">
                <a:solidFill>
                  <a:srgbClr val="FF0000"/>
                </a:solidFill>
              </a:rPr>
              <a:t>"second variable")</a:t>
            </a:r>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571934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102" y="1556792"/>
            <a:ext cx="619125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7000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36912"/>
            <a:ext cx="8229600" cy="1143000"/>
          </a:xfrm>
        </p:spPr>
        <p:txBody>
          <a:bodyPr>
            <a:normAutofit fontScale="90000"/>
          </a:bodyPr>
          <a:lstStyle/>
          <a:p>
            <a:r>
              <a:rPr lang="en-IN" b="1" dirty="0"/>
              <a:t>Inheritance in Python</a:t>
            </a:r>
            <a:br>
              <a:rPr lang="en-IN" b="1" dirty="0"/>
            </a:br>
            <a:endParaRPr lang="en-IN" dirty="0"/>
          </a:p>
        </p:txBody>
      </p:sp>
      <p:sp>
        <p:nvSpPr>
          <p:cNvPr id="4" name="Footer Placeholder 3"/>
          <p:cNvSpPr>
            <a:spLocks noGrp="1"/>
          </p:cNvSpPr>
          <p:nvPr>
            <p:ph type="ftr" sz="quarter" idx="11"/>
          </p:nvPr>
        </p:nvSpPr>
        <p:spPr/>
        <p:txBody>
          <a:bodyPr/>
          <a:lstStyle/>
          <a:p>
            <a:r>
              <a:rPr lang="en-IN" smtClean="0"/>
              <a:t>NIELIT CHENNAI</a:t>
            </a:r>
            <a:endParaRPr lang="en-IN"/>
          </a:p>
        </p:txBody>
      </p:sp>
    </p:spTree>
    <p:extLst>
      <p:ext uri="{BB962C8B-B14F-4D97-AF65-F5344CB8AC3E}">
        <p14:creationId xmlns:p14="http://schemas.microsoft.com/office/powerpoint/2010/main" val="639495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387</Words>
  <Application>Microsoft Office PowerPoint</Application>
  <PresentationFormat>On-screen Show (4:3)</PresentationFormat>
  <Paragraphs>154</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CONSTRUCTOR</vt:lpstr>
      <vt:lpstr>What is a Constructor? </vt:lpstr>
      <vt:lpstr>PowerPoint Presentation</vt:lpstr>
      <vt:lpstr>PowerPoint Presentation</vt:lpstr>
      <vt:lpstr>Defining Constructor method in a class  </vt:lpstr>
      <vt:lpstr>Object Initialisation </vt:lpstr>
      <vt:lpstr>PowerPoint Presentation</vt:lpstr>
      <vt:lpstr>PowerPoint Presentation</vt:lpstr>
      <vt:lpstr>Inheritance in Python </vt:lpstr>
      <vt:lpstr>Inheritance in Python </vt:lpstr>
      <vt:lpstr>Time for an Example  </vt:lpstr>
      <vt:lpstr>PowerPoint Presentation</vt:lpstr>
      <vt:lpstr>PowerPoint Presentation</vt:lpstr>
      <vt:lpstr>PowerPoint Presentation</vt:lpstr>
      <vt:lpstr>Accessing Parent Class Element in Child Class </vt:lpstr>
      <vt:lpstr>METHOD OVERRIDING</vt:lpstr>
      <vt:lpstr>Python Method Overriding Example </vt:lpstr>
      <vt:lpstr>PowerPoint Presentation</vt:lpstr>
      <vt:lpstr>PowerPoint Presentation</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 OVERRIDING</dc:title>
  <dc:creator>admin</dc:creator>
  <cp:lastModifiedBy>admin</cp:lastModifiedBy>
  <cp:revision>8</cp:revision>
  <dcterms:created xsi:type="dcterms:W3CDTF">2019-06-14T08:42:20Z</dcterms:created>
  <dcterms:modified xsi:type="dcterms:W3CDTF">2019-06-14T09:29:01Z</dcterms:modified>
</cp:coreProperties>
</file>