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9BBA7-E00B-4EAA-A130-9C0C72F57F16}" type="datetimeFigureOut">
              <a:rPr lang="en-IN" smtClean="0"/>
              <a:t>25-06-2019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849235-BFEA-4186-9129-CA6BAEFCE3F5}" type="slidenum">
              <a:rPr lang="en-IN" smtClean="0"/>
              <a:t>‹#›</a:t>
            </a:fld>
            <a:endParaRPr lang="en-IN"/>
          </a:p>
        </p:txBody>
      </p:sp>
    </p:spTree>
    <p:extLst>
      <p:ext uri="{BB962C8B-B14F-4D97-AF65-F5344CB8AC3E}">
        <p14:creationId xmlns:p14="http://schemas.microsoft.com/office/powerpoint/2010/main" val="116815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840DDD-69EA-4A69-B800-F38CC9802E70}" type="datetime1">
              <a:rPr lang="en-IN" smtClean="0"/>
              <a:t>25-06-2019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285669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8DB990-6F34-4EA3-9D10-5E77158D8AF3}" type="datetime1">
              <a:rPr lang="en-IN" smtClean="0"/>
              <a:t>25-06-2019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219098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4EA2F-6AC5-4393-BE29-0752A11F87E3}" type="datetime1">
              <a:rPr lang="en-IN" smtClean="0"/>
              <a:t>25-06-2019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91234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448BA5-89D2-46D4-BABD-126F3D6419F0}" type="datetime1">
              <a:rPr lang="en-IN" smtClean="0"/>
              <a:t>25-06-2019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79394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D6E42-BA41-458E-8687-DDB07603634B}" type="datetime1">
              <a:rPr lang="en-IN" smtClean="0"/>
              <a:t>25-06-2019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391979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AA99C4-E4BC-4883-8A41-B6DA3360182D}" type="datetime1">
              <a:rPr lang="en-IN" smtClean="0"/>
              <a:t>25-06-2019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51248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BA487B-4103-4ADA-B6CF-2D1C283D3080}" type="datetime1">
              <a:rPr lang="en-IN" smtClean="0"/>
              <a:t>25-06-2019</a:t>
            </a:fld>
            <a:endParaRPr lang="en-IN"/>
          </a:p>
        </p:txBody>
      </p:sp>
      <p:sp>
        <p:nvSpPr>
          <p:cNvPr id="8" name="Footer Placeholder 7"/>
          <p:cNvSpPr>
            <a:spLocks noGrp="1"/>
          </p:cNvSpPr>
          <p:nvPr>
            <p:ph type="ftr" sz="quarter" idx="11"/>
          </p:nvPr>
        </p:nvSpPr>
        <p:spPr/>
        <p:txBody>
          <a:bodyPr/>
          <a:lstStyle/>
          <a:p>
            <a:r>
              <a:rPr lang="en-IN" smtClean="0"/>
              <a:t>NIELIT CHENNAI</a:t>
            </a:r>
            <a:endParaRPr lang="en-IN"/>
          </a:p>
        </p:txBody>
      </p:sp>
      <p:sp>
        <p:nvSpPr>
          <p:cNvPr id="9" name="Slide Number Placeholder 8"/>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118909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AF75DF-E957-48B9-8C06-21C08917DB7B}" type="datetime1">
              <a:rPr lang="en-IN" smtClean="0"/>
              <a:t>25-06-2019</a:t>
            </a:fld>
            <a:endParaRPr lang="en-IN"/>
          </a:p>
        </p:txBody>
      </p:sp>
      <p:sp>
        <p:nvSpPr>
          <p:cNvPr id="4" name="Footer Placeholder 3"/>
          <p:cNvSpPr>
            <a:spLocks noGrp="1"/>
          </p:cNvSpPr>
          <p:nvPr>
            <p:ph type="ftr" sz="quarter" idx="11"/>
          </p:nvPr>
        </p:nvSpPr>
        <p:spPr/>
        <p:txBody>
          <a:bodyPr/>
          <a:lstStyle/>
          <a:p>
            <a:r>
              <a:rPr lang="en-IN" smtClean="0"/>
              <a:t>NIELIT CHENNAI</a:t>
            </a:r>
            <a:endParaRPr lang="en-IN"/>
          </a:p>
        </p:txBody>
      </p:sp>
      <p:sp>
        <p:nvSpPr>
          <p:cNvPr id="5" name="Slide Number Placeholder 4"/>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62074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6C5-D14E-4EEF-8B9C-6D7C27C8A13D}" type="datetime1">
              <a:rPr lang="en-IN" smtClean="0"/>
              <a:t>25-06-2019</a:t>
            </a:fld>
            <a:endParaRPr lang="en-IN"/>
          </a:p>
        </p:txBody>
      </p:sp>
      <p:sp>
        <p:nvSpPr>
          <p:cNvPr id="3" name="Footer Placeholder 2"/>
          <p:cNvSpPr>
            <a:spLocks noGrp="1"/>
          </p:cNvSpPr>
          <p:nvPr>
            <p:ph type="ftr" sz="quarter" idx="11"/>
          </p:nvPr>
        </p:nvSpPr>
        <p:spPr/>
        <p:txBody>
          <a:bodyPr/>
          <a:lstStyle/>
          <a:p>
            <a:r>
              <a:rPr lang="en-IN" smtClean="0"/>
              <a:t>NIELIT CHENNAI</a:t>
            </a:r>
            <a:endParaRPr lang="en-IN"/>
          </a:p>
        </p:txBody>
      </p:sp>
      <p:sp>
        <p:nvSpPr>
          <p:cNvPr id="4" name="Slide Number Placeholder 3"/>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315495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68BB9-2B81-4B18-A651-B6EF9704C6E1}" type="datetime1">
              <a:rPr lang="en-IN" smtClean="0"/>
              <a:t>25-06-2019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20199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58E0D-6726-4A1C-812D-95C2D106B2C1}" type="datetime1">
              <a:rPr lang="en-IN" smtClean="0"/>
              <a:t>25-06-2019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114060CF-2BFE-4FB7-8AFA-54BD0EE0C3E0}" type="slidenum">
              <a:rPr lang="en-IN" smtClean="0"/>
              <a:t>‹#›</a:t>
            </a:fld>
            <a:endParaRPr lang="en-IN"/>
          </a:p>
        </p:txBody>
      </p:sp>
    </p:spTree>
    <p:extLst>
      <p:ext uri="{BB962C8B-B14F-4D97-AF65-F5344CB8AC3E}">
        <p14:creationId xmlns:p14="http://schemas.microsoft.com/office/powerpoint/2010/main" val="379407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31392-DA3E-429D-AD59-B6F866046568}" type="datetime1">
              <a:rPr lang="en-IN" smtClean="0"/>
              <a:t>25-06-2019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 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060CF-2BFE-4FB7-8AFA-54BD0EE0C3E0}" type="slidenum">
              <a:rPr lang="en-IN" smtClean="0"/>
              <a:t>‹#›</a:t>
            </a:fld>
            <a:endParaRPr lang="en-IN"/>
          </a:p>
        </p:txBody>
      </p:sp>
    </p:spTree>
    <p:extLst>
      <p:ext uri="{BB962C8B-B14F-4D97-AF65-F5344CB8AC3E}">
        <p14:creationId xmlns:p14="http://schemas.microsoft.com/office/powerpoint/2010/main" val="358993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numpy/numpy_vstack.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NUMPY</a:t>
            </a:r>
            <a:endParaRPr lang="en-IN" dirty="0"/>
          </a:p>
        </p:txBody>
      </p:sp>
      <p:sp>
        <p:nvSpPr>
          <p:cNvPr id="3" name="Subtitle 2"/>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48239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648"/>
            <a:ext cx="55149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65455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sz="2800" b="1" dirty="0"/>
              <a:t>How to inspect the size and shape of a </a:t>
            </a:r>
            <a:r>
              <a:rPr lang="en-US" sz="2800" b="1" dirty="0" err="1"/>
              <a:t>numpy</a:t>
            </a:r>
            <a:r>
              <a:rPr lang="en-US" sz="2800" b="1" dirty="0"/>
              <a:t> array?</a:t>
            </a:r>
            <a:br>
              <a:rPr lang="en-US" sz="2800" b="1" dirty="0"/>
            </a:br>
            <a:endParaRPr lang="en-IN" sz="2800" dirty="0"/>
          </a:p>
        </p:txBody>
      </p:sp>
      <p:sp>
        <p:nvSpPr>
          <p:cNvPr id="3" name="Content Placeholder 2"/>
          <p:cNvSpPr>
            <a:spLocks noGrp="1"/>
          </p:cNvSpPr>
          <p:nvPr>
            <p:ph idx="1"/>
          </p:nvPr>
        </p:nvSpPr>
        <p:spPr>
          <a:xfrm>
            <a:off x="457200" y="620688"/>
            <a:ext cx="8229600" cy="5505475"/>
          </a:xfrm>
        </p:spPr>
        <p:txBody>
          <a:bodyPr>
            <a:noAutofit/>
          </a:bodyPr>
          <a:lstStyle/>
          <a:p>
            <a:r>
              <a:rPr lang="en-US" sz="1800" dirty="0" smtClean="0"/>
              <a:t># Create a 2d array with 3 rows and 4 columns</a:t>
            </a:r>
          </a:p>
          <a:p>
            <a:r>
              <a:rPr lang="en-US" sz="1800" dirty="0" smtClean="0"/>
              <a:t>list2 = [[1, 2, 3, 4],[3, 4, 5, 6], [5, 6, 7, 8]]</a:t>
            </a:r>
          </a:p>
          <a:p>
            <a:r>
              <a:rPr lang="en-US" sz="1800" dirty="0" smtClean="0"/>
              <a:t>arr2 = </a:t>
            </a:r>
            <a:r>
              <a:rPr lang="en-US" sz="1800" dirty="0" err="1" smtClean="0"/>
              <a:t>np.array</a:t>
            </a:r>
            <a:r>
              <a:rPr lang="en-US" sz="1800" dirty="0" smtClean="0"/>
              <a:t>(list2, </a:t>
            </a:r>
            <a:r>
              <a:rPr lang="en-US" sz="1800" dirty="0" err="1" smtClean="0"/>
              <a:t>dtype</a:t>
            </a:r>
            <a:r>
              <a:rPr lang="en-US" sz="1800" dirty="0" smtClean="0"/>
              <a:t>='float')</a:t>
            </a:r>
          </a:p>
          <a:p>
            <a:r>
              <a:rPr lang="en-US" sz="1800" dirty="0" smtClean="0"/>
              <a:t>arr2</a:t>
            </a:r>
          </a:p>
          <a:p>
            <a:r>
              <a:rPr lang="en-US" sz="1800" dirty="0" smtClean="0"/>
              <a:t>#&gt; array([[ 1.,  2.,  3.,  4.],</a:t>
            </a:r>
          </a:p>
          <a:p>
            <a:r>
              <a:rPr lang="en-US" sz="1800" dirty="0" smtClean="0"/>
              <a:t>#&gt;        [ 3.,  4.,  5.,  6.],</a:t>
            </a:r>
          </a:p>
          <a:p>
            <a:r>
              <a:rPr lang="en-US" sz="1800" dirty="0" smtClean="0"/>
              <a:t>#&gt;        [ 5.,  6.,  7.,  8.]])</a:t>
            </a:r>
          </a:p>
          <a:p>
            <a:r>
              <a:rPr lang="en-IN" sz="1800" dirty="0" smtClean="0"/>
              <a:t># shape</a:t>
            </a:r>
          </a:p>
          <a:p>
            <a:r>
              <a:rPr lang="en-IN" sz="1800" dirty="0" smtClean="0"/>
              <a:t>print('Shape: ', arr2.shape)</a:t>
            </a:r>
          </a:p>
          <a:p>
            <a:r>
              <a:rPr lang="en-IN" sz="1800" dirty="0" smtClean="0"/>
              <a:t># </a:t>
            </a:r>
            <a:r>
              <a:rPr lang="en-IN" sz="1800" dirty="0" err="1" smtClean="0"/>
              <a:t>dtype</a:t>
            </a:r>
            <a:endParaRPr lang="en-IN" sz="1800" dirty="0" smtClean="0"/>
          </a:p>
          <a:p>
            <a:r>
              <a:rPr lang="en-IN" sz="1800" dirty="0" smtClean="0"/>
              <a:t>print('</a:t>
            </a:r>
            <a:r>
              <a:rPr lang="en-IN" sz="1800" dirty="0" err="1" smtClean="0"/>
              <a:t>Datatype</a:t>
            </a:r>
            <a:r>
              <a:rPr lang="en-IN" sz="1800" dirty="0" smtClean="0"/>
              <a:t>: ', arr2.dtype)</a:t>
            </a:r>
          </a:p>
          <a:p>
            <a:r>
              <a:rPr lang="en-IN" sz="1800" dirty="0" smtClean="0"/>
              <a:t># size</a:t>
            </a:r>
          </a:p>
          <a:p>
            <a:r>
              <a:rPr lang="en-IN" sz="1800" dirty="0" smtClean="0"/>
              <a:t>print('Size: ', arr2.size)</a:t>
            </a:r>
          </a:p>
          <a:p>
            <a:r>
              <a:rPr lang="en-IN" sz="1800" dirty="0" smtClean="0"/>
              <a:t># </a:t>
            </a:r>
            <a:r>
              <a:rPr lang="en-IN" sz="1800" dirty="0" err="1" smtClean="0"/>
              <a:t>ndim</a:t>
            </a:r>
            <a:endParaRPr lang="en-IN" sz="1800" dirty="0" smtClean="0"/>
          </a:p>
          <a:p>
            <a:r>
              <a:rPr lang="en-IN" sz="1800" dirty="0" smtClean="0"/>
              <a:t>print('</a:t>
            </a:r>
            <a:r>
              <a:rPr lang="en-IN" sz="1800" dirty="0" err="1" smtClean="0"/>
              <a:t>Num</a:t>
            </a:r>
            <a:r>
              <a:rPr lang="en-IN" sz="1800" dirty="0" smtClean="0"/>
              <a:t> Dimensions: ', arr2.ndim)</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581128"/>
            <a:ext cx="3024336" cy="128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25146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US" sz="2800" b="1" dirty="0" smtClean="0"/>
              <a:t>EXERCISE</a:t>
            </a:r>
            <a:r>
              <a:rPr lang="en-US" sz="2800" b="1" dirty="0"/>
              <a:t/>
            </a:r>
            <a:br>
              <a:rPr lang="en-US" sz="2800" b="1" dirty="0"/>
            </a:br>
            <a:r>
              <a:rPr lang="en-IN" sz="2800" dirty="0" smtClean="0"/>
              <a:t> 	</a:t>
            </a:r>
            <a:endParaRPr lang="en-IN" sz="2800" dirty="0"/>
          </a:p>
        </p:txBody>
      </p:sp>
      <p:sp>
        <p:nvSpPr>
          <p:cNvPr id="3" name="Content Placeholder 2"/>
          <p:cNvSpPr>
            <a:spLocks noGrp="1"/>
          </p:cNvSpPr>
          <p:nvPr>
            <p:ph idx="1"/>
          </p:nvPr>
        </p:nvSpPr>
        <p:spPr/>
        <p:txBody>
          <a:bodyPr/>
          <a:lstStyle/>
          <a:p>
            <a:r>
              <a:rPr lang="en-US" b="1" dirty="0" smtClean="0"/>
              <a:t>How to extract specific items from an array?</a:t>
            </a:r>
          </a:p>
          <a:p>
            <a:r>
              <a:rPr lang="en-US" b="1" dirty="0"/>
              <a:t>How to reverse the rows and the whole array?</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5651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compute mean, min, max on the </a:t>
            </a:r>
            <a:r>
              <a:rPr lang="en-US" b="1" dirty="0" err="1"/>
              <a:t>ndarray</a:t>
            </a:r>
            <a:r>
              <a:rPr lang="en-US" b="1" dirty="0"/>
              <a:t>?</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dirty="0" smtClean="0"/>
              <a:t># mean, max and min</a:t>
            </a:r>
          </a:p>
          <a:p>
            <a:r>
              <a:rPr lang="en-US" dirty="0" smtClean="0">
                <a:solidFill>
                  <a:srgbClr val="0070C0"/>
                </a:solidFill>
              </a:rPr>
              <a:t>print("Mean value is: ", arr2.mean())</a:t>
            </a:r>
          </a:p>
          <a:p>
            <a:r>
              <a:rPr lang="en-US" dirty="0" smtClean="0">
                <a:solidFill>
                  <a:srgbClr val="0070C0"/>
                </a:solidFill>
              </a:rPr>
              <a:t>print("Max value is: ", arr2.max())</a:t>
            </a:r>
          </a:p>
          <a:p>
            <a:r>
              <a:rPr lang="en-US" dirty="0" smtClean="0">
                <a:solidFill>
                  <a:srgbClr val="0070C0"/>
                </a:solidFill>
              </a:rPr>
              <a:t>print("Min value is: ", arr2.min())</a:t>
            </a:r>
          </a:p>
          <a:p>
            <a:r>
              <a:rPr lang="en-US" dirty="0" smtClean="0"/>
              <a:t>output</a:t>
            </a:r>
          </a:p>
          <a:p>
            <a:r>
              <a:rPr lang="en-US" dirty="0" smtClean="0">
                <a:solidFill>
                  <a:srgbClr val="0070C0"/>
                </a:solidFill>
              </a:rPr>
              <a:t>#&gt; Mean value is:  3.58333333333</a:t>
            </a:r>
          </a:p>
          <a:p>
            <a:r>
              <a:rPr lang="en-US" dirty="0" smtClean="0">
                <a:solidFill>
                  <a:srgbClr val="0070C0"/>
                </a:solidFill>
              </a:rPr>
              <a:t>#&gt; Max value is:  8.0</a:t>
            </a:r>
          </a:p>
          <a:p>
            <a:r>
              <a:rPr lang="en-US" dirty="0" smtClean="0">
                <a:solidFill>
                  <a:srgbClr val="0070C0"/>
                </a:solidFill>
              </a:rPr>
              <a:t>#&gt; Min value is:  -1.0</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70277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Predefined methods</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Predicates</a:t>
            </a:r>
          </a:p>
          <a:p>
            <a:r>
              <a:rPr lang="en-IN" dirty="0" err="1" smtClean="0">
                <a:solidFill>
                  <a:srgbClr val="FF0000"/>
                </a:solidFill>
              </a:rPr>
              <a:t>a.any</a:t>
            </a:r>
            <a:r>
              <a:rPr lang="en-IN" dirty="0" smtClean="0">
                <a:solidFill>
                  <a:srgbClr val="FF0000"/>
                </a:solidFill>
              </a:rPr>
              <a:t>(), </a:t>
            </a:r>
            <a:r>
              <a:rPr lang="en-IN" dirty="0" err="1" smtClean="0">
                <a:solidFill>
                  <a:srgbClr val="FF0000"/>
                </a:solidFill>
              </a:rPr>
              <a:t>a.all</a:t>
            </a:r>
            <a:r>
              <a:rPr lang="en-IN" dirty="0" smtClean="0">
                <a:solidFill>
                  <a:srgbClr val="FF0000"/>
                </a:solidFill>
              </a:rPr>
              <a:t>()</a:t>
            </a:r>
          </a:p>
          <a:p>
            <a:r>
              <a:rPr lang="en-IN" b="1" dirty="0" smtClean="0"/>
              <a:t>Reductions</a:t>
            </a:r>
          </a:p>
          <a:p>
            <a:r>
              <a:rPr lang="en-IN" dirty="0" err="1" smtClean="0">
                <a:solidFill>
                  <a:srgbClr val="FF0000"/>
                </a:solidFill>
              </a:rPr>
              <a:t>a.mean</a:t>
            </a:r>
            <a:r>
              <a:rPr lang="en-IN" dirty="0" smtClean="0">
                <a:solidFill>
                  <a:srgbClr val="FF0000"/>
                </a:solidFill>
              </a:rPr>
              <a:t>(), </a:t>
            </a:r>
            <a:r>
              <a:rPr lang="en-IN" dirty="0" err="1" smtClean="0">
                <a:solidFill>
                  <a:srgbClr val="FF0000"/>
                </a:solidFill>
              </a:rPr>
              <a:t>a.argmin</a:t>
            </a:r>
            <a:r>
              <a:rPr lang="en-IN" dirty="0" smtClean="0">
                <a:solidFill>
                  <a:srgbClr val="FF0000"/>
                </a:solidFill>
              </a:rPr>
              <a:t>(), </a:t>
            </a:r>
            <a:r>
              <a:rPr lang="en-IN" dirty="0" err="1" smtClean="0">
                <a:solidFill>
                  <a:srgbClr val="FF0000"/>
                </a:solidFill>
              </a:rPr>
              <a:t>a.argmax</a:t>
            </a:r>
            <a:r>
              <a:rPr lang="en-IN" dirty="0" smtClean="0">
                <a:solidFill>
                  <a:srgbClr val="FF0000"/>
                </a:solidFill>
              </a:rPr>
              <a:t>(), </a:t>
            </a:r>
            <a:r>
              <a:rPr lang="en-IN" dirty="0" err="1" smtClean="0">
                <a:solidFill>
                  <a:srgbClr val="FF0000"/>
                </a:solidFill>
              </a:rPr>
              <a:t>a.trace</a:t>
            </a:r>
            <a:r>
              <a:rPr lang="en-IN" dirty="0" smtClean="0">
                <a:solidFill>
                  <a:srgbClr val="FF0000"/>
                </a:solidFill>
              </a:rPr>
              <a:t>(),</a:t>
            </a:r>
          </a:p>
          <a:p>
            <a:r>
              <a:rPr lang="en-IN" dirty="0" err="1" smtClean="0">
                <a:solidFill>
                  <a:srgbClr val="FF0000"/>
                </a:solidFill>
              </a:rPr>
              <a:t>a.cumsum</a:t>
            </a:r>
            <a:r>
              <a:rPr lang="en-IN" dirty="0" smtClean="0">
                <a:solidFill>
                  <a:srgbClr val="FF0000"/>
                </a:solidFill>
              </a:rPr>
              <a:t>(), </a:t>
            </a:r>
            <a:r>
              <a:rPr lang="en-IN" dirty="0" err="1" smtClean="0">
                <a:solidFill>
                  <a:srgbClr val="FF0000"/>
                </a:solidFill>
              </a:rPr>
              <a:t>a.cumprod</a:t>
            </a:r>
            <a:r>
              <a:rPr lang="en-IN" dirty="0" smtClean="0">
                <a:solidFill>
                  <a:srgbClr val="FF0000"/>
                </a:solidFill>
              </a:rPr>
              <a:t>()</a:t>
            </a:r>
          </a:p>
          <a:p>
            <a:r>
              <a:rPr lang="en-IN" b="1" dirty="0" smtClean="0"/>
              <a:t>Manipulation</a:t>
            </a:r>
          </a:p>
          <a:p>
            <a:r>
              <a:rPr lang="en-IN" dirty="0" err="1" smtClean="0">
                <a:solidFill>
                  <a:srgbClr val="FF0000"/>
                </a:solidFill>
              </a:rPr>
              <a:t>a.argsort</a:t>
            </a:r>
            <a:r>
              <a:rPr lang="en-IN" dirty="0" smtClean="0">
                <a:solidFill>
                  <a:srgbClr val="FF0000"/>
                </a:solidFill>
              </a:rPr>
              <a:t>(), </a:t>
            </a:r>
            <a:r>
              <a:rPr lang="en-IN" dirty="0" err="1" smtClean="0">
                <a:solidFill>
                  <a:srgbClr val="FF0000"/>
                </a:solidFill>
              </a:rPr>
              <a:t>a.transpose</a:t>
            </a:r>
            <a:r>
              <a:rPr lang="en-IN" dirty="0" smtClean="0">
                <a:solidFill>
                  <a:srgbClr val="FF0000"/>
                </a:solidFill>
              </a:rPr>
              <a:t>(), </a:t>
            </a:r>
            <a:r>
              <a:rPr lang="en-IN" dirty="0" err="1" smtClean="0">
                <a:solidFill>
                  <a:srgbClr val="FF0000"/>
                </a:solidFill>
              </a:rPr>
              <a:t>a.reshape</a:t>
            </a:r>
            <a:r>
              <a:rPr lang="en-IN" dirty="0" smtClean="0">
                <a:solidFill>
                  <a:srgbClr val="FF0000"/>
                </a:solidFill>
              </a:rPr>
              <a:t>(...),</a:t>
            </a:r>
          </a:p>
          <a:p>
            <a:r>
              <a:rPr lang="en-IN" dirty="0" err="1" smtClean="0">
                <a:solidFill>
                  <a:srgbClr val="FF0000"/>
                </a:solidFill>
              </a:rPr>
              <a:t>a.ravel</a:t>
            </a:r>
            <a:r>
              <a:rPr lang="en-IN" dirty="0" smtClean="0">
                <a:solidFill>
                  <a:srgbClr val="FF0000"/>
                </a:solidFill>
              </a:rPr>
              <a:t>(), </a:t>
            </a:r>
            <a:r>
              <a:rPr lang="en-IN" dirty="0" err="1" smtClean="0">
                <a:solidFill>
                  <a:srgbClr val="FF0000"/>
                </a:solidFill>
              </a:rPr>
              <a:t>a.fill</a:t>
            </a:r>
            <a:r>
              <a:rPr lang="en-IN" dirty="0" smtClean="0">
                <a:solidFill>
                  <a:srgbClr val="FF0000"/>
                </a:solidFill>
              </a:rPr>
              <a:t>(...), </a:t>
            </a:r>
            <a:r>
              <a:rPr lang="en-IN" dirty="0" err="1" smtClean="0">
                <a:solidFill>
                  <a:srgbClr val="FF0000"/>
                </a:solidFill>
              </a:rPr>
              <a:t>a.clip</a:t>
            </a:r>
            <a:r>
              <a:rPr lang="en-IN" dirty="0" smtClean="0">
                <a:solidFill>
                  <a:srgbClr val="FF0000"/>
                </a:solidFill>
              </a:rPr>
              <a:t>(...)</a:t>
            </a:r>
          </a:p>
          <a:p>
            <a:r>
              <a:rPr lang="en-IN" b="1" dirty="0" smtClean="0"/>
              <a:t>Complex Numbers</a:t>
            </a:r>
          </a:p>
          <a:p>
            <a:r>
              <a:rPr lang="en-IN" dirty="0" err="1" smtClean="0">
                <a:solidFill>
                  <a:srgbClr val="FF0000"/>
                </a:solidFill>
              </a:rPr>
              <a:t>a.real</a:t>
            </a:r>
            <a:r>
              <a:rPr lang="en-IN" dirty="0" smtClean="0">
                <a:solidFill>
                  <a:srgbClr val="FF0000"/>
                </a:solidFill>
              </a:rPr>
              <a:t>, </a:t>
            </a:r>
            <a:r>
              <a:rPr lang="en-IN" dirty="0" err="1" smtClean="0">
                <a:solidFill>
                  <a:srgbClr val="FF0000"/>
                </a:solidFill>
              </a:rPr>
              <a:t>a.imag</a:t>
            </a:r>
            <a:r>
              <a:rPr lang="en-IN" dirty="0" smtClean="0">
                <a:solidFill>
                  <a:srgbClr val="FF0000"/>
                </a:solidFill>
              </a:rPr>
              <a:t>, </a:t>
            </a:r>
            <a:r>
              <a:rPr lang="en-IN" dirty="0" err="1" smtClean="0">
                <a:solidFill>
                  <a:srgbClr val="FF0000"/>
                </a:solidFill>
              </a:rPr>
              <a:t>a.conj</a:t>
            </a:r>
            <a:r>
              <a:rPr lang="en-IN" dirty="0" smtClean="0">
                <a:solidFill>
                  <a:srgbClr val="FF0000"/>
                </a:solidFill>
              </a:rPr>
              <a:t>()</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9926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sz="2800" b="1" dirty="0" smtClean="0"/>
              <a:t>Some default functions</a:t>
            </a:r>
            <a:r>
              <a:rPr lang="en-US" sz="2800" b="1" dirty="0"/>
              <a:t/>
            </a:r>
            <a:br>
              <a:rPr lang="en-US" sz="2800" b="1" dirty="0"/>
            </a:br>
            <a:endParaRPr lang="en-IN" sz="2800" dirty="0"/>
          </a:p>
        </p:txBody>
      </p:sp>
      <p:sp>
        <p:nvSpPr>
          <p:cNvPr id="3" name="Content Placeholder 2"/>
          <p:cNvSpPr>
            <a:spLocks noGrp="1"/>
          </p:cNvSpPr>
          <p:nvPr>
            <p:ph idx="1"/>
          </p:nvPr>
        </p:nvSpPr>
        <p:spPr>
          <a:xfrm>
            <a:off x="457200" y="692696"/>
            <a:ext cx="8229600" cy="5433467"/>
          </a:xfrm>
        </p:spPr>
        <p:txBody>
          <a:bodyPr>
            <a:normAutofit fontScale="77500" lnSpcReduction="20000"/>
          </a:bodyPr>
          <a:lstStyle/>
          <a:p>
            <a:r>
              <a:rPr lang="en-US" dirty="0" smtClean="0">
                <a:solidFill>
                  <a:srgbClr val="FF0000"/>
                </a:solidFill>
              </a:rPr>
              <a:t>a = </a:t>
            </a:r>
            <a:r>
              <a:rPr lang="en-US" dirty="0" err="1" smtClean="0">
                <a:solidFill>
                  <a:srgbClr val="FF0000"/>
                </a:solidFill>
              </a:rPr>
              <a:t>np.arange</a:t>
            </a:r>
            <a:r>
              <a:rPr lang="en-US" dirty="0" smtClean="0">
                <a:solidFill>
                  <a:srgbClr val="FF0000"/>
                </a:solidFill>
              </a:rPr>
              <a:t>(6).reshape((2, 3)) //create a matrix array</a:t>
            </a:r>
          </a:p>
          <a:p>
            <a:r>
              <a:rPr lang="en-US" dirty="0" smtClean="0">
                <a:solidFill>
                  <a:srgbClr val="FF0000"/>
                </a:solidFill>
              </a:rPr>
              <a:t>a = </a:t>
            </a:r>
            <a:r>
              <a:rPr lang="en-US" dirty="0" err="1" smtClean="0">
                <a:solidFill>
                  <a:srgbClr val="FF0000"/>
                </a:solidFill>
              </a:rPr>
              <a:t>np.arange</a:t>
            </a:r>
            <a:r>
              <a:rPr lang="en-US" dirty="0" smtClean="0">
                <a:solidFill>
                  <a:srgbClr val="FF0000"/>
                </a:solidFill>
              </a:rPr>
              <a:t>(10) //range of values</a:t>
            </a:r>
          </a:p>
          <a:p>
            <a:r>
              <a:rPr lang="en-US" dirty="0" smtClean="0">
                <a:solidFill>
                  <a:srgbClr val="FF0000"/>
                </a:solidFill>
              </a:rPr>
              <a:t>a=</a:t>
            </a:r>
            <a:r>
              <a:rPr lang="en-US" dirty="0" err="1" smtClean="0">
                <a:solidFill>
                  <a:srgbClr val="FF0000"/>
                </a:solidFill>
              </a:rPr>
              <a:t>np.zeros</a:t>
            </a:r>
            <a:r>
              <a:rPr lang="en-US" dirty="0" smtClean="0">
                <a:solidFill>
                  <a:srgbClr val="FF0000"/>
                </a:solidFill>
              </a:rPr>
              <a:t>((2,2)) //2x2 0 matrix is created</a:t>
            </a:r>
          </a:p>
          <a:p>
            <a:r>
              <a:rPr lang="en-US" dirty="0" smtClean="0">
                <a:solidFill>
                  <a:srgbClr val="FF0000"/>
                </a:solidFill>
              </a:rPr>
              <a:t>a=</a:t>
            </a:r>
            <a:r>
              <a:rPr lang="en-US" dirty="0" err="1" smtClean="0">
                <a:solidFill>
                  <a:srgbClr val="FF0000"/>
                </a:solidFill>
              </a:rPr>
              <a:t>np.ones</a:t>
            </a:r>
            <a:r>
              <a:rPr lang="en-US" dirty="0" smtClean="0">
                <a:solidFill>
                  <a:srgbClr val="FF0000"/>
                </a:solidFill>
              </a:rPr>
              <a:t>((1,5)) //1x5 1 matrix is created</a:t>
            </a:r>
          </a:p>
          <a:p>
            <a:r>
              <a:rPr lang="en-US" dirty="0">
                <a:solidFill>
                  <a:srgbClr val="FF0000"/>
                </a:solidFill>
              </a:rPr>
              <a:t>a</a:t>
            </a:r>
            <a:r>
              <a:rPr lang="en-US" dirty="0" smtClean="0">
                <a:solidFill>
                  <a:srgbClr val="FF0000"/>
                </a:solidFill>
              </a:rPr>
              <a:t>= </a:t>
            </a:r>
            <a:r>
              <a:rPr lang="en-US" dirty="0" err="1" smtClean="0">
                <a:solidFill>
                  <a:srgbClr val="FF0000"/>
                </a:solidFill>
              </a:rPr>
              <a:t>np.empty</a:t>
            </a:r>
            <a:r>
              <a:rPr lang="en-US" dirty="0" smtClean="0">
                <a:solidFill>
                  <a:srgbClr val="FF0000"/>
                </a:solidFill>
              </a:rPr>
              <a:t>((1,3)) //uninitialized matrix of 1x3</a:t>
            </a:r>
          </a:p>
          <a:p>
            <a:r>
              <a:rPr lang="en-US" dirty="0" smtClean="0">
                <a:solidFill>
                  <a:srgbClr val="FF0000"/>
                </a:solidFill>
              </a:rPr>
              <a:t>A=</a:t>
            </a:r>
            <a:r>
              <a:rPr lang="en-US" dirty="0" err="1" smtClean="0">
                <a:solidFill>
                  <a:srgbClr val="FF0000"/>
                </a:solidFill>
              </a:rPr>
              <a:t>np.eye</a:t>
            </a:r>
            <a:r>
              <a:rPr lang="en-US" dirty="0" smtClean="0">
                <a:solidFill>
                  <a:srgbClr val="FF0000"/>
                </a:solidFill>
              </a:rPr>
              <a:t>(3)  // diagonal matrix of 1 In format of 3x3 matrix</a:t>
            </a:r>
          </a:p>
          <a:p>
            <a:r>
              <a:rPr lang="en-US" dirty="0" smtClean="0">
                <a:solidFill>
                  <a:srgbClr val="FF0000"/>
                </a:solidFill>
              </a:rPr>
              <a:t>A=</a:t>
            </a:r>
            <a:r>
              <a:rPr lang="en-US" dirty="0" err="1" smtClean="0">
                <a:solidFill>
                  <a:srgbClr val="FF0000"/>
                </a:solidFill>
              </a:rPr>
              <a:t>np.diag</a:t>
            </a:r>
            <a:r>
              <a:rPr lang="en-US" dirty="0" smtClean="0">
                <a:solidFill>
                  <a:srgbClr val="FF0000"/>
                </a:solidFill>
              </a:rPr>
              <a:t>([1,2,3,4]) //diagonal matrix of having values in format of 4x4 matrix</a:t>
            </a:r>
          </a:p>
          <a:p>
            <a:r>
              <a:rPr lang="en-US" dirty="0"/>
              <a:t>Using </a:t>
            </a:r>
            <a:r>
              <a:rPr lang="en-US" dirty="0" err="1"/>
              <a:t>random.rand</a:t>
            </a:r>
            <a:r>
              <a:rPr lang="en-US" dirty="0"/>
              <a:t>(), we can generate an array of random numbers of the shape we pass to it from uniform distribution over 0 to </a:t>
            </a:r>
            <a:r>
              <a:rPr lang="en-US" dirty="0" smtClean="0"/>
              <a:t>1</a:t>
            </a:r>
          </a:p>
          <a:p>
            <a:r>
              <a:rPr lang="en-IN" dirty="0" err="1" smtClean="0">
                <a:solidFill>
                  <a:srgbClr val="FF0000"/>
                </a:solidFill>
              </a:rPr>
              <a:t>my_rand</a:t>
            </a:r>
            <a:r>
              <a:rPr lang="en-IN" dirty="0" smtClean="0">
                <a:solidFill>
                  <a:srgbClr val="FF0000"/>
                </a:solidFill>
              </a:rPr>
              <a:t> = </a:t>
            </a:r>
            <a:r>
              <a:rPr lang="en-IN" dirty="0" err="1" smtClean="0">
                <a:solidFill>
                  <a:srgbClr val="FF0000"/>
                </a:solidFill>
              </a:rPr>
              <a:t>np.random.rand</a:t>
            </a:r>
            <a:r>
              <a:rPr lang="en-IN" dirty="0" smtClean="0">
                <a:solidFill>
                  <a:srgbClr val="FF0000"/>
                </a:solidFill>
              </a:rPr>
              <a:t>(5, 4)</a:t>
            </a:r>
            <a:br>
              <a:rPr lang="en-IN" dirty="0" smtClean="0">
                <a:solidFill>
                  <a:srgbClr val="FF0000"/>
                </a:solidFill>
              </a:rPr>
            </a:br>
            <a:r>
              <a:rPr lang="en-IN" dirty="0" err="1" smtClean="0">
                <a:solidFill>
                  <a:srgbClr val="FF0000"/>
                </a:solidFill>
              </a:rPr>
              <a:t>my_rand</a:t>
            </a:r>
            <a:endParaRPr lang="en-IN" dirty="0" smtClean="0">
              <a:solidFill>
                <a:srgbClr val="FF0000"/>
              </a:solidFill>
            </a:endParaRPr>
          </a:p>
          <a:p>
            <a:r>
              <a:rPr lang="en-IN" dirty="0" err="1">
                <a:solidFill>
                  <a:srgbClr val="FF0000"/>
                </a:solidFill>
              </a:rPr>
              <a:t>my_randn</a:t>
            </a:r>
            <a:r>
              <a:rPr lang="en-IN" dirty="0">
                <a:solidFill>
                  <a:srgbClr val="FF0000"/>
                </a:solidFill>
              </a:rPr>
              <a:t> = </a:t>
            </a:r>
            <a:r>
              <a:rPr lang="en-IN" dirty="0" err="1">
                <a:solidFill>
                  <a:srgbClr val="FF0000"/>
                </a:solidFill>
              </a:rPr>
              <a:t>np.random.randn</a:t>
            </a:r>
            <a:r>
              <a:rPr lang="en-IN" dirty="0">
                <a:solidFill>
                  <a:srgbClr val="FF0000"/>
                </a:solidFill>
              </a:rPr>
              <a:t>(7</a:t>
            </a:r>
            <a:r>
              <a:rPr lang="en-IN" dirty="0"/>
              <a:t>)//provides the normal distribution curve</a:t>
            </a: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15633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Universal Functions (</a:t>
            </a:r>
            <a:r>
              <a:rPr lang="en-IN" dirty="0" err="1" smtClean="0"/>
              <a:t>ufuncs</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solidFill>
                  <a:srgbClr val="FF0000"/>
                </a:solidFill>
              </a:rPr>
              <a:t>comparison</a:t>
            </a:r>
            <a:r>
              <a:rPr lang="en-IN" dirty="0" smtClean="0">
                <a:solidFill>
                  <a:srgbClr val="FF0000"/>
                </a:solidFill>
              </a:rPr>
              <a:t>: &lt;, &lt;=,==, !=, &gt;=, &gt;</a:t>
            </a:r>
          </a:p>
          <a:p>
            <a:r>
              <a:rPr lang="en-IN" b="1" dirty="0" smtClean="0">
                <a:solidFill>
                  <a:srgbClr val="FF0000"/>
                </a:solidFill>
              </a:rPr>
              <a:t>arithmetic</a:t>
            </a:r>
            <a:r>
              <a:rPr lang="en-IN" dirty="0" smtClean="0"/>
              <a:t>: +, -,*, /, reciprocal, square</a:t>
            </a:r>
          </a:p>
          <a:p>
            <a:r>
              <a:rPr lang="en-IN" b="1" dirty="0" smtClean="0">
                <a:solidFill>
                  <a:srgbClr val="FF0000"/>
                </a:solidFill>
              </a:rPr>
              <a:t>exponential</a:t>
            </a:r>
            <a:r>
              <a:rPr lang="en-IN" dirty="0" smtClean="0"/>
              <a:t>: </a:t>
            </a:r>
            <a:r>
              <a:rPr lang="en-IN" dirty="0" err="1" smtClean="0"/>
              <a:t>exp</a:t>
            </a:r>
            <a:r>
              <a:rPr lang="en-IN" dirty="0" smtClean="0"/>
              <a:t>, expm1, exp2, log, log10, log1p, log2,power, </a:t>
            </a:r>
            <a:r>
              <a:rPr lang="en-IN" dirty="0" err="1" smtClean="0"/>
              <a:t>sqrt</a:t>
            </a:r>
            <a:endParaRPr lang="en-IN" dirty="0" smtClean="0"/>
          </a:p>
          <a:p>
            <a:r>
              <a:rPr lang="en-IN" b="1" dirty="0" smtClean="0">
                <a:solidFill>
                  <a:srgbClr val="FF0000"/>
                </a:solidFill>
              </a:rPr>
              <a:t>trigonometric</a:t>
            </a:r>
            <a:r>
              <a:rPr lang="en-IN" dirty="0" smtClean="0"/>
              <a:t>: sin, </a:t>
            </a:r>
            <a:r>
              <a:rPr lang="en-IN" dirty="0" err="1" smtClean="0"/>
              <a:t>cos</a:t>
            </a:r>
            <a:r>
              <a:rPr lang="en-IN" dirty="0" smtClean="0"/>
              <a:t>, tan, </a:t>
            </a:r>
            <a:r>
              <a:rPr lang="en-IN" dirty="0" err="1" smtClean="0"/>
              <a:t>acsin</a:t>
            </a:r>
            <a:r>
              <a:rPr lang="en-IN" dirty="0" smtClean="0"/>
              <a:t>, </a:t>
            </a:r>
            <a:r>
              <a:rPr lang="en-IN" dirty="0" err="1" smtClean="0"/>
              <a:t>arccos</a:t>
            </a:r>
            <a:r>
              <a:rPr lang="en-IN" dirty="0" smtClean="0"/>
              <a:t>, </a:t>
            </a:r>
            <a:r>
              <a:rPr lang="en-IN" dirty="0" err="1" smtClean="0"/>
              <a:t>atctan</a:t>
            </a:r>
            <a:endParaRPr lang="en-IN" dirty="0" smtClean="0"/>
          </a:p>
          <a:p>
            <a:r>
              <a:rPr lang="en-IN" b="1" dirty="0" smtClean="0">
                <a:solidFill>
                  <a:srgbClr val="FF0000"/>
                </a:solidFill>
              </a:rPr>
              <a:t>hyperbolic</a:t>
            </a:r>
            <a:r>
              <a:rPr lang="en-IN" dirty="0" smtClean="0"/>
              <a:t>: </a:t>
            </a:r>
            <a:r>
              <a:rPr lang="en-IN" dirty="0" err="1" smtClean="0"/>
              <a:t>sinh</a:t>
            </a:r>
            <a:r>
              <a:rPr lang="en-IN" dirty="0" smtClean="0"/>
              <a:t>, cosh, </a:t>
            </a:r>
            <a:r>
              <a:rPr lang="en-IN" dirty="0" err="1" smtClean="0"/>
              <a:t>tanh</a:t>
            </a:r>
            <a:r>
              <a:rPr lang="en-IN" dirty="0" smtClean="0"/>
              <a:t>, </a:t>
            </a:r>
            <a:r>
              <a:rPr lang="en-IN" dirty="0" err="1" smtClean="0"/>
              <a:t>acsinh</a:t>
            </a:r>
            <a:r>
              <a:rPr lang="en-IN" dirty="0" smtClean="0"/>
              <a:t>, </a:t>
            </a:r>
            <a:r>
              <a:rPr lang="en-IN" dirty="0" err="1" smtClean="0"/>
              <a:t>arccosh</a:t>
            </a:r>
            <a:r>
              <a:rPr lang="en-IN" dirty="0" smtClean="0"/>
              <a:t>, </a:t>
            </a:r>
            <a:r>
              <a:rPr lang="en-IN" dirty="0" err="1" smtClean="0"/>
              <a:t>atctanh</a:t>
            </a:r>
            <a:endParaRPr lang="en-IN" dirty="0" smtClean="0"/>
          </a:p>
          <a:p>
            <a:r>
              <a:rPr lang="en-IN" b="1" dirty="0" smtClean="0">
                <a:solidFill>
                  <a:srgbClr val="FF0000"/>
                </a:solidFill>
              </a:rPr>
              <a:t>bitwise operations</a:t>
            </a:r>
            <a:r>
              <a:rPr lang="en-IN" dirty="0" smtClean="0"/>
              <a:t>: &amp;, |, ~,^, </a:t>
            </a:r>
            <a:r>
              <a:rPr lang="en-IN" dirty="0" err="1" smtClean="0"/>
              <a:t>left_shift</a:t>
            </a:r>
            <a:r>
              <a:rPr lang="en-IN" dirty="0" smtClean="0"/>
              <a:t>, </a:t>
            </a:r>
            <a:r>
              <a:rPr lang="en-IN" dirty="0" err="1" smtClean="0"/>
              <a:t>right_shift</a:t>
            </a:r>
            <a:endParaRPr lang="en-IN" dirty="0" smtClean="0"/>
          </a:p>
          <a:p>
            <a:r>
              <a:rPr lang="en-IN" b="1" dirty="0" smtClean="0">
                <a:solidFill>
                  <a:srgbClr val="FF0000"/>
                </a:solidFill>
              </a:rPr>
              <a:t>logical operations</a:t>
            </a:r>
            <a:r>
              <a:rPr lang="en-IN" dirty="0" smtClean="0"/>
              <a:t>: and, </a:t>
            </a:r>
            <a:r>
              <a:rPr lang="en-IN" dirty="0" err="1" smtClean="0"/>
              <a:t>logical_xor</a:t>
            </a:r>
            <a:r>
              <a:rPr lang="en-IN" dirty="0" smtClean="0"/>
              <a:t>, not, or</a:t>
            </a:r>
          </a:p>
          <a:p>
            <a:r>
              <a:rPr lang="en-IN" b="1" dirty="0" smtClean="0">
                <a:solidFill>
                  <a:srgbClr val="FF0000"/>
                </a:solidFill>
              </a:rPr>
              <a:t>predicates</a:t>
            </a:r>
            <a:r>
              <a:rPr lang="en-IN" dirty="0" smtClean="0"/>
              <a:t>: </a:t>
            </a:r>
            <a:r>
              <a:rPr lang="en-IN" dirty="0" err="1" smtClean="0"/>
              <a:t>isfinite</a:t>
            </a:r>
            <a:r>
              <a:rPr lang="en-IN" dirty="0" smtClean="0"/>
              <a:t>, </a:t>
            </a:r>
            <a:r>
              <a:rPr lang="en-IN" dirty="0" err="1" smtClean="0"/>
              <a:t>isinf</a:t>
            </a:r>
            <a:r>
              <a:rPr lang="en-IN" dirty="0" smtClean="0"/>
              <a:t>, </a:t>
            </a:r>
            <a:r>
              <a:rPr lang="en-IN" dirty="0" err="1" smtClean="0"/>
              <a:t>isnan</a:t>
            </a:r>
            <a:r>
              <a:rPr lang="en-IN" dirty="0" smtClean="0"/>
              <a:t>, </a:t>
            </a:r>
            <a:r>
              <a:rPr lang="en-IN" dirty="0" err="1" smtClean="0"/>
              <a:t>signbit</a:t>
            </a:r>
            <a:endParaRPr lang="en-IN" dirty="0" smtClean="0"/>
          </a:p>
          <a:p>
            <a:r>
              <a:rPr lang="en-IN" b="1" dirty="0" smtClean="0">
                <a:solidFill>
                  <a:srgbClr val="FF0000"/>
                </a:solidFill>
              </a:rPr>
              <a:t>other</a:t>
            </a:r>
            <a:r>
              <a:rPr lang="en-IN" dirty="0" smtClean="0"/>
              <a:t>: abs, ceil, floor, mod, </a:t>
            </a:r>
            <a:r>
              <a:rPr lang="en-IN" dirty="0" err="1" smtClean="0"/>
              <a:t>modf</a:t>
            </a:r>
            <a:r>
              <a:rPr lang="en-IN" dirty="0" smtClean="0"/>
              <a:t>, round, </a:t>
            </a:r>
            <a:r>
              <a:rPr lang="en-IN" dirty="0" err="1" smtClean="0"/>
              <a:t>sinc</a:t>
            </a:r>
            <a:r>
              <a:rPr lang="en-IN" dirty="0" smtClean="0"/>
              <a:t>, </a:t>
            </a:r>
            <a:r>
              <a:rPr lang="en-IN" dirty="0" err="1" smtClean="0"/>
              <a:t>sign,trunc</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1329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162"/>
            <a:ext cx="8229600" cy="274042"/>
          </a:xfrm>
        </p:spPr>
        <p:txBody>
          <a:bodyPr>
            <a:normAutofit fontScale="90000"/>
          </a:bodyPr>
          <a:lstStyle/>
          <a:p>
            <a:r>
              <a:rPr lang="en-IN" dirty="0" smtClean="0"/>
              <a:t>Broadcasting in </a:t>
            </a:r>
            <a:r>
              <a:rPr lang="en-IN" dirty="0" err="1" smtClean="0"/>
              <a:t>numpy</a:t>
            </a:r>
            <a:endParaRPr lang="en-IN" dirty="0"/>
          </a:p>
        </p:txBody>
      </p:sp>
      <p:sp>
        <p:nvSpPr>
          <p:cNvPr id="3" name="Content Placeholder 2"/>
          <p:cNvSpPr>
            <a:spLocks noGrp="1"/>
          </p:cNvSpPr>
          <p:nvPr>
            <p:ph idx="1"/>
          </p:nvPr>
        </p:nvSpPr>
        <p:spPr>
          <a:xfrm>
            <a:off x="467544" y="449288"/>
            <a:ext cx="8229600" cy="6408712"/>
          </a:xfrm>
        </p:spPr>
        <p:txBody>
          <a:bodyPr>
            <a:normAutofit fontScale="40000" lnSpcReduction="20000"/>
          </a:bodyPr>
          <a:lstStyle/>
          <a:p>
            <a:r>
              <a:rPr lang="en-US" sz="5500" dirty="0"/>
              <a:t>The term </a:t>
            </a:r>
            <a:r>
              <a:rPr lang="en-US" sz="5500" b="1" dirty="0"/>
              <a:t>broadcasting</a:t>
            </a:r>
            <a:r>
              <a:rPr lang="en-US" sz="5500" dirty="0"/>
              <a:t> refers to the ability of </a:t>
            </a:r>
            <a:r>
              <a:rPr lang="en-US" sz="5500" dirty="0" err="1"/>
              <a:t>NumPy</a:t>
            </a:r>
            <a:r>
              <a:rPr lang="en-US" sz="5500" dirty="0"/>
              <a:t> to treat arrays of different shapes during arithmetic operations. Arithmetic operations on arrays are usually done on corresponding elements. If two arrays are of exactly the same shape, then these operations are smoothly performed</a:t>
            </a:r>
            <a:r>
              <a:rPr lang="en-US" sz="5500" dirty="0" smtClean="0"/>
              <a:t>.</a:t>
            </a:r>
          </a:p>
          <a:p>
            <a:r>
              <a:rPr lang="en-US" sz="6000" dirty="0"/>
              <a:t>Broadcasting is a quick way to change the values of a </a:t>
            </a:r>
            <a:r>
              <a:rPr lang="en-US" sz="6000" dirty="0" err="1"/>
              <a:t>NumPy</a:t>
            </a:r>
            <a:r>
              <a:rPr lang="en-US" sz="6000" dirty="0"/>
              <a:t> array.</a:t>
            </a:r>
            <a:endParaRPr lang="en-US" sz="6000" dirty="0" smtClean="0"/>
          </a:p>
          <a:p>
            <a:r>
              <a:rPr lang="en-US" sz="5500" dirty="0" smtClean="0">
                <a:solidFill>
                  <a:srgbClr val="0070C0"/>
                </a:solidFill>
              </a:rPr>
              <a:t>import </a:t>
            </a:r>
            <a:r>
              <a:rPr lang="en-US" sz="5500" dirty="0" err="1" smtClean="0">
                <a:solidFill>
                  <a:srgbClr val="0070C0"/>
                </a:solidFill>
              </a:rPr>
              <a:t>numpy</a:t>
            </a:r>
            <a:r>
              <a:rPr lang="en-US" sz="5500" dirty="0" smtClean="0">
                <a:solidFill>
                  <a:srgbClr val="0070C0"/>
                </a:solidFill>
              </a:rPr>
              <a:t> as </a:t>
            </a:r>
            <a:r>
              <a:rPr lang="en-US" sz="5500" dirty="0" err="1" smtClean="0">
                <a:solidFill>
                  <a:srgbClr val="0070C0"/>
                </a:solidFill>
              </a:rPr>
              <a:t>np</a:t>
            </a:r>
            <a:r>
              <a:rPr lang="en-US" sz="5500" dirty="0" smtClean="0">
                <a:solidFill>
                  <a:srgbClr val="0070C0"/>
                </a:solidFill>
              </a:rPr>
              <a:t> </a:t>
            </a:r>
          </a:p>
          <a:p>
            <a:r>
              <a:rPr lang="en-US" sz="5500" dirty="0" smtClean="0">
                <a:solidFill>
                  <a:srgbClr val="0070C0"/>
                </a:solidFill>
              </a:rPr>
              <a:t>a = </a:t>
            </a:r>
            <a:r>
              <a:rPr lang="en-US" sz="5500" dirty="0" err="1" smtClean="0">
                <a:solidFill>
                  <a:srgbClr val="0070C0"/>
                </a:solidFill>
              </a:rPr>
              <a:t>np.array</a:t>
            </a:r>
            <a:r>
              <a:rPr lang="en-US" sz="5500" dirty="0" smtClean="0">
                <a:solidFill>
                  <a:srgbClr val="0070C0"/>
                </a:solidFill>
              </a:rPr>
              <a:t>([1,2,3,4]) </a:t>
            </a:r>
          </a:p>
          <a:p>
            <a:r>
              <a:rPr lang="en-US" sz="5500" dirty="0" smtClean="0">
                <a:solidFill>
                  <a:srgbClr val="0070C0"/>
                </a:solidFill>
              </a:rPr>
              <a:t>b = </a:t>
            </a:r>
            <a:r>
              <a:rPr lang="en-US" sz="5500" dirty="0" err="1" smtClean="0">
                <a:solidFill>
                  <a:srgbClr val="0070C0"/>
                </a:solidFill>
              </a:rPr>
              <a:t>np.array</a:t>
            </a:r>
            <a:r>
              <a:rPr lang="en-US" sz="5500" dirty="0" smtClean="0">
                <a:solidFill>
                  <a:srgbClr val="0070C0"/>
                </a:solidFill>
              </a:rPr>
              <a:t>([10,20,30,40]) </a:t>
            </a:r>
          </a:p>
          <a:p>
            <a:r>
              <a:rPr lang="en-US" sz="5500" dirty="0" smtClean="0">
                <a:solidFill>
                  <a:srgbClr val="0070C0"/>
                </a:solidFill>
              </a:rPr>
              <a:t>c = a * b </a:t>
            </a:r>
          </a:p>
          <a:p>
            <a:r>
              <a:rPr lang="en-US" sz="5500" dirty="0" smtClean="0">
                <a:solidFill>
                  <a:srgbClr val="0070C0"/>
                </a:solidFill>
              </a:rPr>
              <a:t>print c</a:t>
            </a:r>
          </a:p>
          <a:p>
            <a:r>
              <a:rPr lang="en-US" sz="5500" dirty="0" smtClean="0"/>
              <a:t>Output</a:t>
            </a:r>
          </a:p>
          <a:p>
            <a:r>
              <a:rPr lang="en-IN" sz="5500" dirty="0" smtClean="0">
                <a:solidFill>
                  <a:srgbClr val="0070C0"/>
                </a:solidFill>
              </a:rPr>
              <a:t>[10 40 90 160]</a:t>
            </a:r>
          </a:p>
          <a:p>
            <a:r>
              <a:rPr lang="en-US" sz="5500" dirty="0"/>
              <a:t>If the dimensions of two arrays are dissimilar, element-to-element operations are not possible. However, operations on arrays of non-similar shapes is still possible in </a:t>
            </a:r>
            <a:r>
              <a:rPr lang="en-US" sz="5500" dirty="0" err="1"/>
              <a:t>NumPy</a:t>
            </a:r>
            <a:r>
              <a:rPr lang="en-US" sz="5500" dirty="0"/>
              <a:t>, because of the broadcasting capability. The smaller array is </a:t>
            </a:r>
            <a:r>
              <a:rPr lang="en-US" sz="5500" b="1" dirty="0"/>
              <a:t>broadcast</a:t>
            </a:r>
            <a:r>
              <a:rPr lang="en-US" sz="5500" dirty="0"/>
              <a:t> to the size of the larger array so that they have compatible shapes.</a:t>
            </a:r>
          </a:p>
          <a:p>
            <a:r>
              <a:rPr lang="en-US" dirty="0" smtClean="0"/>
              <a:t/>
            </a:r>
            <a:br>
              <a:rPr lang="en-US" dirty="0" smtClean="0"/>
            </a:br>
            <a:endParaRPr lang="en-IN" dirty="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54208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a = </a:t>
            </a:r>
            <a:r>
              <a:rPr lang="en-US" dirty="0" err="1" smtClean="0"/>
              <a:t>np.array</a:t>
            </a:r>
            <a:r>
              <a:rPr lang="en-US" dirty="0" smtClean="0"/>
              <a:t>([[0.0,0.0,0.0],[10.0,10.0,10.0],[20.0,20.0,20.0],[30.0,30.0,30.0]]) </a:t>
            </a:r>
          </a:p>
          <a:p>
            <a:r>
              <a:rPr lang="en-US" dirty="0" smtClean="0"/>
              <a:t>b = </a:t>
            </a:r>
            <a:r>
              <a:rPr lang="en-US" dirty="0" err="1" smtClean="0"/>
              <a:t>np.array</a:t>
            </a:r>
            <a:r>
              <a:rPr lang="en-US" dirty="0" smtClean="0"/>
              <a:t>([1.0,2.0,3.0])  </a:t>
            </a:r>
          </a:p>
          <a:p>
            <a:r>
              <a:rPr lang="en-US" dirty="0" smtClean="0"/>
              <a:t>print 'First array:' </a:t>
            </a:r>
          </a:p>
          <a:p>
            <a:r>
              <a:rPr lang="en-US" dirty="0" smtClean="0"/>
              <a:t>print a </a:t>
            </a:r>
          </a:p>
          <a:p>
            <a:r>
              <a:rPr lang="en-US" dirty="0" smtClean="0"/>
              <a:t>print '\n'  </a:t>
            </a:r>
          </a:p>
          <a:p>
            <a:r>
              <a:rPr lang="en-US" dirty="0" smtClean="0"/>
              <a:t>print 'Second array:' </a:t>
            </a:r>
          </a:p>
          <a:p>
            <a:r>
              <a:rPr lang="en-US" dirty="0" smtClean="0"/>
              <a:t>print b </a:t>
            </a:r>
          </a:p>
          <a:p>
            <a:r>
              <a:rPr lang="en-US" dirty="0" smtClean="0"/>
              <a:t>print '\n'  </a:t>
            </a:r>
          </a:p>
          <a:p>
            <a:r>
              <a:rPr lang="en-US" dirty="0" smtClean="0"/>
              <a:t>print 'First Array + Second Array' </a:t>
            </a:r>
          </a:p>
          <a:p>
            <a:r>
              <a:rPr lang="en-US" dirty="0" smtClean="0"/>
              <a:t>print a + b</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636912"/>
            <a:ext cx="2808312"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9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following figure demonstrates how array </a:t>
            </a:r>
            <a:r>
              <a:rPr lang="en-US" b="1" dirty="0"/>
              <a:t>b</a:t>
            </a:r>
            <a:r>
              <a:rPr lang="en-US" dirty="0"/>
              <a:t> is broadcast to become compatible with </a:t>
            </a:r>
            <a:r>
              <a:rPr lang="en-US" b="1" dirty="0"/>
              <a:t>a</a:t>
            </a:r>
            <a:r>
              <a:rPr lang="en-US" dirty="0"/>
              <a:t>.</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2" y="3356992"/>
            <a:ext cx="45624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4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NUMPY AND WHY IT IS USED</a:t>
            </a:r>
            <a:endParaRPr lang="en-IN" dirty="0"/>
          </a:p>
        </p:txBody>
      </p:sp>
      <p:sp>
        <p:nvSpPr>
          <p:cNvPr id="3" name="Content Placeholder 2"/>
          <p:cNvSpPr>
            <a:spLocks noGrp="1"/>
          </p:cNvSpPr>
          <p:nvPr>
            <p:ph idx="1"/>
          </p:nvPr>
        </p:nvSpPr>
        <p:spPr/>
        <p:txBody>
          <a:bodyPr>
            <a:normAutofit fontScale="77500" lnSpcReduction="20000"/>
          </a:bodyPr>
          <a:lstStyle/>
          <a:p>
            <a:r>
              <a:rPr lang="en-US" dirty="0" err="1" smtClean="0"/>
              <a:t>Numpy</a:t>
            </a:r>
            <a:r>
              <a:rPr lang="en-US" dirty="0" smtClean="0"/>
              <a:t> is a library (many people confuse it with a module or framework but it's a library) that used for computing scientific/mathematical data. Other usages are in:</a:t>
            </a:r>
          </a:p>
          <a:p>
            <a:r>
              <a:rPr lang="en-US" dirty="0" smtClean="0"/>
              <a:t>- Numerical Analysis</a:t>
            </a:r>
            <a:br>
              <a:rPr lang="en-US" dirty="0" smtClean="0"/>
            </a:br>
            <a:r>
              <a:rPr lang="en-US" dirty="0" smtClean="0"/>
              <a:t>- Linear algebra</a:t>
            </a:r>
            <a:br>
              <a:rPr lang="en-US" dirty="0" smtClean="0"/>
            </a:br>
            <a:r>
              <a:rPr lang="en-US" dirty="0" smtClean="0"/>
              <a:t>- Matrix computations</a:t>
            </a:r>
          </a:p>
          <a:p>
            <a:pPr marL="0" indent="0">
              <a:buNone/>
            </a:pPr>
            <a:endParaRPr lang="en-US" dirty="0" smtClean="0"/>
          </a:p>
          <a:p>
            <a:pPr marL="0" indent="0">
              <a:buNone/>
            </a:pPr>
            <a:r>
              <a:rPr lang="en-US" dirty="0" err="1" smtClean="0"/>
              <a:t>NumPy</a:t>
            </a:r>
            <a:r>
              <a:rPr lang="en-US" dirty="0" smtClean="0"/>
              <a:t> or Numeric Python is a package for computation on homogenous n-dimensional arrays. In </a:t>
            </a:r>
            <a:r>
              <a:rPr lang="en-US" dirty="0" err="1" smtClean="0"/>
              <a:t>numpy</a:t>
            </a:r>
            <a:r>
              <a:rPr lang="en-US" dirty="0" smtClean="0"/>
              <a:t> dimensions are called as axes.</a:t>
            </a:r>
          </a:p>
          <a:p>
            <a:pPr marL="0" indent="0">
              <a:buNone/>
            </a:pPr>
            <a:r>
              <a:rPr lang="en-US" b="1" dirty="0" smtClean="0"/>
              <a:t>INSTALL THE LIBRARY BY USING BELOW COMMANDS</a:t>
            </a:r>
          </a:p>
          <a:p>
            <a:pPr marL="0" indent="0">
              <a:buNone/>
            </a:pPr>
            <a:r>
              <a:rPr lang="en-US" dirty="0" err="1" smtClean="0">
                <a:solidFill>
                  <a:srgbClr val="0070C0"/>
                </a:solidFill>
              </a:rPr>
              <a:t>conda</a:t>
            </a:r>
            <a:r>
              <a:rPr lang="en-US" dirty="0" smtClean="0">
                <a:solidFill>
                  <a:srgbClr val="0070C0"/>
                </a:solidFill>
              </a:rPr>
              <a:t> install </a:t>
            </a:r>
            <a:r>
              <a:rPr lang="en-US" dirty="0" err="1" smtClean="0">
                <a:solidFill>
                  <a:srgbClr val="0070C0"/>
                </a:solidFill>
              </a:rPr>
              <a:t>numpy</a:t>
            </a:r>
            <a:endParaRPr lang="en-US" dirty="0" smtClean="0">
              <a:solidFill>
                <a:srgbClr val="0070C0"/>
              </a:solidFill>
            </a:endParaRPr>
          </a:p>
          <a:p>
            <a:pPr marL="0" indent="0">
              <a:buNone/>
            </a:pPr>
            <a:r>
              <a:rPr lang="en-US" dirty="0" smtClean="0">
                <a:solidFill>
                  <a:srgbClr val="0070C0"/>
                </a:solidFill>
              </a:rPr>
              <a:t>pip install </a:t>
            </a:r>
            <a:r>
              <a:rPr lang="en-US" dirty="0" err="1" smtClean="0">
                <a:solidFill>
                  <a:srgbClr val="0070C0"/>
                </a:solidFill>
              </a:rPr>
              <a:t>numpy</a:t>
            </a:r>
            <a:endParaRPr lang="en-US" dirty="0" smtClean="0">
              <a:solidFill>
                <a:srgbClr val="0070C0"/>
              </a:solidFill>
            </a:endParaRPr>
          </a:p>
          <a:p>
            <a:pPr marL="0" indent="0">
              <a:buNone/>
            </a:pPr>
            <a:endParaRPr lang="en-US" dirty="0" smtClean="0"/>
          </a:p>
          <a:p>
            <a:pPr marL="0" indent="0">
              <a:buNone/>
            </a:pPr>
            <a:endParaRPr lang="en-IN" dirty="0"/>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849674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ARRAY MANIPULATION</a:t>
            </a:r>
            <a:endParaRPr lang="en-IN" dirty="0"/>
          </a:p>
        </p:txBody>
      </p:sp>
      <p:sp>
        <p:nvSpPr>
          <p:cNvPr id="3" name="Content Placeholder 2"/>
          <p:cNvSpPr>
            <a:spLocks noGrp="1"/>
          </p:cNvSpPr>
          <p:nvPr>
            <p:ph idx="1"/>
          </p:nvPr>
        </p:nvSpPr>
        <p:spPr>
          <a:xfrm>
            <a:off x="467544" y="908720"/>
            <a:ext cx="8229600" cy="4929411"/>
          </a:xfrm>
        </p:spPr>
        <p:txBody>
          <a:bodyPr>
            <a:noAutofit/>
          </a:bodyPr>
          <a:lstStyle/>
          <a:p>
            <a:r>
              <a:rPr lang="en-IN" sz="2200" b="1" dirty="0"/>
              <a:t>Changing Shape</a:t>
            </a:r>
          </a:p>
          <a:p>
            <a:r>
              <a:rPr lang="en-IN" sz="2200" dirty="0" smtClean="0"/>
              <a:t>reshape()-</a:t>
            </a:r>
            <a:r>
              <a:rPr lang="en-US" sz="2200" dirty="0"/>
              <a:t>Gives a new shape to an array without changing its data</a:t>
            </a:r>
            <a:endParaRPr lang="en-IN" sz="2200" dirty="0" smtClean="0"/>
          </a:p>
          <a:p>
            <a:r>
              <a:rPr lang="en-IN" sz="2200" dirty="0"/>
              <a:t>f</a:t>
            </a:r>
            <a:r>
              <a:rPr lang="en-IN" sz="2200" dirty="0" smtClean="0"/>
              <a:t>latten()-</a:t>
            </a:r>
            <a:r>
              <a:rPr lang="en-US" sz="2200" dirty="0"/>
              <a:t>Returns a copy of the array collapsed into one dimension</a:t>
            </a:r>
            <a:endParaRPr lang="en-IN" sz="2200" dirty="0" smtClean="0"/>
          </a:p>
          <a:p>
            <a:r>
              <a:rPr lang="en-IN" sz="2200" dirty="0"/>
              <a:t>f</a:t>
            </a:r>
            <a:r>
              <a:rPr lang="en-IN" sz="2200" dirty="0" smtClean="0"/>
              <a:t>lat()-</a:t>
            </a:r>
            <a:r>
              <a:rPr lang="en-US" sz="2200" dirty="0"/>
              <a:t>A 1-D iterator over the array</a:t>
            </a:r>
            <a:endParaRPr lang="en-IN" sz="2200" dirty="0" smtClean="0"/>
          </a:p>
          <a:p>
            <a:r>
              <a:rPr lang="en-IN" sz="2200" dirty="0"/>
              <a:t>r</a:t>
            </a:r>
            <a:r>
              <a:rPr lang="en-IN" sz="2200" dirty="0" smtClean="0"/>
              <a:t>avel()-</a:t>
            </a:r>
            <a:r>
              <a:rPr lang="en-US" sz="2200" dirty="0"/>
              <a:t>Returns a contiguous flattened </a:t>
            </a:r>
            <a:r>
              <a:rPr lang="en-US" sz="2200" dirty="0" smtClean="0"/>
              <a:t>array</a:t>
            </a:r>
          </a:p>
          <a:p>
            <a:r>
              <a:rPr lang="en-IN" sz="2200" b="1" dirty="0"/>
              <a:t>Transpose Operations</a:t>
            </a:r>
          </a:p>
          <a:p>
            <a:r>
              <a:rPr lang="en-US" sz="2200" dirty="0" smtClean="0">
                <a:solidFill>
                  <a:srgbClr val="0070C0"/>
                </a:solidFill>
              </a:rPr>
              <a:t>Transpose()</a:t>
            </a:r>
            <a:r>
              <a:rPr lang="en-US" sz="2200" dirty="0" smtClean="0"/>
              <a:t>-</a:t>
            </a:r>
            <a:r>
              <a:rPr lang="en-US" sz="2200" dirty="0"/>
              <a:t>Permutes the dimensions of an array</a:t>
            </a:r>
            <a:endParaRPr lang="en-US" sz="2200" dirty="0" smtClean="0"/>
          </a:p>
          <a:p>
            <a:r>
              <a:rPr lang="en-US" sz="2200" dirty="0" err="1" smtClean="0">
                <a:solidFill>
                  <a:srgbClr val="0070C0"/>
                </a:solidFill>
              </a:rPr>
              <a:t>ndarray.T</a:t>
            </a:r>
            <a:r>
              <a:rPr lang="en-US" sz="2200" dirty="0" smtClean="0">
                <a:solidFill>
                  <a:srgbClr val="0070C0"/>
                </a:solidFill>
              </a:rPr>
              <a:t>-</a:t>
            </a:r>
            <a:r>
              <a:rPr lang="en-IN" sz="2200" dirty="0"/>
              <a:t>Same as </a:t>
            </a:r>
            <a:r>
              <a:rPr lang="en-IN" sz="2200" dirty="0" err="1"/>
              <a:t>self.transpose</a:t>
            </a:r>
            <a:r>
              <a:rPr lang="en-IN" sz="2200" dirty="0"/>
              <a:t>()</a:t>
            </a:r>
            <a:endParaRPr lang="en-US" sz="2200" dirty="0">
              <a:solidFill>
                <a:srgbClr val="0070C0"/>
              </a:solidFill>
            </a:endParaRPr>
          </a:p>
          <a:p>
            <a:r>
              <a:rPr lang="en-US" sz="2200" dirty="0" err="1" smtClean="0"/>
              <a:t>Rollaxis</a:t>
            </a:r>
            <a:r>
              <a:rPr lang="en-US" sz="2200" dirty="0" smtClean="0"/>
              <a:t>()-</a:t>
            </a:r>
            <a:r>
              <a:rPr lang="en-US" sz="2200" dirty="0"/>
              <a:t>rolls the specified axis backwards, until it lies in a specified position.</a:t>
            </a:r>
            <a:endParaRPr lang="en-US" sz="2200" dirty="0" smtClean="0"/>
          </a:p>
          <a:p>
            <a:r>
              <a:rPr lang="en-IN" sz="2200" dirty="0" err="1" smtClean="0">
                <a:solidFill>
                  <a:srgbClr val="0070C0"/>
                </a:solidFill>
              </a:rPr>
              <a:t>numpy.rollaxis</a:t>
            </a:r>
            <a:r>
              <a:rPr lang="en-IN" sz="2200" dirty="0" smtClean="0">
                <a:solidFill>
                  <a:srgbClr val="0070C0"/>
                </a:solidFill>
              </a:rPr>
              <a:t>(</a:t>
            </a:r>
            <a:r>
              <a:rPr lang="en-IN" sz="2200" dirty="0" err="1" smtClean="0">
                <a:solidFill>
                  <a:srgbClr val="0070C0"/>
                </a:solidFill>
              </a:rPr>
              <a:t>arr</a:t>
            </a:r>
            <a:r>
              <a:rPr lang="en-IN" sz="2200" dirty="0" smtClean="0">
                <a:solidFill>
                  <a:srgbClr val="0070C0"/>
                </a:solidFill>
              </a:rPr>
              <a:t>, axis, start)</a:t>
            </a:r>
          </a:p>
          <a:p>
            <a:r>
              <a:rPr lang="en-US" sz="2200" dirty="0" err="1" smtClean="0"/>
              <a:t>swapaxes</a:t>
            </a:r>
            <a:r>
              <a:rPr lang="en-US" sz="2200" dirty="0"/>
              <a:t>- interchanges the two axes of an array</a:t>
            </a:r>
            <a:r>
              <a:rPr lang="en-US" sz="2200" dirty="0" smtClean="0"/>
              <a:t>.</a:t>
            </a:r>
          </a:p>
          <a:p>
            <a:r>
              <a:rPr lang="en-IN" sz="2200" dirty="0" err="1" smtClean="0">
                <a:solidFill>
                  <a:srgbClr val="0070C0"/>
                </a:solidFill>
              </a:rPr>
              <a:t>numpy.swapaxes</a:t>
            </a:r>
            <a:r>
              <a:rPr lang="en-IN" sz="2200" dirty="0" smtClean="0">
                <a:solidFill>
                  <a:srgbClr val="0070C0"/>
                </a:solidFill>
              </a:rPr>
              <a:t>(</a:t>
            </a:r>
            <a:r>
              <a:rPr lang="en-IN" sz="2200" dirty="0" err="1" smtClean="0">
                <a:solidFill>
                  <a:srgbClr val="0070C0"/>
                </a:solidFill>
              </a:rPr>
              <a:t>arr</a:t>
            </a:r>
            <a:r>
              <a:rPr lang="en-IN" sz="2200" dirty="0" smtClean="0">
                <a:solidFill>
                  <a:srgbClr val="0070C0"/>
                </a:solidFill>
              </a:rPr>
              <a:t>, axis1, axis2)</a:t>
            </a:r>
            <a:endParaRPr lang="en-US" sz="2200" dirty="0" smtClean="0">
              <a:solidFill>
                <a:srgbClr val="0070C0"/>
              </a:solidFill>
            </a:endParaRPr>
          </a:p>
          <a:p>
            <a:endParaRPr lang="en-IN" sz="2200"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2104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Changing dimensions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7934451"/>
              </p:ext>
            </p:extLst>
          </p:nvPr>
        </p:nvGraphicFramePr>
        <p:xfrm>
          <a:off x="467544" y="1484784"/>
          <a:ext cx="8208912" cy="2693858"/>
        </p:xfrm>
        <a:graphic>
          <a:graphicData uri="http://schemas.openxmlformats.org/drawingml/2006/table">
            <a:tbl>
              <a:tblPr/>
              <a:tblGrid>
                <a:gridCol w="897000"/>
                <a:gridCol w="7311912"/>
              </a:tblGrid>
              <a:tr h="960100">
                <a:tc>
                  <a:txBody>
                    <a:bodyPr/>
                    <a:lstStyle/>
                    <a:p>
                      <a:pPr algn="ctr" fontAlgn="t"/>
                      <a:r>
                        <a:rPr lang="en-IN" dirty="0" err="1" smtClean="0">
                          <a:effectLst/>
                        </a:rPr>
                        <a:t>Sr.No</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Dimension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0159">
                <a:tc>
                  <a:txBody>
                    <a:bodyPr/>
                    <a:lstStyle/>
                    <a:p>
                      <a:pPr algn="ct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smtClean="0">
                          <a:solidFill>
                            <a:srgbClr val="313131"/>
                          </a:solidFill>
                          <a:effectLst/>
                        </a:rPr>
                        <a:t>Broadcast </a:t>
                      </a:r>
                      <a:r>
                        <a:rPr lang="en-US" u="none" dirty="0" smtClean="0">
                          <a:solidFill>
                            <a:srgbClr val="000000"/>
                          </a:solidFill>
                          <a:effectLst/>
                        </a:rPr>
                        <a:t>Produces </a:t>
                      </a:r>
                      <a:r>
                        <a:rPr lang="en-US" u="none" dirty="0">
                          <a:solidFill>
                            <a:srgbClr val="000000"/>
                          </a:solidFill>
                          <a:effectLst/>
                        </a:rPr>
                        <a:t>an object that mimics broadcasting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7923">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sng" strike="noStrike" dirty="0" smtClean="0">
                          <a:solidFill>
                            <a:srgbClr val="313131"/>
                          </a:solidFill>
                          <a:effectLst/>
                        </a:rPr>
                        <a:t>broadcast to</a:t>
                      </a:r>
                      <a:r>
                        <a:rPr lang="en-US" b="1" u="none" strike="noStrike" dirty="0" smtClean="0">
                          <a:solidFill>
                            <a:srgbClr val="313131"/>
                          </a:solidFill>
                          <a:effectLst/>
                        </a:rPr>
                        <a:t> </a:t>
                      </a:r>
                      <a:r>
                        <a:rPr lang="en-US" u="none" dirty="0" smtClean="0">
                          <a:solidFill>
                            <a:srgbClr val="000000"/>
                          </a:solidFill>
                          <a:effectLst/>
                        </a:rPr>
                        <a:t>Broadcasts </a:t>
                      </a:r>
                      <a:r>
                        <a:rPr lang="en-US" u="none" dirty="0">
                          <a:solidFill>
                            <a:srgbClr val="000000"/>
                          </a:solidFill>
                          <a:effectLst/>
                        </a:rPr>
                        <a:t>an array to a new shape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7923">
                <a:tc>
                  <a:txBody>
                    <a:bodyPr/>
                    <a:lstStyle/>
                    <a:p>
                      <a:pPr algn="ct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sng" strike="noStrike" dirty="0" err="1" smtClean="0">
                          <a:solidFill>
                            <a:srgbClr val="313131"/>
                          </a:solidFill>
                          <a:effectLst/>
                        </a:rPr>
                        <a:t>Expand_dims</a:t>
                      </a:r>
                      <a:r>
                        <a:rPr lang="en-US" b="1" u="none" strike="noStrike" dirty="0" smtClean="0">
                          <a:solidFill>
                            <a:srgbClr val="313131"/>
                          </a:solidFill>
                          <a:effectLst/>
                        </a:rPr>
                        <a:t> </a:t>
                      </a:r>
                      <a:r>
                        <a:rPr lang="en-US" u="none" dirty="0" smtClean="0">
                          <a:solidFill>
                            <a:srgbClr val="000000"/>
                          </a:solidFill>
                          <a:effectLst/>
                        </a:rPr>
                        <a:t>Expands </a:t>
                      </a:r>
                      <a:r>
                        <a:rPr lang="en-US" u="none" dirty="0">
                          <a:solidFill>
                            <a:srgbClr val="000000"/>
                          </a:solidFill>
                          <a:effectLst/>
                        </a:rPr>
                        <a:t>the shape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0159">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smtClean="0">
                          <a:solidFill>
                            <a:srgbClr val="313131"/>
                          </a:solidFill>
                          <a:effectLst/>
                        </a:rPr>
                        <a:t>Squeeze </a:t>
                      </a:r>
                      <a:r>
                        <a:rPr lang="en-US" u="none" dirty="0" smtClean="0">
                          <a:solidFill>
                            <a:srgbClr val="000000"/>
                          </a:solidFill>
                          <a:effectLst/>
                        </a:rPr>
                        <a:t>Removes </a:t>
                      </a:r>
                      <a:r>
                        <a:rPr lang="en-US" u="none" dirty="0">
                          <a:solidFill>
                            <a:srgbClr val="000000"/>
                          </a:solidFill>
                          <a:effectLst/>
                        </a:rPr>
                        <a:t>single-dimensional entries from the shape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18006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Joining Arrays</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4441719"/>
              </p:ext>
            </p:extLst>
          </p:nvPr>
        </p:nvGraphicFramePr>
        <p:xfrm>
          <a:off x="683568" y="1484783"/>
          <a:ext cx="7632848" cy="3856678"/>
        </p:xfrm>
        <a:graphic>
          <a:graphicData uri="http://schemas.openxmlformats.org/drawingml/2006/table">
            <a:tbl>
              <a:tblPr/>
              <a:tblGrid>
                <a:gridCol w="834053"/>
                <a:gridCol w="6798795"/>
              </a:tblGrid>
              <a:tr h="914470">
                <a:tc>
                  <a:txBody>
                    <a:bodyPr/>
                    <a:lstStyle/>
                    <a:p>
                      <a:pPr algn="ctr" fontAlgn="t"/>
                      <a:r>
                        <a:rPr lang="en-IN" dirty="0" err="1">
                          <a:effectLst/>
                        </a:rPr>
                        <a:t>Sr.No</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Array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14470">
                <a:tc>
                  <a:txBody>
                    <a:bodyPr/>
                    <a:lstStyle/>
                    <a:p>
                      <a:pPr algn="ct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concatenate</a:t>
                      </a:r>
                      <a:r>
                        <a:rPr lang="en-US" dirty="0" err="1">
                          <a:solidFill>
                            <a:srgbClr val="000000"/>
                          </a:solidFill>
                          <a:effectLst/>
                        </a:rPr>
                        <a:t>Joins</a:t>
                      </a:r>
                      <a:r>
                        <a:rPr lang="en-US" dirty="0">
                          <a:solidFill>
                            <a:srgbClr val="000000"/>
                          </a:solidFill>
                          <a:effectLst/>
                        </a:rPr>
                        <a:t> a sequence of arrays along an existing axis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6634">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smtClean="0">
                          <a:solidFill>
                            <a:srgbClr val="313131"/>
                          </a:solidFill>
                          <a:effectLst/>
                        </a:rPr>
                        <a:t>Stack </a:t>
                      </a:r>
                      <a:r>
                        <a:rPr lang="en-US" dirty="0" smtClean="0">
                          <a:solidFill>
                            <a:srgbClr val="000000"/>
                          </a:solidFill>
                          <a:effectLst/>
                        </a:rPr>
                        <a:t>Joins </a:t>
                      </a:r>
                      <a:r>
                        <a:rPr lang="en-US" dirty="0">
                          <a:solidFill>
                            <a:srgbClr val="000000"/>
                          </a:solidFill>
                          <a:effectLst/>
                        </a:rPr>
                        <a:t>a sequence of arrays along a new axis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4470">
                <a:tc>
                  <a:txBody>
                    <a:bodyPr/>
                    <a:lstStyle/>
                    <a:p>
                      <a:pPr algn="ct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smtClean="0">
                          <a:solidFill>
                            <a:srgbClr val="313131"/>
                          </a:solidFill>
                          <a:effectLst/>
                        </a:rPr>
                        <a:t>Hstack</a:t>
                      </a:r>
                      <a:r>
                        <a:rPr lang="en-US" b="1" u="none" strike="noStrike" dirty="0" smtClean="0">
                          <a:solidFill>
                            <a:srgbClr val="313131"/>
                          </a:solidFill>
                          <a:effectLst/>
                        </a:rPr>
                        <a:t> </a:t>
                      </a:r>
                      <a:r>
                        <a:rPr lang="en-US" dirty="0" smtClean="0">
                          <a:solidFill>
                            <a:srgbClr val="000000"/>
                          </a:solidFill>
                          <a:effectLst/>
                        </a:rPr>
                        <a:t>Stacks </a:t>
                      </a:r>
                      <a:r>
                        <a:rPr lang="en-US" dirty="0">
                          <a:solidFill>
                            <a:srgbClr val="000000"/>
                          </a:solidFill>
                          <a:effectLst/>
                        </a:rPr>
                        <a:t>arrays in sequence horizontally (column 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6634">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smtClean="0">
                          <a:solidFill>
                            <a:srgbClr val="313131"/>
                          </a:solidFill>
                          <a:effectLst/>
                          <a:hlinkClick r:id="rId2"/>
                        </a:rPr>
                        <a:t>vstack</a:t>
                      </a:r>
                      <a:r>
                        <a:rPr lang="en-US" b="1" u="none" strike="noStrike" dirty="0" smtClean="0">
                          <a:solidFill>
                            <a:srgbClr val="313131"/>
                          </a:solidFill>
                          <a:effectLst/>
                        </a:rPr>
                        <a:t> </a:t>
                      </a:r>
                      <a:r>
                        <a:rPr lang="en-US" dirty="0" smtClean="0">
                          <a:solidFill>
                            <a:srgbClr val="000000"/>
                          </a:solidFill>
                          <a:effectLst/>
                        </a:rPr>
                        <a:t>Stacks </a:t>
                      </a:r>
                      <a:r>
                        <a:rPr lang="en-US" dirty="0">
                          <a:solidFill>
                            <a:srgbClr val="000000"/>
                          </a:solidFill>
                          <a:effectLst/>
                        </a:rPr>
                        <a:t>arrays in sequence vertically (row 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11095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Splitting Arrays</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43251183"/>
              </p:ext>
            </p:extLst>
          </p:nvPr>
        </p:nvGraphicFramePr>
        <p:xfrm>
          <a:off x="1115616" y="1340768"/>
          <a:ext cx="6840760" cy="3787333"/>
        </p:xfrm>
        <a:graphic>
          <a:graphicData uri="http://schemas.openxmlformats.org/drawingml/2006/table">
            <a:tbl>
              <a:tblPr/>
              <a:tblGrid>
                <a:gridCol w="747500"/>
                <a:gridCol w="6093260"/>
              </a:tblGrid>
              <a:tr h="1049502">
                <a:tc>
                  <a:txBody>
                    <a:bodyPr/>
                    <a:lstStyle/>
                    <a:p>
                      <a:pPr algn="ctr" fontAlgn="t"/>
                      <a:r>
                        <a:rPr lang="en-IN" dirty="0" err="1">
                          <a:effectLst/>
                        </a:rPr>
                        <a:t>Sr.No</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Array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38827">
                <a:tc>
                  <a:txBody>
                    <a:bodyPr/>
                    <a:lstStyle/>
                    <a:p>
                      <a:pPr algn="ct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split</a:t>
                      </a:r>
                      <a:r>
                        <a:rPr lang="en-US" dirty="0" err="1">
                          <a:solidFill>
                            <a:srgbClr val="000000"/>
                          </a:solidFill>
                          <a:effectLst/>
                        </a:rPr>
                        <a:t>Splits</a:t>
                      </a:r>
                      <a:r>
                        <a:rPr lang="en-US" dirty="0">
                          <a:solidFill>
                            <a:srgbClr val="000000"/>
                          </a:solidFill>
                          <a:effectLst/>
                        </a:rPr>
                        <a:t> an array into multiple sub-arrays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9502">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hsplit</a:t>
                      </a:r>
                      <a:r>
                        <a:rPr lang="en-US" dirty="0" err="1">
                          <a:solidFill>
                            <a:srgbClr val="000000"/>
                          </a:solidFill>
                          <a:effectLst/>
                        </a:rPr>
                        <a:t>Splits</a:t>
                      </a:r>
                      <a:r>
                        <a:rPr lang="en-US" dirty="0">
                          <a:solidFill>
                            <a:srgbClr val="000000"/>
                          </a:solidFill>
                          <a:effectLst/>
                        </a:rPr>
                        <a:t> an array into multiple sub-arrays horizontally (column-wise)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9502">
                <a:tc>
                  <a:txBody>
                    <a:bodyPr/>
                    <a:lstStyle/>
                    <a:p>
                      <a:pPr algn="ct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smtClean="0">
                          <a:solidFill>
                            <a:srgbClr val="313131"/>
                          </a:solidFill>
                          <a:effectLst/>
                        </a:rPr>
                        <a:t>vSplit</a:t>
                      </a:r>
                      <a:r>
                        <a:rPr lang="en-US" b="1" u="none" strike="noStrike" dirty="0" smtClean="0">
                          <a:solidFill>
                            <a:srgbClr val="313131"/>
                          </a:solidFill>
                          <a:effectLst/>
                        </a:rPr>
                        <a:t> </a:t>
                      </a:r>
                      <a:r>
                        <a:rPr lang="en-US" dirty="0" smtClean="0">
                          <a:solidFill>
                            <a:srgbClr val="000000"/>
                          </a:solidFill>
                          <a:effectLst/>
                        </a:rPr>
                        <a:t>Splits </a:t>
                      </a:r>
                      <a:r>
                        <a:rPr lang="en-US" dirty="0">
                          <a:solidFill>
                            <a:srgbClr val="000000"/>
                          </a:solidFill>
                          <a:effectLst/>
                        </a:rPr>
                        <a:t>an array into multiple sub-arrays vertically (row-wise)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672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Adding / Removing Elements</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88044300"/>
              </p:ext>
            </p:extLst>
          </p:nvPr>
        </p:nvGraphicFramePr>
        <p:xfrm>
          <a:off x="1695450" y="2171541"/>
          <a:ext cx="5753100" cy="3383280"/>
        </p:xfrm>
        <a:graphic>
          <a:graphicData uri="http://schemas.openxmlformats.org/drawingml/2006/table">
            <a:tbl>
              <a:tblPr/>
              <a:tblGrid>
                <a:gridCol w="628650"/>
                <a:gridCol w="5124450"/>
              </a:tblGrid>
              <a:tr h="0">
                <a:tc>
                  <a:txBody>
                    <a:bodyPr/>
                    <a:lstStyle/>
                    <a:p>
                      <a:pPr algn="ctr" fontAlgn="t"/>
                      <a:r>
                        <a:rPr lang="en-IN">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Element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algn="ct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resize</a:t>
                      </a:r>
                      <a:r>
                        <a:rPr lang="en-US" dirty="0" err="1">
                          <a:solidFill>
                            <a:srgbClr val="000000"/>
                          </a:solidFill>
                          <a:effectLst/>
                        </a:rPr>
                        <a:t>Returns</a:t>
                      </a:r>
                      <a:r>
                        <a:rPr lang="en-US" dirty="0">
                          <a:solidFill>
                            <a:srgbClr val="000000"/>
                          </a:solidFill>
                          <a:effectLst/>
                        </a:rPr>
                        <a:t> a new array with the specified shape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append</a:t>
                      </a:r>
                      <a:r>
                        <a:rPr lang="en-US" dirty="0" err="1">
                          <a:solidFill>
                            <a:srgbClr val="000000"/>
                          </a:solidFill>
                          <a:effectLst/>
                        </a:rPr>
                        <a:t>Appends</a:t>
                      </a:r>
                      <a:r>
                        <a:rPr lang="en-US" dirty="0">
                          <a:solidFill>
                            <a:srgbClr val="000000"/>
                          </a:solidFill>
                          <a:effectLst/>
                        </a:rPr>
                        <a:t> the values to the end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insert</a:t>
                      </a:r>
                      <a:r>
                        <a:rPr lang="en-US" dirty="0" err="1">
                          <a:solidFill>
                            <a:srgbClr val="000000"/>
                          </a:solidFill>
                          <a:effectLst/>
                        </a:rPr>
                        <a:t>Inserts</a:t>
                      </a:r>
                      <a:r>
                        <a:rPr lang="en-US" dirty="0">
                          <a:solidFill>
                            <a:srgbClr val="000000"/>
                          </a:solidFill>
                          <a:effectLst/>
                        </a:rPr>
                        <a:t> the values along the given axis before the given indices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err="1">
                          <a:solidFill>
                            <a:srgbClr val="313131"/>
                          </a:solidFill>
                          <a:effectLst/>
                        </a:rPr>
                        <a:t>delete</a:t>
                      </a:r>
                      <a:r>
                        <a:rPr lang="en-US" dirty="0" err="1">
                          <a:solidFill>
                            <a:srgbClr val="000000"/>
                          </a:solidFill>
                          <a:effectLst/>
                        </a:rPr>
                        <a:t>Returns</a:t>
                      </a:r>
                      <a:r>
                        <a:rPr lang="en-US" dirty="0">
                          <a:solidFill>
                            <a:srgbClr val="000000"/>
                          </a:solidFill>
                          <a:effectLst/>
                        </a:rPr>
                        <a:t> a new array with sub-arrays along an axis deleted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smtClean="0">
                          <a:solidFill>
                            <a:srgbClr val="313131"/>
                          </a:solidFill>
                          <a:effectLst/>
                        </a:rPr>
                        <a:t>Unique </a:t>
                      </a:r>
                      <a:r>
                        <a:rPr lang="en-US" dirty="0" smtClean="0">
                          <a:solidFill>
                            <a:srgbClr val="000000"/>
                          </a:solidFill>
                          <a:effectLst/>
                        </a:rPr>
                        <a:t>Finds </a:t>
                      </a:r>
                      <a:r>
                        <a:rPr lang="en-US" dirty="0">
                          <a:solidFill>
                            <a:srgbClr val="000000"/>
                          </a:solidFill>
                          <a:effectLst/>
                        </a:rPr>
                        <a:t>the unique elements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88408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operations</a:t>
            </a:r>
            <a:endParaRPr lang="en-IN" dirty="0"/>
          </a:p>
        </p:txBody>
      </p:sp>
      <p:sp>
        <p:nvSpPr>
          <p:cNvPr id="3" name="Content Placeholder 2"/>
          <p:cNvSpPr>
            <a:spLocks noGrp="1"/>
          </p:cNvSpPr>
          <p:nvPr>
            <p:ph idx="1"/>
          </p:nvPr>
        </p:nvSpPr>
        <p:spPr/>
        <p:txBody>
          <a:bodyPr>
            <a:normAutofit fontScale="92500" lnSpcReduction="10000"/>
          </a:bodyPr>
          <a:lstStyle/>
          <a:p>
            <a:r>
              <a:rPr lang="en-US" sz="2000" b="1" dirty="0" err="1" smtClean="0">
                <a:solidFill>
                  <a:srgbClr val="0070C0"/>
                </a:solidFill>
              </a:rPr>
              <a:t>arr</a:t>
            </a:r>
            <a:r>
              <a:rPr lang="en-US" sz="2000" b="1" dirty="0" smtClean="0">
                <a:solidFill>
                  <a:srgbClr val="0070C0"/>
                </a:solidFill>
              </a:rPr>
              <a:t> = </a:t>
            </a:r>
            <a:r>
              <a:rPr lang="en-US" sz="2000" b="1" dirty="0" err="1" smtClean="0">
                <a:solidFill>
                  <a:srgbClr val="0070C0"/>
                </a:solidFill>
              </a:rPr>
              <a:t>np.arange</a:t>
            </a:r>
            <a:r>
              <a:rPr lang="en-US" sz="2000" b="1" dirty="0" smtClean="0">
                <a:solidFill>
                  <a:srgbClr val="0070C0"/>
                </a:solidFill>
              </a:rPr>
              <a:t>(1,11</a:t>
            </a:r>
            <a:r>
              <a:rPr lang="en-US" sz="2000" dirty="0" smtClean="0"/>
              <a:t>)</a:t>
            </a:r>
          </a:p>
          <a:p>
            <a:r>
              <a:rPr lang="en-US" sz="2000" b="1" dirty="0" err="1" smtClean="0">
                <a:solidFill>
                  <a:srgbClr val="0070C0"/>
                </a:solidFill>
              </a:rPr>
              <a:t>arr</a:t>
            </a:r>
            <a:r>
              <a:rPr lang="en-US" sz="2000" b="1" dirty="0" smtClean="0">
                <a:solidFill>
                  <a:srgbClr val="0070C0"/>
                </a:solidFill>
              </a:rPr>
              <a:t> * </a:t>
            </a:r>
            <a:r>
              <a:rPr lang="en-US" sz="2000" b="1" dirty="0" err="1" smtClean="0">
                <a:solidFill>
                  <a:srgbClr val="0070C0"/>
                </a:solidFill>
              </a:rPr>
              <a:t>arr</a:t>
            </a:r>
            <a:r>
              <a:rPr lang="en-US" sz="2000" b="1" dirty="0" smtClean="0">
                <a:solidFill>
                  <a:srgbClr val="0070C0"/>
                </a:solidFill>
              </a:rPr>
              <a:t>              </a:t>
            </a:r>
            <a:r>
              <a:rPr lang="en-US" sz="2000" dirty="0" smtClean="0"/>
              <a:t>#Multiplies each element by itself </a:t>
            </a:r>
          </a:p>
          <a:p>
            <a:r>
              <a:rPr lang="en-US" sz="2000" b="1" dirty="0" err="1" smtClean="0">
                <a:solidFill>
                  <a:srgbClr val="0070C0"/>
                </a:solidFill>
              </a:rPr>
              <a:t>arr</a:t>
            </a:r>
            <a:r>
              <a:rPr lang="en-US" sz="2000" b="1" dirty="0" smtClean="0">
                <a:solidFill>
                  <a:srgbClr val="0070C0"/>
                </a:solidFill>
              </a:rPr>
              <a:t> - </a:t>
            </a:r>
            <a:r>
              <a:rPr lang="en-US" sz="2000" b="1" dirty="0" err="1" smtClean="0">
                <a:solidFill>
                  <a:srgbClr val="0070C0"/>
                </a:solidFill>
              </a:rPr>
              <a:t>arr</a:t>
            </a:r>
            <a:r>
              <a:rPr lang="en-US" sz="2000" b="1" dirty="0" smtClean="0">
                <a:solidFill>
                  <a:srgbClr val="0070C0"/>
                </a:solidFill>
              </a:rPr>
              <a:t>              </a:t>
            </a:r>
            <a:r>
              <a:rPr lang="en-US" sz="2000" dirty="0" smtClean="0"/>
              <a:t>#Subtracts each element from itself</a:t>
            </a:r>
          </a:p>
          <a:p>
            <a:r>
              <a:rPr lang="en-US" sz="2000" b="1" dirty="0" err="1" smtClean="0">
                <a:solidFill>
                  <a:srgbClr val="0070C0"/>
                </a:solidFill>
              </a:rPr>
              <a:t>arr</a:t>
            </a:r>
            <a:r>
              <a:rPr lang="en-US" sz="2000" b="1" dirty="0" smtClean="0">
                <a:solidFill>
                  <a:srgbClr val="0070C0"/>
                </a:solidFill>
              </a:rPr>
              <a:t> + </a:t>
            </a:r>
            <a:r>
              <a:rPr lang="en-US" sz="2000" b="1" dirty="0" err="1" smtClean="0">
                <a:solidFill>
                  <a:srgbClr val="0070C0"/>
                </a:solidFill>
              </a:rPr>
              <a:t>arr</a:t>
            </a:r>
            <a:r>
              <a:rPr lang="en-US" sz="2000" b="1" dirty="0" smtClean="0">
                <a:solidFill>
                  <a:srgbClr val="0070C0"/>
                </a:solidFill>
              </a:rPr>
              <a:t>              </a:t>
            </a:r>
            <a:r>
              <a:rPr lang="en-US" sz="2000" dirty="0" smtClean="0"/>
              <a:t>#Adds each element to itself</a:t>
            </a:r>
          </a:p>
          <a:p>
            <a:r>
              <a:rPr lang="en-US" sz="2000" b="1" dirty="0" err="1" smtClean="0">
                <a:solidFill>
                  <a:srgbClr val="0070C0"/>
                </a:solidFill>
              </a:rPr>
              <a:t>arr</a:t>
            </a:r>
            <a:r>
              <a:rPr lang="en-US" sz="2000" b="1" dirty="0" smtClean="0">
                <a:solidFill>
                  <a:srgbClr val="0070C0"/>
                </a:solidFill>
              </a:rPr>
              <a:t> / </a:t>
            </a:r>
            <a:r>
              <a:rPr lang="en-US" sz="2000" b="1" dirty="0" err="1" smtClean="0">
                <a:solidFill>
                  <a:srgbClr val="0070C0"/>
                </a:solidFill>
              </a:rPr>
              <a:t>arr</a:t>
            </a:r>
            <a:r>
              <a:rPr lang="en-US" sz="2000" b="1" dirty="0" smtClean="0">
                <a:solidFill>
                  <a:srgbClr val="0070C0"/>
                </a:solidFill>
              </a:rPr>
              <a:t>              </a:t>
            </a:r>
            <a:r>
              <a:rPr lang="en-US" sz="2000" dirty="0" smtClean="0"/>
              <a:t>#Divides each element by itself</a:t>
            </a:r>
          </a:p>
          <a:p>
            <a:r>
              <a:rPr lang="en-US" sz="2000" dirty="0"/>
              <a:t>universal functions such as </a:t>
            </a:r>
            <a:r>
              <a:rPr lang="en-US" sz="2000" dirty="0">
                <a:solidFill>
                  <a:srgbClr val="FF0000"/>
                </a:solidFill>
              </a:rPr>
              <a:t>square roots, exponentials, trigonometric, </a:t>
            </a:r>
            <a:r>
              <a:rPr lang="en-US" sz="2000" dirty="0" err="1">
                <a:solidFill>
                  <a:srgbClr val="FF0000"/>
                </a:solidFill>
              </a:rPr>
              <a:t>etc</a:t>
            </a:r>
            <a:r>
              <a:rPr lang="en-US" sz="2000" dirty="0">
                <a:solidFill>
                  <a:srgbClr val="FF0000"/>
                </a:solidFill>
              </a:rPr>
              <a:t> on </a:t>
            </a:r>
            <a:r>
              <a:rPr lang="en-US" sz="2000" dirty="0" smtClean="0">
                <a:solidFill>
                  <a:srgbClr val="FF0000"/>
                </a:solidFill>
              </a:rPr>
              <a:t>array</a:t>
            </a:r>
            <a:endParaRPr lang="en-IN" sz="1600" dirty="0" smtClean="0">
              <a:solidFill>
                <a:srgbClr val="FF0000"/>
              </a:solidFill>
            </a:endParaRPr>
          </a:p>
          <a:p>
            <a:r>
              <a:rPr lang="en-US" sz="2000" b="1" dirty="0" err="1" smtClean="0">
                <a:solidFill>
                  <a:srgbClr val="0070C0"/>
                </a:solidFill>
              </a:rPr>
              <a:t>np.sqrt</a:t>
            </a:r>
            <a:r>
              <a:rPr lang="en-US" sz="2000" b="1" dirty="0" smtClean="0">
                <a:solidFill>
                  <a:srgbClr val="0070C0"/>
                </a:solidFill>
              </a:rPr>
              <a:t>(</a:t>
            </a:r>
            <a:r>
              <a:rPr lang="en-US" sz="2000" b="1" dirty="0" err="1" smtClean="0">
                <a:solidFill>
                  <a:srgbClr val="0070C0"/>
                </a:solidFill>
              </a:rPr>
              <a:t>arr</a:t>
            </a:r>
            <a:r>
              <a:rPr lang="en-US" sz="2000" b="1" dirty="0" smtClean="0">
                <a:solidFill>
                  <a:srgbClr val="0070C0"/>
                </a:solidFill>
              </a:rPr>
              <a:t>)</a:t>
            </a:r>
            <a:r>
              <a:rPr lang="en-US" sz="2000" dirty="0" smtClean="0">
                <a:solidFill>
                  <a:srgbClr val="FF0000"/>
                </a:solidFill>
              </a:rPr>
              <a:t>     #Returns the square root of each element </a:t>
            </a:r>
          </a:p>
          <a:p>
            <a:r>
              <a:rPr lang="en-US" sz="2000" b="1" dirty="0" err="1" smtClean="0">
                <a:solidFill>
                  <a:srgbClr val="0070C0"/>
                </a:solidFill>
              </a:rPr>
              <a:t>np.exp</a:t>
            </a:r>
            <a:r>
              <a:rPr lang="en-US" sz="2000" b="1" dirty="0" smtClean="0">
                <a:solidFill>
                  <a:srgbClr val="0070C0"/>
                </a:solidFill>
              </a:rPr>
              <a:t>(</a:t>
            </a:r>
            <a:r>
              <a:rPr lang="en-US" sz="2000" b="1" dirty="0" err="1" smtClean="0">
                <a:solidFill>
                  <a:srgbClr val="0070C0"/>
                </a:solidFill>
              </a:rPr>
              <a:t>arr</a:t>
            </a:r>
            <a:r>
              <a:rPr lang="en-US" sz="2000" b="1" dirty="0" smtClean="0">
                <a:solidFill>
                  <a:srgbClr val="0070C0"/>
                </a:solidFill>
              </a:rPr>
              <a:t>)     </a:t>
            </a:r>
            <a:r>
              <a:rPr lang="en-US" sz="2000" dirty="0" smtClean="0">
                <a:solidFill>
                  <a:srgbClr val="FF0000"/>
                </a:solidFill>
              </a:rPr>
              <a:t>#Returns the exponentials of each element</a:t>
            </a:r>
          </a:p>
          <a:p>
            <a:r>
              <a:rPr lang="en-US" sz="2000" b="1" dirty="0" err="1" smtClean="0">
                <a:solidFill>
                  <a:srgbClr val="0070C0"/>
                </a:solidFill>
              </a:rPr>
              <a:t>np.sin</a:t>
            </a:r>
            <a:r>
              <a:rPr lang="en-US" sz="2000" b="1" dirty="0" smtClean="0">
                <a:solidFill>
                  <a:srgbClr val="0070C0"/>
                </a:solidFill>
              </a:rPr>
              <a:t>(</a:t>
            </a:r>
            <a:r>
              <a:rPr lang="en-US" sz="2000" b="1" dirty="0" err="1" smtClean="0">
                <a:solidFill>
                  <a:srgbClr val="0070C0"/>
                </a:solidFill>
              </a:rPr>
              <a:t>arr</a:t>
            </a:r>
            <a:r>
              <a:rPr lang="en-US" sz="2000" b="1" dirty="0" smtClean="0">
                <a:solidFill>
                  <a:srgbClr val="0070C0"/>
                </a:solidFill>
              </a:rPr>
              <a:t>)     </a:t>
            </a:r>
            <a:r>
              <a:rPr lang="en-US" sz="2000" dirty="0" smtClean="0">
                <a:solidFill>
                  <a:srgbClr val="FF0000"/>
                </a:solidFill>
              </a:rPr>
              <a:t>#Returns the sin of each element</a:t>
            </a:r>
          </a:p>
          <a:p>
            <a:r>
              <a:rPr lang="en-US" sz="2000" b="1" dirty="0" err="1" smtClean="0">
                <a:solidFill>
                  <a:srgbClr val="0070C0"/>
                </a:solidFill>
              </a:rPr>
              <a:t>np.cos</a:t>
            </a:r>
            <a:r>
              <a:rPr lang="en-US" sz="2000" b="1" dirty="0" smtClean="0">
                <a:solidFill>
                  <a:srgbClr val="0070C0"/>
                </a:solidFill>
              </a:rPr>
              <a:t>(</a:t>
            </a:r>
            <a:r>
              <a:rPr lang="en-US" sz="2000" b="1" dirty="0" err="1" smtClean="0">
                <a:solidFill>
                  <a:srgbClr val="0070C0"/>
                </a:solidFill>
              </a:rPr>
              <a:t>arr</a:t>
            </a:r>
            <a:r>
              <a:rPr lang="en-US" sz="2000" b="1" dirty="0" smtClean="0">
                <a:solidFill>
                  <a:srgbClr val="0070C0"/>
                </a:solidFill>
              </a:rPr>
              <a:t>)</a:t>
            </a:r>
            <a:r>
              <a:rPr lang="en-US" sz="2000" dirty="0" smtClean="0">
                <a:solidFill>
                  <a:srgbClr val="FF0000"/>
                </a:solidFill>
              </a:rPr>
              <a:t>     #Returns the cosine of each element</a:t>
            </a:r>
          </a:p>
          <a:p>
            <a:r>
              <a:rPr lang="en-US" sz="2000" b="1" dirty="0" smtClean="0">
                <a:solidFill>
                  <a:srgbClr val="0070C0"/>
                </a:solidFill>
              </a:rPr>
              <a:t>np.log(</a:t>
            </a:r>
            <a:r>
              <a:rPr lang="en-US" sz="2000" b="1" dirty="0" err="1" smtClean="0">
                <a:solidFill>
                  <a:srgbClr val="0070C0"/>
                </a:solidFill>
              </a:rPr>
              <a:t>arr</a:t>
            </a:r>
            <a:r>
              <a:rPr lang="en-US" sz="2000" b="1" dirty="0" smtClean="0">
                <a:solidFill>
                  <a:srgbClr val="0070C0"/>
                </a:solidFill>
              </a:rPr>
              <a:t>)     </a:t>
            </a:r>
            <a:r>
              <a:rPr lang="en-US" sz="2000" dirty="0" smtClean="0">
                <a:solidFill>
                  <a:srgbClr val="FF0000"/>
                </a:solidFill>
              </a:rPr>
              <a:t>#Returns the logarithm of each element</a:t>
            </a:r>
          </a:p>
          <a:p>
            <a:r>
              <a:rPr lang="en-US" sz="2000" b="1" dirty="0" err="1" smtClean="0">
                <a:solidFill>
                  <a:srgbClr val="0070C0"/>
                </a:solidFill>
              </a:rPr>
              <a:t>np.sum</a:t>
            </a:r>
            <a:r>
              <a:rPr lang="en-US" sz="2000" b="1" dirty="0" smtClean="0">
                <a:solidFill>
                  <a:srgbClr val="0070C0"/>
                </a:solidFill>
              </a:rPr>
              <a:t>(</a:t>
            </a:r>
            <a:r>
              <a:rPr lang="en-US" sz="2000" b="1" dirty="0" err="1" smtClean="0">
                <a:solidFill>
                  <a:srgbClr val="0070C0"/>
                </a:solidFill>
              </a:rPr>
              <a:t>arr</a:t>
            </a:r>
            <a:r>
              <a:rPr lang="en-US" sz="2000" b="1" dirty="0" smtClean="0">
                <a:solidFill>
                  <a:srgbClr val="0070C0"/>
                </a:solidFill>
              </a:rPr>
              <a:t>)     </a:t>
            </a:r>
            <a:r>
              <a:rPr lang="en-US" sz="2000" dirty="0" smtClean="0">
                <a:solidFill>
                  <a:srgbClr val="FF0000"/>
                </a:solidFill>
              </a:rPr>
              <a:t>#Returns the sum total of elements in the array</a:t>
            </a:r>
          </a:p>
          <a:p>
            <a:r>
              <a:rPr lang="en-US" sz="2000" b="1" dirty="0" err="1" smtClean="0">
                <a:solidFill>
                  <a:srgbClr val="0070C0"/>
                </a:solidFill>
              </a:rPr>
              <a:t>np.std</a:t>
            </a:r>
            <a:r>
              <a:rPr lang="en-US" sz="2000" b="1" dirty="0" smtClean="0">
                <a:solidFill>
                  <a:srgbClr val="0070C0"/>
                </a:solidFill>
              </a:rPr>
              <a:t>(</a:t>
            </a:r>
            <a:r>
              <a:rPr lang="en-US" sz="2000" b="1" dirty="0" err="1" smtClean="0">
                <a:solidFill>
                  <a:srgbClr val="0070C0"/>
                </a:solidFill>
              </a:rPr>
              <a:t>arr</a:t>
            </a:r>
            <a:r>
              <a:rPr lang="en-US" sz="2000" b="1" dirty="0" smtClean="0">
                <a:solidFill>
                  <a:srgbClr val="0070C0"/>
                </a:solidFill>
              </a:rPr>
              <a:t>)     </a:t>
            </a:r>
            <a:r>
              <a:rPr lang="en-US" sz="2000" dirty="0" smtClean="0">
                <a:solidFill>
                  <a:srgbClr val="FF0000"/>
                </a:solidFill>
              </a:rPr>
              <a:t>#Returns the standard deviation of in the array</a:t>
            </a: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7457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grab the sum of columns or rows in a 2-d array</a:t>
            </a:r>
            <a:r>
              <a:rPr lang="en-US" dirty="0" smtClean="0"/>
              <a:t>:</a:t>
            </a:r>
            <a:endParaRPr lang="en-IN" dirty="0" smtClean="0"/>
          </a:p>
          <a:p>
            <a:r>
              <a:rPr lang="en-US" b="1" dirty="0" smtClean="0">
                <a:solidFill>
                  <a:srgbClr val="0070C0"/>
                </a:solidFill>
              </a:rPr>
              <a:t>mat = </a:t>
            </a:r>
            <a:r>
              <a:rPr lang="en-US" b="1" dirty="0" err="1" smtClean="0">
                <a:solidFill>
                  <a:srgbClr val="0070C0"/>
                </a:solidFill>
              </a:rPr>
              <a:t>np.arange</a:t>
            </a:r>
            <a:r>
              <a:rPr lang="en-US" b="1" dirty="0" smtClean="0">
                <a:solidFill>
                  <a:srgbClr val="0070C0"/>
                </a:solidFill>
              </a:rPr>
              <a:t>(1,26).reshape(5,5)</a:t>
            </a:r>
          </a:p>
          <a:p>
            <a:r>
              <a:rPr lang="en-US" b="1" dirty="0" err="1" smtClean="0">
                <a:solidFill>
                  <a:srgbClr val="0070C0"/>
                </a:solidFill>
              </a:rPr>
              <a:t>mat.sum</a:t>
            </a:r>
            <a:r>
              <a:rPr lang="en-US" b="1" dirty="0" smtClean="0">
                <a:solidFill>
                  <a:srgbClr val="0070C0"/>
                </a:solidFill>
              </a:rPr>
              <a:t>()         </a:t>
            </a:r>
            <a:r>
              <a:rPr lang="en-US" dirty="0" smtClean="0"/>
              <a:t>#Returns the sum of all the values in mat</a:t>
            </a:r>
          </a:p>
          <a:p>
            <a:r>
              <a:rPr lang="en-US" b="1" dirty="0" err="1" smtClean="0">
                <a:solidFill>
                  <a:srgbClr val="0070C0"/>
                </a:solidFill>
              </a:rPr>
              <a:t>mat.sum</a:t>
            </a:r>
            <a:r>
              <a:rPr lang="en-US" b="1" dirty="0" smtClean="0">
                <a:solidFill>
                  <a:srgbClr val="0070C0"/>
                </a:solidFill>
              </a:rPr>
              <a:t>(axis=0)   </a:t>
            </a:r>
            <a:r>
              <a:rPr lang="en-US" dirty="0" smtClean="0"/>
              <a:t>#Returns the sum of all the columns in mat</a:t>
            </a:r>
          </a:p>
          <a:p>
            <a:r>
              <a:rPr lang="en-US" b="1" dirty="0" err="1" smtClean="0">
                <a:solidFill>
                  <a:srgbClr val="0070C0"/>
                </a:solidFill>
              </a:rPr>
              <a:t>mat.sum</a:t>
            </a:r>
            <a:r>
              <a:rPr lang="en-US" b="1" dirty="0" smtClean="0">
                <a:solidFill>
                  <a:srgbClr val="0070C0"/>
                </a:solidFill>
              </a:rPr>
              <a:t>(axis=1)   </a:t>
            </a:r>
            <a:r>
              <a:rPr lang="en-US" dirty="0" smtClean="0"/>
              <a:t>#Returns the sum of all the rows in mat</a:t>
            </a: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1642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Indexing an array</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Indexing is used to obtain individual elements from an array, but it can also be used to obtain entire rows, columns or planes from multi-dimensional arrays</a:t>
            </a:r>
            <a:r>
              <a:rPr lang="en-US" dirty="0" smtClean="0"/>
              <a:t>.</a:t>
            </a:r>
          </a:p>
          <a:p>
            <a:r>
              <a:rPr lang="en-IN" dirty="0"/>
              <a:t>Indexing in 1 dimension</a:t>
            </a:r>
          </a:p>
          <a:p>
            <a:r>
              <a:rPr lang="en-US" dirty="0"/>
              <a:t>We can create 1 dimensional </a:t>
            </a:r>
            <a:r>
              <a:rPr lang="en-US" dirty="0" err="1"/>
              <a:t>numpy</a:t>
            </a:r>
            <a:r>
              <a:rPr lang="en-US" dirty="0"/>
              <a:t> array from a list like this</a:t>
            </a:r>
            <a:r>
              <a:rPr lang="en-US" dirty="0" smtClean="0"/>
              <a:t>:</a:t>
            </a:r>
          </a:p>
          <a:p>
            <a:r>
              <a:rPr lang="en-US" dirty="0" smtClean="0">
                <a:solidFill>
                  <a:srgbClr val="0070C0"/>
                </a:solidFill>
              </a:rPr>
              <a:t>import </a:t>
            </a:r>
            <a:r>
              <a:rPr lang="en-US" dirty="0" err="1" smtClean="0">
                <a:solidFill>
                  <a:srgbClr val="0070C0"/>
                </a:solidFill>
              </a:rPr>
              <a:t>numpy</a:t>
            </a:r>
            <a:r>
              <a:rPr lang="en-US" dirty="0" smtClean="0">
                <a:solidFill>
                  <a:srgbClr val="0070C0"/>
                </a:solidFill>
              </a:rPr>
              <a:t> as </a:t>
            </a:r>
            <a:r>
              <a:rPr lang="en-US" dirty="0" err="1" smtClean="0">
                <a:solidFill>
                  <a:srgbClr val="0070C0"/>
                </a:solidFill>
              </a:rPr>
              <a:t>np</a:t>
            </a:r>
            <a:endParaRPr lang="en-US" dirty="0" smtClean="0">
              <a:solidFill>
                <a:srgbClr val="0070C0"/>
              </a:solidFill>
            </a:endParaRPr>
          </a:p>
          <a:p>
            <a:r>
              <a:rPr lang="en-US" dirty="0" smtClean="0">
                <a:solidFill>
                  <a:srgbClr val="0070C0"/>
                </a:solidFill>
              </a:rPr>
              <a:t>a1 = </a:t>
            </a:r>
            <a:r>
              <a:rPr lang="en-US" dirty="0" err="1" smtClean="0">
                <a:solidFill>
                  <a:srgbClr val="0070C0"/>
                </a:solidFill>
              </a:rPr>
              <a:t>np.array</a:t>
            </a:r>
            <a:r>
              <a:rPr lang="en-US" dirty="0" smtClean="0">
                <a:solidFill>
                  <a:srgbClr val="0070C0"/>
                </a:solidFill>
              </a:rPr>
              <a:t>([1, 2, 3, 4])</a:t>
            </a:r>
          </a:p>
          <a:p>
            <a:r>
              <a:rPr lang="en-US" dirty="0" smtClean="0">
                <a:solidFill>
                  <a:srgbClr val="0070C0"/>
                </a:solidFill>
              </a:rPr>
              <a:t>print(a1)  # [1, 2, 3, 4]</a:t>
            </a:r>
          </a:p>
          <a:p>
            <a:r>
              <a:rPr lang="en-US" dirty="0"/>
              <a:t>We can index into this array to get an individual element, exactly the same as a normal list or tuple</a:t>
            </a:r>
            <a:r>
              <a:rPr lang="en-US" dirty="0" smtClean="0"/>
              <a:t>:</a:t>
            </a:r>
          </a:p>
          <a:p>
            <a:r>
              <a:rPr lang="en-IN" dirty="0" smtClean="0">
                <a:solidFill>
                  <a:srgbClr val="0070C0"/>
                </a:solidFill>
              </a:rPr>
              <a:t>print(a1[0]) # 1</a:t>
            </a:r>
          </a:p>
          <a:p>
            <a:r>
              <a:rPr lang="en-IN" dirty="0" smtClean="0">
                <a:solidFill>
                  <a:srgbClr val="0070C0"/>
                </a:solidFill>
              </a:rPr>
              <a:t>print(a1[2]) # 3</a:t>
            </a:r>
          </a:p>
          <a:p>
            <a:endParaRPr lang="en-IN" dirty="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82542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Indexing in 2 </a:t>
            </a:r>
            <a:r>
              <a:rPr lang="en-IN" dirty="0" smtClean="0"/>
              <a:t>dimensions</a:t>
            </a:r>
          </a:p>
          <a:p>
            <a:r>
              <a:rPr lang="en-US" dirty="0"/>
              <a:t>We can index an element of the array using two indices - </a:t>
            </a:r>
            <a:r>
              <a:rPr lang="en-US" b="1" dirty="0"/>
              <a:t>i</a:t>
            </a:r>
            <a:r>
              <a:rPr lang="en-US" dirty="0"/>
              <a:t> selects the row, and </a:t>
            </a:r>
            <a:r>
              <a:rPr lang="en-US" b="1" dirty="0"/>
              <a:t>j</a:t>
            </a:r>
            <a:r>
              <a:rPr lang="en-US" dirty="0"/>
              <a:t> selects the column:</a:t>
            </a:r>
            <a:endParaRPr lang="en-IN" dirty="0" smtClean="0"/>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a2 = </a:t>
            </a:r>
            <a:r>
              <a:rPr lang="en-US" dirty="0" err="1" smtClean="0"/>
              <a:t>np.array</a:t>
            </a:r>
            <a:r>
              <a:rPr lang="en-US" dirty="0" smtClean="0"/>
              <a:t>([[1, 2, 3],</a:t>
            </a:r>
          </a:p>
          <a:p>
            <a:r>
              <a:rPr lang="en-US" dirty="0" smtClean="0"/>
              <a:t>              [4, 5, 6],</a:t>
            </a:r>
          </a:p>
          <a:p>
            <a:r>
              <a:rPr lang="en-US" dirty="0" smtClean="0"/>
              <a:t>              [7, 8, 9]])</a:t>
            </a:r>
          </a:p>
          <a:p>
            <a:r>
              <a:rPr lang="en-IN" dirty="0"/>
              <a:t>print(a2[2, 1]) # 8</a:t>
            </a: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140968"/>
            <a:ext cx="326707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40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Picking a row or column</a:t>
            </a:r>
            <a:br>
              <a:rPr lang="en-US" dirty="0"/>
            </a:br>
            <a:endParaRPr lang="en-IN" dirty="0"/>
          </a:p>
        </p:txBody>
      </p:sp>
      <p:sp>
        <p:nvSpPr>
          <p:cNvPr id="3" name="Content Placeholder 2"/>
          <p:cNvSpPr>
            <a:spLocks noGrp="1"/>
          </p:cNvSpPr>
          <p:nvPr>
            <p:ph idx="1"/>
          </p:nvPr>
        </p:nvSpPr>
        <p:spPr/>
        <p:txBody>
          <a:bodyPr/>
          <a:lstStyle/>
          <a:p>
            <a:r>
              <a:rPr lang="en-US" dirty="0"/>
              <a:t>However, </a:t>
            </a:r>
            <a:r>
              <a:rPr lang="en-US" dirty="0" err="1"/>
              <a:t>numpy</a:t>
            </a:r>
            <a:r>
              <a:rPr lang="en-US" dirty="0"/>
              <a:t> allows us to select a single </a:t>
            </a:r>
            <a:r>
              <a:rPr lang="en-US" dirty="0" err="1"/>
              <a:t>columm</a:t>
            </a:r>
            <a:r>
              <a:rPr lang="en-US" dirty="0"/>
              <a:t> as well</a:t>
            </a:r>
            <a:r>
              <a:rPr lang="en-US" dirty="0" smtClean="0"/>
              <a:t>:</a:t>
            </a:r>
          </a:p>
          <a:p>
            <a:r>
              <a:rPr lang="en-IN" dirty="0"/>
              <a:t>print(a2[:, 1]) # [2, 5, 8</a:t>
            </a:r>
            <a:r>
              <a:rPr lang="en-IN" dirty="0" smtClean="0"/>
              <a:t>]</a:t>
            </a:r>
          </a:p>
          <a:p>
            <a:r>
              <a:rPr lang="en-US" dirty="0"/>
              <a:t>for the </a:t>
            </a:r>
            <a:r>
              <a:rPr lang="en-US" b="1" dirty="0"/>
              <a:t>i</a:t>
            </a:r>
            <a:r>
              <a:rPr lang="en-US" dirty="0"/>
              <a:t> value, take all values (</a:t>
            </a:r>
            <a:r>
              <a:rPr lang="en-US" b="1" dirty="0"/>
              <a:t>:</a:t>
            </a:r>
            <a:r>
              <a:rPr lang="en-US" dirty="0"/>
              <a:t> is a full slice, from start to end)</a:t>
            </a:r>
          </a:p>
          <a:p>
            <a:r>
              <a:rPr lang="en-US" dirty="0"/>
              <a:t>for the </a:t>
            </a:r>
            <a:r>
              <a:rPr lang="en-US" b="1" dirty="0"/>
              <a:t>j</a:t>
            </a:r>
            <a:r>
              <a:rPr lang="en-US" dirty="0"/>
              <a:t> value take 1</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861048"/>
            <a:ext cx="336232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90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NEED NUMPY AT ALL?</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A question arises that why do we need </a:t>
            </a:r>
            <a:r>
              <a:rPr lang="en-US" dirty="0" err="1" smtClean="0"/>
              <a:t>NumPy</a:t>
            </a:r>
            <a:r>
              <a:rPr lang="en-US" dirty="0" smtClean="0"/>
              <a:t> when python lists are already there. The answer to it is we cannot perform operations on all the elements of two list directly. For example we cannot multiply two lists directly we will have to do it element wise. This is where the role of </a:t>
            </a:r>
            <a:r>
              <a:rPr lang="en-US" dirty="0" err="1" smtClean="0"/>
              <a:t>NumPy</a:t>
            </a:r>
            <a:r>
              <a:rPr lang="en-US" dirty="0" smtClean="0"/>
              <a:t> comes into play.</a:t>
            </a:r>
          </a:p>
          <a:p>
            <a:pPr fontAlgn="base"/>
            <a:r>
              <a:rPr lang="en-IN" dirty="0">
                <a:solidFill>
                  <a:srgbClr val="FF0000"/>
                </a:solidFill>
              </a:rPr>
              <a:t>list1 = [1, 2, 3, 4 ,5, 6] </a:t>
            </a:r>
          </a:p>
          <a:p>
            <a:pPr fontAlgn="base"/>
            <a:r>
              <a:rPr lang="en-IN" dirty="0">
                <a:solidFill>
                  <a:srgbClr val="FF0000"/>
                </a:solidFill>
              </a:rPr>
              <a:t>list2 = [10, 9, 8, 7, 6, 5] </a:t>
            </a:r>
          </a:p>
          <a:p>
            <a:pPr fontAlgn="base"/>
            <a:r>
              <a:rPr lang="en-IN" dirty="0">
                <a:solidFill>
                  <a:srgbClr val="FF0000"/>
                </a:solidFill>
              </a:rPr>
              <a:t>  </a:t>
            </a:r>
            <a:r>
              <a:rPr lang="en-IN" dirty="0" smtClean="0">
                <a:solidFill>
                  <a:srgbClr val="FF0000"/>
                </a:solidFill>
              </a:rPr>
              <a:t>print(list1*list2) </a:t>
            </a:r>
          </a:p>
          <a:p>
            <a:pPr fontAlgn="base"/>
            <a:r>
              <a:rPr lang="en-IN" dirty="0" smtClean="0"/>
              <a:t>BY USING NUMPY IT CAN BE DONE</a:t>
            </a:r>
          </a:p>
          <a:p>
            <a:pPr fontAlgn="base"/>
            <a:r>
              <a:rPr lang="en-IN" dirty="0" smtClean="0">
                <a:solidFill>
                  <a:srgbClr val="FF0000"/>
                </a:solidFill>
              </a:rPr>
              <a:t>import</a:t>
            </a:r>
            <a:r>
              <a:rPr lang="en-IN" dirty="0">
                <a:solidFill>
                  <a:srgbClr val="FF0000"/>
                </a:solidFill>
              </a:rPr>
              <a:t> </a:t>
            </a:r>
            <a:r>
              <a:rPr lang="en-IN" dirty="0" err="1" smtClean="0">
                <a:solidFill>
                  <a:srgbClr val="FF0000"/>
                </a:solidFill>
              </a:rPr>
              <a:t>numpy</a:t>
            </a:r>
            <a:r>
              <a:rPr lang="en-IN" dirty="0" smtClean="0">
                <a:solidFill>
                  <a:srgbClr val="FF0000"/>
                </a:solidFill>
              </a:rPr>
              <a:t> as </a:t>
            </a:r>
            <a:r>
              <a:rPr lang="en-IN" dirty="0" err="1" smtClean="0">
                <a:solidFill>
                  <a:srgbClr val="FF0000"/>
                </a:solidFill>
              </a:rPr>
              <a:t>np</a:t>
            </a:r>
            <a:r>
              <a:rPr lang="en-IN" dirty="0" smtClean="0">
                <a:solidFill>
                  <a:srgbClr val="FF0000"/>
                </a:solidFill>
              </a:rPr>
              <a:t> </a:t>
            </a:r>
          </a:p>
          <a:p>
            <a:pPr fontAlgn="base"/>
            <a:r>
              <a:rPr lang="en-IN" dirty="0">
                <a:solidFill>
                  <a:srgbClr val="FF0000"/>
                </a:solidFill>
              </a:rPr>
              <a:t>list1 = [1, 2, 3, 4, 5, 6] </a:t>
            </a:r>
          </a:p>
          <a:p>
            <a:pPr fontAlgn="base"/>
            <a:r>
              <a:rPr lang="en-IN" dirty="0">
                <a:solidFill>
                  <a:srgbClr val="FF0000"/>
                </a:solidFill>
              </a:rPr>
              <a:t>list2 = [10, 9, 8, 7, 6, 5</a:t>
            </a:r>
            <a:r>
              <a:rPr lang="en-IN" dirty="0" smtClean="0">
                <a:solidFill>
                  <a:srgbClr val="FF0000"/>
                </a:solidFill>
              </a:rPr>
              <a:t>]</a:t>
            </a:r>
          </a:p>
          <a:p>
            <a:pPr fontAlgn="base"/>
            <a:r>
              <a:rPr lang="en-IN" dirty="0" smtClean="0">
                <a:solidFill>
                  <a:srgbClr val="FF0000"/>
                </a:solidFill>
              </a:rPr>
              <a:t>a1 =</a:t>
            </a:r>
            <a:r>
              <a:rPr lang="en-IN" dirty="0">
                <a:solidFill>
                  <a:srgbClr val="FF0000"/>
                </a:solidFill>
              </a:rPr>
              <a:t> </a:t>
            </a:r>
            <a:r>
              <a:rPr lang="en-IN" dirty="0" err="1" smtClean="0">
                <a:solidFill>
                  <a:srgbClr val="FF0000"/>
                </a:solidFill>
              </a:rPr>
              <a:t>np.array</a:t>
            </a:r>
            <a:r>
              <a:rPr lang="en-IN" dirty="0" smtClean="0">
                <a:solidFill>
                  <a:srgbClr val="FF0000"/>
                </a:solidFill>
              </a:rPr>
              <a:t>(list1) </a:t>
            </a:r>
          </a:p>
          <a:p>
            <a:pPr fontAlgn="base"/>
            <a:r>
              <a:rPr lang="en-IN" dirty="0">
                <a:solidFill>
                  <a:srgbClr val="FF0000"/>
                </a:solidFill>
              </a:rPr>
              <a:t>a2 = </a:t>
            </a:r>
            <a:r>
              <a:rPr lang="en-IN" dirty="0" err="1">
                <a:solidFill>
                  <a:srgbClr val="FF0000"/>
                </a:solidFill>
              </a:rPr>
              <a:t>np.array</a:t>
            </a:r>
            <a:r>
              <a:rPr lang="en-IN" dirty="0">
                <a:solidFill>
                  <a:srgbClr val="FF0000"/>
                </a:solidFill>
              </a:rPr>
              <a:t>(list2) </a:t>
            </a:r>
          </a:p>
          <a:p>
            <a:pPr fontAlgn="base"/>
            <a:r>
              <a:rPr lang="en-IN" dirty="0">
                <a:solidFill>
                  <a:srgbClr val="FF0000"/>
                </a:solidFill>
              </a:rPr>
              <a:t>print(a1*a2) </a:t>
            </a:r>
          </a:p>
          <a:p>
            <a:pPr fontAlgn="base"/>
            <a:endParaRPr lang="en-IN" dirty="0"/>
          </a:p>
          <a:p>
            <a:pPr fontAlgn="base"/>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724058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Indexing in 3 dimensions</a:t>
            </a:r>
            <a:br>
              <a:rPr lang="en-IN" dirty="0"/>
            </a:br>
            <a:r>
              <a:rPr lang="en-IN" dirty="0" smtClean="0"/>
              <a:t>	</a:t>
            </a:r>
            <a:endParaRPr lang="en-IN" dirty="0"/>
          </a:p>
        </p:txBody>
      </p:sp>
      <p:sp>
        <p:nvSpPr>
          <p:cNvPr id="3" name="Content Placeholder 2"/>
          <p:cNvSpPr>
            <a:spLocks noGrp="1"/>
          </p:cNvSpPr>
          <p:nvPr>
            <p:ph idx="1"/>
          </p:nvPr>
        </p:nvSpPr>
        <p:spPr/>
        <p:txBody>
          <a:bodyPr>
            <a:normAutofit fontScale="92500" lnSpcReduction="10000"/>
          </a:bodyPr>
          <a:lstStyle/>
          <a:p>
            <a:r>
              <a:rPr lang="en-US" sz="2000" dirty="0" smtClean="0">
                <a:solidFill>
                  <a:srgbClr val="0070C0"/>
                </a:solidFill>
              </a:rPr>
              <a:t>import </a:t>
            </a:r>
            <a:r>
              <a:rPr lang="en-US" sz="2000" dirty="0" err="1" smtClean="0">
                <a:solidFill>
                  <a:srgbClr val="0070C0"/>
                </a:solidFill>
              </a:rPr>
              <a:t>numpy</a:t>
            </a:r>
            <a:r>
              <a:rPr lang="en-US" sz="2000" dirty="0" smtClean="0">
                <a:solidFill>
                  <a:srgbClr val="0070C0"/>
                </a:solidFill>
              </a:rPr>
              <a:t> as </a:t>
            </a:r>
            <a:r>
              <a:rPr lang="en-US" sz="2000" dirty="0" err="1" smtClean="0">
                <a:solidFill>
                  <a:srgbClr val="0070C0"/>
                </a:solidFill>
              </a:rPr>
              <a:t>np</a:t>
            </a:r>
            <a:endParaRPr lang="en-US" sz="2000" dirty="0" smtClean="0">
              <a:solidFill>
                <a:srgbClr val="0070C0"/>
              </a:solidFill>
            </a:endParaRPr>
          </a:p>
          <a:p>
            <a:r>
              <a:rPr lang="en-US" sz="2000" dirty="0" smtClean="0">
                <a:solidFill>
                  <a:srgbClr val="0070C0"/>
                </a:solidFill>
              </a:rPr>
              <a:t>a3 = </a:t>
            </a:r>
            <a:r>
              <a:rPr lang="en-US" sz="2000" dirty="0" err="1" smtClean="0">
                <a:solidFill>
                  <a:srgbClr val="0070C0"/>
                </a:solidFill>
              </a:rPr>
              <a:t>np.array</a:t>
            </a:r>
            <a:r>
              <a:rPr lang="en-US" sz="2000" dirty="0" smtClean="0">
                <a:solidFill>
                  <a:srgbClr val="0070C0"/>
                </a:solidFill>
              </a:rPr>
              <a:t>([[[10, 11, 12], [13, 14, 15], [16, 17, 18]], [[20, 21, 22], [23, 24, 25], [26, 27, 28]], [[30, 31, 32], [33, 34, 35], [36, 37, 38]]])</a:t>
            </a:r>
          </a:p>
          <a:p>
            <a:r>
              <a:rPr lang="en-US" sz="2000" dirty="0"/>
              <a:t>Here is how to index a particular value in a 3D array</a:t>
            </a:r>
            <a:r>
              <a:rPr lang="en-US" sz="2000" dirty="0" smtClean="0"/>
              <a:t>:  (</a:t>
            </a:r>
            <a:r>
              <a:rPr lang="en-US" sz="2000" dirty="0" err="1" smtClean="0"/>
              <a:t>i</a:t>
            </a:r>
            <a:r>
              <a:rPr lang="en-US" sz="2000" dirty="0" err="1" smtClean="0"/>
              <a:t>,k,j</a:t>
            </a:r>
            <a:r>
              <a:rPr lang="en-US" sz="2000" dirty="0" smtClean="0"/>
              <a:t>)</a:t>
            </a:r>
            <a:endParaRPr lang="en-US" sz="2000" dirty="0" smtClean="0"/>
          </a:p>
          <a:p>
            <a:r>
              <a:rPr lang="en-IN" sz="2000" dirty="0">
                <a:solidFill>
                  <a:srgbClr val="0070C0"/>
                </a:solidFill>
              </a:rPr>
              <a:t>print(a3[2, 0, 1]) # 31</a:t>
            </a:r>
            <a:endParaRPr lang="en-US" sz="2000" dirty="0" smtClean="0">
              <a:solidFill>
                <a:srgbClr val="0070C0"/>
              </a:solidFill>
            </a:endParaRPr>
          </a:p>
          <a:p>
            <a:r>
              <a:rPr lang="en-US" sz="2000" dirty="0"/>
              <a:t>Picking a row or column in a 3D </a:t>
            </a:r>
            <a:r>
              <a:rPr lang="en-US" sz="2000" dirty="0" smtClean="0"/>
              <a:t>array</a:t>
            </a:r>
          </a:p>
          <a:p>
            <a:r>
              <a:rPr lang="en-IN" sz="2000" dirty="0" smtClean="0">
                <a:solidFill>
                  <a:srgbClr val="0070C0"/>
                </a:solidFill>
              </a:rPr>
              <a:t>print(a3[0, :, </a:t>
            </a:r>
            <a:r>
              <a:rPr lang="en-IN" sz="2000" dirty="0">
                <a:solidFill>
                  <a:srgbClr val="0070C0"/>
                </a:solidFill>
              </a:rPr>
              <a:t>1</a:t>
            </a:r>
            <a:r>
              <a:rPr lang="en-IN" sz="2000" dirty="0" smtClean="0">
                <a:solidFill>
                  <a:srgbClr val="0070C0"/>
                </a:solidFill>
              </a:rPr>
              <a:t>]) </a:t>
            </a:r>
            <a:r>
              <a:rPr lang="en-IN" sz="2000" dirty="0">
                <a:solidFill>
                  <a:srgbClr val="0070C0"/>
                </a:solidFill>
              </a:rPr>
              <a:t># [11 14 17]</a:t>
            </a:r>
            <a:r>
              <a:rPr lang="en-IN" sz="2000" dirty="0" smtClean="0">
                <a:solidFill>
                  <a:srgbClr val="0070C0"/>
                </a:solidFill>
              </a:rPr>
              <a:t> </a:t>
            </a:r>
          </a:p>
          <a:p>
            <a:r>
              <a:rPr lang="en-US" sz="2000" dirty="0"/>
              <a:t>Picking a matrix in a 3D </a:t>
            </a:r>
            <a:r>
              <a:rPr lang="en-US" sz="2000" dirty="0" smtClean="0"/>
              <a:t>array</a:t>
            </a:r>
            <a:r>
              <a:rPr lang="en-IN" sz="2000" dirty="0" smtClean="0"/>
              <a:t/>
            </a:r>
            <a:br>
              <a:rPr lang="en-IN" sz="2000" dirty="0" smtClean="0"/>
            </a:br>
            <a:r>
              <a:rPr lang="en-IN" sz="2000" dirty="0" smtClean="0">
                <a:solidFill>
                  <a:srgbClr val="0070C0"/>
                </a:solidFill>
              </a:rPr>
              <a:t>print(a3[:, 1]) # [[13 14 15]</a:t>
            </a:r>
          </a:p>
          <a:p>
            <a:r>
              <a:rPr lang="en-IN" sz="2000" dirty="0" smtClean="0">
                <a:solidFill>
                  <a:srgbClr val="0070C0"/>
                </a:solidFill>
              </a:rPr>
              <a:t>                #  [23 24 25]</a:t>
            </a:r>
          </a:p>
          <a:p>
            <a:r>
              <a:rPr lang="en-IN" sz="2000" dirty="0" smtClean="0">
                <a:solidFill>
                  <a:srgbClr val="0070C0"/>
                </a:solidFill>
              </a:rPr>
              <a:t>                #  [33 34 35]]</a:t>
            </a:r>
          </a:p>
          <a:p>
            <a:r>
              <a:rPr lang="en-IN" sz="2000" dirty="0" smtClean="0">
                <a:solidFill>
                  <a:srgbClr val="0070C0"/>
                </a:solidFill>
              </a:rPr>
              <a:t>print(a3[:, :, 0]) # [[10 13 16]</a:t>
            </a:r>
          </a:p>
          <a:p>
            <a:r>
              <a:rPr lang="en-IN" sz="2000" dirty="0" smtClean="0">
                <a:solidFill>
                  <a:srgbClr val="0070C0"/>
                </a:solidFill>
              </a:rPr>
              <a:t>                   #  [20 23 26]</a:t>
            </a:r>
          </a:p>
          <a:p>
            <a:r>
              <a:rPr lang="en-IN" sz="2000" dirty="0" smtClean="0">
                <a:solidFill>
                  <a:srgbClr val="0070C0"/>
                </a:solidFill>
              </a:rPr>
              <a:t>                   #  [30 33 36]]</a:t>
            </a:r>
            <a:endParaRPr lang="en-IN" sz="2000" dirty="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998" y="2936977"/>
            <a:ext cx="3250108" cy="104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954490"/>
            <a:ext cx="2880320" cy="77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276" y="4799309"/>
            <a:ext cx="2779960" cy="134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230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Slicing an array</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You can slice a </a:t>
            </a:r>
            <a:r>
              <a:rPr lang="en-US" dirty="0" err="1"/>
              <a:t>numpy</a:t>
            </a:r>
            <a:r>
              <a:rPr lang="en-US" dirty="0"/>
              <a:t> array is a similar way to slicing a list - except you can do it in more than one dimension.</a:t>
            </a:r>
          </a:p>
          <a:p>
            <a:r>
              <a:rPr lang="en-US" dirty="0" smtClean="0">
                <a:effectLst/>
              </a:rPr>
              <a:t>As with indexing, the array you get back when you index or slice a </a:t>
            </a:r>
            <a:r>
              <a:rPr lang="en-US" dirty="0" err="1" smtClean="0">
                <a:effectLst/>
              </a:rPr>
              <a:t>numpy</a:t>
            </a:r>
            <a:r>
              <a:rPr lang="en-US" dirty="0" smtClean="0">
                <a:effectLst/>
              </a:rPr>
              <a:t> array is a </a:t>
            </a:r>
            <a:r>
              <a:rPr lang="en-US" b="1" dirty="0" smtClean="0">
                <a:effectLst/>
              </a:rPr>
              <a:t>view</a:t>
            </a:r>
            <a:r>
              <a:rPr lang="en-US" dirty="0" smtClean="0">
                <a:effectLst/>
              </a:rPr>
              <a:t> of the original array. It is the same data, just accessed in a different order. This is different to lists, where a slice returns a completely new list.</a:t>
            </a:r>
          </a:p>
          <a:p>
            <a:r>
              <a:rPr lang="en-IN" b="1" dirty="0"/>
              <a:t>Slicing lists </a:t>
            </a:r>
            <a:endParaRPr lang="en-IN" b="1" dirty="0" smtClean="0"/>
          </a:p>
          <a:p>
            <a:r>
              <a:rPr lang="pt-BR" dirty="0">
                <a:solidFill>
                  <a:srgbClr val="0070C0"/>
                </a:solidFill>
              </a:rPr>
              <a:t>a = [10, 11, 12, 13, 14</a:t>
            </a:r>
            <a:r>
              <a:rPr lang="pt-BR" dirty="0" smtClean="0">
                <a:solidFill>
                  <a:srgbClr val="0070C0"/>
                </a:solidFill>
              </a:rPr>
              <a:t>]</a:t>
            </a:r>
          </a:p>
          <a:p>
            <a:r>
              <a:rPr lang="pt-BR" dirty="0">
                <a:solidFill>
                  <a:srgbClr val="0070C0"/>
                </a:solidFill>
              </a:rPr>
              <a:t>b = a[1:4] # [11, 12, 13</a:t>
            </a:r>
            <a:r>
              <a:rPr lang="pt-BR" dirty="0" smtClean="0">
                <a:solidFill>
                  <a:srgbClr val="0070C0"/>
                </a:solidFill>
              </a:rPr>
              <a:t>]	</a:t>
            </a:r>
          </a:p>
          <a:p>
            <a:r>
              <a:rPr lang="pt-BR" dirty="0" smtClean="0">
                <a:solidFill>
                  <a:srgbClr val="0070C0"/>
                </a:solidFill>
              </a:rPr>
              <a:t>c = a[:3]    # [10, 11, 12]</a:t>
            </a:r>
          </a:p>
          <a:p>
            <a:r>
              <a:rPr lang="pt-BR" dirty="0" smtClean="0">
                <a:solidFill>
                  <a:srgbClr val="0070C0"/>
                </a:solidFill>
              </a:rPr>
              <a:t>d = a[2:]    # [12, 13, 14]</a:t>
            </a:r>
          </a:p>
          <a:p>
            <a:r>
              <a:rPr lang="pt-BR" dirty="0" smtClean="0">
                <a:solidFill>
                  <a:srgbClr val="0070C0"/>
                </a:solidFill>
              </a:rPr>
              <a:t>e = a[:]     # [10, 11, 12, 13, 14]</a:t>
            </a:r>
            <a:endParaRPr lang="en-IN" dirty="0">
              <a:solidFill>
                <a:srgbClr val="0070C0"/>
              </a:solidFill>
            </a:endParaRP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4523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smtClean="0"/>
              <a:t>Slicing 1D </a:t>
            </a:r>
            <a:r>
              <a:rPr lang="en-IN" b="1" dirty="0" err="1" smtClean="0"/>
              <a:t>numpy</a:t>
            </a:r>
            <a:r>
              <a:rPr lang="en-IN" b="1" dirty="0" smtClean="0"/>
              <a:t> arrays</a:t>
            </a:r>
          </a:p>
          <a:p>
            <a:r>
              <a:rPr lang="en-US" dirty="0" smtClean="0">
                <a:solidFill>
                  <a:srgbClr val="0070C0"/>
                </a:solidFill>
              </a:rPr>
              <a:t>import </a:t>
            </a:r>
            <a:r>
              <a:rPr lang="en-US" dirty="0" err="1" smtClean="0">
                <a:solidFill>
                  <a:srgbClr val="0070C0"/>
                </a:solidFill>
              </a:rPr>
              <a:t>numpy</a:t>
            </a:r>
            <a:r>
              <a:rPr lang="en-US" dirty="0" smtClean="0">
                <a:solidFill>
                  <a:srgbClr val="0070C0"/>
                </a:solidFill>
              </a:rPr>
              <a:t> as </a:t>
            </a:r>
            <a:r>
              <a:rPr lang="en-US" dirty="0" err="1" smtClean="0">
                <a:solidFill>
                  <a:srgbClr val="0070C0"/>
                </a:solidFill>
              </a:rPr>
              <a:t>np</a:t>
            </a:r>
            <a:endParaRPr lang="en-US" dirty="0" smtClean="0">
              <a:solidFill>
                <a:srgbClr val="0070C0"/>
              </a:solidFill>
            </a:endParaRPr>
          </a:p>
          <a:p>
            <a:r>
              <a:rPr lang="en-US" dirty="0" smtClean="0">
                <a:solidFill>
                  <a:srgbClr val="0070C0"/>
                </a:solidFill>
              </a:rPr>
              <a:t>a1 = </a:t>
            </a:r>
            <a:r>
              <a:rPr lang="en-US" dirty="0" err="1" smtClean="0">
                <a:solidFill>
                  <a:srgbClr val="0070C0"/>
                </a:solidFill>
              </a:rPr>
              <a:t>np.array</a:t>
            </a:r>
            <a:r>
              <a:rPr lang="en-US" dirty="0" smtClean="0">
                <a:solidFill>
                  <a:srgbClr val="0070C0"/>
                </a:solidFill>
              </a:rPr>
              <a:t>([1, 2, 3, 4, 5])</a:t>
            </a:r>
          </a:p>
          <a:p>
            <a:r>
              <a:rPr lang="en-US" dirty="0" smtClean="0">
                <a:solidFill>
                  <a:srgbClr val="0070C0"/>
                </a:solidFill>
              </a:rPr>
              <a:t>b = a1[1:4]</a:t>
            </a:r>
          </a:p>
          <a:p>
            <a:r>
              <a:rPr lang="en-US" dirty="0" smtClean="0">
                <a:solidFill>
                  <a:srgbClr val="0070C0"/>
                </a:solidFill>
              </a:rPr>
              <a:t>print(b)  # [2, 3, 4]</a:t>
            </a:r>
          </a:p>
          <a:p>
            <a:r>
              <a:rPr lang="en-US" dirty="0"/>
              <a:t>The only thing to remember if that (unlike a list) </a:t>
            </a:r>
            <a:r>
              <a:rPr lang="en-US" b="1" dirty="0"/>
              <a:t>a1</a:t>
            </a:r>
            <a:r>
              <a:rPr lang="en-US" dirty="0"/>
              <a:t> and </a:t>
            </a:r>
            <a:r>
              <a:rPr lang="en-US" b="1" dirty="0"/>
              <a:t>b</a:t>
            </a:r>
            <a:r>
              <a:rPr lang="en-US" dirty="0"/>
              <a:t> are both looking at the same underlying data (</a:t>
            </a:r>
            <a:r>
              <a:rPr lang="en-US" b="1" dirty="0"/>
              <a:t>b</a:t>
            </a:r>
            <a:r>
              <a:rPr lang="en-US" dirty="0"/>
              <a:t> is a </a:t>
            </a:r>
            <a:r>
              <a:rPr lang="en-US" i="1" dirty="0"/>
              <a:t>view</a:t>
            </a:r>
            <a:r>
              <a:rPr lang="en-US" dirty="0"/>
              <a:t> of the data). So if you change an element in </a:t>
            </a:r>
            <a:r>
              <a:rPr lang="en-US" b="1" dirty="0"/>
              <a:t>b</a:t>
            </a:r>
            <a:r>
              <a:rPr lang="en-US" dirty="0"/>
              <a:t>, </a:t>
            </a:r>
            <a:r>
              <a:rPr lang="en-US" b="1" dirty="0"/>
              <a:t>a1</a:t>
            </a:r>
            <a:r>
              <a:rPr lang="en-US" dirty="0"/>
              <a:t> will be affected (and vice versa</a:t>
            </a:r>
            <a:r>
              <a:rPr lang="en-US" dirty="0" smtClean="0"/>
              <a:t>):</a:t>
            </a:r>
          </a:p>
          <a:p>
            <a:r>
              <a:rPr lang="en-IN" dirty="0" smtClean="0">
                <a:solidFill>
                  <a:srgbClr val="0070C0"/>
                </a:solidFill>
              </a:rPr>
              <a:t>b[1] = 10</a:t>
            </a:r>
          </a:p>
          <a:p>
            <a:r>
              <a:rPr lang="en-IN" dirty="0" smtClean="0">
                <a:solidFill>
                  <a:srgbClr val="0070C0"/>
                </a:solidFill>
              </a:rPr>
              <a:t>print(b)  # [2, 10, 4]</a:t>
            </a:r>
          </a:p>
          <a:p>
            <a:r>
              <a:rPr lang="en-IN" dirty="0" smtClean="0">
                <a:solidFill>
                  <a:srgbClr val="0070C0"/>
                </a:solidFill>
              </a:rPr>
              <a:t>print(a1) # [1, 2, 10, 4, 5]</a:t>
            </a:r>
          </a:p>
          <a:p>
            <a:endParaRPr lang="en-IN" dirty="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677234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a:t>Slicing a 2D </a:t>
            </a:r>
            <a:r>
              <a:rPr lang="en-IN" b="1" dirty="0" smtClean="0"/>
              <a:t>array</a:t>
            </a:r>
          </a:p>
          <a:p>
            <a:r>
              <a:rPr lang="en-US" dirty="0"/>
              <a:t>You can slice a 2D array in both axes to obtain a rectangular subset of the original array. For example:</a:t>
            </a:r>
            <a:endParaRPr lang="en-IN" dirty="0"/>
          </a:p>
          <a:p>
            <a:r>
              <a:rPr lang="en-US" dirty="0" smtClean="0">
                <a:solidFill>
                  <a:srgbClr val="0070C0"/>
                </a:solidFill>
              </a:rPr>
              <a:t>import </a:t>
            </a:r>
            <a:r>
              <a:rPr lang="en-US" dirty="0" err="1" smtClean="0">
                <a:solidFill>
                  <a:srgbClr val="0070C0"/>
                </a:solidFill>
              </a:rPr>
              <a:t>numpy</a:t>
            </a:r>
            <a:r>
              <a:rPr lang="en-US" dirty="0" smtClean="0">
                <a:solidFill>
                  <a:srgbClr val="0070C0"/>
                </a:solidFill>
              </a:rPr>
              <a:t> as </a:t>
            </a:r>
            <a:r>
              <a:rPr lang="en-US" dirty="0" err="1" smtClean="0">
                <a:solidFill>
                  <a:srgbClr val="0070C0"/>
                </a:solidFill>
              </a:rPr>
              <a:t>np</a:t>
            </a:r>
            <a:endParaRPr lang="en-US" dirty="0" smtClean="0">
              <a:solidFill>
                <a:srgbClr val="0070C0"/>
              </a:solidFill>
            </a:endParaRPr>
          </a:p>
          <a:p>
            <a:r>
              <a:rPr lang="en-US" dirty="0" smtClean="0">
                <a:solidFill>
                  <a:srgbClr val="0070C0"/>
                </a:solidFill>
              </a:rPr>
              <a:t>a2 = </a:t>
            </a:r>
            <a:r>
              <a:rPr lang="en-US" dirty="0" err="1" smtClean="0">
                <a:solidFill>
                  <a:srgbClr val="0070C0"/>
                </a:solidFill>
              </a:rPr>
              <a:t>np.array</a:t>
            </a:r>
            <a:r>
              <a:rPr lang="en-US" dirty="0" smtClean="0">
                <a:solidFill>
                  <a:srgbClr val="0070C0"/>
                </a:solidFill>
              </a:rPr>
              <a:t>([[10, 11, 12, 13, 14],</a:t>
            </a:r>
          </a:p>
          <a:p>
            <a:r>
              <a:rPr lang="en-US" dirty="0" smtClean="0">
                <a:solidFill>
                  <a:srgbClr val="0070C0"/>
                </a:solidFill>
              </a:rPr>
              <a:t>               [15, 16, 17, 18, 19],</a:t>
            </a:r>
          </a:p>
          <a:p>
            <a:r>
              <a:rPr lang="en-US" dirty="0" smtClean="0">
                <a:solidFill>
                  <a:srgbClr val="0070C0"/>
                </a:solidFill>
              </a:rPr>
              <a:t>               [20, 21, 22, 23, 24],</a:t>
            </a:r>
          </a:p>
          <a:p>
            <a:r>
              <a:rPr lang="en-US" dirty="0" smtClean="0">
                <a:solidFill>
                  <a:srgbClr val="0070C0"/>
                </a:solidFill>
              </a:rPr>
              <a:t>               [25, 26, 27, 28, 29]])</a:t>
            </a:r>
          </a:p>
          <a:p>
            <a:r>
              <a:rPr lang="en-US" dirty="0" smtClean="0">
                <a:solidFill>
                  <a:srgbClr val="0070C0"/>
                </a:solidFill>
              </a:rPr>
              <a:t>print(a2[1:,2:4])  # [[17 18]</a:t>
            </a:r>
          </a:p>
          <a:p>
            <a:r>
              <a:rPr lang="en-US" dirty="0" smtClean="0">
                <a:solidFill>
                  <a:srgbClr val="0070C0"/>
                </a:solidFill>
              </a:rPr>
              <a:t>                   #  [22 23]</a:t>
            </a:r>
          </a:p>
          <a:p>
            <a:r>
              <a:rPr lang="en-US" dirty="0" smtClean="0">
                <a:solidFill>
                  <a:srgbClr val="0070C0"/>
                </a:solidFill>
              </a:rPr>
              <a:t>                   #  [27 28]]</a:t>
            </a:r>
          </a:p>
          <a:p>
            <a:r>
              <a:rPr lang="en-US" dirty="0"/>
              <a:t>This selects rows </a:t>
            </a:r>
            <a:r>
              <a:rPr lang="en-US" b="1" dirty="0"/>
              <a:t>1:</a:t>
            </a:r>
            <a:r>
              <a:rPr lang="en-US" dirty="0"/>
              <a:t> (1 to the end of bottom of the array) and columns </a:t>
            </a:r>
            <a:r>
              <a:rPr lang="en-US" b="1" dirty="0"/>
              <a:t>2:4</a:t>
            </a:r>
            <a:r>
              <a:rPr lang="en-US" dirty="0"/>
              <a:t> (columns 2 and 3), as shown here:</a:t>
            </a:r>
            <a:endParaRPr lang="en-US" dirty="0" smtClean="0">
              <a:solidFill>
                <a:srgbClr val="0070C0"/>
              </a:solidFill>
            </a:endParaRP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780928"/>
            <a:ext cx="295232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95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Slicing a 3D array</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70C0"/>
                </a:solidFill>
              </a:rPr>
              <a:t>import </a:t>
            </a:r>
            <a:r>
              <a:rPr lang="en-US" dirty="0" err="1" smtClean="0">
                <a:solidFill>
                  <a:srgbClr val="0070C0"/>
                </a:solidFill>
              </a:rPr>
              <a:t>numpy</a:t>
            </a:r>
            <a:r>
              <a:rPr lang="en-US" dirty="0" smtClean="0">
                <a:solidFill>
                  <a:srgbClr val="0070C0"/>
                </a:solidFill>
              </a:rPr>
              <a:t> as </a:t>
            </a:r>
            <a:r>
              <a:rPr lang="en-US" dirty="0" err="1" smtClean="0">
                <a:solidFill>
                  <a:srgbClr val="0070C0"/>
                </a:solidFill>
              </a:rPr>
              <a:t>np</a:t>
            </a:r>
            <a:endParaRPr lang="en-US" dirty="0" smtClean="0">
              <a:solidFill>
                <a:srgbClr val="0070C0"/>
              </a:solidFill>
            </a:endParaRPr>
          </a:p>
          <a:p>
            <a:r>
              <a:rPr lang="en-US" dirty="0" smtClean="0">
                <a:solidFill>
                  <a:srgbClr val="0070C0"/>
                </a:solidFill>
              </a:rPr>
              <a:t>a3 = </a:t>
            </a:r>
            <a:r>
              <a:rPr lang="en-US" dirty="0" err="1" smtClean="0">
                <a:solidFill>
                  <a:srgbClr val="0070C0"/>
                </a:solidFill>
              </a:rPr>
              <a:t>np.array</a:t>
            </a:r>
            <a:r>
              <a:rPr lang="en-US" dirty="0" smtClean="0">
                <a:solidFill>
                  <a:srgbClr val="0070C0"/>
                </a:solidFill>
              </a:rPr>
              <a:t>([[[10, 11, 12], [13, 14, 15], [16, 17, 18]],[[20, 21, 22], [23, 24, 25], [26, 27, 28]],[[30, 31, 32], [33, 34, 35], [36, 37, 38]]])</a:t>
            </a:r>
          </a:p>
          <a:p>
            <a:r>
              <a:rPr lang="en-US" dirty="0" smtClean="0">
                <a:solidFill>
                  <a:srgbClr val="0070C0"/>
                </a:solidFill>
              </a:rPr>
              <a:t>print(a3[:2,1:,:2])  </a:t>
            </a:r>
            <a:r>
              <a:rPr lang="en-US" dirty="0" smtClean="0"/>
              <a:t># [[ [13 14] [16 17] ]</a:t>
            </a:r>
          </a:p>
          <a:p>
            <a:r>
              <a:rPr lang="en-US" dirty="0" smtClean="0"/>
              <a:t>                     #  [ [23 24] [26 27] ]]</a:t>
            </a:r>
          </a:p>
          <a:p>
            <a:r>
              <a:rPr lang="en-US" dirty="0"/>
              <a:t>This selects:</a:t>
            </a:r>
          </a:p>
          <a:p>
            <a:r>
              <a:rPr lang="en-US" dirty="0"/>
              <a:t>planes </a:t>
            </a:r>
            <a:r>
              <a:rPr lang="en-US" b="1" dirty="0"/>
              <a:t>:2</a:t>
            </a:r>
            <a:r>
              <a:rPr lang="en-US" dirty="0"/>
              <a:t> (the first 2 planes)</a:t>
            </a:r>
          </a:p>
          <a:p>
            <a:r>
              <a:rPr lang="en-US" dirty="0"/>
              <a:t>rows </a:t>
            </a:r>
            <a:r>
              <a:rPr lang="en-US" b="1" dirty="0"/>
              <a:t>1:</a:t>
            </a:r>
            <a:r>
              <a:rPr lang="en-US" dirty="0"/>
              <a:t> (the last 2 rows)</a:t>
            </a:r>
          </a:p>
          <a:p>
            <a:r>
              <a:rPr lang="en-US" dirty="0"/>
              <a:t>columns </a:t>
            </a:r>
            <a:r>
              <a:rPr lang="en-US" b="1" dirty="0"/>
              <a:t>:2</a:t>
            </a:r>
            <a:r>
              <a:rPr lang="en-US" dirty="0"/>
              <a:t> (the first 2 columns)</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645024"/>
            <a:ext cx="3062659"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45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IN" dirty="0"/>
              <a:t>Full slices</a:t>
            </a:r>
          </a:p>
          <a:p>
            <a:r>
              <a:rPr lang="en-US" dirty="0"/>
              <a:t>to select all planes, columns or rows. However, for trailing indices, simply omitting the index counts as a full slice. So for 2D </a:t>
            </a:r>
            <a:r>
              <a:rPr lang="en-US" dirty="0" smtClean="0"/>
              <a:t>arrays</a:t>
            </a:r>
          </a:p>
          <a:p>
            <a:r>
              <a:rPr lang="en-US" dirty="0"/>
              <a:t>a2[1:3,:] # is the same as a2[1:3</a:t>
            </a:r>
            <a:r>
              <a:rPr lang="en-US" dirty="0" smtClean="0"/>
              <a:t>]</a:t>
            </a:r>
          </a:p>
          <a:p>
            <a:r>
              <a:rPr lang="en-IN" dirty="0"/>
              <a:t>For 3D arrays</a:t>
            </a:r>
            <a:r>
              <a:rPr lang="en-IN" dirty="0" smtClean="0"/>
              <a:t>:</a:t>
            </a:r>
          </a:p>
          <a:p>
            <a:r>
              <a:rPr lang="en-US" dirty="0" smtClean="0"/>
              <a:t>a3[1:,:2,:] # is the same as</a:t>
            </a:r>
          </a:p>
          <a:p>
            <a:r>
              <a:rPr lang="en-US" dirty="0" smtClean="0"/>
              <a:t>a3[1:,:2]</a:t>
            </a:r>
          </a:p>
          <a:p>
            <a:r>
              <a:rPr lang="en-US" dirty="0" smtClean="0"/>
              <a:t>a3[1:,:,:] # is the same as</a:t>
            </a:r>
          </a:p>
          <a:p>
            <a:r>
              <a:rPr lang="en-US" dirty="0" smtClean="0"/>
              <a:t>a3[1:,:]   # and is also the same as</a:t>
            </a:r>
          </a:p>
          <a:p>
            <a:r>
              <a:rPr lang="en-US" dirty="0" smtClean="0"/>
              <a:t>a3[1:]</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37553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Slices </a:t>
            </a:r>
            <a:r>
              <a:rPr lang="en-IN" dirty="0" err="1"/>
              <a:t>vs</a:t>
            </a:r>
            <a:r>
              <a:rPr lang="en-IN" dirty="0"/>
              <a:t> indexing</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As we saw earlier, you can use an index to select a particular plane column or row. Here we select row 1, columns </a:t>
            </a:r>
            <a:r>
              <a:rPr lang="en-US" b="1" dirty="0"/>
              <a:t>2:4</a:t>
            </a:r>
            <a:r>
              <a:rPr lang="en-US" dirty="0" smtClean="0"/>
              <a:t>:</a:t>
            </a:r>
          </a:p>
          <a:p>
            <a:r>
              <a:rPr lang="en-US" dirty="0" smtClean="0">
                <a:solidFill>
                  <a:srgbClr val="0070C0"/>
                </a:solidFill>
              </a:rPr>
              <a:t>import </a:t>
            </a:r>
            <a:r>
              <a:rPr lang="en-US" dirty="0" err="1" smtClean="0">
                <a:solidFill>
                  <a:srgbClr val="0070C0"/>
                </a:solidFill>
              </a:rPr>
              <a:t>numpy</a:t>
            </a:r>
            <a:r>
              <a:rPr lang="en-US" dirty="0" smtClean="0">
                <a:solidFill>
                  <a:srgbClr val="0070C0"/>
                </a:solidFill>
              </a:rPr>
              <a:t> as </a:t>
            </a:r>
            <a:r>
              <a:rPr lang="en-US" dirty="0" err="1" smtClean="0">
                <a:solidFill>
                  <a:srgbClr val="0070C0"/>
                </a:solidFill>
              </a:rPr>
              <a:t>np</a:t>
            </a:r>
            <a:endParaRPr lang="en-US" dirty="0" smtClean="0">
              <a:solidFill>
                <a:srgbClr val="0070C0"/>
              </a:solidFill>
            </a:endParaRPr>
          </a:p>
          <a:p>
            <a:r>
              <a:rPr lang="en-US" dirty="0" smtClean="0">
                <a:solidFill>
                  <a:srgbClr val="0070C0"/>
                </a:solidFill>
              </a:rPr>
              <a:t>a2 = </a:t>
            </a:r>
            <a:r>
              <a:rPr lang="en-US" dirty="0" err="1" smtClean="0">
                <a:solidFill>
                  <a:srgbClr val="0070C0"/>
                </a:solidFill>
              </a:rPr>
              <a:t>np.array</a:t>
            </a:r>
            <a:r>
              <a:rPr lang="en-US" dirty="0" smtClean="0">
                <a:solidFill>
                  <a:srgbClr val="0070C0"/>
                </a:solidFill>
              </a:rPr>
              <a:t>([[10, 11, 12, 13, 14],[15, 16, 17, 18, 19],[20, 21, 22, 23, 24], [25, 26, 27, 28, 29]])</a:t>
            </a:r>
          </a:p>
          <a:p>
            <a:r>
              <a:rPr lang="en-US" dirty="0" smtClean="0">
                <a:solidFill>
                  <a:srgbClr val="0070C0"/>
                </a:solidFill>
              </a:rPr>
              <a:t>print(a2[1,2:4])  # [17 18]</a:t>
            </a:r>
          </a:p>
          <a:p>
            <a:r>
              <a:rPr lang="en-US" dirty="0"/>
              <a:t>You can also use a slice of length 1 to do something similar (slice </a:t>
            </a:r>
            <a:r>
              <a:rPr lang="en-US" b="1" dirty="0"/>
              <a:t>1:2</a:t>
            </a:r>
            <a:r>
              <a:rPr lang="en-US" dirty="0"/>
              <a:t> instead of index 1):</a:t>
            </a:r>
          </a:p>
          <a:p>
            <a:r>
              <a:rPr lang="en-US" dirty="0" smtClean="0">
                <a:solidFill>
                  <a:srgbClr val="0070C0"/>
                </a:solidFill>
              </a:rPr>
              <a:t>print(a2[</a:t>
            </a:r>
            <a:r>
              <a:rPr lang="en-US" dirty="0">
                <a:solidFill>
                  <a:srgbClr val="0070C0"/>
                </a:solidFill>
              </a:rPr>
              <a:t>1</a:t>
            </a:r>
            <a:r>
              <a:rPr lang="en-US" dirty="0" smtClean="0">
                <a:solidFill>
                  <a:srgbClr val="0070C0"/>
                </a:solidFill>
              </a:rPr>
              <a:t>:</a:t>
            </a:r>
            <a:r>
              <a:rPr lang="en-US" dirty="0">
                <a:solidFill>
                  <a:srgbClr val="0070C0"/>
                </a:solidFill>
              </a:rPr>
              <a:t>2</a:t>
            </a:r>
            <a:r>
              <a:rPr lang="en-US" dirty="0" smtClean="0">
                <a:solidFill>
                  <a:srgbClr val="0070C0"/>
                </a:solidFill>
              </a:rPr>
              <a:t>,</a:t>
            </a:r>
            <a:r>
              <a:rPr lang="en-US" dirty="0">
                <a:solidFill>
                  <a:srgbClr val="0070C0"/>
                </a:solidFill>
              </a:rPr>
              <a:t>2</a:t>
            </a:r>
            <a:r>
              <a:rPr lang="en-US" dirty="0" smtClean="0">
                <a:solidFill>
                  <a:srgbClr val="0070C0"/>
                </a:solidFill>
              </a:rPr>
              <a:t>:</a:t>
            </a:r>
            <a:r>
              <a:rPr lang="en-US" dirty="0">
                <a:solidFill>
                  <a:srgbClr val="0070C0"/>
                </a:solidFill>
              </a:rPr>
              <a:t>4</a:t>
            </a:r>
            <a:r>
              <a:rPr lang="en-US" dirty="0" smtClean="0">
                <a:solidFill>
                  <a:srgbClr val="0070C0"/>
                </a:solidFill>
              </a:rPr>
              <a:t>]) </a:t>
            </a:r>
            <a:r>
              <a:rPr lang="en-US" dirty="0">
                <a:solidFill>
                  <a:srgbClr val="0070C0"/>
                </a:solidFill>
              </a:rPr>
              <a:t># [[17 18</a:t>
            </a:r>
            <a:r>
              <a:rPr lang="en-US" dirty="0" smtClean="0">
                <a:solidFill>
                  <a:srgbClr val="0070C0"/>
                </a:solidFill>
              </a:rPr>
              <a:t>]]</a:t>
            </a:r>
          </a:p>
          <a:p>
            <a:r>
              <a:rPr lang="en-US" dirty="0"/>
              <a:t>Notice the subtle difference. The first creates a 1D array, the second creates a 2D array with only one row.</a:t>
            </a:r>
            <a:endParaRPr lang="en-IN" dirty="0" smtClean="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66259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048"/>
            <a:ext cx="8229600" cy="346050"/>
          </a:xfrm>
        </p:spPr>
        <p:txBody>
          <a:bodyPr>
            <a:normAutofit fontScale="90000"/>
          </a:bodyPr>
          <a:lstStyle/>
          <a:p>
            <a:r>
              <a:rPr lang="en-IN" b="1" dirty="0"/>
              <a:t>Creating a </a:t>
            </a:r>
            <a:r>
              <a:rPr lang="en-IN" b="1" dirty="0" err="1"/>
              <a:t>Numpy</a:t>
            </a:r>
            <a:r>
              <a:rPr lang="en-IN" b="1" dirty="0"/>
              <a:t> Array</a:t>
            </a:r>
            <a:endParaRPr lang="en-IN" dirty="0"/>
          </a:p>
        </p:txBody>
      </p:sp>
      <p:sp>
        <p:nvSpPr>
          <p:cNvPr id="3" name="Content Placeholder 2"/>
          <p:cNvSpPr>
            <a:spLocks noGrp="1"/>
          </p:cNvSpPr>
          <p:nvPr>
            <p:ph idx="1"/>
          </p:nvPr>
        </p:nvSpPr>
        <p:spPr>
          <a:xfrm>
            <a:off x="395536" y="620688"/>
            <a:ext cx="8229600" cy="4525963"/>
          </a:xfrm>
        </p:spPr>
        <p:txBody>
          <a:bodyPr>
            <a:noAutofit/>
          </a:bodyPr>
          <a:lstStyle/>
          <a:p>
            <a:r>
              <a:rPr lang="en-US" sz="1800" dirty="0"/>
              <a:t>Arrays in </a:t>
            </a:r>
            <a:r>
              <a:rPr lang="en-US" sz="1800" dirty="0" err="1"/>
              <a:t>Numpy</a:t>
            </a:r>
            <a:r>
              <a:rPr lang="en-US" sz="1800" dirty="0"/>
              <a:t> can be created by multiple ways, with various number of Ranks, defining the size of the Array. Arrays can also be created with the use of various data types such as lists, tuples, etc. The type of the resultant array is deduced from the type of the elements in the sequences</a:t>
            </a:r>
            <a:r>
              <a:rPr lang="en-US" sz="1800" dirty="0" smtClean="0"/>
              <a:t>.</a:t>
            </a:r>
          </a:p>
          <a:p>
            <a:r>
              <a:rPr lang="en-US" sz="1800" dirty="0"/>
              <a:t>Type of array can be explicitly defined while creating the array</a:t>
            </a:r>
            <a:r>
              <a:rPr lang="en-US" sz="1800" dirty="0" smtClean="0"/>
              <a:t>.</a:t>
            </a:r>
          </a:p>
          <a:p>
            <a:r>
              <a:rPr lang="en-IN" sz="1800" b="1" dirty="0" smtClean="0">
                <a:solidFill>
                  <a:srgbClr val="0070C0"/>
                </a:solidFill>
              </a:rPr>
              <a:t># Python program for</a:t>
            </a:r>
          </a:p>
          <a:p>
            <a:r>
              <a:rPr lang="en-IN" sz="1800" b="1" dirty="0" smtClean="0">
                <a:solidFill>
                  <a:srgbClr val="0070C0"/>
                </a:solidFill>
              </a:rPr>
              <a:t># Creation of Arrays</a:t>
            </a:r>
          </a:p>
          <a:p>
            <a:r>
              <a:rPr lang="en-IN" sz="1800" b="1" dirty="0" smtClean="0">
                <a:solidFill>
                  <a:srgbClr val="0070C0"/>
                </a:solidFill>
              </a:rPr>
              <a:t>import </a:t>
            </a:r>
            <a:r>
              <a:rPr lang="en-IN" sz="1800" b="1" dirty="0" err="1" smtClean="0">
                <a:solidFill>
                  <a:srgbClr val="0070C0"/>
                </a:solidFill>
              </a:rPr>
              <a:t>numpy</a:t>
            </a:r>
            <a:r>
              <a:rPr lang="en-IN" sz="1800" b="1" dirty="0" smtClean="0">
                <a:solidFill>
                  <a:srgbClr val="0070C0"/>
                </a:solidFill>
              </a:rPr>
              <a:t> as </a:t>
            </a:r>
            <a:r>
              <a:rPr lang="en-IN" sz="1800" b="1" dirty="0" err="1" smtClean="0">
                <a:solidFill>
                  <a:srgbClr val="0070C0"/>
                </a:solidFill>
              </a:rPr>
              <a:t>np</a:t>
            </a:r>
            <a:endParaRPr lang="en-IN" sz="1800" b="1" dirty="0" smtClean="0">
              <a:solidFill>
                <a:srgbClr val="0070C0"/>
              </a:solidFill>
            </a:endParaRPr>
          </a:p>
          <a:p>
            <a:r>
              <a:rPr lang="en-IN" sz="1800" b="1" dirty="0" smtClean="0">
                <a:solidFill>
                  <a:srgbClr val="0070C0"/>
                </a:solidFill>
              </a:rPr>
              <a:t># Creating a rank 1 Array</a:t>
            </a:r>
          </a:p>
          <a:p>
            <a:r>
              <a:rPr lang="en-IN" sz="1800" b="1" dirty="0" err="1" smtClean="0">
                <a:solidFill>
                  <a:srgbClr val="0070C0"/>
                </a:solidFill>
              </a:rPr>
              <a:t>arr</a:t>
            </a:r>
            <a:r>
              <a:rPr lang="en-IN" sz="1800" b="1" dirty="0" smtClean="0">
                <a:solidFill>
                  <a:srgbClr val="0070C0"/>
                </a:solidFill>
              </a:rPr>
              <a:t> = </a:t>
            </a:r>
            <a:r>
              <a:rPr lang="en-IN" sz="1800" b="1" dirty="0" err="1" smtClean="0">
                <a:solidFill>
                  <a:srgbClr val="0070C0"/>
                </a:solidFill>
              </a:rPr>
              <a:t>np.array</a:t>
            </a:r>
            <a:r>
              <a:rPr lang="en-IN" sz="1800" b="1" dirty="0" smtClean="0">
                <a:solidFill>
                  <a:srgbClr val="0070C0"/>
                </a:solidFill>
              </a:rPr>
              <a:t>([1, 2, 3])</a:t>
            </a:r>
          </a:p>
          <a:p>
            <a:r>
              <a:rPr lang="en-IN" sz="1800" b="1" dirty="0" smtClean="0">
                <a:solidFill>
                  <a:srgbClr val="0070C0"/>
                </a:solidFill>
              </a:rPr>
              <a:t>print("Array with Rank 1: \n",</a:t>
            </a:r>
            <a:r>
              <a:rPr lang="en-IN" sz="1800" b="1" dirty="0" err="1" smtClean="0">
                <a:solidFill>
                  <a:srgbClr val="0070C0"/>
                </a:solidFill>
              </a:rPr>
              <a:t>arr</a:t>
            </a:r>
            <a:r>
              <a:rPr lang="en-IN" sz="1800" b="1" dirty="0" smtClean="0">
                <a:solidFill>
                  <a:srgbClr val="0070C0"/>
                </a:solidFill>
              </a:rPr>
              <a:t>)</a:t>
            </a:r>
          </a:p>
          <a:p>
            <a:r>
              <a:rPr lang="en-IN" sz="1800" b="1" dirty="0" smtClean="0">
                <a:solidFill>
                  <a:srgbClr val="0070C0"/>
                </a:solidFill>
              </a:rPr>
              <a:t># Creating a rank 2 Array</a:t>
            </a:r>
          </a:p>
          <a:p>
            <a:r>
              <a:rPr lang="en-IN" sz="1800" b="1" dirty="0" err="1" smtClean="0">
                <a:solidFill>
                  <a:srgbClr val="0070C0"/>
                </a:solidFill>
              </a:rPr>
              <a:t>arr</a:t>
            </a:r>
            <a:r>
              <a:rPr lang="en-IN" sz="1800" b="1" dirty="0" smtClean="0">
                <a:solidFill>
                  <a:srgbClr val="0070C0"/>
                </a:solidFill>
              </a:rPr>
              <a:t> = </a:t>
            </a:r>
            <a:r>
              <a:rPr lang="en-IN" sz="1800" b="1" dirty="0" err="1" smtClean="0">
                <a:solidFill>
                  <a:srgbClr val="0070C0"/>
                </a:solidFill>
              </a:rPr>
              <a:t>np.array</a:t>
            </a:r>
            <a:r>
              <a:rPr lang="en-IN" sz="1800" b="1" dirty="0" smtClean="0">
                <a:solidFill>
                  <a:srgbClr val="0070C0"/>
                </a:solidFill>
              </a:rPr>
              <a:t>([[1, 2, 3], [4, 5, 6]])</a:t>
            </a:r>
          </a:p>
          <a:p>
            <a:r>
              <a:rPr lang="en-IN" sz="1800" b="1" dirty="0" smtClean="0">
                <a:solidFill>
                  <a:srgbClr val="0070C0"/>
                </a:solidFill>
              </a:rPr>
              <a:t>print("Array with Rank 2: \n", </a:t>
            </a:r>
            <a:r>
              <a:rPr lang="en-IN" sz="1800" b="1" dirty="0" err="1" smtClean="0">
                <a:solidFill>
                  <a:srgbClr val="0070C0"/>
                </a:solidFill>
              </a:rPr>
              <a:t>arr</a:t>
            </a:r>
            <a:r>
              <a:rPr lang="en-IN" sz="1800" b="1" dirty="0" smtClean="0">
                <a:solidFill>
                  <a:srgbClr val="0070C0"/>
                </a:solidFill>
              </a:rPr>
              <a:t>)</a:t>
            </a:r>
          </a:p>
          <a:p>
            <a:r>
              <a:rPr lang="en-IN" sz="1800" b="1" dirty="0" smtClean="0">
                <a:solidFill>
                  <a:srgbClr val="0070C0"/>
                </a:solidFill>
              </a:rPr>
              <a:t># Creating an array from tuple</a:t>
            </a:r>
          </a:p>
          <a:p>
            <a:r>
              <a:rPr lang="en-IN" sz="1800" b="1" dirty="0" err="1" smtClean="0">
                <a:solidFill>
                  <a:srgbClr val="0070C0"/>
                </a:solidFill>
              </a:rPr>
              <a:t>arr</a:t>
            </a:r>
            <a:r>
              <a:rPr lang="en-IN" sz="1800" b="1" dirty="0" smtClean="0">
                <a:solidFill>
                  <a:srgbClr val="0070C0"/>
                </a:solidFill>
              </a:rPr>
              <a:t> = </a:t>
            </a:r>
            <a:r>
              <a:rPr lang="en-IN" sz="1800" b="1" dirty="0" err="1" smtClean="0">
                <a:solidFill>
                  <a:srgbClr val="0070C0"/>
                </a:solidFill>
              </a:rPr>
              <a:t>np.array</a:t>
            </a:r>
            <a:r>
              <a:rPr lang="en-IN" sz="1800" b="1" dirty="0" smtClean="0">
                <a:solidFill>
                  <a:srgbClr val="0070C0"/>
                </a:solidFill>
              </a:rPr>
              <a:t>((1, 3, 2))</a:t>
            </a:r>
          </a:p>
          <a:p>
            <a:r>
              <a:rPr lang="en-IN" sz="1800" b="1" dirty="0" smtClean="0">
                <a:solidFill>
                  <a:srgbClr val="0070C0"/>
                </a:solidFill>
              </a:rPr>
              <a:t>print(“\</a:t>
            </a:r>
            <a:r>
              <a:rPr lang="en-IN" sz="1800" b="1" dirty="0" err="1" smtClean="0">
                <a:solidFill>
                  <a:srgbClr val="0070C0"/>
                </a:solidFill>
              </a:rPr>
              <a:t>nArray</a:t>
            </a:r>
            <a:r>
              <a:rPr lang="en-IN" sz="1800" b="1" dirty="0" smtClean="0">
                <a:solidFill>
                  <a:srgbClr val="0070C0"/>
                </a:solidFill>
              </a:rPr>
              <a:t> created using “”passed tuple:\n”, </a:t>
            </a:r>
            <a:r>
              <a:rPr lang="en-IN" sz="1800" b="1" dirty="0" err="1" smtClean="0">
                <a:solidFill>
                  <a:srgbClr val="0070C0"/>
                </a:solidFill>
              </a:rPr>
              <a:t>arr</a:t>
            </a:r>
            <a:r>
              <a:rPr lang="en-IN" sz="1800" b="1" dirty="0" smtClean="0">
                <a:solidFill>
                  <a:srgbClr val="0070C0"/>
                </a:solidFill>
              </a:rPr>
              <a:t>)</a:t>
            </a:r>
            <a:endParaRPr lang="en-IN" sz="1800" b="1" dirty="0">
              <a:solidFill>
                <a:srgbClr val="0070C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8900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162"/>
            <a:ext cx="8229600" cy="274042"/>
          </a:xfrm>
        </p:spPr>
        <p:txBody>
          <a:bodyPr>
            <a:normAutofit fontScale="90000"/>
          </a:bodyPr>
          <a:lstStyle/>
          <a:p>
            <a:r>
              <a:rPr lang="en-IN" b="1" dirty="0"/>
              <a:t>Basic Array Operations</a:t>
            </a:r>
            <a:endParaRPr lang="en-IN" dirty="0"/>
          </a:p>
        </p:txBody>
      </p:sp>
      <p:sp>
        <p:nvSpPr>
          <p:cNvPr id="3" name="Content Placeholder 2"/>
          <p:cNvSpPr>
            <a:spLocks noGrp="1"/>
          </p:cNvSpPr>
          <p:nvPr>
            <p:ph idx="1"/>
          </p:nvPr>
        </p:nvSpPr>
        <p:spPr>
          <a:xfrm>
            <a:off x="395536" y="476672"/>
            <a:ext cx="8229600" cy="4525963"/>
          </a:xfrm>
        </p:spPr>
        <p:txBody>
          <a:bodyPr>
            <a:normAutofit fontScale="25000" lnSpcReduction="20000"/>
          </a:bodyPr>
          <a:lstStyle/>
          <a:p>
            <a:pPr fontAlgn="base"/>
            <a:r>
              <a:rPr lang="en-US" sz="7200" b="1" dirty="0"/>
              <a:t># Python program to demonstrate</a:t>
            </a:r>
          </a:p>
          <a:p>
            <a:pPr fontAlgn="base"/>
            <a:r>
              <a:rPr lang="en-US" sz="7200" b="1" dirty="0"/>
              <a:t># basic operations on single array</a:t>
            </a:r>
          </a:p>
          <a:p>
            <a:pPr fontAlgn="base"/>
            <a:r>
              <a:rPr lang="en-US" sz="7200" b="1" dirty="0">
                <a:solidFill>
                  <a:srgbClr val="0070C0"/>
                </a:solidFill>
              </a:rPr>
              <a:t>import </a:t>
            </a:r>
            <a:r>
              <a:rPr lang="en-US" sz="7200" b="1" dirty="0" err="1">
                <a:solidFill>
                  <a:srgbClr val="0070C0"/>
                </a:solidFill>
              </a:rPr>
              <a:t>numpy</a:t>
            </a:r>
            <a:r>
              <a:rPr lang="en-US" sz="7200" b="1" dirty="0">
                <a:solidFill>
                  <a:srgbClr val="0070C0"/>
                </a:solidFill>
              </a:rPr>
              <a:t> as </a:t>
            </a:r>
            <a:r>
              <a:rPr lang="en-US" sz="7200" b="1" dirty="0" err="1" smtClean="0">
                <a:solidFill>
                  <a:srgbClr val="0070C0"/>
                </a:solidFill>
              </a:rPr>
              <a:t>np</a:t>
            </a:r>
            <a:endParaRPr lang="en-US" sz="7200" b="1" dirty="0">
              <a:solidFill>
                <a:srgbClr val="0070C0"/>
              </a:solidFill>
            </a:endParaRPr>
          </a:p>
          <a:p>
            <a:pPr fontAlgn="base"/>
            <a:r>
              <a:rPr lang="en-US" sz="7200" b="1" dirty="0"/>
              <a:t># Defining Array 1</a:t>
            </a:r>
          </a:p>
          <a:p>
            <a:pPr fontAlgn="base"/>
            <a:r>
              <a:rPr lang="en-US" sz="7200" b="1" dirty="0">
                <a:solidFill>
                  <a:srgbClr val="0070C0"/>
                </a:solidFill>
              </a:rPr>
              <a:t>a = </a:t>
            </a:r>
            <a:r>
              <a:rPr lang="en-US" sz="7200" b="1" dirty="0" err="1">
                <a:solidFill>
                  <a:srgbClr val="0070C0"/>
                </a:solidFill>
              </a:rPr>
              <a:t>np.array</a:t>
            </a:r>
            <a:r>
              <a:rPr lang="en-US" sz="7200" b="1" dirty="0">
                <a:solidFill>
                  <a:srgbClr val="0070C0"/>
                </a:solidFill>
              </a:rPr>
              <a:t>([[1, 2],</a:t>
            </a:r>
          </a:p>
          <a:p>
            <a:pPr fontAlgn="base"/>
            <a:r>
              <a:rPr lang="en-US" sz="7200" b="1" dirty="0">
                <a:solidFill>
                  <a:srgbClr val="0070C0"/>
                </a:solidFill>
              </a:rPr>
              <a:t>              [3, 4</a:t>
            </a:r>
            <a:r>
              <a:rPr lang="en-US" sz="7200" b="1" dirty="0" smtClean="0">
                <a:solidFill>
                  <a:srgbClr val="0070C0"/>
                </a:solidFill>
              </a:rPr>
              <a:t>]])</a:t>
            </a:r>
            <a:r>
              <a:rPr lang="en-US" sz="7200" b="1" dirty="0">
                <a:solidFill>
                  <a:srgbClr val="0070C0"/>
                </a:solidFill>
              </a:rPr>
              <a:t> </a:t>
            </a:r>
          </a:p>
          <a:p>
            <a:pPr fontAlgn="base"/>
            <a:r>
              <a:rPr lang="en-US" sz="7200" b="1" dirty="0"/>
              <a:t># Defining Array 2</a:t>
            </a:r>
          </a:p>
          <a:p>
            <a:pPr fontAlgn="base"/>
            <a:r>
              <a:rPr lang="en-US" sz="7200" b="1" dirty="0">
                <a:solidFill>
                  <a:srgbClr val="0070C0"/>
                </a:solidFill>
              </a:rPr>
              <a:t>b = </a:t>
            </a:r>
            <a:r>
              <a:rPr lang="en-US" sz="7200" b="1" dirty="0" err="1">
                <a:solidFill>
                  <a:srgbClr val="0070C0"/>
                </a:solidFill>
              </a:rPr>
              <a:t>np.array</a:t>
            </a:r>
            <a:r>
              <a:rPr lang="en-US" sz="7200" b="1" dirty="0">
                <a:solidFill>
                  <a:srgbClr val="0070C0"/>
                </a:solidFill>
              </a:rPr>
              <a:t>([[4, 3],</a:t>
            </a:r>
          </a:p>
          <a:p>
            <a:pPr fontAlgn="base"/>
            <a:r>
              <a:rPr lang="en-US" sz="7200" b="1" dirty="0">
                <a:solidFill>
                  <a:srgbClr val="0070C0"/>
                </a:solidFill>
              </a:rPr>
              <a:t>              [2, 1</a:t>
            </a:r>
            <a:r>
              <a:rPr lang="en-US" sz="7200" b="1" dirty="0" smtClean="0">
                <a:solidFill>
                  <a:srgbClr val="0070C0"/>
                </a:solidFill>
              </a:rPr>
              <a:t>]])</a:t>
            </a:r>
            <a:r>
              <a:rPr lang="en-US" sz="7200" b="1" dirty="0">
                <a:solidFill>
                  <a:srgbClr val="0070C0"/>
                </a:solidFill>
              </a:rPr>
              <a:t>           </a:t>
            </a:r>
          </a:p>
          <a:p>
            <a:pPr fontAlgn="base"/>
            <a:r>
              <a:rPr lang="en-US" sz="7200" b="1" dirty="0"/>
              <a:t># Adding 1 to every element</a:t>
            </a:r>
          </a:p>
          <a:p>
            <a:pPr fontAlgn="base"/>
            <a:r>
              <a:rPr lang="en-US" sz="7200" b="1" dirty="0">
                <a:solidFill>
                  <a:srgbClr val="0070C0"/>
                </a:solidFill>
              </a:rPr>
              <a:t>print ("Adding 1 to every element:", a + 1</a:t>
            </a:r>
            <a:r>
              <a:rPr lang="en-US" sz="7200" b="1" dirty="0" smtClean="0">
                <a:solidFill>
                  <a:srgbClr val="0070C0"/>
                </a:solidFill>
              </a:rPr>
              <a:t>)</a:t>
            </a:r>
            <a:endParaRPr lang="en-US" sz="7200" b="1" dirty="0">
              <a:solidFill>
                <a:srgbClr val="0070C0"/>
              </a:solidFill>
            </a:endParaRPr>
          </a:p>
          <a:p>
            <a:pPr fontAlgn="base"/>
            <a:r>
              <a:rPr lang="en-US" sz="7200" b="1" dirty="0"/>
              <a:t># Subtracting 2 from each element</a:t>
            </a:r>
          </a:p>
          <a:p>
            <a:pPr fontAlgn="base"/>
            <a:r>
              <a:rPr lang="en-US" sz="7200" b="1" dirty="0">
                <a:solidFill>
                  <a:srgbClr val="0070C0"/>
                </a:solidFill>
              </a:rPr>
              <a:t>print ("\</a:t>
            </a:r>
            <a:r>
              <a:rPr lang="en-US" sz="7200" b="1" dirty="0" err="1">
                <a:solidFill>
                  <a:srgbClr val="0070C0"/>
                </a:solidFill>
              </a:rPr>
              <a:t>nSubtracting</a:t>
            </a:r>
            <a:r>
              <a:rPr lang="en-US" sz="7200" b="1" dirty="0">
                <a:solidFill>
                  <a:srgbClr val="0070C0"/>
                </a:solidFill>
              </a:rPr>
              <a:t> 2 from each element:", b - 2</a:t>
            </a:r>
            <a:r>
              <a:rPr lang="en-US" sz="7200" b="1" dirty="0" smtClean="0">
                <a:solidFill>
                  <a:srgbClr val="0070C0"/>
                </a:solidFill>
              </a:rPr>
              <a:t>)</a:t>
            </a:r>
            <a:endParaRPr lang="en-US" sz="7200" b="1" dirty="0">
              <a:solidFill>
                <a:srgbClr val="0070C0"/>
              </a:solidFill>
            </a:endParaRPr>
          </a:p>
          <a:p>
            <a:pPr fontAlgn="base"/>
            <a:r>
              <a:rPr lang="en-US" sz="7200" b="1" dirty="0"/>
              <a:t># sum of array elements</a:t>
            </a:r>
          </a:p>
          <a:p>
            <a:pPr fontAlgn="base"/>
            <a:r>
              <a:rPr lang="en-US" sz="7200" b="1" dirty="0"/>
              <a:t># Performing Unary operations</a:t>
            </a:r>
          </a:p>
          <a:p>
            <a:pPr fontAlgn="base"/>
            <a:r>
              <a:rPr lang="en-US" sz="7200" b="1" dirty="0">
                <a:solidFill>
                  <a:srgbClr val="0070C0"/>
                </a:solidFill>
              </a:rPr>
              <a:t>print ("\</a:t>
            </a:r>
            <a:r>
              <a:rPr lang="en-US" sz="7200" b="1" dirty="0" err="1">
                <a:solidFill>
                  <a:srgbClr val="0070C0"/>
                </a:solidFill>
              </a:rPr>
              <a:t>nSum</a:t>
            </a:r>
            <a:r>
              <a:rPr lang="en-US" sz="7200" b="1" dirty="0">
                <a:solidFill>
                  <a:srgbClr val="0070C0"/>
                </a:solidFill>
              </a:rPr>
              <a:t> of all array "</a:t>
            </a:r>
          </a:p>
          <a:p>
            <a:pPr fontAlgn="base"/>
            <a:r>
              <a:rPr lang="en-US" sz="7200" b="1" dirty="0">
                <a:solidFill>
                  <a:srgbClr val="0070C0"/>
                </a:solidFill>
              </a:rPr>
              <a:t>       "elements: ", </a:t>
            </a:r>
            <a:r>
              <a:rPr lang="en-US" sz="7200" b="1" dirty="0" err="1">
                <a:solidFill>
                  <a:srgbClr val="0070C0"/>
                </a:solidFill>
              </a:rPr>
              <a:t>a.sum</a:t>
            </a:r>
            <a:r>
              <a:rPr lang="en-US" sz="7200" b="1" dirty="0" smtClean="0">
                <a:solidFill>
                  <a:srgbClr val="0070C0"/>
                </a:solidFill>
              </a:rPr>
              <a:t>())</a:t>
            </a:r>
            <a:endParaRPr lang="en-US" sz="7200" b="1" dirty="0">
              <a:solidFill>
                <a:srgbClr val="0070C0"/>
              </a:solidFill>
            </a:endParaRPr>
          </a:p>
          <a:p>
            <a:pPr fontAlgn="base"/>
            <a:r>
              <a:rPr lang="en-US" sz="7200" b="1" dirty="0"/>
              <a:t># Adding two arrays</a:t>
            </a:r>
          </a:p>
          <a:p>
            <a:pPr fontAlgn="base"/>
            <a:r>
              <a:rPr lang="en-US" sz="7200" b="1" dirty="0"/>
              <a:t># Performing Binary operations</a:t>
            </a:r>
          </a:p>
          <a:p>
            <a:pPr fontAlgn="base"/>
            <a:r>
              <a:rPr lang="en-US" sz="7200" b="1" dirty="0">
                <a:solidFill>
                  <a:srgbClr val="0070C0"/>
                </a:solidFill>
              </a:rPr>
              <a:t>print ("\</a:t>
            </a:r>
            <a:r>
              <a:rPr lang="en-US" sz="7200" b="1" dirty="0" err="1">
                <a:solidFill>
                  <a:srgbClr val="0070C0"/>
                </a:solidFill>
              </a:rPr>
              <a:t>nArray</a:t>
            </a:r>
            <a:r>
              <a:rPr lang="en-US" sz="7200" b="1" dirty="0">
                <a:solidFill>
                  <a:srgbClr val="0070C0"/>
                </a:solidFill>
              </a:rPr>
              <a:t> sum:\n", a + b)</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1234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Types in </a:t>
            </a:r>
            <a:r>
              <a:rPr lang="en-IN" b="1" dirty="0" err="1"/>
              <a:t>Numpy</a:t>
            </a:r>
            <a:r>
              <a:rPr lang="en-IN" b="1" dirty="0"/>
              <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Every </a:t>
            </a:r>
            <a:r>
              <a:rPr lang="en-US" dirty="0" err="1"/>
              <a:t>Numpy</a:t>
            </a:r>
            <a:r>
              <a:rPr lang="en-US" dirty="0"/>
              <a:t> array is a table of elements (usually numbers), all of the same type, indexed by a tuple of positive integers. Every </a:t>
            </a:r>
            <a:r>
              <a:rPr lang="en-US" dirty="0" err="1"/>
              <a:t>ndarray</a:t>
            </a:r>
            <a:r>
              <a:rPr lang="en-US" dirty="0"/>
              <a:t> has an associated data type (</a:t>
            </a:r>
            <a:r>
              <a:rPr lang="en-US" dirty="0" err="1"/>
              <a:t>dtype</a:t>
            </a:r>
            <a:r>
              <a:rPr lang="en-US" dirty="0"/>
              <a:t>) object. This data type object (</a:t>
            </a:r>
            <a:r>
              <a:rPr lang="en-US" dirty="0" err="1"/>
              <a:t>dtype</a:t>
            </a:r>
            <a:r>
              <a:rPr lang="en-US" dirty="0"/>
              <a:t>) provides information about the layout of the array. The values of an </a:t>
            </a:r>
            <a:r>
              <a:rPr lang="en-US" dirty="0" err="1"/>
              <a:t>ndarray</a:t>
            </a:r>
            <a:r>
              <a:rPr lang="en-US" dirty="0"/>
              <a:t> are stored in a buffer which can be thought of as a contiguous block of memory bytes which can be interpreted by the </a:t>
            </a:r>
            <a:r>
              <a:rPr lang="en-US" dirty="0" err="1"/>
              <a:t>dtype</a:t>
            </a:r>
            <a:r>
              <a:rPr lang="en-US" dirty="0"/>
              <a:t> object. </a:t>
            </a:r>
            <a:r>
              <a:rPr lang="en-US" dirty="0" err="1"/>
              <a:t>Numpy</a:t>
            </a:r>
            <a:r>
              <a:rPr lang="en-US" dirty="0"/>
              <a:t> provides a large set of numeric </a:t>
            </a:r>
            <a:r>
              <a:rPr lang="en-US" dirty="0" err="1"/>
              <a:t>datatypes</a:t>
            </a:r>
            <a:r>
              <a:rPr lang="en-US" dirty="0"/>
              <a:t> that can be used to construct arrays. At the time of Array creation, </a:t>
            </a:r>
            <a:r>
              <a:rPr lang="en-US" dirty="0" err="1"/>
              <a:t>Numpy</a:t>
            </a:r>
            <a:r>
              <a:rPr lang="en-US" dirty="0"/>
              <a:t> tries to guess a </a:t>
            </a:r>
            <a:r>
              <a:rPr lang="en-US" dirty="0" err="1"/>
              <a:t>datatype</a:t>
            </a:r>
            <a:r>
              <a:rPr lang="en-US" dirty="0"/>
              <a:t>, but functions that construct arrays usually also include an optional argument to explicitly specify the </a:t>
            </a:r>
            <a:r>
              <a:rPr lang="en-US" dirty="0" err="1"/>
              <a:t>datatype</a:t>
            </a:r>
            <a:r>
              <a:rPr lang="en-US" dirty="0"/>
              <a:t>.</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74999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t>Constructing a </a:t>
            </a:r>
            <a:r>
              <a:rPr lang="en-IN" b="1" dirty="0" err="1"/>
              <a:t>Datatype</a:t>
            </a:r>
            <a:r>
              <a:rPr lang="en-IN" b="1" dirty="0"/>
              <a:t> Object</a:t>
            </a:r>
            <a:endParaRPr lang="en-IN" dirty="0"/>
          </a:p>
        </p:txBody>
      </p:sp>
      <p:sp>
        <p:nvSpPr>
          <p:cNvPr id="3" name="Content Placeholder 2"/>
          <p:cNvSpPr>
            <a:spLocks noGrp="1"/>
          </p:cNvSpPr>
          <p:nvPr>
            <p:ph idx="1"/>
          </p:nvPr>
        </p:nvSpPr>
        <p:spPr>
          <a:xfrm>
            <a:off x="467544" y="836712"/>
            <a:ext cx="8229600" cy="4525963"/>
          </a:xfrm>
        </p:spPr>
        <p:txBody>
          <a:bodyPr>
            <a:noAutofit/>
          </a:bodyPr>
          <a:lstStyle/>
          <a:p>
            <a:r>
              <a:rPr lang="en-US" sz="1600" dirty="0"/>
              <a:t>In </a:t>
            </a:r>
            <a:r>
              <a:rPr lang="en-US" sz="1600" dirty="0" err="1"/>
              <a:t>Numpy</a:t>
            </a:r>
            <a:r>
              <a:rPr lang="en-US" sz="1600" dirty="0"/>
              <a:t>, </a:t>
            </a:r>
            <a:r>
              <a:rPr lang="en-US" sz="1600" dirty="0" err="1"/>
              <a:t>datatypes</a:t>
            </a:r>
            <a:r>
              <a:rPr lang="en-US" sz="1600" dirty="0"/>
              <a:t> of Arrays need not to be defined unless a specific </a:t>
            </a:r>
            <a:r>
              <a:rPr lang="en-US" sz="1600" dirty="0" err="1"/>
              <a:t>datatype</a:t>
            </a:r>
            <a:r>
              <a:rPr lang="en-US" sz="1600" dirty="0"/>
              <a:t> is required. </a:t>
            </a:r>
            <a:r>
              <a:rPr lang="en-US" sz="1600" dirty="0" err="1"/>
              <a:t>Numpy</a:t>
            </a:r>
            <a:r>
              <a:rPr lang="en-US" sz="1600" dirty="0"/>
              <a:t> tries to guess the </a:t>
            </a:r>
            <a:r>
              <a:rPr lang="en-US" sz="1600" dirty="0" err="1"/>
              <a:t>datatype</a:t>
            </a:r>
            <a:r>
              <a:rPr lang="en-US" sz="1600" dirty="0"/>
              <a:t> for Arrays which are not predefined in the constructor function</a:t>
            </a:r>
            <a:r>
              <a:rPr lang="en-US" sz="1600" dirty="0" smtClean="0"/>
              <a:t>.</a:t>
            </a:r>
          </a:p>
          <a:p>
            <a:r>
              <a:rPr lang="en-IN" sz="1600" dirty="0" smtClean="0"/>
              <a:t># Python Program to create</a:t>
            </a:r>
          </a:p>
          <a:p>
            <a:r>
              <a:rPr lang="en-IN" sz="1600" dirty="0" smtClean="0"/>
              <a:t># a data type object</a:t>
            </a:r>
          </a:p>
          <a:p>
            <a:r>
              <a:rPr lang="en-IN" sz="1600" b="1" dirty="0" smtClean="0">
                <a:solidFill>
                  <a:srgbClr val="0070C0"/>
                </a:solidFill>
              </a:rPr>
              <a:t>import </a:t>
            </a:r>
            <a:r>
              <a:rPr lang="en-IN" sz="1600" b="1" dirty="0" err="1" smtClean="0">
                <a:solidFill>
                  <a:srgbClr val="0070C0"/>
                </a:solidFill>
              </a:rPr>
              <a:t>numpy</a:t>
            </a:r>
            <a:r>
              <a:rPr lang="en-IN" sz="1600" b="1" dirty="0" smtClean="0">
                <a:solidFill>
                  <a:srgbClr val="0070C0"/>
                </a:solidFill>
              </a:rPr>
              <a:t> as </a:t>
            </a:r>
            <a:r>
              <a:rPr lang="en-IN" sz="1600" b="1" dirty="0" err="1" smtClean="0">
                <a:solidFill>
                  <a:srgbClr val="0070C0"/>
                </a:solidFill>
              </a:rPr>
              <a:t>np</a:t>
            </a:r>
            <a:endParaRPr lang="en-IN" sz="1600" b="1" dirty="0" smtClean="0">
              <a:solidFill>
                <a:srgbClr val="0070C0"/>
              </a:solidFill>
            </a:endParaRPr>
          </a:p>
          <a:p>
            <a:r>
              <a:rPr lang="en-IN" sz="1600" dirty="0" smtClean="0"/>
              <a:t># Integer </a:t>
            </a:r>
            <a:r>
              <a:rPr lang="en-IN" sz="1600" dirty="0" err="1" smtClean="0"/>
              <a:t>datatype</a:t>
            </a:r>
            <a:endParaRPr lang="en-IN" sz="1600" dirty="0" smtClean="0"/>
          </a:p>
          <a:p>
            <a:r>
              <a:rPr lang="en-IN" sz="1600" dirty="0" smtClean="0"/>
              <a:t># guessed by </a:t>
            </a:r>
            <a:r>
              <a:rPr lang="en-IN" sz="1600" dirty="0" err="1" smtClean="0"/>
              <a:t>Numpy</a:t>
            </a:r>
            <a:endParaRPr lang="en-IN" sz="1600" dirty="0" smtClean="0"/>
          </a:p>
          <a:p>
            <a:r>
              <a:rPr lang="en-IN" sz="1600" b="1" dirty="0" smtClean="0">
                <a:solidFill>
                  <a:srgbClr val="0070C0"/>
                </a:solidFill>
              </a:rPr>
              <a:t>x = </a:t>
            </a:r>
            <a:r>
              <a:rPr lang="en-IN" sz="1600" b="1" dirty="0" err="1" smtClean="0">
                <a:solidFill>
                  <a:srgbClr val="0070C0"/>
                </a:solidFill>
              </a:rPr>
              <a:t>np.array</a:t>
            </a:r>
            <a:r>
              <a:rPr lang="en-IN" sz="1600" b="1" dirty="0" smtClean="0">
                <a:solidFill>
                  <a:srgbClr val="0070C0"/>
                </a:solidFill>
              </a:rPr>
              <a:t>([1, 2])  </a:t>
            </a:r>
          </a:p>
          <a:p>
            <a:r>
              <a:rPr lang="en-IN" sz="1600" b="1" dirty="0" smtClean="0">
                <a:solidFill>
                  <a:srgbClr val="0070C0"/>
                </a:solidFill>
              </a:rPr>
              <a:t>print("Integer </a:t>
            </a:r>
            <a:r>
              <a:rPr lang="en-IN" sz="1600" b="1" dirty="0" err="1" smtClean="0">
                <a:solidFill>
                  <a:srgbClr val="0070C0"/>
                </a:solidFill>
              </a:rPr>
              <a:t>Datatype</a:t>
            </a:r>
            <a:r>
              <a:rPr lang="en-IN" sz="1600" b="1" dirty="0" smtClean="0">
                <a:solidFill>
                  <a:srgbClr val="0070C0"/>
                </a:solidFill>
              </a:rPr>
              <a:t>: ")</a:t>
            </a:r>
          </a:p>
          <a:p>
            <a:r>
              <a:rPr lang="en-IN" sz="1600" b="1" dirty="0" smtClean="0">
                <a:solidFill>
                  <a:srgbClr val="0070C0"/>
                </a:solidFill>
              </a:rPr>
              <a:t>print(</a:t>
            </a:r>
            <a:r>
              <a:rPr lang="en-IN" sz="1600" b="1" dirty="0" err="1" smtClean="0">
                <a:solidFill>
                  <a:srgbClr val="0070C0"/>
                </a:solidFill>
              </a:rPr>
              <a:t>x.dtype</a:t>
            </a:r>
            <a:r>
              <a:rPr lang="en-IN" sz="1600" b="1" dirty="0" smtClean="0">
                <a:solidFill>
                  <a:srgbClr val="0070C0"/>
                </a:solidFill>
              </a:rPr>
              <a:t>)         </a:t>
            </a:r>
          </a:p>
          <a:p>
            <a:r>
              <a:rPr lang="en-IN" sz="1600" dirty="0" smtClean="0"/>
              <a:t># Float </a:t>
            </a:r>
            <a:r>
              <a:rPr lang="en-IN" sz="1600" dirty="0" err="1" smtClean="0"/>
              <a:t>datatype</a:t>
            </a:r>
            <a:endParaRPr lang="en-IN" sz="1600" dirty="0" smtClean="0"/>
          </a:p>
          <a:p>
            <a:r>
              <a:rPr lang="en-IN" sz="1600" dirty="0" smtClean="0"/>
              <a:t># guessed by </a:t>
            </a:r>
            <a:r>
              <a:rPr lang="en-IN" sz="1600" dirty="0" err="1" smtClean="0"/>
              <a:t>Numpy</a:t>
            </a:r>
            <a:endParaRPr lang="en-IN" sz="1600" dirty="0" smtClean="0"/>
          </a:p>
          <a:p>
            <a:r>
              <a:rPr lang="en-IN" sz="1600" b="1" dirty="0" smtClean="0">
                <a:solidFill>
                  <a:srgbClr val="0070C0"/>
                </a:solidFill>
              </a:rPr>
              <a:t>x = </a:t>
            </a:r>
            <a:r>
              <a:rPr lang="en-IN" sz="1600" b="1" dirty="0" err="1" smtClean="0">
                <a:solidFill>
                  <a:srgbClr val="0070C0"/>
                </a:solidFill>
              </a:rPr>
              <a:t>np.array</a:t>
            </a:r>
            <a:r>
              <a:rPr lang="en-IN" sz="1600" b="1" dirty="0" smtClean="0">
                <a:solidFill>
                  <a:srgbClr val="0070C0"/>
                </a:solidFill>
              </a:rPr>
              <a:t>([1.0, 2.0]) </a:t>
            </a:r>
          </a:p>
          <a:p>
            <a:r>
              <a:rPr lang="en-IN" sz="1600" b="1" dirty="0" smtClean="0">
                <a:solidFill>
                  <a:srgbClr val="0070C0"/>
                </a:solidFill>
              </a:rPr>
              <a:t>print("\</a:t>
            </a:r>
            <a:r>
              <a:rPr lang="en-IN" sz="1600" b="1" dirty="0" err="1" smtClean="0">
                <a:solidFill>
                  <a:srgbClr val="0070C0"/>
                </a:solidFill>
              </a:rPr>
              <a:t>nFloat</a:t>
            </a:r>
            <a:r>
              <a:rPr lang="en-IN" sz="1600" b="1" dirty="0" smtClean="0">
                <a:solidFill>
                  <a:srgbClr val="0070C0"/>
                </a:solidFill>
              </a:rPr>
              <a:t> </a:t>
            </a:r>
            <a:r>
              <a:rPr lang="en-IN" sz="1600" b="1" dirty="0" err="1" smtClean="0">
                <a:solidFill>
                  <a:srgbClr val="0070C0"/>
                </a:solidFill>
              </a:rPr>
              <a:t>Datatype</a:t>
            </a:r>
            <a:r>
              <a:rPr lang="en-IN" sz="1600" b="1" dirty="0" smtClean="0">
                <a:solidFill>
                  <a:srgbClr val="0070C0"/>
                </a:solidFill>
              </a:rPr>
              <a:t>: ")</a:t>
            </a:r>
          </a:p>
          <a:p>
            <a:r>
              <a:rPr lang="en-IN" sz="1600" b="1" dirty="0" smtClean="0">
                <a:solidFill>
                  <a:srgbClr val="0070C0"/>
                </a:solidFill>
              </a:rPr>
              <a:t>print(</a:t>
            </a:r>
            <a:r>
              <a:rPr lang="en-IN" sz="1600" b="1" dirty="0" err="1" smtClean="0">
                <a:solidFill>
                  <a:srgbClr val="0070C0"/>
                </a:solidFill>
              </a:rPr>
              <a:t>x.dtype</a:t>
            </a:r>
            <a:r>
              <a:rPr lang="en-IN" sz="1600" b="1" dirty="0" smtClean="0">
                <a:solidFill>
                  <a:srgbClr val="0070C0"/>
                </a:solidFill>
              </a:rPr>
              <a:t>)  </a:t>
            </a:r>
          </a:p>
          <a:p>
            <a:r>
              <a:rPr lang="en-IN" sz="1600" dirty="0" smtClean="0"/>
              <a:t># Forced </a:t>
            </a:r>
            <a:r>
              <a:rPr lang="en-IN" sz="1600" dirty="0" err="1" smtClean="0"/>
              <a:t>Datatype</a:t>
            </a:r>
            <a:endParaRPr lang="en-IN" sz="1600" dirty="0" smtClean="0"/>
          </a:p>
          <a:p>
            <a:r>
              <a:rPr lang="en-IN" sz="1600" b="1" dirty="0" smtClean="0">
                <a:solidFill>
                  <a:srgbClr val="0070C0"/>
                </a:solidFill>
              </a:rPr>
              <a:t>x = </a:t>
            </a:r>
            <a:r>
              <a:rPr lang="en-IN" sz="1600" b="1" dirty="0" err="1" smtClean="0">
                <a:solidFill>
                  <a:srgbClr val="0070C0"/>
                </a:solidFill>
              </a:rPr>
              <a:t>np.array</a:t>
            </a:r>
            <a:r>
              <a:rPr lang="en-IN" sz="1600" b="1" dirty="0" smtClean="0">
                <a:solidFill>
                  <a:srgbClr val="0070C0"/>
                </a:solidFill>
              </a:rPr>
              <a:t>([1, 2], </a:t>
            </a:r>
            <a:r>
              <a:rPr lang="en-IN" sz="1600" b="1" dirty="0" err="1" smtClean="0">
                <a:solidFill>
                  <a:srgbClr val="0070C0"/>
                </a:solidFill>
              </a:rPr>
              <a:t>dtype</a:t>
            </a:r>
            <a:r>
              <a:rPr lang="en-IN" sz="1600" b="1" dirty="0" smtClean="0">
                <a:solidFill>
                  <a:srgbClr val="0070C0"/>
                </a:solidFill>
              </a:rPr>
              <a:t> = np.int64)   </a:t>
            </a:r>
          </a:p>
          <a:p>
            <a:r>
              <a:rPr lang="en-IN" sz="1600" b="1" dirty="0" smtClean="0">
                <a:solidFill>
                  <a:srgbClr val="0070C0"/>
                </a:solidFill>
              </a:rPr>
              <a:t>print("\</a:t>
            </a:r>
            <a:r>
              <a:rPr lang="en-IN" sz="1600" b="1" dirty="0" err="1" smtClean="0">
                <a:solidFill>
                  <a:srgbClr val="0070C0"/>
                </a:solidFill>
              </a:rPr>
              <a:t>nForcing</a:t>
            </a:r>
            <a:r>
              <a:rPr lang="en-IN" sz="1600" b="1" dirty="0" smtClean="0">
                <a:solidFill>
                  <a:srgbClr val="0070C0"/>
                </a:solidFill>
              </a:rPr>
              <a:t> a </a:t>
            </a:r>
            <a:r>
              <a:rPr lang="en-IN" sz="1600" b="1" dirty="0" err="1" smtClean="0">
                <a:solidFill>
                  <a:srgbClr val="0070C0"/>
                </a:solidFill>
              </a:rPr>
              <a:t>Datatype</a:t>
            </a:r>
            <a:r>
              <a:rPr lang="en-IN" sz="1600" b="1" dirty="0" smtClean="0">
                <a:solidFill>
                  <a:srgbClr val="0070C0"/>
                </a:solidFill>
              </a:rPr>
              <a:t>: ")</a:t>
            </a:r>
          </a:p>
          <a:p>
            <a:r>
              <a:rPr lang="en-IN" sz="1600" b="1" dirty="0" smtClean="0">
                <a:solidFill>
                  <a:srgbClr val="0070C0"/>
                </a:solidFill>
              </a:rPr>
              <a:t>print(</a:t>
            </a:r>
            <a:r>
              <a:rPr lang="en-IN" sz="1600" b="1" dirty="0" err="1" smtClean="0">
                <a:solidFill>
                  <a:srgbClr val="0070C0"/>
                </a:solidFill>
              </a:rPr>
              <a:t>x.dtype</a:t>
            </a:r>
            <a:r>
              <a:rPr lang="en-IN" sz="1600" b="1" dirty="0" smtClean="0">
                <a:solidFill>
                  <a:srgbClr val="0070C0"/>
                </a:solidFill>
              </a:rPr>
              <a:t>)</a:t>
            </a:r>
            <a:endParaRPr lang="en-IN" sz="1600" b="1" dirty="0">
              <a:solidFill>
                <a:srgbClr val="0070C0"/>
              </a:solidFill>
            </a:endParaRPr>
          </a:p>
        </p:txBody>
      </p:sp>
      <p:sp>
        <p:nvSpPr>
          <p:cNvPr id="6" name="Footer Placeholder 5"/>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64349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b="1" dirty="0"/>
              <a:t>Math Operations on </a:t>
            </a:r>
            <a:r>
              <a:rPr lang="en-US" b="1" dirty="0" err="1"/>
              <a:t>DataType</a:t>
            </a:r>
            <a:r>
              <a:rPr lang="en-US" b="1" dirty="0"/>
              <a:t> array</a:t>
            </a:r>
            <a:endParaRPr lang="en-IN" dirty="0"/>
          </a:p>
        </p:txBody>
      </p:sp>
      <p:sp>
        <p:nvSpPr>
          <p:cNvPr id="3" name="Content Placeholder 2"/>
          <p:cNvSpPr>
            <a:spLocks noGrp="1"/>
          </p:cNvSpPr>
          <p:nvPr>
            <p:ph idx="1"/>
          </p:nvPr>
        </p:nvSpPr>
        <p:spPr>
          <a:xfrm>
            <a:off x="457200" y="764704"/>
            <a:ext cx="8229600" cy="5361459"/>
          </a:xfrm>
        </p:spPr>
        <p:txBody>
          <a:bodyPr>
            <a:noAutofit/>
          </a:bodyPr>
          <a:lstStyle/>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3517387329"/>
              </p:ext>
            </p:extLst>
          </p:nvPr>
        </p:nvGraphicFramePr>
        <p:xfrm>
          <a:off x="1403648" y="908720"/>
          <a:ext cx="6096000" cy="5303520"/>
        </p:xfrm>
        <a:graphic>
          <a:graphicData uri="http://schemas.openxmlformats.org/drawingml/2006/table">
            <a:tbl>
              <a:tblPr firstRow="1" bandRow="1">
                <a:tableStyleId>{5C22544A-7EE6-4342-B048-85BDC9FD1C3A}</a:tableStyleId>
              </a:tblPr>
              <a:tblGrid>
                <a:gridCol w="3048000"/>
                <a:gridCol w="3048000"/>
              </a:tblGrid>
              <a:tr h="4752528">
                <a:tc>
                  <a:txBody>
                    <a:bodyPr/>
                    <a:lstStyle/>
                    <a:p>
                      <a:pPr fontAlgn="base"/>
                      <a:r>
                        <a:rPr lang="en-IN" sz="1800" dirty="0" smtClean="0"/>
                        <a:t># Python Program to create</a:t>
                      </a:r>
                    </a:p>
                    <a:p>
                      <a:pPr fontAlgn="base"/>
                      <a:r>
                        <a:rPr lang="en-IN" sz="1800" dirty="0" smtClean="0"/>
                        <a:t># a data type object</a:t>
                      </a:r>
                    </a:p>
                    <a:p>
                      <a:pPr fontAlgn="base"/>
                      <a:r>
                        <a:rPr lang="en-IN" sz="1800" dirty="0" smtClean="0"/>
                        <a:t>import </a:t>
                      </a:r>
                      <a:r>
                        <a:rPr lang="en-IN" sz="1800" dirty="0" err="1" smtClean="0"/>
                        <a:t>numpy</a:t>
                      </a:r>
                      <a:r>
                        <a:rPr lang="en-IN" sz="1800" dirty="0" smtClean="0"/>
                        <a:t> as </a:t>
                      </a:r>
                      <a:r>
                        <a:rPr lang="en-IN" sz="1800" dirty="0" err="1" smtClean="0"/>
                        <a:t>np</a:t>
                      </a:r>
                      <a:endParaRPr lang="en-IN" sz="1800" dirty="0" smtClean="0"/>
                    </a:p>
                    <a:p>
                      <a:pPr fontAlgn="base"/>
                      <a:r>
                        <a:rPr lang="en-IN" sz="1800" dirty="0" smtClean="0"/>
                        <a:t># First Array</a:t>
                      </a:r>
                    </a:p>
                    <a:p>
                      <a:pPr fontAlgn="base"/>
                      <a:r>
                        <a:rPr lang="en-IN" sz="1800" dirty="0" smtClean="0"/>
                        <a:t>arr1 = </a:t>
                      </a:r>
                      <a:r>
                        <a:rPr lang="en-IN" sz="1800" dirty="0" err="1" smtClean="0"/>
                        <a:t>np.array</a:t>
                      </a:r>
                      <a:r>
                        <a:rPr lang="en-IN" sz="1800" dirty="0" smtClean="0"/>
                        <a:t>([[4, 7], [2, 6]],  </a:t>
                      </a:r>
                      <a:r>
                        <a:rPr lang="en-IN" sz="1800" dirty="0" err="1" smtClean="0"/>
                        <a:t>dtype</a:t>
                      </a:r>
                      <a:r>
                        <a:rPr lang="en-IN" sz="1800" dirty="0" smtClean="0"/>
                        <a:t> = np.float64)          </a:t>
                      </a:r>
                    </a:p>
                    <a:p>
                      <a:pPr fontAlgn="base"/>
                      <a:r>
                        <a:rPr lang="en-IN" sz="1800" dirty="0" smtClean="0"/>
                        <a:t># Second Array</a:t>
                      </a:r>
                    </a:p>
                    <a:p>
                      <a:pPr fontAlgn="base"/>
                      <a:r>
                        <a:rPr lang="en-IN" sz="1800" dirty="0" smtClean="0"/>
                        <a:t>arr2 = </a:t>
                      </a:r>
                      <a:r>
                        <a:rPr lang="en-IN" sz="1800" dirty="0" err="1" smtClean="0"/>
                        <a:t>np.array</a:t>
                      </a:r>
                      <a:r>
                        <a:rPr lang="en-IN" sz="1800" dirty="0" smtClean="0"/>
                        <a:t>([[3, 6], [2, 8]],  </a:t>
                      </a:r>
                      <a:r>
                        <a:rPr lang="en-IN" sz="1800" dirty="0" err="1" smtClean="0"/>
                        <a:t>dtype</a:t>
                      </a:r>
                      <a:r>
                        <a:rPr lang="en-IN" sz="1800" dirty="0" smtClean="0"/>
                        <a:t> = np.float64) </a:t>
                      </a:r>
                    </a:p>
                    <a:p>
                      <a:pPr fontAlgn="base"/>
                      <a:r>
                        <a:rPr lang="en-IN" sz="1800" dirty="0" smtClean="0"/>
                        <a:t># Addition of two Arrays</a:t>
                      </a:r>
                    </a:p>
                    <a:p>
                      <a:pPr fontAlgn="base"/>
                      <a:r>
                        <a:rPr lang="en-IN" sz="1800" dirty="0" smtClean="0"/>
                        <a:t>Sum = </a:t>
                      </a:r>
                      <a:r>
                        <a:rPr lang="en-IN" sz="1800" dirty="0" err="1" smtClean="0"/>
                        <a:t>np.add</a:t>
                      </a:r>
                      <a:r>
                        <a:rPr lang="en-IN" sz="1800" dirty="0" smtClean="0"/>
                        <a:t>(arr1, arr2)</a:t>
                      </a:r>
                    </a:p>
                    <a:p>
                      <a:pPr fontAlgn="base"/>
                      <a:r>
                        <a:rPr lang="en-IN" sz="1800" dirty="0" smtClean="0"/>
                        <a:t>print("Addition of Two Arrays: ")</a:t>
                      </a:r>
                    </a:p>
                    <a:p>
                      <a:pPr fontAlgn="base"/>
                      <a:r>
                        <a:rPr lang="en-IN" sz="1800" dirty="0" smtClean="0"/>
                        <a:t>print(Sum)</a:t>
                      </a:r>
                    </a:p>
                    <a:p>
                      <a:pPr fontAlgn="base"/>
                      <a:r>
                        <a:rPr lang="en-IN" sz="1800" dirty="0" smtClean="0"/>
                        <a:t># Addition of all Array elements</a:t>
                      </a:r>
                    </a:p>
                    <a:p>
                      <a:endParaRPr lang="en-IN" dirty="0"/>
                    </a:p>
                  </a:txBody>
                  <a:tcPr/>
                </a:tc>
                <a:tc>
                  <a:txBody>
                    <a:bodyPr/>
                    <a:lstStyle/>
                    <a:p>
                      <a:pPr fontAlgn="base"/>
                      <a:r>
                        <a:rPr lang="en-IN" sz="1800" dirty="0" smtClean="0"/>
                        <a:t># using predefined sum method</a:t>
                      </a:r>
                    </a:p>
                    <a:p>
                      <a:pPr fontAlgn="base"/>
                      <a:r>
                        <a:rPr lang="en-IN" sz="1800" dirty="0" smtClean="0"/>
                        <a:t>Sum1 = </a:t>
                      </a:r>
                      <a:r>
                        <a:rPr lang="en-IN" sz="1800" dirty="0" err="1" smtClean="0"/>
                        <a:t>np.sum</a:t>
                      </a:r>
                      <a:r>
                        <a:rPr lang="en-IN" sz="1800" dirty="0" smtClean="0"/>
                        <a:t>(arr1)</a:t>
                      </a:r>
                    </a:p>
                    <a:p>
                      <a:pPr fontAlgn="base"/>
                      <a:r>
                        <a:rPr lang="en-IN" sz="1800" dirty="0" smtClean="0"/>
                        <a:t>print("\</a:t>
                      </a:r>
                      <a:r>
                        <a:rPr lang="en-IN" sz="1800" dirty="0" err="1" smtClean="0"/>
                        <a:t>nAddition</a:t>
                      </a:r>
                      <a:r>
                        <a:rPr lang="en-IN" sz="1800" dirty="0" smtClean="0"/>
                        <a:t> of Array elements: ")</a:t>
                      </a:r>
                    </a:p>
                    <a:p>
                      <a:pPr fontAlgn="base"/>
                      <a:r>
                        <a:rPr lang="en-IN" sz="1800" dirty="0" smtClean="0"/>
                        <a:t>print(Sum1)</a:t>
                      </a:r>
                    </a:p>
                    <a:p>
                      <a:pPr fontAlgn="base"/>
                      <a:r>
                        <a:rPr lang="en-IN" sz="1800" dirty="0" smtClean="0"/>
                        <a:t># Square root of Array</a:t>
                      </a:r>
                    </a:p>
                    <a:p>
                      <a:pPr fontAlgn="base"/>
                      <a:r>
                        <a:rPr lang="en-IN" sz="1800" dirty="0" err="1" smtClean="0"/>
                        <a:t>Sqrt</a:t>
                      </a:r>
                      <a:r>
                        <a:rPr lang="en-IN" sz="1800" dirty="0" smtClean="0"/>
                        <a:t> = </a:t>
                      </a:r>
                      <a:r>
                        <a:rPr lang="en-IN" sz="1800" dirty="0" err="1" smtClean="0"/>
                        <a:t>np.sqrt</a:t>
                      </a:r>
                      <a:r>
                        <a:rPr lang="en-IN" sz="1800" dirty="0" smtClean="0"/>
                        <a:t>(arr1)</a:t>
                      </a:r>
                    </a:p>
                    <a:p>
                      <a:pPr fontAlgn="base"/>
                      <a:r>
                        <a:rPr lang="en-IN" sz="1800" dirty="0" smtClean="0"/>
                        <a:t>print("\</a:t>
                      </a:r>
                      <a:r>
                        <a:rPr lang="en-IN" sz="1800" dirty="0" err="1" smtClean="0"/>
                        <a:t>nSquare</a:t>
                      </a:r>
                      <a:r>
                        <a:rPr lang="en-IN" sz="1800" dirty="0" smtClean="0"/>
                        <a:t> root of Array1 elements: ")</a:t>
                      </a:r>
                    </a:p>
                    <a:p>
                      <a:pPr fontAlgn="base"/>
                      <a:r>
                        <a:rPr lang="en-IN" sz="1800" dirty="0" smtClean="0"/>
                        <a:t>print(</a:t>
                      </a:r>
                      <a:r>
                        <a:rPr lang="en-IN" sz="1800" dirty="0" err="1" smtClean="0"/>
                        <a:t>Sqrt</a:t>
                      </a:r>
                      <a:r>
                        <a:rPr lang="en-IN" sz="1800" dirty="0" smtClean="0"/>
                        <a:t>)</a:t>
                      </a:r>
                    </a:p>
                    <a:p>
                      <a:pPr fontAlgn="base"/>
                      <a:r>
                        <a:rPr lang="en-IN" sz="1800" dirty="0" smtClean="0"/>
                        <a:t># Transpose of Array</a:t>
                      </a:r>
                    </a:p>
                    <a:p>
                      <a:pPr fontAlgn="base"/>
                      <a:r>
                        <a:rPr lang="en-IN" sz="1800" dirty="0" smtClean="0"/>
                        <a:t># using In-built function 'T'</a:t>
                      </a:r>
                    </a:p>
                    <a:p>
                      <a:pPr fontAlgn="base"/>
                      <a:r>
                        <a:rPr lang="en-IN" sz="1800" dirty="0" err="1" smtClean="0"/>
                        <a:t>Trans_arr</a:t>
                      </a:r>
                      <a:r>
                        <a:rPr lang="en-IN" sz="1800" dirty="0" smtClean="0"/>
                        <a:t> = arr1.T</a:t>
                      </a:r>
                    </a:p>
                    <a:p>
                      <a:pPr fontAlgn="base"/>
                      <a:r>
                        <a:rPr lang="en-IN" sz="1800" dirty="0" smtClean="0"/>
                        <a:t>print("\</a:t>
                      </a:r>
                      <a:r>
                        <a:rPr lang="en-IN" sz="1800" dirty="0" err="1" smtClean="0"/>
                        <a:t>nTranspose</a:t>
                      </a:r>
                      <a:r>
                        <a:rPr lang="en-IN" sz="1800" dirty="0" smtClean="0"/>
                        <a:t> of Array: ")</a:t>
                      </a:r>
                    </a:p>
                    <a:p>
                      <a:pPr fontAlgn="base"/>
                      <a:r>
                        <a:rPr lang="en-IN" sz="1800" dirty="0" smtClean="0"/>
                        <a:t>print(</a:t>
                      </a:r>
                      <a:r>
                        <a:rPr lang="en-IN" sz="1800" dirty="0" err="1" smtClean="0"/>
                        <a:t>Trans_arr</a:t>
                      </a:r>
                      <a:r>
                        <a:rPr lang="en-IN" sz="1800" dirty="0" smtClean="0"/>
                        <a:t>)</a:t>
                      </a:r>
                    </a:p>
                    <a:p>
                      <a:endParaRPr lang="en-IN" sz="1800" dirty="0" smtClean="0"/>
                    </a:p>
                    <a:p>
                      <a:endParaRPr lang="en-IN" dirty="0"/>
                    </a:p>
                  </a:txBody>
                  <a:tcPr/>
                </a:tc>
              </a:tr>
            </a:tbl>
          </a:graphicData>
        </a:graphic>
      </p:graphicFrame>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26540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Methods in </a:t>
            </a:r>
            <a:r>
              <a:rPr lang="en-IN" b="1" dirty="0" err="1"/>
              <a:t>Numpy</a:t>
            </a:r>
            <a:r>
              <a:rPr lang="en-IN" b="1" dirty="0"/>
              <a:t/>
            </a:r>
            <a:br>
              <a:rPr lang="en-IN" b="1" dirty="0"/>
            </a:b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08720"/>
            <a:ext cx="7056784" cy="564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33879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2464</Words>
  <Application>Microsoft Office PowerPoint</Application>
  <PresentationFormat>On-screen Show (4:3)</PresentationFormat>
  <Paragraphs>395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NUMPY</vt:lpstr>
      <vt:lpstr>WHAT IS NUMPY AND WHY IT IS USED</vt:lpstr>
      <vt:lpstr>WHY NEED NUMPY AT ALL?</vt:lpstr>
      <vt:lpstr>Creating a Numpy Array</vt:lpstr>
      <vt:lpstr>Basic Array Operations</vt:lpstr>
      <vt:lpstr>Data Types in Numpy </vt:lpstr>
      <vt:lpstr>Constructing a Datatype Object</vt:lpstr>
      <vt:lpstr>Math Operations on DataType array</vt:lpstr>
      <vt:lpstr>Methods in Numpy </vt:lpstr>
      <vt:lpstr>PowerPoint Presentation</vt:lpstr>
      <vt:lpstr>How to inspect the size and shape of a numpy array? </vt:lpstr>
      <vt:lpstr>EXERCISE   </vt:lpstr>
      <vt:lpstr>How to compute mean, min, max on the ndarray? </vt:lpstr>
      <vt:lpstr>Predefined methods</vt:lpstr>
      <vt:lpstr>Some default functions </vt:lpstr>
      <vt:lpstr>Universal Functions (ufuncs)</vt:lpstr>
      <vt:lpstr>Broadcasting in numpy</vt:lpstr>
      <vt:lpstr>PowerPoint Presentation</vt:lpstr>
      <vt:lpstr>PowerPoint Presentation</vt:lpstr>
      <vt:lpstr>ARRAY MANIPULATION</vt:lpstr>
      <vt:lpstr>Changing dimensions</vt:lpstr>
      <vt:lpstr>Joining Arrays </vt:lpstr>
      <vt:lpstr>Splitting Arrays </vt:lpstr>
      <vt:lpstr>Adding / Removing Elements </vt:lpstr>
      <vt:lpstr>Arithmetic operations</vt:lpstr>
      <vt:lpstr>PowerPoint Presentation</vt:lpstr>
      <vt:lpstr>Indexing an array </vt:lpstr>
      <vt:lpstr>PowerPoint Presentation</vt:lpstr>
      <vt:lpstr>Picking a row or column </vt:lpstr>
      <vt:lpstr>Indexing in 3 dimensions  </vt:lpstr>
      <vt:lpstr>Slicing an array </vt:lpstr>
      <vt:lpstr>PowerPoint Presentation</vt:lpstr>
      <vt:lpstr>PowerPoint Presentation</vt:lpstr>
      <vt:lpstr>Slicing a 3D array </vt:lpstr>
      <vt:lpstr>PowerPoint Presentation</vt:lpstr>
      <vt:lpstr>Slices vs indexing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admin</dc:creator>
  <cp:lastModifiedBy>admin</cp:lastModifiedBy>
  <cp:revision>22</cp:revision>
  <dcterms:created xsi:type="dcterms:W3CDTF">2019-06-18T04:03:13Z</dcterms:created>
  <dcterms:modified xsi:type="dcterms:W3CDTF">2019-06-25T09:19:14Z</dcterms:modified>
</cp:coreProperties>
</file>