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065372-D63D-4184-9AAE-38E9AE39056F}" type="datetimeFigureOut">
              <a:rPr lang="en-IN" smtClean="0"/>
              <a:t>24-06-2019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2820C-38B3-420C-832E-86D1990FAD4F}" type="slidenum">
              <a:rPr lang="en-IN" smtClean="0"/>
              <a:t>‹#›</a:t>
            </a:fld>
            <a:endParaRPr lang="en-IN"/>
          </a:p>
        </p:txBody>
      </p:sp>
    </p:spTree>
    <p:extLst>
      <p:ext uri="{BB962C8B-B14F-4D97-AF65-F5344CB8AC3E}">
        <p14:creationId xmlns:p14="http://schemas.microsoft.com/office/powerpoint/2010/main" val="2620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29850C-6344-487A-98B8-1F45CDDF0437}" type="slidenum">
              <a:rPr lang="en-IN" smtClean="0"/>
              <a:t>24</a:t>
            </a:fld>
            <a:endParaRPr lang="en-IN"/>
          </a:p>
        </p:txBody>
      </p:sp>
    </p:spTree>
    <p:extLst>
      <p:ext uri="{BB962C8B-B14F-4D97-AF65-F5344CB8AC3E}">
        <p14:creationId xmlns:p14="http://schemas.microsoft.com/office/powerpoint/2010/main" val="273341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8AA5D6-F724-4AF4-B271-B7BD58F8E446}"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73070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A6BCBC-A458-4C49-8EAD-FE6757535B7A}"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300045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0BD2BA-472E-4721-912E-AAD1306D9D86}"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282195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E8EF77-E798-48F2-AB2E-EB061B057FF0}"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101654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72A65-88E8-43E1-BCFA-0A99312AD673}"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422693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B86307-1452-4A23-8D0F-93C37114C3D0}"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351561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5D17B6-BDC1-4BBB-A2AF-931275412C58}" type="datetime1">
              <a:rPr lang="en-IN" smtClean="0"/>
              <a:t>24-06-2019</a:t>
            </a:fld>
            <a:endParaRPr lang="en-IN"/>
          </a:p>
        </p:txBody>
      </p:sp>
      <p:sp>
        <p:nvSpPr>
          <p:cNvPr id="8" name="Footer Placeholder 7"/>
          <p:cNvSpPr>
            <a:spLocks noGrp="1"/>
          </p:cNvSpPr>
          <p:nvPr>
            <p:ph type="ftr" sz="quarter" idx="11"/>
          </p:nvPr>
        </p:nvSpPr>
        <p:spPr/>
        <p:txBody>
          <a:bodyPr/>
          <a:lstStyle/>
          <a:p>
            <a:r>
              <a:rPr lang="en-IN" smtClean="0"/>
              <a:t>NIELIT CHENNAI</a:t>
            </a:r>
            <a:endParaRPr lang="en-IN"/>
          </a:p>
        </p:txBody>
      </p:sp>
      <p:sp>
        <p:nvSpPr>
          <p:cNvPr id="9" name="Slide Number Placeholder 8"/>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129934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5C1BEB-FFFC-41BE-A47A-869409971D38}" type="datetime1">
              <a:rPr lang="en-IN" smtClean="0"/>
              <a:t>24-06-2019</a:t>
            </a:fld>
            <a:endParaRPr lang="en-IN"/>
          </a:p>
        </p:txBody>
      </p:sp>
      <p:sp>
        <p:nvSpPr>
          <p:cNvPr id="4" name="Footer Placeholder 3"/>
          <p:cNvSpPr>
            <a:spLocks noGrp="1"/>
          </p:cNvSpPr>
          <p:nvPr>
            <p:ph type="ftr" sz="quarter" idx="11"/>
          </p:nvPr>
        </p:nvSpPr>
        <p:spPr/>
        <p:txBody>
          <a:bodyPr/>
          <a:lstStyle/>
          <a:p>
            <a:r>
              <a:rPr lang="en-IN" smtClean="0"/>
              <a:t>NIELIT CHENNAI</a:t>
            </a:r>
            <a:endParaRPr lang="en-IN"/>
          </a:p>
        </p:txBody>
      </p:sp>
      <p:sp>
        <p:nvSpPr>
          <p:cNvPr id="5" name="Slide Number Placeholder 4"/>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115650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D464F-DCB4-41D0-A8E2-103806696B9F}" type="datetime1">
              <a:rPr lang="en-IN" smtClean="0"/>
              <a:t>24-06-2019</a:t>
            </a:fld>
            <a:endParaRPr lang="en-IN"/>
          </a:p>
        </p:txBody>
      </p:sp>
      <p:sp>
        <p:nvSpPr>
          <p:cNvPr id="3" name="Footer Placeholder 2"/>
          <p:cNvSpPr>
            <a:spLocks noGrp="1"/>
          </p:cNvSpPr>
          <p:nvPr>
            <p:ph type="ftr" sz="quarter" idx="11"/>
          </p:nvPr>
        </p:nvSpPr>
        <p:spPr/>
        <p:txBody>
          <a:bodyPr/>
          <a:lstStyle/>
          <a:p>
            <a:r>
              <a:rPr lang="en-IN" smtClean="0"/>
              <a:t>NIELIT CHENNAI</a:t>
            </a:r>
            <a:endParaRPr lang="en-IN"/>
          </a:p>
        </p:txBody>
      </p:sp>
      <p:sp>
        <p:nvSpPr>
          <p:cNvPr id="4" name="Slide Number Placeholder 3"/>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216811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FE6D4-E00C-4069-9FED-43FB46987997}"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388181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C0200-D81E-48C0-BA53-17E08D037A33}"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FF646E35-EA48-4F96-BF64-AC8644AC0ACF}" type="slidenum">
              <a:rPr lang="en-IN" smtClean="0"/>
              <a:t>‹#›</a:t>
            </a:fld>
            <a:endParaRPr lang="en-IN"/>
          </a:p>
        </p:txBody>
      </p:sp>
    </p:spTree>
    <p:extLst>
      <p:ext uri="{BB962C8B-B14F-4D97-AF65-F5344CB8AC3E}">
        <p14:creationId xmlns:p14="http://schemas.microsoft.com/office/powerpoint/2010/main" val="215245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EB7DE-9FFB-4D78-A4B0-74CB609EE98F}" type="datetime1">
              <a:rPr lang="en-IN" smtClean="0"/>
              <a:t>24-06-2019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 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46E35-EA48-4F96-BF64-AC8644AC0ACF}" type="slidenum">
              <a:rPr lang="en-IN" smtClean="0"/>
              <a:t>‹#›</a:t>
            </a:fld>
            <a:endParaRPr lang="en-IN"/>
          </a:p>
        </p:txBody>
      </p:sp>
    </p:spTree>
    <p:extLst>
      <p:ext uri="{BB962C8B-B14F-4D97-AF65-F5344CB8AC3E}">
        <p14:creationId xmlns:p14="http://schemas.microsoft.com/office/powerpoint/2010/main" val="353944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852936"/>
            <a:ext cx="8229600" cy="1143000"/>
          </a:xfrm>
        </p:spPr>
        <p:txBody>
          <a:bodyPr>
            <a:normAutofit fontScale="90000"/>
          </a:bodyPr>
          <a:lstStyle/>
          <a:p>
            <a:r>
              <a:rPr lang="en-IN" dirty="0" smtClean="0"/>
              <a:t>OOPS IN PYTHON</a:t>
            </a:r>
            <a:br>
              <a:rPr lang="en-IN" dirty="0" smtClean="0"/>
            </a:br>
            <a:endParaRPr lang="en-IN" dirty="0"/>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4260727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6632"/>
            <a:ext cx="8229600" cy="4525963"/>
          </a:xfrm>
        </p:spPr>
        <p:txBody>
          <a:bodyPr>
            <a:noAutofit/>
          </a:bodyPr>
          <a:lstStyle/>
          <a:p>
            <a:r>
              <a:rPr lang="en-US" sz="1600" dirty="0"/>
              <a:t>To access any member variable or a member function using the object, we use a </a:t>
            </a:r>
            <a:r>
              <a:rPr lang="en-US" sz="1600" dirty="0" smtClean="0"/>
              <a:t>.</a:t>
            </a:r>
            <a:r>
              <a:rPr lang="en-US" sz="1600" dirty="0"/>
              <a:t> (dot), as shown below</a:t>
            </a:r>
            <a:r>
              <a:rPr lang="en-US" sz="1600" dirty="0" smtClean="0"/>
              <a:t>.</a:t>
            </a:r>
          </a:p>
          <a:p>
            <a:r>
              <a:rPr lang="en-IN" sz="1600" dirty="0" smtClean="0"/>
              <a:t>class Apollo:</a:t>
            </a:r>
          </a:p>
          <a:p>
            <a:r>
              <a:rPr lang="en-IN" sz="1600" dirty="0" smtClean="0"/>
              <a:t>    # define a variable</a:t>
            </a:r>
          </a:p>
          <a:p>
            <a:r>
              <a:rPr lang="en-IN" sz="1600" dirty="0" smtClean="0"/>
              <a:t>    destination = "moon"</a:t>
            </a:r>
          </a:p>
          <a:p>
            <a:r>
              <a:rPr lang="en-IN" sz="1600" dirty="0" smtClean="0"/>
              <a:t>    </a:t>
            </a:r>
          </a:p>
          <a:p>
            <a:r>
              <a:rPr lang="en-IN" sz="1600" dirty="0" smtClean="0"/>
              <a:t>    # defining the member functions</a:t>
            </a:r>
          </a:p>
          <a:p>
            <a:r>
              <a:rPr lang="en-IN" sz="1600" dirty="0" smtClean="0"/>
              <a:t>    </a:t>
            </a:r>
            <a:r>
              <a:rPr lang="en-IN" sz="1600" dirty="0" err="1" smtClean="0"/>
              <a:t>def</a:t>
            </a:r>
            <a:r>
              <a:rPr lang="en-IN" sz="1600" dirty="0" smtClean="0"/>
              <a:t> fly(self):</a:t>
            </a:r>
          </a:p>
          <a:p>
            <a:r>
              <a:rPr lang="en-IN" sz="1600" dirty="0" smtClean="0"/>
              <a:t>        print "Spaceship flying..."</a:t>
            </a:r>
          </a:p>
          <a:p>
            <a:r>
              <a:rPr lang="en-IN" sz="1600" dirty="0" smtClean="0"/>
              <a:t>    </a:t>
            </a:r>
          </a:p>
          <a:p>
            <a:r>
              <a:rPr lang="en-IN" sz="1600" dirty="0" smtClean="0"/>
              <a:t>    </a:t>
            </a:r>
            <a:r>
              <a:rPr lang="en-IN" sz="1600" dirty="0" err="1" smtClean="0"/>
              <a:t>def</a:t>
            </a:r>
            <a:r>
              <a:rPr lang="en-IN" sz="1600" dirty="0" smtClean="0"/>
              <a:t> </a:t>
            </a:r>
            <a:r>
              <a:rPr lang="en-IN" sz="1600" dirty="0" err="1" smtClean="0"/>
              <a:t>get_destination</a:t>
            </a:r>
            <a:r>
              <a:rPr lang="en-IN" sz="1600" dirty="0" smtClean="0"/>
              <a:t>(self):</a:t>
            </a:r>
          </a:p>
          <a:p>
            <a:r>
              <a:rPr lang="en-IN" sz="1600" dirty="0" smtClean="0"/>
              <a:t>        print "Destination is: " + </a:t>
            </a:r>
            <a:r>
              <a:rPr lang="en-IN" sz="1600" dirty="0" err="1" smtClean="0"/>
              <a:t>self.destination</a:t>
            </a:r>
            <a:endParaRPr lang="en-IN" sz="1600" dirty="0" smtClean="0"/>
          </a:p>
          <a:p>
            <a:r>
              <a:rPr lang="en-IN" sz="1600" dirty="0" smtClean="0"/>
              <a:t>        </a:t>
            </a:r>
          </a:p>
          <a:p>
            <a:r>
              <a:rPr lang="en-IN" sz="1600" dirty="0" smtClean="0"/>
              <a:t># 1st object</a:t>
            </a:r>
          </a:p>
          <a:p>
            <a:r>
              <a:rPr lang="en-IN" sz="1600" dirty="0" err="1" smtClean="0"/>
              <a:t>objFirst</a:t>
            </a:r>
            <a:r>
              <a:rPr lang="en-IN" sz="1600" dirty="0" smtClean="0"/>
              <a:t> = Apollo()</a:t>
            </a:r>
          </a:p>
          <a:p>
            <a:r>
              <a:rPr lang="en-IN" sz="1600" dirty="0" smtClean="0"/>
              <a:t># 2nd object</a:t>
            </a:r>
          </a:p>
          <a:p>
            <a:r>
              <a:rPr lang="en-IN" sz="1600" dirty="0" err="1" smtClean="0"/>
              <a:t>objSecond</a:t>
            </a:r>
            <a:r>
              <a:rPr lang="en-IN" sz="1600" dirty="0" smtClean="0"/>
              <a:t> = Apollo()</a:t>
            </a:r>
          </a:p>
          <a:p>
            <a:endParaRPr lang="en-IN" sz="1600" dirty="0" smtClean="0"/>
          </a:p>
          <a:p>
            <a:r>
              <a:rPr lang="en-IN" sz="1600" dirty="0" smtClean="0"/>
              <a:t># lets change the destination for </a:t>
            </a:r>
            <a:r>
              <a:rPr lang="en-IN" sz="1600" dirty="0" err="1" smtClean="0"/>
              <a:t>objFirst</a:t>
            </a:r>
            <a:r>
              <a:rPr lang="en-IN" sz="1600" dirty="0" smtClean="0"/>
              <a:t> to mars</a:t>
            </a:r>
          </a:p>
          <a:p>
            <a:r>
              <a:rPr lang="en-IN" sz="1600" dirty="0" err="1" smtClean="0"/>
              <a:t>objFirst.destination</a:t>
            </a:r>
            <a:r>
              <a:rPr lang="en-IN" sz="1600" dirty="0" smtClean="0"/>
              <a:t> = "mars“</a:t>
            </a:r>
          </a:p>
          <a:p>
            <a:r>
              <a:rPr lang="en-US" sz="1600" dirty="0"/>
              <a:t>In the code above, we have now updated the value for the variable </a:t>
            </a:r>
            <a:r>
              <a:rPr lang="en-US" sz="1600" dirty="0" smtClean="0"/>
              <a:t>destination</a:t>
            </a:r>
            <a:r>
              <a:rPr lang="en-US" sz="1600" dirty="0"/>
              <a:t> to </a:t>
            </a:r>
            <a:r>
              <a:rPr lang="en-US" sz="1600" b="1" dirty="0"/>
              <a:t>"mars"</a:t>
            </a:r>
            <a:r>
              <a:rPr lang="en-US" sz="1600" dirty="0"/>
              <a:t> for the object </a:t>
            </a:r>
            <a:r>
              <a:rPr lang="en-US" sz="1600" dirty="0" err="1" smtClean="0"/>
              <a:t>objFirst</a:t>
            </a:r>
            <a:endParaRPr lang="en-IN" sz="1600"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80344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162"/>
            <a:ext cx="8229600" cy="346050"/>
          </a:xfrm>
        </p:spPr>
        <p:txBody>
          <a:bodyPr>
            <a:normAutofit fontScale="90000"/>
          </a:bodyPr>
          <a:lstStyle/>
          <a:p>
            <a:r>
              <a:rPr lang="en-US" dirty="0"/>
              <a:t>Now let's call the member functions.</a:t>
            </a:r>
            <a:endParaRPr lang="en-IN" dirty="0"/>
          </a:p>
        </p:txBody>
      </p:sp>
      <p:sp>
        <p:nvSpPr>
          <p:cNvPr id="3" name="Content Placeholder 2"/>
          <p:cNvSpPr>
            <a:spLocks noGrp="1"/>
          </p:cNvSpPr>
          <p:nvPr>
            <p:ph idx="1"/>
          </p:nvPr>
        </p:nvSpPr>
        <p:spPr>
          <a:xfrm>
            <a:off x="467544" y="476672"/>
            <a:ext cx="8229600" cy="5361459"/>
          </a:xfrm>
        </p:spPr>
        <p:txBody>
          <a:bodyPr>
            <a:noAutofit/>
          </a:bodyPr>
          <a:lstStyle/>
          <a:p>
            <a:r>
              <a:rPr lang="en-IN" sz="1500" dirty="0" smtClean="0">
                <a:solidFill>
                  <a:srgbClr val="FF0000"/>
                </a:solidFill>
              </a:rPr>
              <a:t>class Apollo:</a:t>
            </a:r>
          </a:p>
          <a:p>
            <a:r>
              <a:rPr lang="en-IN" sz="1500" dirty="0" smtClean="0">
                <a:solidFill>
                  <a:srgbClr val="FF0000"/>
                </a:solidFill>
              </a:rPr>
              <a:t>    # define a variable</a:t>
            </a:r>
          </a:p>
          <a:p>
            <a:r>
              <a:rPr lang="en-IN" sz="1500" dirty="0" smtClean="0">
                <a:solidFill>
                  <a:srgbClr val="FF0000"/>
                </a:solidFill>
              </a:rPr>
              <a:t>    destination = "moon"</a:t>
            </a:r>
          </a:p>
          <a:p>
            <a:r>
              <a:rPr lang="en-IN" sz="1500" dirty="0" smtClean="0">
                <a:solidFill>
                  <a:srgbClr val="FF0000"/>
                </a:solidFill>
              </a:rPr>
              <a:t>    # defining the member functions</a:t>
            </a:r>
          </a:p>
          <a:p>
            <a:r>
              <a:rPr lang="en-IN" sz="1500" dirty="0" smtClean="0">
                <a:solidFill>
                  <a:srgbClr val="FF0000"/>
                </a:solidFill>
              </a:rPr>
              <a:t>    </a:t>
            </a:r>
            <a:r>
              <a:rPr lang="en-IN" sz="1500" dirty="0" err="1" smtClean="0">
                <a:solidFill>
                  <a:srgbClr val="FF0000"/>
                </a:solidFill>
              </a:rPr>
              <a:t>def</a:t>
            </a:r>
            <a:r>
              <a:rPr lang="en-IN" sz="1500" dirty="0" smtClean="0">
                <a:solidFill>
                  <a:srgbClr val="FF0000"/>
                </a:solidFill>
              </a:rPr>
              <a:t> fly(self):</a:t>
            </a:r>
          </a:p>
          <a:p>
            <a:r>
              <a:rPr lang="en-IN" sz="1500" dirty="0" smtClean="0">
                <a:solidFill>
                  <a:srgbClr val="FF0000"/>
                </a:solidFill>
              </a:rPr>
              <a:t>        print "Spaceship flying..."</a:t>
            </a:r>
          </a:p>
          <a:p>
            <a:r>
              <a:rPr lang="en-IN" sz="1500" dirty="0" smtClean="0">
                <a:solidFill>
                  <a:srgbClr val="FF0000"/>
                </a:solidFill>
              </a:rPr>
              <a:t>    </a:t>
            </a:r>
            <a:r>
              <a:rPr lang="en-IN" sz="1500" dirty="0" err="1" smtClean="0">
                <a:solidFill>
                  <a:srgbClr val="FF0000"/>
                </a:solidFill>
              </a:rPr>
              <a:t>def</a:t>
            </a:r>
            <a:r>
              <a:rPr lang="en-IN" sz="1500" dirty="0" smtClean="0">
                <a:solidFill>
                  <a:srgbClr val="FF0000"/>
                </a:solidFill>
              </a:rPr>
              <a:t> </a:t>
            </a:r>
            <a:r>
              <a:rPr lang="en-IN" sz="1500" dirty="0" err="1" smtClean="0">
                <a:solidFill>
                  <a:srgbClr val="FF0000"/>
                </a:solidFill>
              </a:rPr>
              <a:t>get_destination</a:t>
            </a:r>
            <a:r>
              <a:rPr lang="en-IN" sz="1500" dirty="0" smtClean="0">
                <a:solidFill>
                  <a:srgbClr val="FF0000"/>
                </a:solidFill>
              </a:rPr>
              <a:t>(self):</a:t>
            </a:r>
          </a:p>
          <a:p>
            <a:r>
              <a:rPr lang="en-IN" sz="1500" dirty="0" smtClean="0">
                <a:solidFill>
                  <a:srgbClr val="FF0000"/>
                </a:solidFill>
              </a:rPr>
              <a:t>        print "Destination is: " + </a:t>
            </a:r>
            <a:r>
              <a:rPr lang="en-IN" sz="1500" dirty="0" err="1" smtClean="0">
                <a:solidFill>
                  <a:srgbClr val="FF0000"/>
                </a:solidFill>
              </a:rPr>
              <a:t>self.destination</a:t>
            </a:r>
            <a:r>
              <a:rPr lang="en-IN" sz="1500" dirty="0" smtClean="0">
                <a:solidFill>
                  <a:srgbClr val="FF0000"/>
                </a:solidFill>
              </a:rPr>
              <a:t>     </a:t>
            </a:r>
          </a:p>
          <a:p>
            <a:r>
              <a:rPr lang="en-IN" sz="1500" dirty="0" smtClean="0">
                <a:solidFill>
                  <a:srgbClr val="FF0000"/>
                </a:solidFill>
              </a:rPr>
              <a:t># 1st object</a:t>
            </a:r>
          </a:p>
          <a:p>
            <a:r>
              <a:rPr lang="en-IN" sz="1500" dirty="0" err="1" smtClean="0">
                <a:solidFill>
                  <a:srgbClr val="FF0000"/>
                </a:solidFill>
              </a:rPr>
              <a:t>objFirst</a:t>
            </a:r>
            <a:r>
              <a:rPr lang="en-IN" sz="1500" dirty="0" smtClean="0">
                <a:solidFill>
                  <a:srgbClr val="FF0000"/>
                </a:solidFill>
              </a:rPr>
              <a:t> = Apollo()</a:t>
            </a:r>
          </a:p>
          <a:p>
            <a:r>
              <a:rPr lang="en-IN" sz="1500" dirty="0" smtClean="0">
                <a:solidFill>
                  <a:srgbClr val="FF0000"/>
                </a:solidFill>
              </a:rPr>
              <a:t># 2nd object</a:t>
            </a:r>
          </a:p>
          <a:p>
            <a:r>
              <a:rPr lang="en-IN" sz="1500" dirty="0" err="1" smtClean="0">
                <a:solidFill>
                  <a:srgbClr val="FF0000"/>
                </a:solidFill>
              </a:rPr>
              <a:t>objSecond</a:t>
            </a:r>
            <a:r>
              <a:rPr lang="en-IN" sz="1500" dirty="0" smtClean="0">
                <a:solidFill>
                  <a:srgbClr val="FF0000"/>
                </a:solidFill>
              </a:rPr>
              <a:t> = Apollo()</a:t>
            </a:r>
          </a:p>
          <a:p>
            <a:r>
              <a:rPr lang="en-IN" sz="1500" dirty="0" smtClean="0">
                <a:solidFill>
                  <a:srgbClr val="FF0000"/>
                </a:solidFill>
              </a:rPr>
              <a:t># lets change the destination for </a:t>
            </a:r>
            <a:r>
              <a:rPr lang="en-IN" sz="1500" dirty="0" err="1" smtClean="0">
                <a:solidFill>
                  <a:srgbClr val="FF0000"/>
                </a:solidFill>
              </a:rPr>
              <a:t>objFirst</a:t>
            </a:r>
            <a:r>
              <a:rPr lang="en-IN" sz="1500" dirty="0" smtClean="0">
                <a:solidFill>
                  <a:srgbClr val="FF0000"/>
                </a:solidFill>
              </a:rPr>
              <a:t> to mars</a:t>
            </a:r>
          </a:p>
          <a:p>
            <a:r>
              <a:rPr lang="en-IN" sz="1500" dirty="0" err="1" smtClean="0">
                <a:solidFill>
                  <a:srgbClr val="FF0000"/>
                </a:solidFill>
              </a:rPr>
              <a:t>objFirst.destination</a:t>
            </a:r>
            <a:r>
              <a:rPr lang="en-IN" sz="1500" dirty="0" smtClean="0">
                <a:solidFill>
                  <a:srgbClr val="FF0000"/>
                </a:solidFill>
              </a:rPr>
              <a:t> = "mars"</a:t>
            </a:r>
          </a:p>
          <a:p>
            <a:r>
              <a:rPr lang="en-IN" sz="1500" dirty="0" smtClean="0">
                <a:solidFill>
                  <a:srgbClr val="FF0000"/>
                </a:solidFill>
              </a:rPr>
              <a:t># </a:t>
            </a:r>
            <a:r>
              <a:rPr lang="en-IN" sz="1500" dirty="0" err="1" smtClean="0">
                <a:solidFill>
                  <a:srgbClr val="FF0000"/>
                </a:solidFill>
              </a:rPr>
              <a:t>objFirst</a:t>
            </a:r>
            <a:r>
              <a:rPr lang="en-IN" sz="1500" dirty="0" smtClean="0">
                <a:solidFill>
                  <a:srgbClr val="FF0000"/>
                </a:solidFill>
              </a:rPr>
              <a:t> calling fly function</a:t>
            </a:r>
          </a:p>
          <a:p>
            <a:r>
              <a:rPr lang="en-IN" sz="1500" dirty="0" err="1" smtClean="0">
                <a:solidFill>
                  <a:srgbClr val="FF0000"/>
                </a:solidFill>
              </a:rPr>
              <a:t>objFirst.fly</a:t>
            </a:r>
            <a:r>
              <a:rPr lang="en-IN" sz="1500" dirty="0" smtClean="0">
                <a:solidFill>
                  <a:srgbClr val="FF0000"/>
                </a:solidFill>
              </a:rPr>
              <a:t>()</a:t>
            </a:r>
          </a:p>
          <a:p>
            <a:r>
              <a:rPr lang="en-IN" sz="1500" dirty="0" smtClean="0">
                <a:solidFill>
                  <a:srgbClr val="FF0000"/>
                </a:solidFill>
              </a:rPr>
              <a:t># </a:t>
            </a:r>
            <a:r>
              <a:rPr lang="en-IN" sz="1500" dirty="0" err="1" smtClean="0">
                <a:solidFill>
                  <a:srgbClr val="FF0000"/>
                </a:solidFill>
              </a:rPr>
              <a:t>objFirst</a:t>
            </a:r>
            <a:r>
              <a:rPr lang="en-IN" sz="1500" dirty="0" smtClean="0">
                <a:solidFill>
                  <a:srgbClr val="FF0000"/>
                </a:solidFill>
              </a:rPr>
              <a:t> calling </a:t>
            </a:r>
            <a:r>
              <a:rPr lang="en-IN" sz="1500" dirty="0" err="1" smtClean="0">
                <a:solidFill>
                  <a:srgbClr val="FF0000"/>
                </a:solidFill>
              </a:rPr>
              <a:t>get_destination</a:t>
            </a:r>
            <a:r>
              <a:rPr lang="en-IN" sz="1500" dirty="0" smtClean="0">
                <a:solidFill>
                  <a:srgbClr val="FF0000"/>
                </a:solidFill>
              </a:rPr>
              <a:t> function</a:t>
            </a:r>
          </a:p>
          <a:p>
            <a:r>
              <a:rPr lang="en-IN" sz="1500" dirty="0" err="1" smtClean="0">
                <a:solidFill>
                  <a:srgbClr val="FF0000"/>
                </a:solidFill>
              </a:rPr>
              <a:t>objFirst.get_destination</a:t>
            </a:r>
            <a:r>
              <a:rPr lang="en-IN" sz="1500" dirty="0" smtClean="0">
                <a:solidFill>
                  <a:srgbClr val="FF0000"/>
                </a:solidFill>
              </a:rPr>
              <a:t>()</a:t>
            </a:r>
          </a:p>
          <a:p>
            <a:r>
              <a:rPr lang="en-IN" sz="1500" dirty="0" smtClean="0">
                <a:solidFill>
                  <a:srgbClr val="FF0000"/>
                </a:solidFill>
              </a:rPr>
              <a:t># </a:t>
            </a:r>
            <a:r>
              <a:rPr lang="en-IN" sz="1500" dirty="0" err="1" smtClean="0">
                <a:solidFill>
                  <a:srgbClr val="FF0000"/>
                </a:solidFill>
              </a:rPr>
              <a:t>objSecond</a:t>
            </a:r>
            <a:r>
              <a:rPr lang="en-IN" sz="1500" dirty="0" smtClean="0">
                <a:solidFill>
                  <a:srgbClr val="FF0000"/>
                </a:solidFill>
              </a:rPr>
              <a:t> calling fly function</a:t>
            </a:r>
          </a:p>
          <a:p>
            <a:r>
              <a:rPr lang="en-IN" sz="1500" dirty="0" err="1" smtClean="0">
                <a:solidFill>
                  <a:srgbClr val="FF0000"/>
                </a:solidFill>
              </a:rPr>
              <a:t>objSecond.fly</a:t>
            </a:r>
            <a:r>
              <a:rPr lang="en-IN" sz="1500" dirty="0" smtClean="0">
                <a:solidFill>
                  <a:srgbClr val="FF0000"/>
                </a:solidFill>
              </a:rPr>
              <a:t>()</a:t>
            </a:r>
          </a:p>
          <a:p>
            <a:r>
              <a:rPr lang="en-IN" sz="1500" dirty="0" smtClean="0">
                <a:solidFill>
                  <a:srgbClr val="FF0000"/>
                </a:solidFill>
              </a:rPr>
              <a:t># </a:t>
            </a:r>
            <a:r>
              <a:rPr lang="en-IN" sz="1500" dirty="0" err="1" smtClean="0">
                <a:solidFill>
                  <a:srgbClr val="FF0000"/>
                </a:solidFill>
              </a:rPr>
              <a:t>objSecond</a:t>
            </a:r>
            <a:r>
              <a:rPr lang="en-IN" sz="1500" dirty="0" smtClean="0">
                <a:solidFill>
                  <a:srgbClr val="FF0000"/>
                </a:solidFill>
              </a:rPr>
              <a:t> calling </a:t>
            </a:r>
            <a:r>
              <a:rPr lang="en-IN" sz="1500" dirty="0" err="1" smtClean="0">
                <a:solidFill>
                  <a:srgbClr val="FF0000"/>
                </a:solidFill>
              </a:rPr>
              <a:t>get_destination</a:t>
            </a:r>
            <a:r>
              <a:rPr lang="en-IN" sz="1500" dirty="0" smtClean="0">
                <a:solidFill>
                  <a:srgbClr val="FF0000"/>
                </a:solidFill>
              </a:rPr>
              <a:t> function</a:t>
            </a:r>
          </a:p>
          <a:p>
            <a:r>
              <a:rPr lang="en-IN" sz="1500" dirty="0" err="1" smtClean="0">
                <a:solidFill>
                  <a:srgbClr val="FF0000"/>
                </a:solidFill>
              </a:rPr>
              <a:t>objSecond.get_destination</a:t>
            </a:r>
            <a:r>
              <a:rPr lang="en-IN" sz="1500" dirty="0" smtClean="0">
                <a:solidFill>
                  <a:srgbClr val="FF0000"/>
                </a:solidFill>
              </a:rPr>
              <a:t>()</a:t>
            </a:r>
            <a:endParaRPr lang="en-IN" sz="1500"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1" y="4653136"/>
            <a:ext cx="4536504"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08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708920"/>
            <a:ext cx="8229600" cy="1143000"/>
          </a:xfrm>
        </p:spPr>
        <p:txBody>
          <a:bodyPr/>
          <a:lstStyle/>
          <a:p>
            <a:r>
              <a:rPr lang="en-IN" dirty="0" smtClean="0"/>
              <a:t>CONSTRUCTOR</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02183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 Constructor?</a:t>
            </a:r>
            <a:br>
              <a:rPr lang="en-IN" b="1" dirty="0"/>
            </a:br>
            <a:endParaRPr lang="en-IN" dirty="0"/>
          </a:p>
        </p:txBody>
      </p:sp>
      <p:sp>
        <p:nvSpPr>
          <p:cNvPr id="4" name="Content Placeholder 3"/>
          <p:cNvSpPr>
            <a:spLocks noGrp="1"/>
          </p:cNvSpPr>
          <p:nvPr>
            <p:ph idx="1"/>
          </p:nvPr>
        </p:nvSpPr>
        <p:spPr/>
        <p:txBody>
          <a:bodyPr>
            <a:normAutofit fontScale="62500" lnSpcReduction="20000"/>
          </a:bodyPr>
          <a:lstStyle/>
          <a:p>
            <a:r>
              <a:rPr lang="en-US" dirty="0"/>
              <a:t>First, by simply defining it inside the class and maybe even initialize it with some value, then and there, pretty much like</a:t>
            </a:r>
            <a:r>
              <a:rPr lang="en-US" dirty="0" smtClean="0"/>
              <a:t>:</a:t>
            </a:r>
          </a:p>
          <a:p>
            <a:r>
              <a:rPr lang="en-US" dirty="0"/>
              <a:t>class</a:t>
            </a:r>
            <a:r>
              <a:rPr lang="en-US" dirty="0" smtClean="0"/>
              <a:t> Example</a:t>
            </a:r>
            <a:r>
              <a:rPr lang="en-US" dirty="0"/>
              <a:t>:</a:t>
            </a:r>
            <a:r>
              <a:rPr lang="en-US" dirty="0" smtClean="0"/>
              <a:t> </a:t>
            </a:r>
          </a:p>
          <a:p>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a:solidFill>
                  <a:srgbClr val="FF0000"/>
                </a:solidFill>
              </a:rPr>
              <a:t>"some </a:t>
            </a:r>
            <a:r>
              <a:rPr lang="en-US" dirty="0" smtClean="0">
                <a:solidFill>
                  <a:srgbClr val="FF0000"/>
                </a:solidFill>
              </a:rPr>
              <a:t>value“</a:t>
            </a:r>
          </a:p>
          <a:p>
            <a:r>
              <a:rPr lang="en-US" dirty="0"/>
              <a:t>Second way is to declare them inside any </a:t>
            </a:r>
            <a:r>
              <a:rPr lang="en-US" b="1" dirty="0"/>
              <a:t>function</a:t>
            </a:r>
            <a:r>
              <a:rPr lang="en-US" dirty="0"/>
              <a:t> of the class, using the </a:t>
            </a:r>
            <a:r>
              <a:rPr lang="en-US" dirty="0" smtClean="0"/>
              <a:t>self</a:t>
            </a:r>
            <a:r>
              <a:rPr lang="en-US" dirty="0"/>
              <a:t> keyword</a:t>
            </a:r>
            <a:r>
              <a:rPr lang="en-US" dirty="0" smtClean="0"/>
              <a:t>.</a:t>
            </a:r>
            <a:r>
              <a:rPr lang="en-US" dirty="0"/>
              <a:t> Also, it is possible to assign values to the variables while declaring them but sometimes it may happen that the values of these variables may vary for different objects of the same class. In such cases, you'll have to go for assigning values to the variables after the object creation.</a:t>
            </a:r>
          </a:p>
          <a:p>
            <a:r>
              <a:rPr lang="en-US" dirty="0"/>
              <a:t>Again, this can be done in two ways. First, by calling each variable direct from the object, using the dot . symbol, like:</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a:solidFill>
                  <a:srgbClr val="FF0000"/>
                </a:solidFill>
              </a:rPr>
              <a:t>"some other </a:t>
            </a:r>
            <a:r>
              <a:rPr lang="en-US" dirty="0" smtClean="0">
                <a:solidFill>
                  <a:srgbClr val="FF0000"/>
                </a:solidFill>
              </a:rPr>
              <a:t>value“</a:t>
            </a:r>
          </a:p>
          <a:p>
            <a:r>
              <a:rPr lang="en-US" dirty="0" smtClean="0"/>
              <a:t>or </a:t>
            </a:r>
            <a:r>
              <a:rPr lang="en-US" dirty="0"/>
              <a:t>we can also ask user for an input:</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err="1" smtClean="0">
                <a:solidFill>
                  <a:srgbClr val="FF0000"/>
                </a:solidFill>
              </a:rPr>
              <a:t>raw_input</a:t>
            </a:r>
            <a:r>
              <a:rPr lang="en-US" dirty="0">
                <a:solidFill>
                  <a:srgbClr val="FF0000"/>
                </a:solidFill>
              </a:rPr>
              <a:t>()</a:t>
            </a:r>
            <a:endParaRPr lang="en-IN" dirty="0">
              <a:solidFill>
                <a:srgbClr val="FF0000"/>
              </a:solidFill>
            </a:endParaRPr>
          </a:p>
        </p:txBody>
      </p:sp>
      <p:sp>
        <p:nvSpPr>
          <p:cNvPr id="3" name="Footer Placeholder 2"/>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33340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Besides this we can also assign/modify values of our variables inside class functions using the </a:t>
            </a:r>
            <a:r>
              <a:rPr lang="en-US" dirty="0" err="1" smtClean="0"/>
              <a:t>self</a:t>
            </a:r>
            <a:r>
              <a:rPr lang="en-US" dirty="0" err="1"/>
              <a:t>keyword</a:t>
            </a:r>
            <a:r>
              <a:rPr lang="en-US" dirty="0" smtClean="0"/>
              <a:t>.</a:t>
            </a:r>
            <a:r>
              <a:rPr lang="en-US" dirty="0"/>
              <a:t> </a:t>
            </a:r>
            <a:endParaRPr lang="en-US" dirty="0" smtClean="0"/>
          </a:p>
          <a:p>
            <a:r>
              <a:rPr lang="en-US" dirty="0" smtClean="0">
                <a:solidFill>
                  <a:srgbClr val="FF0000"/>
                </a:solidFill>
              </a:rPr>
              <a:t>class Example:</a:t>
            </a:r>
          </a:p>
          <a:p>
            <a:r>
              <a:rPr lang="en-US" dirty="0" err="1" smtClean="0">
                <a:solidFill>
                  <a:srgbClr val="FF0000"/>
                </a:solidFill>
              </a:rPr>
              <a:t>def</a:t>
            </a:r>
            <a:r>
              <a:rPr lang="en-US" dirty="0" smtClean="0">
                <a:solidFill>
                  <a:srgbClr val="FF0000"/>
                </a:solidFill>
              </a:rPr>
              <a:t> </a:t>
            </a:r>
            <a:r>
              <a:rPr lang="en-US" dirty="0" err="1">
                <a:solidFill>
                  <a:srgbClr val="FF0000"/>
                </a:solidFill>
              </a:rPr>
              <a:t>anotherFunction</a:t>
            </a:r>
            <a:r>
              <a:rPr lang="en-US" dirty="0">
                <a:solidFill>
                  <a:srgbClr val="FF0000"/>
                </a:solidFill>
              </a:rPr>
              <a:t>(</a:t>
            </a:r>
            <a:r>
              <a:rPr lang="en-US" dirty="0" smtClean="0">
                <a:solidFill>
                  <a:srgbClr val="FF0000"/>
                </a:solidFill>
              </a:rPr>
              <a:t>self</a:t>
            </a:r>
            <a:r>
              <a:rPr lang="en-US" dirty="0">
                <a:solidFill>
                  <a:srgbClr val="FF0000"/>
                </a:solidFill>
              </a:rPr>
              <a:t>,</a:t>
            </a:r>
            <a:r>
              <a:rPr lang="en-US" dirty="0" smtClean="0">
                <a:solidFill>
                  <a:srgbClr val="FF0000"/>
                </a:solidFill>
              </a:rPr>
              <a:t> parameter1</a:t>
            </a:r>
            <a:r>
              <a:rPr lang="en-US" dirty="0">
                <a:solidFill>
                  <a:srgbClr val="FF0000"/>
                </a:solidFill>
              </a:rPr>
              <a:t>):</a:t>
            </a:r>
            <a:r>
              <a:rPr lang="en-US" dirty="0" smtClean="0">
                <a:solidFill>
                  <a:srgbClr val="FF0000"/>
                </a:solidFill>
              </a:rPr>
              <a:t> </a:t>
            </a:r>
            <a:r>
              <a:rPr lang="en-US" dirty="0" err="1" smtClean="0">
                <a:solidFill>
                  <a:srgbClr val="FF0000"/>
                </a:solidFill>
              </a:rPr>
              <a:t>self</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parameter1</a:t>
            </a:r>
            <a:r>
              <a:rPr lang="en-US" dirty="0" smtClean="0"/>
              <a:t> </a:t>
            </a:r>
            <a:r>
              <a:rPr lang="en-US" dirty="0"/>
              <a:t># or by calling for a user input</a:t>
            </a:r>
            <a:r>
              <a:rPr lang="en-US" dirty="0" smtClean="0"/>
              <a:t> </a:t>
            </a:r>
          </a:p>
          <a:p>
            <a:r>
              <a:rPr lang="en-US" dirty="0" err="1" smtClean="0">
                <a:solidFill>
                  <a:srgbClr val="FF0000"/>
                </a:solidFill>
              </a:rPr>
              <a:t>self.myVariable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err="1" smtClean="0">
                <a:solidFill>
                  <a:srgbClr val="FF0000"/>
                </a:solidFill>
              </a:rPr>
              <a:t>raw_input</a:t>
            </a:r>
            <a:r>
              <a:rPr lang="en-US" dirty="0" smtClean="0">
                <a:solidFill>
                  <a:srgbClr val="FF0000"/>
                </a:solidFill>
              </a:rPr>
              <a:t>()</a:t>
            </a:r>
          </a:p>
          <a:p>
            <a:r>
              <a:rPr lang="en-US" dirty="0"/>
              <a:t>If we have such a function defined in our class, then the object's variables can be initialized or re-</a:t>
            </a:r>
            <a:r>
              <a:rPr lang="en-US" dirty="0" err="1"/>
              <a:t>initialised</a:t>
            </a:r>
            <a:r>
              <a:rPr lang="en-US" dirty="0"/>
              <a:t> by calling the </a:t>
            </a:r>
            <a:r>
              <a:rPr lang="en-US" dirty="0" err="1"/>
              <a:t>anotherFunction</a:t>
            </a:r>
            <a:r>
              <a:rPr lang="en-US" dirty="0"/>
              <a:t>() method and passing the desired value as parameter to this method/function.</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smtClean="0">
                <a:solidFill>
                  <a:srgbClr val="FF0000"/>
                </a:solidFill>
              </a:rPr>
              <a:t> </a:t>
            </a:r>
            <a:r>
              <a:rPr lang="en-US" dirty="0">
                <a:solidFill>
                  <a:srgbClr val="FF0000"/>
                </a:solidFill>
              </a:rPr>
              <a:t>=</a:t>
            </a:r>
            <a:r>
              <a:rPr lang="en-US" dirty="0" smtClean="0">
                <a:solidFill>
                  <a:srgbClr val="FF0000"/>
                </a:solidFill>
              </a:rPr>
              <a:t> Example</a:t>
            </a:r>
            <a:r>
              <a:rPr lang="en-US" dirty="0">
                <a:solidFill>
                  <a:srgbClr val="FF0000"/>
                </a:solidFill>
              </a:rPr>
              <a:t>()</a:t>
            </a:r>
            <a:r>
              <a:rPr lang="en-US" dirty="0" smtClean="0">
                <a:solidFill>
                  <a:srgbClr val="FF0000"/>
                </a:solidFill>
              </a:rPr>
              <a:t> </a:t>
            </a:r>
          </a:p>
          <a:p>
            <a:r>
              <a:rPr lang="en-US" dirty="0" smtClean="0">
                <a:solidFill>
                  <a:srgbClr val="FF0000"/>
                </a:solidFill>
              </a:rPr>
              <a:t>&gt;&gt;&gt; </a:t>
            </a:r>
            <a:r>
              <a:rPr lang="en-US" dirty="0" err="1" smtClean="0">
                <a:solidFill>
                  <a:srgbClr val="FF0000"/>
                </a:solidFill>
              </a:rPr>
              <a:t>myObject</a:t>
            </a:r>
            <a:r>
              <a:rPr lang="en-US" dirty="0" err="1">
                <a:solidFill>
                  <a:srgbClr val="FF0000"/>
                </a:solidFill>
              </a:rPr>
              <a:t>.</a:t>
            </a:r>
            <a:r>
              <a:rPr lang="en-US" dirty="0" err="1" smtClean="0">
                <a:solidFill>
                  <a:srgbClr val="FF0000"/>
                </a:solidFill>
              </a:rPr>
              <a:t>anotherFunction</a:t>
            </a:r>
            <a:r>
              <a:rPr lang="en-US" dirty="0">
                <a:solidFill>
                  <a:srgbClr val="FF0000"/>
                </a:solidFill>
              </a:rPr>
              <a:t>("Amazing Spiderman</a:t>
            </a:r>
            <a:r>
              <a:rPr lang="en-US" dirty="0" smtClean="0">
                <a:solidFill>
                  <a:srgbClr val="FF0000"/>
                </a:solidFill>
              </a:rPr>
              <a:t>")</a:t>
            </a:r>
          </a:p>
          <a:p>
            <a:r>
              <a:rPr lang="en-US" dirty="0" smtClean="0">
                <a:solidFill>
                  <a:srgbClr val="FF0000"/>
                </a:solidFill>
              </a:rPr>
              <a:t> </a:t>
            </a:r>
            <a:r>
              <a:rPr lang="en-US" dirty="0">
                <a:solidFill>
                  <a:srgbClr val="FF0000"/>
                </a:solidFill>
              </a:rPr>
              <a:t>&gt;&gt;&gt;</a:t>
            </a:r>
            <a:r>
              <a:rPr lang="en-US" dirty="0" smtClean="0">
                <a:solidFill>
                  <a:srgbClr val="FF0000"/>
                </a:solidFill>
              </a:rPr>
              <a:t> </a:t>
            </a:r>
            <a:r>
              <a:rPr lang="en-US" dirty="0">
                <a:solidFill>
                  <a:srgbClr val="FF0000"/>
                </a:solidFill>
              </a:rPr>
              <a:t>print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661248"/>
            <a:ext cx="4495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26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67544" y="692696"/>
            <a:ext cx="8229600" cy="4525963"/>
          </a:xfrm>
        </p:spPr>
        <p:txBody>
          <a:bodyPr>
            <a:normAutofit fontScale="25000" lnSpcReduction="20000"/>
          </a:bodyPr>
          <a:lstStyle/>
          <a:p>
            <a:r>
              <a:rPr lang="en-US" sz="9600" dirty="0"/>
              <a:t>As it can be seen, this was a usual user-defined function inside </a:t>
            </a:r>
            <a:r>
              <a:rPr lang="en-US" sz="9600" dirty="0" smtClean="0"/>
              <a:t>Example</a:t>
            </a:r>
            <a:r>
              <a:rPr lang="en-US" sz="9600" dirty="0"/>
              <a:t> class which is </a:t>
            </a:r>
            <a:r>
              <a:rPr lang="en-US" sz="9600" dirty="0" err="1"/>
              <a:t>utilising</a:t>
            </a:r>
            <a:r>
              <a:rPr lang="en-US" sz="9600" dirty="0"/>
              <a:t> parameters to initialize the variable. The concept is fairly simple here. Although, there exists something better, which uses pretty much the same principle and is a defined standard. It's known as a </a:t>
            </a:r>
            <a:r>
              <a:rPr lang="en-US" sz="9600" b="1" dirty="0"/>
              <a:t>Constructor</a:t>
            </a:r>
            <a:r>
              <a:rPr lang="en-US" sz="9600" dirty="0" smtClean="0"/>
              <a:t>.</a:t>
            </a:r>
            <a:r>
              <a:rPr lang="en-US" sz="9600" b="1" dirty="0"/>
              <a:t> Constructor</a:t>
            </a:r>
            <a:r>
              <a:rPr lang="en-US" sz="9600" dirty="0"/>
              <a:t> is a special type of function that is called automatically whenever an object of that class is created. For example</a:t>
            </a:r>
            <a:r>
              <a:rPr lang="en-US" sz="9600" dirty="0" smtClean="0"/>
              <a:t>,</a:t>
            </a:r>
            <a:r>
              <a:rPr lang="en-US" sz="9600" dirty="0"/>
              <a:t> </a:t>
            </a:r>
            <a:endParaRPr lang="en-US" sz="9600" dirty="0" smtClean="0"/>
          </a:p>
          <a:p>
            <a:r>
              <a:rPr lang="en-US" sz="9600" dirty="0" smtClean="0">
                <a:solidFill>
                  <a:srgbClr val="FF0000"/>
                </a:solidFill>
              </a:rPr>
              <a:t>&gt;&gt;&gt; </a:t>
            </a:r>
            <a:r>
              <a:rPr lang="en-US" sz="9600" dirty="0" err="1" smtClean="0">
                <a:solidFill>
                  <a:srgbClr val="FF0000"/>
                </a:solidFill>
              </a:rPr>
              <a:t>myObject</a:t>
            </a:r>
            <a:r>
              <a:rPr lang="en-US" sz="9600" dirty="0" smtClean="0">
                <a:solidFill>
                  <a:srgbClr val="FF0000"/>
                </a:solidFill>
              </a:rPr>
              <a:t> </a:t>
            </a:r>
            <a:r>
              <a:rPr lang="en-US" sz="9600" dirty="0">
                <a:solidFill>
                  <a:srgbClr val="FF0000"/>
                </a:solidFill>
              </a:rPr>
              <a:t>=</a:t>
            </a:r>
            <a:r>
              <a:rPr lang="en-US" sz="9600" dirty="0" smtClean="0">
                <a:solidFill>
                  <a:srgbClr val="FF0000"/>
                </a:solidFill>
              </a:rPr>
              <a:t> Example()</a:t>
            </a:r>
          </a:p>
          <a:p>
            <a:r>
              <a:rPr lang="en-US" sz="9600" dirty="0" smtClean="0"/>
              <a:t>By </a:t>
            </a:r>
            <a:r>
              <a:rPr lang="en-US" sz="9600" dirty="0"/>
              <a:t>writing Example() in the code above, we are informing python that </a:t>
            </a:r>
            <a:r>
              <a:rPr lang="en-US" sz="9600" dirty="0" err="1"/>
              <a:t>myObject</a:t>
            </a:r>
            <a:r>
              <a:rPr lang="en-US" sz="9600" dirty="0"/>
              <a:t> is an object of class Example. And that is exactly when the constructor of that class is called.</a:t>
            </a:r>
          </a:p>
          <a:p>
            <a:r>
              <a:rPr lang="en-US" sz="9600" dirty="0"/>
              <a:t>But what will it do? Well, generally, the constructors are used to initialize the variables of the class for an object(instance), although it can perform some other tasks as well, like checking if there are enough resources, if the value used to initialize any variable is valid or not, etc.</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42669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Defining Constructor method in a class</a:t>
            </a:r>
            <a:br>
              <a:rPr lang="en-US" b="1" dirty="0"/>
            </a:br>
            <a:r>
              <a:rPr lang="en-US" b="1" dirty="0" smtClean="0"/>
              <a:t>	</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python, the object creation part is divided into two parts:</a:t>
            </a:r>
          </a:p>
          <a:p>
            <a:r>
              <a:rPr lang="en-US" dirty="0"/>
              <a:t>Object Creation</a:t>
            </a:r>
          </a:p>
          <a:p>
            <a:r>
              <a:rPr lang="en-US" dirty="0"/>
              <a:t>Object </a:t>
            </a:r>
            <a:r>
              <a:rPr lang="en-US" dirty="0" err="1"/>
              <a:t>Initialisation</a:t>
            </a:r>
            <a:endParaRPr lang="en-US" dirty="0"/>
          </a:p>
          <a:p>
            <a:r>
              <a:rPr lang="en-IN" b="1" dirty="0"/>
              <a:t>Object Creation</a:t>
            </a:r>
          </a:p>
          <a:p>
            <a:r>
              <a:rPr lang="en-US" dirty="0"/>
              <a:t>Object creation is controlled by a </a:t>
            </a:r>
            <a:r>
              <a:rPr lang="en-US" dirty="0" smtClean="0"/>
              <a:t>static</a:t>
            </a:r>
            <a:r>
              <a:rPr lang="en-US" dirty="0"/>
              <a:t> class method with the name </a:t>
            </a:r>
            <a:r>
              <a:rPr lang="en-US" dirty="0" smtClean="0"/>
              <a:t>__new__</a:t>
            </a:r>
            <a:r>
              <a:rPr lang="en-US" dirty="0"/>
              <a:t>. Hence when you call </a:t>
            </a:r>
            <a:r>
              <a:rPr lang="en-US" dirty="0" smtClean="0"/>
              <a:t>Example()</a:t>
            </a:r>
            <a:r>
              <a:rPr lang="en-US" dirty="0"/>
              <a:t>, to create an object of the class </a:t>
            </a:r>
            <a:r>
              <a:rPr lang="en-US" dirty="0" smtClean="0"/>
              <a:t>Example</a:t>
            </a:r>
            <a:r>
              <a:rPr lang="en-US" dirty="0"/>
              <a:t>, then the </a:t>
            </a:r>
            <a:r>
              <a:rPr lang="en-US" dirty="0" smtClean="0"/>
              <a:t>__new__</a:t>
            </a:r>
            <a:r>
              <a:rPr lang="en-US" dirty="0"/>
              <a:t> method of this class is called. Python defines this function for every class by default, although you can always do that explicitly too, to play around with object creation</a:t>
            </a:r>
            <a:r>
              <a:rPr lang="en-US" dirty="0" smtClean="0"/>
              <a:t>.</a:t>
            </a:r>
          </a:p>
          <a:p>
            <a:r>
              <a:rPr lang="en-US" dirty="0" smtClean="0">
                <a:solidFill>
                  <a:srgbClr val="FF0000"/>
                </a:solidFill>
              </a:rPr>
              <a:t>class Example:</a:t>
            </a:r>
          </a:p>
          <a:p>
            <a:r>
              <a:rPr lang="en-US" dirty="0" err="1" smtClean="0">
                <a:solidFill>
                  <a:srgbClr val="FF0000"/>
                </a:solidFill>
              </a:rPr>
              <a:t>myVariable</a:t>
            </a:r>
            <a:r>
              <a:rPr lang="en-US" dirty="0" smtClean="0">
                <a:solidFill>
                  <a:srgbClr val="FF0000"/>
                </a:solidFill>
              </a:rPr>
              <a:t> = "some value"</a:t>
            </a:r>
          </a:p>
          <a:p>
            <a:r>
              <a:rPr lang="en-US" dirty="0" err="1" smtClean="0">
                <a:solidFill>
                  <a:srgbClr val="FF0000"/>
                </a:solidFill>
              </a:rPr>
              <a:t>simpleObj</a:t>
            </a:r>
            <a:r>
              <a:rPr lang="en-US" dirty="0" smtClean="0">
                <a:solidFill>
                  <a:srgbClr val="FF0000"/>
                </a:solidFill>
              </a:rPr>
              <a:t> = Example()</a:t>
            </a:r>
          </a:p>
          <a:p>
            <a:r>
              <a:rPr lang="en-US" dirty="0" smtClean="0">
                <a:solidFill>
                  <a:srgbClr val="FF0000"/>
                </a:solidFill>
              </a:rPr>
              <a:t>print type(</a:t>
            </a:r>
            <a:r>
              <a:rPr lang="en-US" dirty="0" err="1" smtClean="0">
                <a:solidFill>
                  <a:srgbClr val="FF0000"/>
                </a:solidFill>
              </a:rPr>
              <a:t>simpleObj</a:t>
            </a:r>
            <a:r>
              <a:rPr lang="en-US" dirty="0" smtClean="0">
                <a:solidFill>
                  <a:srgbClr val="FF0000"/>
                </a:solidFill>
              </a:rPr>
              <a:t>)</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81609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Object Initialisation</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Object </a:t>
            </a:r>
            <a:r>
              <a:rPr lang="en-US" dirty="0" err="1"/>
              <a:t>initialisation</a:t>
            </a:r>
            <a:r>
              <a:rPr lang="en-US" dirty="0"/>
              <a:t> is controlled by an </a:t>
            </a:r>
            <a:r>
              <a:rPr lang="en-US" b="1" dirty="0"/>
              <a:t>instance</a:t>
            </a:r>
            <a:r>
              <a:rPr lang="en-US" dirty="0"/>
              <a:t> method with the name __</a:t>
            </a:r>
            <a:r>
              <a:rPr lang="en-US" dirty="0" err="1"/>
              <a:t>init</a:t>
            </a:r>
            <a:r>
              <a:rPr lang="en-US" dirty="0"/>
              <a:t>__ and which is also generally called as a </a:t>
            </a:r>
            <a:r>
              <a:rPr lang="en-US" b="1" dirty="0"/>
              <a:t>Constructor</a:t>
            </a:r>
            <a:r>
              <a:rPr lang="en-US" dirty="0"/>
              <a:t>. Although, both __new__ and __</a:t>
            </a:r>
            <a:r>
              <a:rPr lang="en-US" dirty="0" err="1"/>
              <a:t>init</a:t>
            </a:r>
            <a:r>
              <a:rPr lang="en-US" dirty="0"/>
              <a:t>__ together forms a constructor.</a:t>
            </a:r>
          </a:p>
          <a:p>
            <a:r>
              <a:rPr lang="en-US" dirty="0"/>
              <a:t>Once the object is created, you can make sure that every variable in the object is correctly </a:t>
            </a:r>
            <a:r>
              <a:rPr lang="en-US" dirty="0" err="1"/>
              <a:t>initialised</a:t>
            </a:r>
            <a:r>
              <a:rPr lang="en-US" dirty="0"/>
              <a:t> by defining an __</a:t>
            </a:r>
            <a:r>
              <a:rPr lang="en-US" dirty="0" err="1"/>
              <a:t>init</a:t>
            </a:r>
            <a:r>
              <a:rPr lang="en-US" dirty="0"/>
              <a:t>__ method in your class, which pretty much means </a:t>
            </a:r>
            <a:r>
              <a:rPr lang="en-US" b="1" dirty="0" err="1"/>
              <a:t>init-iate</a:t>
            </a:r>
            <a:r>
              <a:rPr lang="en-US" dirty="0"/>
              <a:t>.</a:t>
            </a:r>
          </a:p>
          <a:p>
            <a:r>
              <a:rPr lang="en-US" dirty="0"/>
              <a:t>Thus, it doesn't matter what the class name is, if you want to write a constructor(to </a:t>
            </a:r>
            <a:r>
              <a:rPr lang="en-US" dirty="0" err="1"/>
              <a:t>initialise</a:t>
            </a:r>
            <a:r>
              <a:rPr lang="en-US" dirty="0"/>
              <a:t> your object) for that class, it has to be the __</a:t>
            </a:r>
            <a:r>
              <a:rPr lang="en-US" dirty="0" err="1"/>
              <a:t>init</a:t>
            </a:r>
            <a:r>
              <a:rPr lang="en-US" dirty="0"/>
              <a:t>__() method. Within this function, you're free to declare a class variable(using self) or initialize them. Here is a quick example for our Example class with __</a:t>
            </a:r>
            <a:r>
              <a:rPr lang="en-US" dirty="0" err="1"/>
              <a:t>init</a:t>
            </a:r>
            <a:r>
              <a:rPr lang="en-US" dirty="0"/>
              <a:t>__ method:</a:t>
            </a:r>
          </a:p>
          <a:p>
            <a:r>
              <a:rPr lang="en-US" dirty="0" smtClean="0">
                <a:solidFill>
                  <a:srgbClr val="FF0000"/>
                </a:solidFill>
              </a:rPr>
              <a:t>class Example: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__</a:t>
            </a:r>
            <a:r>
              <a:rPr lang="en-US" dirty="0" err="1" smtClean="0">
                <a:solidFill>
                  <a:srgbClr val="FF0000"/>
                </a:solidFill>
              </a:rPr>
              <a:t>init</a:t>
            </a:r>
            <a:r>
              <a:rPr lang="en-US" dirty="0" smtClean="0">
                <a:solidFill>
                  <a:srgbClr val="FF0000"/>
                </a:solidFill>
              </a:rPr>
              <a:t>__(self, value1, value2):</a:t>
            </a:r>
          </a:p>
          <a:p>
            <a:r>
              <a:rPr lang="en-US" dirty="0" smtClean="0">
                <a:solidFill>
                  <a:srgbClr val="FF0000"/>
                </a:solidFill>
              </a:rPr>
              <a:t>	    self.myVariable1 = value1</a:t>
            </a:r>
          </a:p>
          <a:p>
            <a:r>
              <a:rPr lang="en-US" dirty="0" smtClean="0">
                <a:solidFill>
                  <a:srgbClr val="FF0000"/>
                </a:solidFill>
              </a:rPr>
              <a:t>		self.myVariable2 = value2</a:t>
            </a:r>
          </a:p>
          <a:p>
            <a:r>
              <a:rPr lang="en-US" dirty="0" smtClean="0">
                <a:solidFill>
                  <a:srgbClr val="FF0000"/>
                </a:solidFill>
              </a:rPr>
              <a:t>		print "All variable initialized"</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119973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Once you define the __</a:t>
            </a:r>
            <a:r>
              <a:rPr lang="en-US" dirty="0" err="1"/>
              <a:t>init</a:t>
            </a:r>
            <a:r>
              <a:rPr lang="en-US" dirty="0"/>
              <a:t>__ method in a class, then while creating an object, when you call Example(), you can provide all the necessary parameters required for the object's variables, because when we call Example(), behind the scene python calls the __</a:t>
            </a:r>
            <a:r>
              <a:rPr lang="en-US" dirty="0" err="1"/>
              <a:t>init</a:t>
            </a:r>
            <a:r>
              <a:rPr lang="en-US" dirty="0"/>
              <a:t>__ function for the created object automatically.</a:t>
            </a:r>
          </a:p>
          <a:p>
            <a:r>
              <a:rPr lang="en-US" dirty="0"/>
              <a:t>This is how the code will look</a:t>
            </a:r>
            <a:r>
              <a:rPr lang="en-US" dirty="0" smtClean="0"/>
              <a:t>:</a:t>
            </a:r>
          </a:p>
          <a:p>
            <a:r>
              <a:rPr lang="en-US" dirty="0">
                <a:solidFill>
                  <a:srgbClr val="FF0000"/>
                </a:solidFill>
              </a:rPr>
              <a:t>&gt;&gt;&gt;</a:t>
            </a:r>
            <a:r>
              <a:rPr lang="en-US" dirty="0" smtClean="0">
                <a:solidFill>
                  <a:srgbClr val="FF0000"/>
                </a:solidFill>
              </a:rPr>
              <a:t> </a:t>
            </a:r>
            <a:r>
              <a:rPr lang="en-US" dirty="0" err="1" smtClean="0">
                <a:solidFill>
                  <a:srgbClr val="FF0000"/>
                </a:solidFill>
              </a:rPr>
              <a:t>myObj</a:t>
            </a:r>
            <a:r>
              <a:rPr lang="en-US" dirty="0" smtClean="0">
                <a:solidFill>
                  <a:srgbClr val="FF0000"/>
                </a:solidFill>
              </a:rPr>
              <a:t> </a:t>
            </a:r>
            <a:r>
              <a:rPr lang="en-US" dirty="0">
                <a:solidFill>
                  <a:srgbClr val="FF0000"/>
                </a:solidFill>
              </a:rPr>
              <a:t>=</a:t>
            </a:r>
            <a:r>
              <a:rPr lang="en-US" dirty="0" smtClean="0">
                <a:solidFill>
                  <a:srgbClr val="FF0000"/>
                </a:solidFill>
              </a:rPr>
              <a:t> Example</a:t>
            </a:r>
            <a:r>
              <a:rPr lang="en-US" dirty="0">
                <a:solidFill>
                  <a:srgbClr val="FF0000"/>
                </a:solidFill>
              </a:rPr>
              <a:t>("first variable",</a:t>
            </a:r>
            <a:r>
              <a:rPr lang="en-US" dirty="0" smtClean="0">
                <a:solidFill>
                  <a:srgbClr val="FF0000"/>
                </a:solidFill>
              </a:rPr>
              <a:t> </a:t>
            </a:r>
            <a:r>
              <a:rPr lang="en-US" dirty="0">
                <a:solidFill>
                  <a:srgbClr val="FF0000"/>
                </a:solidFill>
              </a:rPr>
              <a:t>"second variable")</a:t>
            </a: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56895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102" y="1556792"/>
            <a:ext cx="61912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73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OOPS</a:t>
            </a:r>
            <a:endParaRPr lang="en-IN" dirty="0"/>
          </a:p>
        </p:txBody>
      </p:sp>
      <p:sp>
        <p:nvSpPr>
          <p:cNvPr id="4" name="Content Placeholder 3"/>
          <p:cNvSpPr>
            <a:spLocks noGrp="1"/>
          </p:cNvSpPr>
          <p:nvPr>
            <p:ph idx="1"/>
          </p:nvPr>
        </p:nvSpPr>
        <p:spPr/>
        <p:txBody>
          <a:bodyPr>
            <a:normAutofit fontScale="77500" lnSpcReduction="20000"/>
          </a:bodyPr>
          <a:lstStyle/>
          <a:p>
            <a:r>
              <a:rPr lang="en-US" dirty="0"/>
              <a:t>Object Oriented programming is a programming style that is associated with the concept of Class, Objects and various other concepts revolving around these two, like Inheritance, Polymorphism, Abstraction, Encapsulation etc.</a:t>
            </a:r>
          </a:p>
          <a:p>
            <a:r>
              <a:rPr lang="en-US" dirty="0"/>
              <a:t>OOP is designed in such a way that one should focus on an object while programming and not the procedure. An object can be anything that we see around us. It can be a human (that has some properties like - name, address, DOB and so on), a chair (portrayed by size, material, cost </a:t>
            </a:r>
            <a:r>
              <a:rPr lang="en-US" dirty="0" err="1"/>
              <a:t>etc</a:t>
            </a:r>
            <a:r>
              <a:rPr lang="en-US" dirty="0"/>
              <a:t>), a school (depicted by place, student strength, results) etc.</a:t>
            </a:r>
          </a:p>
          <a:p>
            <a:r>
              <a:rPr lang="en-US" dirty="0"/>
              <a:t>Object oriented programming brings programming close to real life, as we are always dealing with an object, performing operations on it, using it's methods and variables etc.</a:t>
            </a:r>
          </a:p>
          <a:p>
            <a:endParaRPr lang="en-IN" dirty="0"/>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07870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normAutofit fontScale="90000"/>
          </a:bodyPr>
          <a:lstStyle/>
          <a:p>
            <a:r>
              <a:rPr lang="en-IN" b="1" dirty="0"/>
              <a:t>Inheritance in Python</a:t>
            </a:r>
            <a:br>
              <a:rPr lang="en-IN" b="1" dirty="0"/>
            </a:b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82591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IN" b="1" dirty="0" smtClean="0"/>
              <a:t>Inheritance in Python</a:t>
            </a:r>
            <a:br>
              <a:rPr lang="en-IN" b="1" dirty="0" smtClean="0"/>
            </a:br>
            <a:endParaRPr lang="en-IN" dirty="0"/>
          </a:p>
        </p:txBody>
      </p:sp>
      <p:sp>
        <p:nvSpPr>
          <p:cNvPr id="3" name="Content Placeholder 2"/>
          <p:cNvSpPr>
            <a:spLocks noGrp="1"/>
          </p:cNvSpPr>
          <p:nvPr>
            <p:ph idx="1"/>
          </p:nvPr>
        </p:nvSpPr>
        <p:spPr>
          <a:xfrm>
            <a:off x="395536" y="764704"/>
            <a:ext cx="8229600" cy="4525963"/>
          </a:xfrm>
        </p:spPr>
        <p:txBody>
          <a:bodyPr>
            <a:noAutofit/>
          </a:bodyPr>
          <a:lstStyle/>
          <a:p>
            <a:r>
              <a:rPr lang="en-US" sz="1900" b="1" dirty="0"/>
              <a:t>Inheritance</a:t>
            </a:r>
            <a:r>
              <a:rPr lang="en-US" sz="1900" dirty="0"/>
              <a:t> is one of the most important aspects of Object Oriented Programming. While programming, many a times, situations arise where we have to write a few classes with some common features and some unique, class-specific features, which include both variables and methods.</a:t>
            </a:r>
          </a:p>
          <a:p>
            <a:r>
              <a:rPr lang="en-US" sz="1900" dirty="0"/>
              <a:t>In such situations, as per object oriented programming, we can take out the common part and put it in a separate class, and make all the other classes inherit this class, to use its methods and variables, hence reducing re-writing the common features in every class, again and again.</a:t>
            </a:r>
          </a:p>
          <a:p>
            <a:r>
              <a:rPr lang="en-US" sz="1900" dirty="0"/>
              <a:t>The class which inherits another class is generally known as the </a:t>
            </a:r>
            <a:r>
              <a:rPr lang="en-US" sz="1900" b="1" dirty="0"/>
              <a:t>Child class</a:t>
            </a:r>
            <a:r>
              <a:rPr lang="en-US" sz="1900" dirty="0"/>
              <a:t>, while the class which is inherited by other classes is called as the </a:t>
            </a:r>
            <a:r>
              <a:rPr lang="en-US" sz="1900" b="1" dirty="0"/>
              <a:t>Parent class</a:t>
            </a:r>
            <a:r>
              <a:rPr lang="en-US" sz="1900" dirty="0"/>
              <a:t>.</a:t>
            </a:r>
          </a:p>
          <a:p>
            <a:r>
              <a:rPr lang="en-US" sz="1900" dirty="0" err="1"/>
              <a:t>Ofcourse</a:t>
            </a:r>
            <a:r>
              <a:rPr lang="en-US" sz="1900" dirty="0"/>
              <a:t>, you must only use this for the related classes only, for example, you can define a class </a:t>
            </a:r>
            <a:r>
              <a:rPr lang="en-US" sz="1900" b="1" dirty="0" err="1"/>
              <a:t>LivingOrganism</a:t>
            </a:r>
            <a:r>
              <a:rPr lang="en-US" sz="1900" dirty="0"/>
              <a:t> with all the basic features of a living organism defined in it, like breathe, eat etc. Now this class can easily be re-used by another class </a:t>
            </a:r>
            <a:r>
              <a:rPr lang="en-US" sz="1900" b="1" dirty="0"/>
              <a:t>Animals</a:t>
            </a:r>
            <a:r>
              <a:rPr lang="en-US" sz="1900" dirty="0"/>
              <a:t> and </a:t>
            </a:r>
            <a:r>
              <a:rPr lang="en-US" sz="1900" b="1" dirty="0" err="1"/>
              <a:t>HumanBeings</a:t>
            </a:r>
            <a:r>
              <a:rPr lang="en-US" sz="1900" dirty="0"/>
              <a:t>, as both of these shares the features.</a:t>
            </a:r>
          </a:p>
          <a:p>
            <a:r>
              <a:rPr lang="en-US" sz="1900" dirty="0"/>
              <a:t>Also, at times, Inheritance is used to simplify big classes with a lot of variables and methods, into smaller classes by breaking down the functionality into core features and secondary features. The core features are generally kept in the parent class.</a:t>
            </a:r>
          </a:p>
          <a:p>
            <a:endParaRPr lang="en-IN" sz="2000"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98003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Time for an Example</a:t>
            </a:r>
            <a:br>
              <a:rPr lang="en-IN" b="1" dirty="0"/>
            </a:br>
            <a:r>
              <a:rPr lang="en-IN" b="1" dirty="0" smtClean="0"/>
              <a:t>	</a:t>
            </a:r>
            <a:endParaRPr lang="en-IN" dirty="0"/>
          </a:p>
        </p:txBody>
      </p:sp>
      <p:sp>
        <p:nvSpPr>
          <p:cNvPr id="3" name="Content Placeholder 2"/>
          <p:cNvSpPr>
            <a:spLocks noGrp="1"/>
          </p:cNvSpPr>
          <p:nvPr>
            <p:ph idx="1"/>
          </p:nvPr>
        </p:nvSpPr>
        <p:spPr>
          <a:xfrm>
            <a:off x="467544" y="836712"/>
            <a:ext cx="8229600" cy="4525963"/>
          </a:xfrm>
        </p:spPr>
        <p:txBody>
          <a:bodyPr>
            <a:noAutofit/>
          </a:bodyPr>
          <a:lstStyle/>
          <a:p>
            <a:r>
              <a:rPr lang="en-US" sz="2000" dirty="0"/>
              <a:t>Let's take simple example. Animals can be divided into multiple types like reptiles, mammals, amphibians etc. While they all are different physically and biologically, there are many characteristics that are common amongst them. So now, we will define a parent class with name </a:t>
            </a:r>
            <a:r>
              <a:rPr lang="en-US" sz="2000" b="1" dirty="0"/>
              <a:t>Animal</a:t>
            </a:r>
            <a:r>
              <a:rPr lang="en-US" sz="2000" dirty="0"/>
              <a:t>, which will have some basic properties and functions related to animals.</a:t>
            </a:r>
          </a:p>
          <a:p>
            <a:r>
              <a:rPr lang="en-US" sz="2000" dirty="0"/>
              <a:t>And then we will define classes for various other types, and all those classes will also inherit the class </a:t>
            </a:r>
            <a:r>
              <a:rPr lang="en-US" sz="2000" b="1" dirty="0"/>
              <a:t>Animal</a:t>
            </a:r>
            <a:r>
              <a:rPr lang="en-US" sz="2000" dirty="0"/>
              <a:t>.</a:t>
            </a:r>
          </a:p>
          <a:p>
            <a:r>
              <a:rPr lang="en-US" sz="2000" dirty="0"/>
              <a:t>Here we have the Animal class.</a:t>
            </a:r>
          </a:p>
          <a:p>
            <a:pPr marL="457200" lvl="1" indent="0">
              <a:buNone/>
            </a:pPr>
            <a:r>
              <a:rPr lang="en-US" sz="2000" dirty="0" smtClean="0">
                <a:solidFill>
                  <a:srgbClr val="FF0000"/>
                </a:solidFill>
              </a:rPr>
              <a:t>class Animal:</a:t>
            </a:r>
          </a:p>
          <a:p>
            <a:pPr marL="457200" lvl="1" indent="0">
              <a:buNone/>
            </a:pPr>
            <a:r>
              <a:rPr lang="en-US" sz="2000" dirty="0" smtClean="0">
                <a:solidFill>
                  <a:srgbClr val="FF0000"/>
                </a:solidFill>
              </a:rPr>
              <a:t>    # properties</a:t>
            </a:r>
          </a:p>
          <a:p>
            <a:pPr marL="457200" lvl="1" indent="0">
              <a:buNone/>
            </a:pPr>
            <a:r>
              <a:rPr lang="en-US" sz="2000" dirty="0" smtClean="0">
                <a:solidFill>
                  <a:srgbClr val="FF0000"/>
                </a:solidFill>
              </a:rPr>
              <a:t>	multicellular = True</a:t>
            </a:r>
          </a:p>
          <a:p>
            <a:pPr marL="457200" lvl="1" indent="0">
              <a:buNone/>
            </a:pPr>
            <a:r>
              <a:rPr lang="en-US" sz="2000" dirty="0" smtClean="0">
                <a:solidFill>
                  <a:srgbClr val="FF0000"/>
                </a:solidFill>
              </a:rPr>
              <a:t>	# Eukaryotic means Cells with Nucleus</a:t>
            </a:r>
          </a:p>
          <a:p>
            <a:pPr marL="457200" lvl="1" indent="0">
              <a:buNone/>
            </a:pPr>
            <a:r>
              <a:rPr lang="en-US" sz="2000" dirty="0" smtClean="0">
                <a:solidFill>
                  <a:srgbClr val="FF0000"/>
                </a:solidFill>
              </a:rPr>
              <a:t>	eukaryotic = True</a:t>
            </a:r>
          </a:p>
          <a:p>
            <a:pPr marL="457200" lvl="1" indent="0">
              <a:buNone/>
            </a:pPr>
            <a:r>
              <a:rPr lang="en-US" sz="2000" dirty="0" smtClean="0">
                <a:solidFill>
                  <a:srgbClr val="FF0000"/>
                </a:solidFill>
              </a:rPr>
              <a:t>	# functions</a:t>
            </a:r>
          </a:p>
          <a:p>
            <a:pPr marL="457200" lvl="1" indent="0">
              <a:buNone/>
            </a:pPr>
            <a:r>
              <a:rPr lang="en-US" sz="2000" dirty="0" smtClean="0">
                <a:solidFill>
                  <a:srgbClr val="FF0000"/>
                </a:solidFill>
              </a:rPr>
              <a:t>	</a:t>
            </a:r>
            <a:r>
              <a:rPr lang="en-US" sz="2000" dirty="0" err="1" smtClean="0">
                <a:solidFill>
                  <a:srgbClr val="FF0000"/>
                </a:solidFill>
              </a:rPr>
              <a:t>def</a:t>
            </a:r>
            <a:r>
              <a:rPr lang="en-US" sz="2000" dirty="0" smtClean="0">
                <a:solidFill>
                  <a:srgbClr val="FF0000"/>
                </a:solidFill>
              </a:rPr>
              <a:t> breath()</a:t>
            </a:r>
          </a:p>
          <a:p>
            <a:pPr marL="457200" lvl="1" indent="0">
              <a:buNone/>
            </a:pPr>
            <a:r>
              <a:rPr lang="en-US" sz="2000" dirty="0" smtClean="0">
                <a:solidFill>
                  <a:srgbClr val="FF0000"/>
                </a:solidFill>
              </a:rPr>
              <a:t>	</a:t>
            </a:r>
            <a:r>
              <a:rPr lang="en-US" sz="2000" dirty="0" err="1" smtClean="0">
                <a:solidFill>
                  <a:srgbClr val="FF0000"/>
                </a:solidFill>
              </a:rPr>
              <a:t>def</a:t>
            </a:r>
            <a:r>
              <a:rPr lang="en-US" sz="2000" dirty="0" smtClean="0">
                <a:solidFill>
                  <a:srgbClr val="FF0000"/>
                </a:solidFill>
              </a:rPr>
              <a:t> feed()</a:t>
            </a:r>
            <a:endParaRPr lang="en-IN" sz="2000" dirty="0">
              <a:solidFill>
                <a:srgbClr val="FF0000"/>
              </a:solidFill>
            </a:endParaRPr>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391957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Now let's define a class for </a:t>
            </a:r>
            <a:r>
              <a:rPr lang="en-US" b="1" dirty="0"/>
              <a:t>Mammals</a:t>
            </a:r>
            <a:r>
              <a:rPr lang="en-US" dirty="0"/>
              <a:t>. As mammals are animals with warm blood, who produce milk for their infants </a:t>
            </a:r>
            <a:r>
              <a:rPr lang="en-US" dirty="0" err="1"/>
              <a:t>etc</a:t>
            </a:r>
            <a:r>
              <a:rPr lang="en-US" dirty="0"/>
              <a:t>, hence our </a:t>
            </a:r>
            <a:r>
              <a:rPr lang="en-US" dirty="0" smtClean="0"/>
              <a:t>Mammal</a:t>
            </a:r>
            <a:r>
              <a:rPr lang="en-US" dirty="0"/>
              <a:t> class will look like</a:t>
            </a:r>
            <a:r>
              <a:rPr lang="en-US" dirty="0" smtClean="0"/>
              <a:t>,</a:t>
            </a:r>
          </a:p>
          <a:p>
            <a:r>
              <a:rPr lang="en-US" dirty="0" smtClean="0">
                <a:solidFill>
                  <a:srgbClr val="FF0000"/>
                </a:solidFill>
              </a:rPr>
              <a:t>class Mammal(Animal):</a:t>
            </a:r>
          </a:p>
          <a:p>
            <a:r>
              <a:rPr lang="en-US" dirty="0" smtClean="0">
                <a:solidFill>
                  <a:srgbClr val="FF0000"/>
                </a:solidFill>
              </a:rPr>
              <a:t>	# properties</a:t>
            </a:r>
          </a:p>
          <a:p>
            <a:r>
              <a:rPr lang="en-US" dirty="0" smtClean="0">
                <a:solidFill>
                  <a:srgbClr val="FF0000"/>
                </a:solidFill>
              </a:rPr>
              <a:t>	</a:t>
            </a:r>
            <a:r>
              <a:rPr lang="en-US" dirty="0" err="1" smtClean="0">
                <a:solidFill>
                  <a:srgbClr val="FF0000"/>
                </a:solidFill>
              </a:rPr>
              <a:t>haveMammaryGland</a:t>
            </a:r>
            <a:r>
              <a:rPr lang="en-US" dirty="0" smtClean="0">
                <a:solidFill>
                  <a:srgbClr val="FF0000"/>
                </a:solidFill>
              </a:rPr>
              <a:t> = True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err="1" smtClean="0">
                <a:solidFill>
                  <a:srgbClr val="FF0000"/>
                </a:solidFill>
              </a:rPr>
              <a:t>warmBlood</a:t>
            </a:r>
            <a:r>
              <a:rPr lang="en-US" dirty="0" smtClean="0">
                <a:solidFill>
                  <a:srgbClr val="FF0000"/>
                </a:solidFill>
              </a:rPr>
              <a:t> = True</a:t>
            </a:r>
          </a:p>
          <a:p>
            <a:r>
              <a:rPr lang="en-US" dirty="0" smtClean="0">
                <a:solidFill>
                  <a:srgbClr val="FF0000"/>
                </a:solidFill>
              </a:rPr>
              <a:t>	# functions</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err="1" smtClean="0">
                <a:solidFill>
                  <a:srgbClr val="FF0000"/>
                </a:solidFill>
              </a:rPr>
              <a:t>produceMilk</a:t>
            </a:r>
            <a:r>
              <a:rPr lang="en-US" dirty="0" smtClean="0">
                <a:solidFill>
                  <a:srgbClr val="FF0000"/>
                </a:solidFill>
              </a:rPr>
              <a:t>()</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15181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US" sz="9200" dirty="0"/>
              <a:t>In case we want to create another class for </a:t>
            </a:r>
            <a:r>
              <a:rPr lang="en-US" sz="9200" dirty="0" smtClean="0"/>
              <a:t>Amphibians</a:t>
            </a:r>
            <a:r>
              <a:rPr lang="en-US" sz="9200" dirty="0"/>
              <a:t> too, </a:t>
            </a:r>
            <a:r>
              <a:rPr lang="en-US" sz="9200" dirty="0" smtClean="0"/>
              <a:t>then</a:t>
            </a:r>
          </a:p>
          <a:p>
            <a:r>
              <a:rPr lang="en-US" sz="9200" dirty="0" smtClean="0">
                <a:solidFill>
                  <a:srgbClr val="FF0000"/>
                </a:solidFill>
              </a:rPr>
              <a:t>class Amphibian(Animal):</a:t>
            </a:r>
          </a:p>
          <a:p>
            <a:r>
              <a:rPr lang="en-US" sz="9200" dirty="0" smtClean="0">
                <a:solidFill>
                  <a:srgbClr val="FF0000"/>
                </a:solidFill>
              </a:rPr>
              <a:t>	# properties</a:t>
            </a:r>
          </a:p>
          <a:p>
            <a:r>
              <a:rPr lang="en-US" sz="9200" dirty="0" smtClean="0">
                <a:solidFill>
                  <a:srgbClr val="FF0000"/>
                </a:solidFill>
              </a:rPr>
              <a:t>	</a:t>
            </a:r>
            <a:r>
              <a:rPr lang="en-US" sz="9200" dirty="0" err="1" smtClean="0">
                <a:solidFill>
                  <a:srgbClr val="FF0000"/>
                </a:solidFill>
              </a:rPr>
              <a:t>liveInWater</a:t>
            </a:r>
            <a:r>
              <a:rPr lang="en-US" sz="9200" dirty="0" smtClean="0">
                <a:solidFill>
                  <a:srgbClr val="FF0000"/>
                </a:solidFill>
              </a:rPr>
              <a:t> = True</a:t>
            </a:r>
          </a:p>
          <a:p>
            <a:r>
              <a:rPr lang="en-US" sz="9200" dirty="0" smtClean="0">
                <a:solidFill>
                  <a:srgbClr val="FF0000"/>
                </a:solidFill>
              </a:rPr>
              <a:t>	# functions</a:t>
            </a:r>
          </a:p>
          <a:p>
            <a:r>
              <a:rPr lang="en-US" sz="9200" dirty="0" smtClean="0">
                <a:solidFill>
                  <a:srgbClr val="FF0000"/>
                </a:solidFill>
              </a:rPr>
              <a:t>	</a:t>
            </a:r>
            <a:r>
              <a:rPr lang="en-US" sz="9200" dirty="0" err="1" smtClean="0">
                <a:solidFill>
                  <a:srgbClr val="FF0000"/>
                </a:solidFill>
              </a:rPr>
              <a:t>def</a:t>
            </a:r>
            <a:r>
              <a:rPr lang="en-US" sz="9200" dirty="0" smtClean="0">
                <a:solidFill>
                  <a:srgbClr val="FF0000"/>
                </a:solidFill>
              </a:rPr>
              <a:t> metamorphosis()</a:t>
            </a:r>
            <a:r>
              <a:rPr lang="en-US" sz="9200" dirty="0"/>
              <a:t> </a:t>
            </a:r>
            <a:endParaRPr lang="en-US" sz="9200" dirty="0" smtClean="0"/>
          </a:p>
          <a:p>
            <a:r>
              <a:rPr lang="en-US" sz="9200" dirty="0" smtClean="0"/>
              <a:t>As </a:t>
            </a:r>
            <a:r>
              <a:rPr lang="en-US" sz="9200" dirty="0"/>
              <a:t>the classes Mammals and Amphibian both inherit the class Animal, hence they will have the properties and functions defined in the class Animal.</a:t>
            </a:r>
          </a:p>
          <a:p>
            <a:r>
              <a:rPr lang="en-US" sz="9200" dirty="0"/>
              <a:t>Hence, now any object of Amphibian class, say </a:t>
            </a:r>
            <a:r>
              <a:rPr lang="en-US" sz="9200" b="1" dirty="0"/>
              <a:t>Frog</a:t>
            </a:r>
            <a:r>
              <a:rPr lang="en-US" sz="9200" dirty="0"/>
              <a:t>, will have the properties: multicellular(from class Animal), eukaryotic(from class Animal), </a:t>
            </a:r>
            <a:r>
              <a:rPr lang="en-US" sz="9200" dirty="0" err="1"/>
              <a:t>liveInWater</a:t>
            </a:r>
            <a:r>
              <a:rPr lang="en-US" sz="9200" dirty="0"/>
              <a:t>(from class Amphibian), and would be able to breath(), feed() and do metamorphosis().</a:t>
            </a: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16396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000" dirty="0"/>
              <a:t>And how all this can be written as code, if we create an object, say </a:t>
            </a:r>
            <a:r>
              <a:rPr lang="en-US" sz="2000" b="1" dirty="0"/>
              <a:t>Frog</a:t>
            </a:r>
            <a:r>
              <a:rPr lang="en-US" sz="2000" dirty="0" smtClean="0"/>
              <a:t>:</a:t>
            </a:r>
          </a:p>
          <a:p>
            <a:r>
              <a:rPr lang="en-IN" sz="2000" dirty="0" smtClean="0">
                <a:solidFill>
                  <a:srgbClr val="FF0000"/>
                </a:solidFill>
              </a:rPr>
              <a:t>&gt;&gt;&gt; Amphibian Frog = Amphibian()</a:t>
            </a:r>
          </a:p>
          <a:p>
            <a:r>
              <a:rPr lang="en-IN" sz="2000" dirty="0" smtClean="0">
                <a:solidFill>
                  <a:srgbClr val="FF0000"/>
                </a:solidFill>
              </a:rPr>
              <a:t>&gt;&gt;&gt; </a:t>
            </a:r>
            <a:r>
              <a:rPr lang="en-IN" sz="2000" dirty="0" err="1" smtClean="0">
                <a:solidFill>
                  <a:srgbClr val="FF0000"/>
                </a:solidFill>
              </a:rPr>
              <a:t>Frog.breath</a:t>
            </a:r>
            <a:r>
              <a:rPr lang="en-IN" sz="2000" dirty="0" smtClean="0">
                <a:solidFill>
                  <a:srgbClr val="FF0000"/>
                </a:solidFill>
              </a:rPr>
              <a:t>()   # calling function defined in Animal class</a:t>
            </a:r>
          </a:p>
          <a:p>
            <a:r>
              <a:rPr lang="en-IN" sz="2000" dirty="0" smtClean="0">
                <a:solidFill>
                  <a:srgbClr val="FF0000"/>
                </a:solidFill>
              </a:rPr>
              <a:t>&gt;&gt;&gt; </a:t>
            </a:r>
            <a:r>
              <a:rPr lang="en-IN" sz="2000" dirty="0" err="1" smtClean="0">
                <a:solidFill>
                  <a:srgbClr val="FF0000"/>
                </a:solidFill>
              </a:rPr>
              <a:t>Frog.metamorphosis</a:t>
            </a:r>
            <a:r>
              <a:rPr lang="en-IN" sz="2000" dirty="0" smtClean="0">
                <a:solidFill>
                  <a:srgbClr val="FF0000"/>
                </a:solidFill>
              </a:rPr>
              <a:t>()    # calling function defined in Amphibian class</a:t>
            </a:r>
          </a:p>
          <a:p>
            <a:r>
              <a:rPr lang="en-IN" sz="2000" dirty="0" smtClean="0">
                <a:solidFill>
                  <a:srgbClr val="FF0000"/>
                </a:solidFill>
              </a:rPr>
              <a:t>&gt;&gt;&gt; print </a:t>
            </a:r>
            <a:r>
              <a:rPr lang="en-IN" sz="2000" dirty="0" err="1" smtClean="0">
                <a:solidFill>
                  <a:srgbClr val="FF0000"/>
                </a:solidFill>
              </a:rPr>
              <a:t>Frog.liveInWater</a:t>
            </a:r>
            <a:endParaRPr lang="en-IN" sz="2000" dirty="0" smtClean="0">
              <a:solidFill>
                <a:srgbClr val="FF0000"/>
              </a:solidFill>
            </a:endParaRPr>
          </a:p>
          <a:p>
            <a:endParaRPr lang="en-IN" sz="2000" dirty="0">
              <a:solidFill>
                <a:srgbClr val="FF0000"/>
              </a:solidFill>
            </a:endParaRPr>
          </a:p>
          <a:p>
            <a:r>
              <a:rPr lang="en-IN" sz="2000" b="1" dirty="0"/>
              <a:t>Benefits of using Inheritance</a:t>
            </a:r>
          </a:p>
          <a:p>
            <a:r>
              <a:rPr lang="en-US" sz="2000" dirty="0"/>
              <a:t>Here are a few main advantages of using Inheritance in your programs.</a:t>
            </a:r>
          </a:p>
          <a:p>
            <a:r>
              <a:rPr lang="en-US" sz="2000" dirty="0"/>
              <a:t>Less code </a:t>
            </a:r>
            <a:r>
              <a:rPr lang="en-US" sz="2000" dirty="0" err="1"/>
              <a:t>repeatition</a:t>
            </a:r>
            <a:r>
              <a:rPr lang="en-US" sz="2000" dirty="0"/>
              <a:t>, as the code which is common can be placed in the parent class, hence making it available to all the child classes.</a:t>
            </a:r>
          </a:p>
          <a:p>
            <a:r>
              <a:rPr lang="en-US" sz="2000" b="1" dirty="0"/>
              <a:t>Structured Code</a:t>
            </a:r>
            <a:r>
              <a:rPr lang="en-US" sz="2000" dirty="0"/>
              <a:t>: By dividing the code into classes, we can structure our software better by dividing functionality into classes.</a:t>
            </a:r>
          </a:p>
          <a:p>
            <a:r>
              <a:rPr lang="en-US" sz="2000" dirty="0"/>
              <a:t>Make the code more scalable.</a:t>
            </a:r>
          </a:p>
          <a:p>
            <a:endParaRPr lang="en-IN" sz="2000" dirty="0" smtClean="0">
              <a:solidFill>
                <a:srgbClr val="FF0000"/>
              </a:solidFill>
            </a:endParaRPr>
          </a:p>
          <a:p>
            <a:endParaRPr lang="en-IN" sz="2000"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96952"/>
            <a:ext cx="4829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87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048"/>
            <a:ext cx="8229600" cy="1143000"/>
          </a:xfrm>
        </p:spPr>
        <p:txBody>
          <a:bodyPr>
            <a:normAutofit/>
          </a:bodyPr>
          <a:lstStyle/>
          <a:p>
            <a:r>
              <a:rPr lang="en-US" sz="2800" b="1" dirty="0"/>
              <a:t>Accessing Parent Class Element in Child Class</a:t>
            </a:r>
            <a:br>
              <a:rPr lang="en-US" sz="2800" b="1" dirty="0"/>
            </a:br>
            <a:endParaRPr lang="en-IN" sz="2800" dirty="0"/>
          </a:p>
        </p:txBody>
      </p:sp>
      <p:sp>
        <p:nvSpPr>
          <p:cNvPr id="3" name="Content Placeholder 2"/>
          <p:cNvSpPr>
            <a:spLocks noGrp="1"/>
          </p:cNvSpPr>
          <p:nvPr>
            <p:ph idx="1"/>
          </p:nvPr>
        </p:nvSpPr>
        <p:spPr>
          <a:xfrm>
            <a:off x="467544" y="764704"/>
            <a:ext cx="8229600" cy="4525963"/>
          </a:xfrm>
        </p:spPr>
        <p:txBody>
          <a:bodyPr>
            <a:noAutofit/>
          </a:bodyPr>
          <a:lstStyle/>
          <a:p>
            <a:r>
              <a:rPr lang="en-US" sz="1600" dirty="0" smtClean="0"/>
              <a:t>While working in a child class, at some point you may have to use parent class's properties or functions. In order to access parent class's elements you can use the dot . operator.</a:t>
            </a:r>
          </a:p>
          <a:p>
            <a:r>
              <a:rPr lang="en-US" sz="1600" dirty="0" err="1" smtClean="0">
                <a:solidFill>
                  <a:srgbClr val="FF0000"/>
                </a:solidFill>
              </a:rPr>
              <a:t>Parent.variableName</a:t>
            </a:r>
            <a:endParaRPr lang="en-US" sz="1600" dirty="0" smtClean="0">
              <a:solidFill>
                <a:srgbClr val="FF0000"/>
              </a:solidFill>
            </a:endParaRPr>
          </a:p>
          <a:p>
            <a:r>
              <a:rPr lang="en-US" sz="1600" dirty="0" smtClean="0"/>
              <a:t>Mentioned above is how you can access the variable, or in case you need to call parent class's function then,</a:t>
            </a:r>
          </a:p>
          <a:p>
            <a:r>
              <a:rPr lang="en-US" sz="1600" dirty="0" err="1">
                <a:solidFill>
                  <a:srgbClr val="FF0000"/>
                </a:solidFill>
              </a:rPr>
              <a:t>Parent.functionName</a:t>
            </a:r>
            <a:r>
              <a:rPr lang="en-US" sz="1600" dirty="0">
                <a:solidFill>
                  <a:srgbClr val="FF0000"/>
                </a:solidFill>
              </a:rPr>
              <a:t>()</a:t>
            </a:r>
          </a:p>
          <a:p>
            <a:r>
              <a:rPr lang="en-US" sz="1600" dirty="0" smtClean="0"/>
              <a:t>Where Parent is the name of our parent class, and </a:t>
            </a:r>
            <a:r>
              <a:rPr lang="en-US" sz="1600" dirty="0" err="1" smtClean="0"/>
              <a:t>variableName</a:t>
            </a:r>
            <a:r>
              <a:rPr lang="en-US" sz="1600" dirty="0" smtClean="0"/>
              <a:t> and </a:t>
            </a:r>
            <a:r>
              <a:rPr lang="en-US" sz="1600" dirty="0" err="1" smtClean="0"/>
              <a:t>functionName</a:t>
            </a:r>
            <a:r>
              <a:rPr lang="en-US" sz="1600" dirty="0" smtClean="0"/>
              <a:t>() are its variable and function respectively.</a:t>
            </a:r>
          </a:p>
          <a:p>
            <a:r>
              <a:rPr lang="en-US" sz="1600" dirty="0" smtClean="0"/>
              <a:t>Below is an example, we have a simple example to demonstrate this:</a:t>
            </a:r>
          </a:p>
          <a:p>
            <a:r>
              <a:rPr lang="en-US" sz="1600" dirty="0" smtClean="0">
                <a:solidFill>
                  <a:srgbClr val="FF0000"/>
                </a:solidFill>
              </a:rPr>
              <a:t>class Parent:</a:t>
            </a:r>
          </a:p>
          <a:p>
            <a:r>
              <a:rPr lang="en-US" sz="1600" dirty="0" smtClean="0">
                <a:solidFill>
                  <a:srgbClr val="FF0000"/>
                </a:solidFill>
              </a:rPr>
              <a:t>  	var1 = 1</a:t>
            </a:r>
          </a:p>
          <a:p>
            <a:r>
              <a:rPr lang="en-US" sz="1600" dirty="0" smtClean="0">
                <a:solidFill>
                  <a:srgbClr val="FF0000"/>
                </a:solidFill>
              </a:rPr>
              <a:t>  	</a:t>
            </a:r>
            <a:r>
              <a:rPr lang="en-US" sz="1600" dirty="0" err="1" smtClean="0">
                <a:solidFill>
                  <a:srgbClr val="FF0000"/>
                </a:solidFill>
              </a:rPr>
              <a:t>def</a:t>
            </a:r>
            <a:r>
              <a:rPr lang="en-US" sz="1600" dirty="0" smtClean="0">
                <a:solidFill>
                  <a:srgbClr val="FF0000"/>
                </a:solidFill>
              </a:rPr>
              <a:t> func1(self):</a:t>
            </a:r>
          </a:p>
          <a:p>
            <a:r>
              <a:rPr lang="en-US" sz="1600" dirty="0" smtClean="0">
                <a:solidFill>
                  <a:srgbClr val="FF0000"/>
                </a:solidFill>
              </a:rPr>
              <a:t>  	    # do something here</a:t>
            </a:r>
          </a:p>
          <a:p>
            <a:r>
              <a:rPr lang="en-US" sz="1600" dirty="0" smtClean="0">
                <a:solidFill>
                  <a:srgbClr val="FF0000"/>
                </a:solidFill>
              </a:rPr>
              <a:t>class Child(Parent):</a:t>
            </a:r>
          </a:p>
          <a:p>
            <a:r>
              <a:rPr lang="en-US" sz="1600" dirty="0" smtClean="0">
                <a:solidFill>
                  <a:srgbClr val="FF0000"/>
                </a:solidFill>
              </a:rPr>
              <a:t>  	var2 = 2</a:t>
            </a:r>
          </a:p>
          <a:p>
            <a:r>
              <a:rPr lang="en-US" sz="1600" dirty="0" smtClean="0">
                <a:solidFill>
                  <a:srgbClr val="FF0000"/>
                </a:solidFill>
              </a:rPr>
              <a:t>  	</a:t>
            </a:r>
            <a:r>
              <a:rPr lang="en-US" sz="1600" dirty="0" err="1" smtClean="0">
                <a:solidFill>
                  <a:srgbClr val="FF0000"/>
                </a:solidFill>
              </a:rPr>
              <a:t>def</a:t>
            </a:r>
            <a:r>
              <a:rPr lang="en-US" sz="1600" dirty="0" smtClean="0">
                <a:solidFill>
                  <a:srgbClr val="FF0000"/>
                </a:solidFill>
              </a:rPr>
              <a:t> func2(self):</a:t>
            </a:r>
          </a:p>
          <a:p>
            <a:r>
              <a:rPr lang="en-US" sz="1600" dirty="0" smtClean="0">
                <a:solidFill>
                  <a:srgbClr val="FF0000"/>
                </a:solidFill>
              </a:rPr>
              <a:t>        # do something here too</a:t>
            </a:r>
          </a:p>
          <a:p>
            <a:r>
              <a:rPr lang="en-US" sz="1600" dirty="0" smtClean="0">
                <a:solidFill>
                  <a:srgbClr val="FF0000"/>
                </a:solidFill>
              </a:rPr>
              <a:t>  		# time to use var1 from 'Parent'</a:t>
            </a:r>
          </a:p>
          <a:p>
            <a:r>
              <a:rPr lang="en-US" sz="1600" dirty="0" smtClean="0">
                <a:solidFill>
                  <a:srgbClr val="FF0000"/>
                </a:solidFill>
              </a:rPr>
              <a:t>  	    </a:t>
            </a:r>
            <a:r>
              <a:rPr lang="en-US" sz="1600" dirty="0" err="1" smtClean="0">
                <a:solidFill>
                  <a:srgbClr val="FF0000"/>
                </a:solidFill>
              </a:rPr>
              <a:t>myVar</a:t>
            </a:r>
            <a:r>
              <a:rPr lang="en-US" sz="1600" dirty="0" smtClean="0">
                <a:solidFill>
                  <a:srgbClr val="FF0000"/>
                </a:solidFill>
              </a:rPr>
              <a:t> = Parent.var1 + 10</a:t>
            </a:r>
          </a:p>
          <a:p>
            <a:r>
              <a:rPr lang="en-US" sz="1600" dirty="0" smtClean="0">
                <a:solidFill>
                  <a:srgbClr val="FF0000"/>
                </a:solidFill>
              </a:rPr>
              <a:t>  	    return </a:t>
            </a:r>
            <a:r>
              <a:rPr lang="en-US" sz="1600" dirty="0" err="1" smtClean="0">
                <a:solidFill>
                  <a:srgbClr val="FF0000"/>
                </a:solidFill>
              </a:rPr>
              <a:t>myVar</a:t>
            </a:r>
            <a:endParaRPr lang="en-US" sz="1600" dirty="0" smtClean="0">
              <a:solidFill>
                <a:srgbClr val="FF0000"/>
              </a:solidFill>
            </a:endParaRPr>
          </a:p>
          <a:p>
            <a:endParaRPr lang="en-IN" sz="1600" dirty="0"/>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118881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996952"/>
            <a:ext cx="8229600" cy="1143000"/>
          </a:xfrm>
        </p:spPr>
        <p:txBody>
          <a:bodyPr/>
          <a:lstStyle/>
          <a:p>
            <a:r>
              <a:rPr lang="en-IN" dirty="0" smtClean="0"/>
              <a:t>METHOD OVERRIDING</a:t>
            </a:r>
            <a:endParaRPr lang="en-IN" dirty="0"/>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52280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t>Python Method Overriding Example</a:t>
            </a:r>
            <a:br>
              <a:rPr lang="en-IN" b="1" dirty="0"/>
            </a:br>
            <a:endParaRPr lang="en-IN" dirty="0"/>
          </a:p>
        </p:txBody>
      </p:sp>
      <p:sp>
        <p:nvSpPr>
          <p:cNvPr id="4" name="Content Placeholder 3"/>
          <p:cNvSpPr>
            <a:spLocks noGrp="1"/>
          </p:cNvSpPr>
          <p:nvPr>
            <p:ph idx="1"/>
          </p:nvPr>
        </p:nvSpPr>
        <p:spPr/>
        <p:txBody>
          <a:bodyPr>
            <a:normAutofit fontScale="62500" lnSpcReduction="20000"/>
          </a:bodyPr>
          <a:lstStyle/>
          <a:p>
            <a:r>
              <a:rPr lang="en-US" dirty="0"/>
              <a:t>There is a parent class named </a:t>
            </a:r>
            <a:r>
              <a:rPr lang="en-US" dirty="0" smtClean="0"/>
              <a:t>Animal</a:t>
            </a:r>
            <a:r>
              <a:rPr lang="en-US" dirty="0"/>
              <a:t>:</a:t>
            </a:r>
            <a:endParaRPr lang="en-US" dirty="0" smtClean="0"/>
          </a:p>
          <a:p>
            <a:r>
              <a:rPr lang="en-US" dirty="0" smtClean="0">
                <a:solidFill>
                  <a:srgbClr val="FF0000"/>
                </a:solidFill>
              </a:rPr>
              <a:t>class Animal:</a:t>
            </a:r>
          </a:p>
          <a:p>
            <a:r>
              <a:rPr lang="en-US" dirty="0" smtClean="0">
                <a:solidFill>
                  <a:srgbClr val="FF0000"/>
                </a:solidFill>
              </a:rPr>
              <a:t>    # properties</a:t>
            </a:r>
          </a:p>
          <a:p>
            <a:r>
              <a:rPr lang="en-US" dirty="0" smtClean="0">
                <a:solidFill>
                  <a:srgbClr val="FF0000"/>
                </a:solidFill>
              </a:rPr>
              <a:t>	multicellular = True</a:t>
            </a:r>
          </a:p>
          <a:p>
            <a:r>
              <a:rPr lang="en-US" dirty="0" smtClean="0">
                <a:solidFill>
                  <a:srgbClr val="FF0000"/>
                </a:solidFill>
              </a:rPr>
              <a:t>	# Eukaryotic means Cells with Nucleus</a:t>
            </a:r>
          </a:p>
          <a:p>
            <a:r>
              <a:rPr lang="en-US" dirty="0" smtClean="0">
                <a:solidFill>
                  <a:srgbClr val="FF0000"/>
                </a:solidFill>
              </a:rPr>
              <a:t>	eukaryotic = True</a:t>
            </a:r>
          </a:p>
          <a:p>
            <a:r>
              <a:rPr lang="en-US" dirty="0" smtClean="0">
                <a:solidFill>
                  <a:srgbClr val="FF0000"/>
                </a:solidFill>
              </a:rPr>
              <a:t>	</a:t>
            </a:r>
          </a:p>
          <a:p>
            <a:r>
              <a:rPr lang="en-US" dirty="0" smtClean="0">
                <a:solidFill>
                  <a:srgbClr val="FF0000"/>
                </a:solidFill>
              </a:rPr>
              <a:t>	# function breathe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breathe(self):</a:t>
            </a:r>
          </a:p>
          <a:p>
            <a:r>
              <a:rPr lang="en-US" dirty="0" smtClean="0">
                <a:solidFill>
                  <a:srgbClr val="FF0000"/>
                </a:solidFill>
              </a:rPr>
              <a:t>	    print("I breathe oxygen.")</a:t>
            </a:r>
          </a:p>
          <a:p>
            <a:r>
              <a:rPr lang="en-US" dirty="0" smtClean="0">
                <a:solidFill>
                  <a:srgbClr val="FF0000"/>
                </a:solidFill>
              </a:rPr>
              <a:t>    </a:t>
            </a:r>
          </a:p>
          <a:p>
            <a:r>
              <a:rPr lang="en-US" dirty="0" smtClean="0">
                <a:solidFill>
                  <a:srgbClr val="FF0000"/>
                </a:solidFill>
              </a:rPr>
              <a:t>    # function feed</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feed(self):</a:t>
            </a:r>
          </a:p>
          <a:p>
            <a:r>
              <a:rPr lang="en-US" dirty="0" smtClean="0">
                <a:solidFill>
                  <a:srgbClr val="FF0000"/>
                </a:solidFill>
              </a:rPr>
              <a:t>	    print("I eat food.")</a:t>
            </a:r>
            <a:endParaRPr lang="en-IN" dirty="0">
              <a:solidFill>
                <a:srgbClr val="FF0000"/>
              </a:solidFill>
            </a:endParaRPr>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815782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Let's create a child class </a:t>
            </a:r>
            <a:r>
              <a:rPr lang="en-US" dirty="0" smtClean="0"/>
              <a:t>Herbivorous</a:t>
            </a:r>
            <a:r>
              <a:rPr lang="en-US" dirty="0"/>
              <a:t> which will extend </a:t>
            </a:r>
            <a:r>
              <a:rPr lang="en-US" dirty="0" smtClean="0"/>
              <a:t>the</a:t>
            </a:r>
          </a:p>
          <a:p>
            <a:r>
              <a:rPr lang="en-US" dirty="0" smtClean="0">
                <a:solidFill>
                  <a:srgbClr val="FF0000"/>
                </a:solidFill>
              </a:rPr>
              <a:t>class Herbivorous(Animal): </a:t>
            </a:r>
          </a:p>
          <a:p>
            <a:r>
              <a:rPr lang="en-US" dirty="0" smtClean="0">
                <a:solidFill>
                  <a:srgbClr val="FF0000"/>
                </a:solidFill>
              </a:rPr>
              <a:t># function feed</a:t>
            </a:r>
          </a:p>
          <a:p>
            <a:r>
              <a:rPr lang="en-US" dirty="0" err="1" smtClean="0">
                <a:solidFill>
                  <a:srgbClr val="FF0000"/>
                </a:solidFill>
              </a:rPr>
              <a:t>def</a:t>
            </a:r>
            <a:r>
              <a:rPr lang="en-US" dirty="0" smtClean="0">
                <a:solidFill>
                  <a:srgbClr val="FF0000"/>
                </a:solidFill>
              </a:rPr>
              <a:t> feed(self):</a:t>
            </a:r>
          </a:p>
          <a:p>
            <a:r>
              <a:rPr lang="en-US" dirty="0" smtClean="0">
                <a:solidFill>
                  <a:srgbClr val="FF0000"/>
                </a:solidFill>
              </a:rPr>
              <a:t>print("I eat only plants. I am vegetarian.")</a:t>
            </a:r>
          </a:p>
          <a:p>
            <a:r>
              <a:rPr lang="en-US" dirty="0"/>
              <a:t>In the child class </a:t>
            </a:r>
            <a:r>
              <a:rPr lang="en-US" dirty="0" smtClean="0"/>
              <a:t>Herbivorous</a:t>
            </a:r>
            <a:r>
              <a:rPr lang="en-US" dirty="0"/>
              <a:t> we have overridden the method </a:t>
            </a:r>
            <a:r>
              <a:rPr lang="en-US" dirty="0" smtClean="0"/>
              <a:t>feed()</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26792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r>
              <a:rPr lang="en-US" dirty="0"/>
              <a:t>Let us try to understand a little about all these, through a simple example. Human Beings are living forms, broadly categorized into two types, Male and Female. Right? Its true. Every Human being(Male or Female) has two legs, two hands, two eyes, one nose, one heart etc. There are body parts that are common for Male and Female, but then there are some specific body parts, present in a Male which are not present in a Female, and some body parts present in Female but not in Males.</a:t>
            </a:r>
          </a:p>
          <a:p>
            <a:r>
              <a:rPr lang="en-US" dirty="0"/>
              <a:t>All Human Beings walk, eat, see, talk, hear etc. Now again, both Male and Female, performs some common functions, but there are some specifics to both, which is not valid for the other. For example : A Female can give birth, while a Male cannot, so this is only for the Female.</a:t>
            </a:r>
          </a:p>
          <a:p>
            <a:r>
              <a:rPr lang="en-US" dirty="0"/>
              <a:t> let's see how all this is related to Python and OOPS.</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570882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3528" y="188640"/>
            <a:ext cx="8229600" cy="4525963"/>
          </a:xfrm>
        </p:spPr>
        <p:txBody>
          <a:bodyPr>
            <a:noAutofit/>
          </a:bodyPr>
          <a:lstStyle/>
          <a:p>
            <a:r>
              <a:rPr lang="en-US" sz="2000" dirty="0"/>
              <a:t>So now when we create an object of the class </a:t>
            </a:r>
            <a:r>
              <a:rPr lang="en-US" sz="2000" dirty="0" smtClean="0"/>
              <a:t>Herbivorous</a:t>
            </a:r>
            <a:r>
              <a:rPr lang="en-US" sz="2000" dirty="0"/>
              <a:t> and call the method </a:t>
            </a:r>
            <a:r>
              <a:rPr lang="en-US" sz="2000" dirty="0" smtClean="0"/>
              <a:t>feed()</a:t>
            </a:r>
            <a:r>
              <a:rPr lang="en-US" sz="2000" dirty="0"/>
              <a:t> the overridden version will be executed</a:t>
            </a:r>
            <a:r>
              <a:rPr lang="en-US" sz="2000" dirty="0" smtClean="0"/>
              <a:t>.</a:t>
            </a:r>
          </a:p>
          <a:p>
            <a:r>
              <a:rPr lang="en-US" sz="2000" dirty="0" err="1" smtClean="0">
                <a:solidFill>
                  <a:srgbClr val="FF0000"/>
                </a:solidFill>
              </a:rPr>
              <a:t>herbi</a:t>
            </a:r>
            <a:r>
              <a:rPr lang="en-US" sz="2000" dirty="0" smtClean="0">
                <a:solidFill>
                  <a:srgbClr val="FF0000"/>
                </a:solidFill>
              </a:rPr>
              <a:t> = Herbivorous()</a:t>
            </a:r>
          </a:p>
          <a:p>
            <a:r>
              <a:rPr lang="en-US" sz="2000" dirty="0" err="1" smtClean="0">
                <a:solidFill>
                  <a:srgbClr val="FF0000"/>
                </a:solidFill>
              </a:rPr>
              <a:t>herbi.feed</a:t>
            </a:r>
            <a:r>
              <a:rPr lang="en-US" sz="2000" dirty="0" smtClean="0">
                <a:solidFill>
                  <a:srgbClr val="FF0000"/>
                </a:solidFill>
              </a:rPr>
              <a:t>()</a:t>
            </a:r>
          </a:p>
          <a:p>
            <a:r>
              <a:rPr lang="en-US" sz="2000" dirty="0" smtClean="0">
                <a:solidFill>
                  <a:srgbClr val="FF0000"/>
                </a:solidFill>
              </a:rPr>
              <a:t># calling some other function</a:t>
            </a:r>
          </a:p>
          <a:p>
            <a:r>
              <a:rPr lang="en-US" sz="2000" dirty="0" err="1" smtClean="0">
                <a:solidFill>
                  <a:srgbClr val="FF0000"/>
                </a:solidFill>
              </a:rPr>
              <a:t>herbi.breathe</a:t>
            </a:r>
            <a:r>
              <a:rPr lang="en-US" sz="2000" dirty="0" smtClean="0">
                <a:solidFill>
                  <a:srgbClr val="FF0000"/>
                </a:solidFill>
              </a:rPr>
              <a:t>()</a:t>
            </a:r>
            <a:endParaRPr lang="en-IN" sz="2000"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61150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26112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4525963"/>
          </a:xfrm>
        </p:spPr>
        <p:txBody>
          <a:bodyPr>
            <a:noAutofit/>
          </a:bodyPr>
          <a:lstStyle/>
          <a:p>
            <a:r>
              <a:rPr lang="en-IN" sz="1800" b="1" dirty="0"/>
              <a:t>Class</a:t>
            </a:r>
          </a:p>
          <a:p>
            <a:r>
              <a:rPr lang="en-US" sz="1800" dirty="0"/>
              <a:t>Here we can take </a:t>
            </a:r>
            <a:r>
              <a:rPr lang="en-US" sz="1800" b="1" dirty="0"/>
              <a:t>Human Being</a:t>
            </a:r>
            <a:r>
              <a:rPr lang="en-US" sz="1800" dirty="0"/>
              <a:t> as a class. A class is a blueprint for any functional entity which defines its properties and its functions. Like Human Being, having body parts, and performing various actions</a:t>
            </a:r>
            <a:r>
              <a:rPr lang="en-US" sz="1800" dirty="0" smtClean="0"/>
              <a:t>.</a:t>
            </a:r>
          </a:p>
          <a:p>
            <a:r>
              <a:rPr lang="en-IN" sz="1800" b="1" dirty="0"/>
              <a:t>Inheritance</a:t>
            </a:r>
          </a:p>
          <a:p>
            <a:r>
              <a:rPr lang="en-US" sz="1800" dirty="0"/>
              <a:t>Considering </a:t>
            </a:r>
            <a:r>
              <a:rPr lang="en-US" sz="1800" dirty="0" err="1" smtClean="0"/>
              <a:t>HumanBeing</a:t>
            </a:r>
            <a:r>
              <a:rPr lang="en-US" sz="1800" dirty="0"/>
              <a:t> a class, which has properties like hands, legs, eyes </a:t>
            </a:r>
            <a:r>
              <a:rPr lang="en-US" sz="1800" dirty="0" err="1"/>
              <a:t>etc</a:t>
            </a:r>
            <a:r>
              <a:rPr lang="en-US" sz="1800" dirty="0"/>
              <a:t>, and functions like walk, talk, eat, see etc. </a:t>
            </a:r>
            <a:r>
              <a:rPr lang="en-US" sz="1800" dirty="0" smtClean="0"/>
              <a:t>Male</a:t>
            </a:r>
            <a:r>
              <a:rPr lang="en-US" sz="1800" dirty="0"/>
              <a:t> and </a:t>
            </a:r>
            <a:r>
              <a:rPr lang="en-US" sz="1800" dirty="0" smtClean="0"/>
              <a:t>Female</a:t>
            </a:r>
            <a:r>
              <a:rPr lang="en-US" sz="1800" dirty="0"/>
              <a:t> are also classes, but most of the properties and functions are included in </a:t>
            </a:r>
            <a:r>
              <a:rPr lang="en-US" sz="1800" dirty="0" err="1" smtClean="0"/>
              <a:t>HumanBeing</a:t>
            </a:r>
            <a:r>
              <a:rPr lang="en-US" sz="1800" dirty="0"/>
              <a:t>, hence they can inherit everything from class </a:t>
            </a:r>
            <a:r>
              <a:rPr lang="en-US" sz="1800" dirty="0" err="1" smtClean="0"/>
              <a:t>HumanBeing</a:t>
            </a:r>
            <a:r>
              <a:rPr lang="en-US" sz="1800" dirty="0"/>
              <a:t> using the concept of </a:t>
            </a:r>
            <a:r>
              <a:rPr lang="en-US" sz="1800" b="1" dirty="0"/>
              <a:t>Inheritance</a:t>
            </a:r>
            <a:r>
              <a:rPr lang="en-US" sz="1800" dirty="0" smtClean="0"/>
              <a:t>.</a:t>
            </a:r>
            <a:r>
              <a:rPr lang="en-IN" sz="1800" b="1" dirty="0"/>
              <a:t> Objects</a:t>
            </a:r>
          </a:p>
          <a:p>
            <a:r>
              <a:rPr lang="en-US" sz="1800" dirty="0"/>
              <a:t>My name </a:t>
            </a:r>
            <a:r>
              <a:rPr lang="en-US" sz="1800" dirty="0" smtClean="0"/>
              <a:t>is </a:t>
            </a:r>
            <a:r>
              <a:rPr lang="en-US" sz="1800" dirty="0" err="1" smtClean="0"/>
              <a:t>karthigaa</a:t>
            </a:r>
            <a:r>
              <a:rPr lang="en-US" sz="1800" dirty="0" smtClean="0"/>
              <a:t>, and </a:t>
            </a:r>
            <a:r>
              <a:rPr lang="en-US" sz="1800" dirty="0"/>
              <a:t>I am an </a:t>
            </a:r>
            <a:r>
              <a:rPr lang="en-US" sz="1800" b="1" dirty="0"/>
              <a:t>instance/object</a:t>
            </a:r>
            <a:r>
              <a:rPr lang="en-US" sz="1800" dirty="0"/>
              <a:t> of class Male. When we say, Human Being, Male or Female, we just mean a kind, you, your friend, me we are the forms of these classes. We have a physical existence while a class is just a logical definition. We are the objects.</a:t>
            </a:r>
          </a:p>
          <a:p>
            <a:r>
              <a:rPr lang="en-IN" sz="1800" b="1" dirty="0"/>
              <a:t>Abstraction</a:t>
            </a:r>
          </a:p>
          <a:p>
            <a:r>
              <a:rPr lang="en-US" sz="1800" dirty="0"/>
              <a:t>Abstraction means, showcasing only the required things to the outside world while hiding the details. Continuing our example, </a:t>
            </a:r>
            <a:r>
              <a:rPr lang="en-US" sz="1800" b="1" dirty="0"/>
              <a:t>Human Being's</a:t>
            </a:r>
            <a:r>
              <a:rPr lang="en-US" sz="1800" dirty="0"/>
              <a:t> can talk, walk, hear, eat, but the details are hidden from the outside world. We can take our skin as the Abstraction factor in our case, hiding the inside </a:t>
            </a:r>
            <a:r>
              <a:rPr lang="en-US" sz="1800" dirty="0" smtClean="0"/>
              <a:t>mechanism.</a:t>
            </a:r>
            <a:br>
              <a:rPr lang="en-US" sz="1800" dirty="0" smtClean="0"/>
            </a:br>
            <a:endParaRPr lang="en-IN" sz="1800"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00963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b="1" dirty="0"/>
              <a:t>Encapsulation</a:t>
            </a:r>
          </a:p>
          <a:p>
            <a:r>
              <a:rPr lang="en-US" dirty="0"/>
              <a:t>This concept is a little tricky to explain with our example. Our Legs are </a:t>
            </a:r>
            <a:r>
              <a:rPr lang="en-US" dirty="0" err="1"/>
              <a:t>binded</a:t>
            </a:r>
            <a:r>
              <a:rPr lang="en-US" dirty="0"/>
              <a:t> to help us walk. Our hands, help us hold things. This binding of the properties to functions is called Encapsulation</a:t>
            </a:r>
            <a:r>
              <a:rPr lang="en-US" dirty="0" smtClean="0"/>
              <a:t>.</a:t>
            </a:r>
          </a:p>
          <a:p>
            <a:r>
              <a:rPr lang="en-IN" b="1" dirty="0" smtClean="0"/>
              <a:t>Polymorphism</a:t>
            </a:r>
            <a:endParaRPr lang="en-IN" b="1" dirty="0"/>
          </a:p>
          <a:p>
            <a:r>
              <a:rPr lang="en-US" dirty="0"/>
              <a:t>Polymorphism is a concept, which allows us to redefine the way something works, by either changing how it is done or by changing the parts using which it is done. Both the ways have different terms for them</a:t>
            </a:r>
            <a:r>
              <a:rPr lang="en-US" dirty="0" smtClean="0"/>
              <a:t>.</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97736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lstStyle/>
          <a:p>
            <a:r>
              <a:rPr lang="en-IN" dirty="0" smtClean="0"/>
              <a:t>CLASS</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85370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object for a class</a:t>
            </a:r>
            <a:br>
              <a:rPr lang="en-US" b="1" dirty="0"/>
            </a:br>
            <a:endParaRPr lang="en-IN" dirty="0"/>
          </a:p>
        </p:txBody>
      </p:sp>
      <p:sp>
        <p:nvSpPr>
          <p:cNvPr id="3" name="Content Placeholder 2"/>
          <p:cNvSpPr>
            <a:spLocks noGrp="1"/>
          </p:cNvSpPr>
          <p:nvPr>
            <p:ph idx="1"/>
          </p:nvPr>
        </p:nvSpPr>
        <p:spPr/>
        <p:txBody>
          <a:bodyPr>
            <a:normAutofit fontScale="55000" lnSpcReduction="20000"/>
          </a:bodyPr>
          <a:lstStyle/>
          <a:p>
            <a:r>
              <a:rPr lang="en-US" sz="3800" dirty="0"/>
              <a:t>Class is mere a blueprint or a template. No storage is assigned when we define a class. Objects are instances of class, which holds the data variables declared in the class and the member functions work on these class objects.</a:t>
            </a:r>
          </a:p>
          <a:p>
            <a:r>
              <a:rPr lang="en-US" sz="3800" dirty="0"/>
              <a:t>To create an object, all we have to do is:</a:t>
            </a:r>
          </a:p>
          <a:p>
            <a:r>
              <a:rPr lang="en-US" sz="3800" dirty="0" err="1" smtClean="0">
                <a:solidFill>
                  <a:srgbClr val="FF0000"/>
                </a:solidFill>
              </a:rPr>
              <a:t>myObject</a:t>
            </a:r>
            <a:r>
              <a:rPr lang="en-US" sz="3800" dirty="0" smtClean="0">
                <a:solidFill>
                  <a:srgbClr val="FF0000"/>
                </a:solidFill>
              </a:rPr>
              <a:t> </a:t>
            </a:r>
            <a:r>
              <a:rPr lang="en-US" sz="3800" dirty="0">
                <a:solidFill>
                  <a:srgbClr val="FF0000"/>
                </a:solidFill>
              </a:rPr>
              <a:t>=</a:t>
            </a:r>
            <a:r>
              <a:rPr lang="en-US" sz="3800" dirty="0" smtClean="0">
                <a:solidFill>
                  <a:srgbClr val="FF0000"/>
                </a:solidFill>
              </a:rPr>
              <a:t> </a:t>
            </a:r>
            <a:r>
              <a:rPr lang="en-US" sz="3800" dirty="0" err="1" smtClean="0">
                <a:solidFill>
                  <a:srgbClr val="FF0000"/>
                </a:solidFill>
              </a:rPr>
              <a:t>MyClass</a:t>
            </a:r>
            <a:r>
              <a:rPr lang="en-US" sz="3800" dirty="0" smtClean="0">
                <a:solidFill>
                  <a:srgbClr val="FF0000"/>
                </a:solidFill>
              </a:rPr>
              <a:t>()</a:t>
            </a:r>
          </a:p>
          <a:p>
            <a:r>
              <a:rPr lang="en-US" sz="3800" dirty="0" smtClean="0"/>
              <a:t>where</a:t>
            </a:r>
            <a:r>
              <a:rPr lang="en-US" sz="3800" dirty="0"/>
              <a:t>, </a:t>
            </a:r>
            <a:r>
              <a:rPr lang="en-US" sz="3800" dirty="0" err="1"/>
              <a:t>MyClass</a:t>
            </a:r>
            <a:r>
              <a:rPr lang="en-US" sz="3800" dirty="0"/>
              <a:t> is the name of the class and </a:t>
            </a:r>
            <a:r>
              <a:rPr lang="en-US" sz="3800" dirty="0" err="1"/>
              <a:t>myObject</a:t>
            </a:r>
            <a:r>
              <a:rPr lang="en-US" sz="3800" dirty="0"/>
              <a:t> is the object variable</a:t>
            </a:r>
          </a:p>
          <a:p>
            <a:r>
              <a:rPr lang="en-US" sz="3800" dirty="0"/>
              <a:t>As you can see, we simply specified the object's name and we called a function which had the </a:t>
            </a:r>
            <a:r>
              <a:rPr lang="en-US" sz="3800" b="1" dirty="0"/>
              <a:t>same name</a:t>
            </a:r>
            <a:r>
              <a:rPr lang="en-US" sz="3800" dirty="0"/>
              <a:t> as of the class to which it belongs.</a:t>
            </a:r>
          </a:p>
          <a:p>
            <a:r>
              <a:rPr lang="en-US" sz="3800" dirty="0"/>
              <a:t>Do you remember how we were able to initialize a list by </a:t>
            </a:r>
            <a:r>
              <a:rPr lang="en-US" sz="3800" dirty="0" smtClean="0"/>
              <a:t>writing</a:t>
            </a:r>
          </a:p>
          <a:p>
            <a:r>
              <a:rPr lang="en-US" sz="3800" dirty="0"/>
              <a:t> </a:t>
            </a:r>
            <a:r>
              <a:rPr lang="en-US" sz="3800" dirty="0" err="1">
                <a:solidFill>
                  <a:srgbClr val="FF0000"/>
                </a:solidFill>
              </a:rPr>
              <a:t>myList</a:t>
            </a:r>
            <a:r>
              <a:rPr lang="en-US" sz="3800" dirty="0">
                <a:solidFill>
                  <a:srgbClr val="FF0000"/>
                </a:solidFill>
              </a:rPr>
              <a:t> = list(). </a:t>
            </a:r>
            <a:r>
              <a:rPr lang="en-US" sz="3800" dirty="0"/>
              <a:t>Similar is the case here, we have created a user-defined data type(a class) called </a:t>
            </a:r>
            <a:r>
              <a:rPr lang="en-US" sz="3800" dirty="0" err="1"/>
              <a:t>MyClass</a:t>
            </a:r>
            <a:r>
              <a:rPr lang="en-US" sz="3800" dirty="0"/>
              <a:t>, and in order to inform python that </a:t>
            </a:r>
            <a:r>
              <a:rPr lang="en-US" sz="3800" dirty="0" err="1"/>
              <a:t>myObject</a:t>
            </a:r>
            <a:r>
              <a:rPr lang="en-US" sz="3800" dirty="0"/>
              <a:t> variable will be of that </a:t>
            </a:r>
            <a:r>
              <a:rPr lang="en-US" sz="3800" dirty="0" err="1"/>
              <a:t>datatype</a:t>
            </a:r>
            <a:r>
              <a:rPr lang="en-US" sz="3800" dirty="0"/>
              <a:t>, we make a call to this function.</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7991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Time for an Example</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a:t>Let's write a small python program in which we will define a class with one variables and two methods, and then we will create an object of that class and will try to access the variable and member functions</a:t>
            </a:r>
            <a:r>
              <a:rPr lang="en-US" dirty="0" smtClean="0"/>
              <a:t>.</a:t>
            </a:r>
          </a:p>
          <a:p>
            <a:r>
              <a:rPr lang="en-US" dirty="0" smtClean="0">
                <a:solidFill>
                  <a:srgbClr val="FF0000"/>
                </a:solidFill>
              </a:rPr>
              <a:t>class Apollo:</a:t>
            </a:r>
          </a:p>
          <a:p>
            <a:r>
              <a:rPr lang="en-US" dirty="0" smtClean="0">
                <a:solidFill>
                  <a:srgbClr val="FF0000"/>
                </a:solidFill>
              </a:rPr>
              <a:t>    # define a variable</a:t>
            </a:r>
          </a:p>
          <a:p>
            <a:r>
              <a:rPr lang="en-US" dirty="0" smtClean="0">
                <a:solidFill>
                  <a:srgbClr val="FF0000"/>
                </a:solidFill>
              </a:rPr>
              <a:t>    destination = "moon"</a:t>
            </a:r>
          </a:p>
          <a:p>
            <a:r>
              <a:rPr lang="en-US" dirty="0" smtClean="0">
                <a:solidFill>
                  <a:srgbClr val="FF0000"/>
                </a:solidFill>
              </a:rPr>
              <a:t>    </a:t>
            </a:r>
          </a:p>
          <a:p>
            <a:r>
              <a:rPr lang="en-US" dirty="0" smtClean="0">
                <a:solidFill>
                  <a:srgbClr val="FF0000"/>
                </a:solidFill>
              </a:rPr>
              <a:t>    # defining the member functions</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fly(self):</a:t>
            </a:r>
          </a:p>
          <a:p>
            <a:r>
              <a:rPr lang="en-US" dirty="0" smtClean="0">
                <a:solidFill>
                  <a:srgbClr val="FF0000"/>
                </a:solidFill>
              </a:rPr>
              <a:t>        print "Spaceship flying..."</a:t>
            </a:r>
          </a:p>
          <a:p>
            <a:r>
              <a:rPr lang="en-US" dirty="0" smtClean="0">
                <a:solidFill>
                  <a:srgbClr val="FF0000"/>
                </a:solidFill>
              </a:rPr>
              <a:t>    </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err="1" smtClean="0">
                <a:solidFill>
                  <a:srgbClr val="FF0000"/>
                </a:solidFill>
              </a:rPr>
              <a:t>get_destination</a:t>
            </a:r>
            <a:r>
              <a:rPr lang="en-US" dirty="0" smtClean="0">
                <a:solidFill>
                  <a:srgbClr val="FF0000"/>
                </a:solidFill>
              </a:rPr>
              <a:t>(self):</a:t>
            </a:r>
          </a:p>
          <a:p>
            <a:r>
              <a:rPr lang="en-US" dirty="0" smtClean="0">
                <a:solidFill>
                  <a:srgbClr val="FF0000"/>
                </a:solidFill>
              </a:rPr>
              <a:t>        print "Destination is: " + </a:t>
            </a:r>
            <a:r>
              <a:rPr lang="en-US" dirty="0" err="1" smtClean="0">
                <a:solidFill>
                  <a:srgbClr val="FF0000"/>
                </a:solidFill>
              </a:rPr>
              <a:t>self.destination</a:t>
            </a:r>
            <a:endParaRPr lang="en-US" dirty="0" smtClean="0">
              <a:solidFill>
                <a:srgbClr val="FF0000"/>
              </a:solidFill>
            </a:endParaRPr>
          </a:p>
          <a:p>
            <a:r>
              <a:rPr lang="en-US" dirty="0"/>
              <a:t>We have defined a </a:t>
            </a:r>
            <a:r>
              <a:rPr lang="en-US" dirty="0">
                <a:solidFill>
                  <a:srgbClr val="FF0000"/>
                </a:solidFill>
              </a:rPr>
              <a:t>class</a:t>
            </a:r>
            <a:r>
              <a:rPr lang="en-US" dirty="0"/>
              <a:t> with name </a:t>
            </a:r>
            <a:r>
              <a:rPr lang="en-US" dirty="0" smtClean="0">
                <a:solidFill>
                  <a:srgbClr val="FF0000"/>
                </a:solidFill>
              </a:rPr>
              <a:t>Apollo</a:t>
            </a:r>
            <a:r>
              <a:rPr lang="en-US" dirty="0"/>
              <a:t>. As you can see that in the function </a:t>
            </a:r>
            <a:r>
              <a:rPr lang="en-US" dirty="0" err="1" smtClean="0">
                <a:solidFill>
                  <a:srgbClr val="FF0000"/>
                </a:solidFill>
              </a:rPr>
              <a:t>get_destination</a:t>
            </a:r>
            <a:r>
              <a:rPr lang="en-US" dirty="0"/>
              <a:t> we have written </a:t>
            </a:r>
            <a:r>
              <a:rPr lang="en-US" dirty="0" err="1" smtClean="0">
                <a:solidFill>
                  <a:srgbClr val="FF0000"/>
                </a:solidFill>
              </a:rPr>
              <a:t>self.destination</a:t>
            </a:r>
            <a:r>
              <a:rPr lang="en-US" dirty="0"/>
              <a:t> this will give the value stored in the variable </a:t>
            </a:r>
            <a:r>
              <a:rPr lang="en-US" dirty="0" smtClean="0"/>
              <a:t>destination</a:t>
            </a:r>
            <a:r>
              <a:rPr lang="en-US" dirty="0"/>
              <a:t> for the </a:t>
            </a:r>
            <a:r>
              <a:rPr lang="en-US" b="1" dirty="0"/>
              <a:t>object</a:t>
            </a:r>
            <a:r>
              <a:rPr lang="en-US" dirty="0"/>
              <a:t> for which the function </a:t>
            </a:r>
            <a:r>
              <a:rPr lang="en-US" dirty="0" err="1" smtClean="0">
                <a:solidFill>
                  <a:srgbClr val="FF0000"/>
                </a:solidFill>
              </a:rPr>
              <a:t>get_destination</a:t>
            </a:r>
            <a:r>
              <a:rPr lang="en-US" dirty="0"/>
              <a:t> will be called.</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79213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4525963"/>
          </a:xfrm>
        </p:spPr>
        <p:txBody>
          <a:bodyPr>
            <a:noAutofit/>
          </a:bodyPr>
          <a:lstStyle/>
          <a:p>
            <a:r>
              <a:rPr lang="en-US" sz="1800" dirty="0"/>
              <a:t>create two objects for this class. So to create objects, we know what to do</a:t>
            </a:r>
            <a:r>
              <a:rPr lang="en-US" sz="1800" dirty="0" smtClean="0"/>
              <a:t>,</a:t>
            </a:r>
          </a:p>
          <a:p>
            <a:r>
              <a:rPr lang="en-IN" sz="1800" dirty="0">
                <a:solidFill>
                  <a:srgbClr val="FF0000"/>
                </a:solidFill>
              </a:rPr>
              <a:t>c</a:t>
            </a:r>
            <a:r>
              <a:rPr lang="en-IN" sz="1800" dirty="0" smtClean="0">
                <a:solidFill>
                  <a:srgbClr val="FF0000"/>
                </a:solidFill>
              </a:rPr>
              <a:t>lass Apollo:</a:t>
            </a:r>
          </a:p>
          <a:p>
            <a:r>
              <a:rPr lang="en-IN" sz="1800" dirty="0" smtClean="0">
                <a:solidFill>
                  <a:srgbClr val="FF0000"/>
                </a:solidFill>
              </a:rPr>
              <a:t>    # define a variable</a:t>
            </a:r>
          </a:p>
          <a:p>
            <a:r>
              <a:rPr lang="en-IN" sz="1800" dirty="0" smtClean="0">
                <a:solidFill>
                  <a:srgbClr val="FF0000"/>
                </a:solidFill>
              </a:rPr>
              <a:t>    destination = "moon"</a:t>
            </a:r>
          </a:p>
          <a:p>
            <a:r>
              <a:rPr lang="en-IN" sz="1800" dirty="0" smtClean="0">
                <a:solidFill>
                  <a:srgbClr val="FF0000"/>
                </a:solidFill>
              </a:rPr>
              <a:t>    </a:t>
            </a:r>
          </a:p>
          <a:p>
            <a:r>
              <a:rPr lang="en-IN" sz="1800" dirty="0" smtClean="0">
                <a:solidFill>
                  <a:srgbClr val="FF0000"/>
                </a:solidFill>
              </a:rPr>
              <a:t>    # defining the member functions</a:t>
            </a:r>
          </a:p>
          <a:p>
            <a:r>
              <a:rPr lang="en-IN" sz="1800" dirty="0" smtClean="0">
                <a:solidFill>
                  <a:srgbClr val="FF0000"/>
                </a:solidFill>
              </a:rPr>
              <a:t>    </a:t>
            </a:r>
            <a:r>
              <a:rPr lang="en-IN" sz="1800" dirty="0" err="1" smtClean="0">
                <a:solidFill>
                  <a:srgbClr val="FF0000"/>
                </a:solidFill>
              </a:rPr>
              <a:t>def</a:t>
            </a:r>
            <a:r>
              <a:rPr lang="en-IN" sz="1800" dirty="0" smtClean="0">
                <a:solidFill>
                  <a:srgbClr val="FF0000"/>
                </a:solidFill>
              </a:rPr>
              <a:t> fly(self):</a:t>
            </a:r>
          </a:p>
          <a:p>
            <a:r>
              <a:rPr lang="en-IN" sz="1800" dirty="0" smtClean="0">
                <a:solidFill>
                  <a:srgbClr val="FF0000"/>
                </a:solidFill>
              </a:rPr>
              <a:t>        print "Spaceship flying..."</a:t>
            </a:r>
          </a:p>
          <a:p>
            <a:r>
              <a:rPr lang="en-IN" sz="1800" dirty="0" smtClean="0">
                <a:solidFill>
                  <a:srgbClr val="FF0000"/>
                </a:solidFill>
              </a:rPr>
              <a:t>    </a:t>
            </a:r>
          </a:p>
          <a:p>
            <a:r>
              <a:rPr lang="en-IN" sz="1800" dirty="0" smtClean="0">
                <a:solidFill>
                  <a:srgbClr val="FF0000"/>
                </a:solidFill>
              </a:rPr>
              <a:t>    </a:t>
            </a:r>
            <a:r>
              <a:rPr lang="en-IN" sz="1800" dirty="0" err="1" smtClean="0">
                <a:solidFill>
                  <a:srgbClr val="FF0000"/>
                </a:solidFill>
              </a:rPr>
              <a:t>def</a:t>
            </a:r>
            <a:r>
              <a:rPr lang="en-IN" sz="1800" dirty="0" smtClean="0">
                <a:solidFill>
                  <a:srgbClr val="FF0000"/>
                </a:solidFill>
              </a:rPr>
              <a:t> </a:t>
            </a:r>
            <a:r>
              <a:rPr lang="en-IN" sz="1800" dirty="0" err="1" smtClean="0">
                <a:solidFill>
                  <a:srgbClr val="FF0000"/>
                </a:solidFill>
              </a:rPr>
              <a:t>get_destination</a:t>
            </a:r>
            <a:r>
              <a:rPr lang="en-IN" sz="1800" dirty="0" smtClean="0">
                <a:solidFill>
                  <a:srgbClr val="FF0000"/>
                </a:solidFill>
              </a:rPr>
              <a:t>(self):</a:t>
            </a:r>
          </a:p>
          <a:p>
            <a:r>
              <a:rPr lang="en-IN" sz="1800" dirty="0" smtClean="0">
                <a:solidFill>
                  <a:srgbClr val="FF0000"/>
                </a:solidFill>
              </a:rPr>
              <a:t>        print "Destination is: " + </a:t>
            </a:r>
            <a:r>
              <a:rPr lang="en-IN" sz="1800" dirty="0" err="1" smtClean="0">
                <a:solidFill>
                  <a:srgbClr val="FF0000"/>
                </a:solidFill>
              </a:rPr>
              <a:t>self.destination</a:t>
            </a:r>
            <a:endParaRPr lang="en-IN" sz="1800" dirty="0" smtClean="0">
              <a:solidFill>
                <a:srgbClr val="FF0000"/>
              </a:solidFill>
            </a:endParaRPr>
          </a:p>
          <a:p>
            <a:r>
              <a:rPr lang="en-IN" sz="1800" dirty="0" smtClean="0">
                <a:solidFill>
                  <a:srgbClr val="FF0000"/>
                </a:solidFill>
              </a:rPr>
              <a:t>        </a:t>
            </a:r>
          </a:p>
          <a:p>
            <a:r>
              <a:rPr lang="en-IN" sz="1800" dirty="0" smtClean="0">
                <a:solidFill>
                  <a:srgbClr val="FF0000"/>
                </a:solidFill>
              </a:rPr>
              <a:t># 1st object</a:t>
            </a:r>
          </a:p>
          <a:p>
            <a:r>
              <a:rPr lang="en-IN" sz="1800" dirty="0" err="1" smtClean="0">
                <a:solidFill>
                  <a:srgbClr val="FF0000"/>
                </a:solidFill>
              </a:rPr>
              <a:t>objFirst</a:t>
            </a:r>
            <a:r>
              <a:rPr lang="en-IN" sz="1800" dirty="0" smtClean="0">
                <a:solidFill>
                  <a:srgbClr val="FF0000"/>
                </a:solidFill>
              </a:rPr>
              <a:t> = Apollo()</a:t>
            </a:r>
          </a:p>
          <a:p>
            <a:r>
              <a:rPr lang="en-IN" sz="1800" dirty="0" smtClean="0">
                <a:solidFill>
                  <a:srgbClr val="FF0000"/>
                </a:solidFill>
              </a:rPr>
              <a:t># 2nd object</a:t>
            </a:r>
          </a:p>
          <a:p>
            <a:r>
              <a:rPr lang="en-IN" sz="1800" dirty="0" err="1" smtClean="0">
                <a:solidFill>
                  <a:srgbClr val="FF0000"/>
                </a:solidFill>
              </a:rPr>
              <a:t>objSecond</a:t>
            </a:r>
            <a:r>
              <a:rPr lang="en-IN" sz="1800" dirty="0" smtClean="0">
                <a:solidFill>
                  <a:srgbClr val="FF0000"/>
                </a:solidFill>
              </a:rPr>
              <a:t> = Apollo()</a:t>
            </a:r>
          </a:p>
          <a:p>
            <a:r>
              <a:rPr lang="en-US" sz="1800" dirty="0"/>
              <a:t>Now we have defined two objects for our class. As of now, both our objects have a variable </a:t>
            </a:r>
            <a:r>
              <a:rPr lang="en-US" sz="1800" dirty="0" smtClean="0"/>
              <a:t>destination</a:t>
            </a:r>
            <a:r>
              <a:rPr lang="en-US" sz="1800" dirty="0"/>
              <a:t> in them, which is assigned the value </a:t>
            </a:r>
            <a:r>
              <a:rPr lang="en-US" sz="1800" b="1" dirty="0"/>
              <a:t>"moon"</a:t>
            </a:r>
            <a:r>
              <a:rPr lang="en-US" sz="1800" dirty="0"/>
              <a:t>.</a:t>
            </a:r>
            <a:endParaRPr lang="en-IN" sz="1800"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619077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1206</Words>
  <Application>Microsoft Office PowerPoint</Application>
  <PresentationFormat>On-screen Show (4:3)</PresentationFormat>
  <Paragraphs>267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OOPS IN PYTHON </vt:lpstr>
      <vt:lpstr>WHAT IS OOPS</vt:lpstr>
      <vt:lpstr>EXAMPLE</vt:lpstr>
      <vt:lpstr>PowerPoint Presentation</vt:lpstr>
      <vt:lpstr>PowerPoint Presentation</vt:lpstr>
      <vt:lpstr>CLASS</vt:lpstr>
      <vt:lpstr>Creating object for a class </vt:lpstr>
      <vt:lpstr>Time for an Example </vt:lpstr>
      <vt:lpstr>PowerPoint Presentation</vt:lpstr>
      <vt:lpstr>PowerPoint Presentation</vt:lpstr>
      <vt:lpstr>Now let's call the member functions.</vt:lpstr>
      <vt:lpstr>CONSTRUCTOR</vt:lpstr>
      <vt:lpstr>What is a Constructor? </vt:lpstr>
      <vt:lpstr>PowerPoint Presentation</vt:lpstr>
      <vt:lpstr>PowerPoint Presentation</vt:lpstr>
      <vt:lpstr>Defining Constructor method in a class  </vt:lpstr>
      <vt:lpstr>Object Initialisation </vt:lpstr>
      <vt:lpstr>PowerPoint Presentation</vt:lpstr>
      <vt:lpstr>PowerPoint Presentation</vt:lpstr>
      <vt:lpstr>Inheritance in Python </vt:lpstr>
      <vt:lpstr>Inheritance in Python </vt:lpstr>
      <vt:lpstr>Time for an Example  </vt:lpstr>
      <vt:lpstr>PowerPoint Presentation</vt:lpstr>
      <vt:lpstr>PowerPoint Presentation</vt:lpstr>
      <vt:lpstr>PowerPoint Presentation</vt:lpstr>
      <vt:lpstr>Accessing Parent Class Element in Child Class </vt:lpstr>
      <vt:lpstr>METHOD OVERRIDING</vt:lpstr>
      <vt:lpstr>Python Method Overriding Example </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IN PYTHON</dc:title>
  <dc:creator>admin</dc:creator>
  <cp:lastModifiedBy>admin</cp:lastModifiedBy>
  <cp:revision>7</cp:revision>
  <dcterms:created xsi:type="dcterms:W3CDTF">2019-06-14T05:41:23Z</dcterms:created>
  <dcterms:modified xsi:type="dcterms:W3CDTF">2019-06-24T07:27:00Z</dcterms:modified>
</cp:coreProperties>
</file>