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C6FB5-B583-43DC-9CFD-3885593AD754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73E2E-EF93-41D7-B022-359A15605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80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F9DC-60A7-4109-98FD-F302EA4C60DB}" type="datetime1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3A-C9A4-4754-931F-4297417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3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A6F4-1969-4E6C-8A0F-03173FC04925}" type="datetime1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3A-C9A4-4754-931F-4297417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40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B01B-59CA-4DC0-A77F-824127051409}" type="datetime1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3A-C9A4-4754-931F-4297417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6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3B8E-CFEC-45E3-A9EA-4B4C31EB7DF1}" type="datetime1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3A-C9A4-4754-931F-4297417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A332-D259-441D-B2BA-40526DD70244}" type="datetime1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3A-C9A4-4754-931F-4297417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72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6676-867F-4248-BC82-B88E67C37B2E}" type="datetime1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3A-C9A4-4754-931F-4297417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6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6FAA-474D-4F9A-B315-6207D38D0108}" type="datetime1">
              <a:rPr lang="en-IN" smtClean="0"/>
              <a:t>27-06-2019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3A-C9A4-4754-931F-4297417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3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58E8-AF16-42FF-89EE-CDF2E6E4B484}" type="datetime1">
              <a:rPr lang="en-IN" smtClean="0"/>
              <a:t>27-06-2019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3A-C9A4-4754-931F-4297417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77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03B2-D1D2-4111-9005-7ECEFC166E51}" type="datetime1">
              <a:rPr lang="en-IN" smtClean="0"/>
              <a:t>27-06-2019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3A-C9A4-4754-931F-4297417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86D4-2B54-4836-9B6A-79C0C9226124}" type="datetime1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3A-C9A4-4754-931F-4297417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63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5344-A383-4282-9C38-BB2CB221BB72}" type="datetime1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3A-C9A4-4754-931F-4297417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9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AD46-B0D5-4134-9A00-067209BC59A9}" type="datetime1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E343A-C9A4-4754-931F-4297417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80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tting_started/tutorials.html" TargetMode="External"/><Relationship Id="rId2" Type="http://schemas.openxmlformats.org/officeDocument/2006/relationships/hyperlink" Target="https://bitbucket.org/hrojas/learn-pandas/src/mast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PANDAS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39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Change the index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 let us create a </a:t>
            </a:r>
            <a:r>
              <a:rPr lang="en-US" dirty="0" err="1"/>
              <a:t>dataframe</a:t>
            </a:r>
            <a:r>
              <a:rPr lang="en-US" dirty="0"/>
              <a:t> with some key value pairs in a dictionary and change the index values. </a:t>
            </a:r>
            <a:endParaRPr lang="en-US" dirty="0" smtClean="0"/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import pandas as </a:t>
            </a:r>
            <a:r>
              <a:rPr lang="en-US" dirty="0" err="1">
                <a:solidFill>
                  <a:srgbClr val="0070C0"/>
                </a:solidFill>
              </a:rPr>
              <a:t>pd</a:t>
            </a:r>
            <a:endParaRPr lang="en-US" dirty="0">
              <a:solidFill>
                <a:srgbClr val="0070C0"/>
              </a:solidFill>
            </a:endParaRPr>
          </a:p>
          <a:p>
            <a:pPr fontAlgn="base"/>
            <a:r>
              <a:rPr lang="en-US" dirty="0" err="1" smtClean="0">
                <a:solidFill>
                  <a:srgbClr val="0070C0"/>
                </a:solidFill>
              </a:rPr>
              <a:t>df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>
                <a:solidFill>
                  <a:srgbClr val="0070C0"/>
                </a:solidFill>
              </a:rPr>
              <a:t>pd.DataFrame</a:t>
            </a:r>
            <a:r>
              <a:rPr lang="en-US" dirty="0">
                <a:solidFill>
                  <a:srgbClr val="0070C0"/>
                </a:solidFill>
              </a:rPr>
              <a:t>({"Day":[1,2,3,4], "Visitors":[200, 100,230,300], "</a:t>
            </a:r>
            <a:r>
              <a:rPr lang="en-US" dirty="0" err="1">
                <a:solidFill>
                  <a:srgbClr val="0070C0"/>
                </a:solidFill>
              </a:rPr>
              <a:t>Bounce_Rate</a:t>
            </a:r>
            <a:r>
              <a:rPr lang="en-US" dirty="0">
                <a:solidFill>
                  <a:srgbClr val="0070C0"/>
                </a:solidFill>
              </a:rPr>
              <a:t>":[20,45,60,10]}) </a:t>
            </a:r>
          </a:p>
          <a:p>
            <a:pPr fontAlgn="base"/>
            <a:r>
              <a:rPr lang="en-US" dirty="0" err="1" smtClean="0">
                <a:solidFill>
                  <a:srgbClr val="0070C0"/>
                </a:solidFill>
              </a:rPr>
              <a:t>df.set_index</a:t>
            </a:r>
            <a:r>
              <a:rPr lang="en-US" dirty="0">
                <a:solidFill>
                  <a:srgbClr val="0070C0"/>
                </a:solidFill>
              </a:rPr>
              <a:t>("Day", </a:t>
            </a:r>
            <a:r>
              <a:rPr lang="en-US" dirty="0" err="1">
                <a:solidFill>
                  <a:srgbClr val="0070C0"/>
                </a:solidFill>
              </a:rPr>
              <a:t>inplace</a:t>
            </a:r>
            <a:r>
              <a:rPr lang="en-US" dirty="0">
                <a:solidFill>
                  <a:srgbClr val="0070C0"/>
                </a:solidFill>
              </a:rPr>
              <a:t>= True)</a:t>
            </a:r>
          </a:p>
          <a:p>
            <a:pPr fontAlgn="base"/>
            <a:r>
              <a:rPr lang="en-US" dirty="0" smtClean="0">
                <a:solidFill>
                  <a:srgbClr val="0070C0"/>
                </a:solidFill>
              </a:rPr>
              <a:t>print(</a:t>
            </a:r>
            <a:r>
              <a:rPr lang="en-US" dirty="0" err="1" smtClean="0">
                <a:solidFill>
                  <a:srgbClr val="0070C0"/>
                </a:solidFill>
              </a:rPr>
              <a:t>df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fontAlgn="base"/>
            <a:endParaRPr lang="en-US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83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Change the Column Headers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 us take the same example, where </a:t>
            </a:r>
            <a:r>
              <a:rPr lang="en-US" dirty="0" smtClean="0"/>
              <a:t>we will </a:t>
            </a:r>
            <a:r>
              <a:rPr lang="en-US" dirty="0"/>
              <a:t>change the column header from “Visitors” to “Users</a:t>
            </a:r>
            <a:r>
              <a:rPr lang="en-US" dirty="0" smtClean="0"/>
              <a:t>”.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import pandas as </a:t>
            </a:r>
            <a:r>
              <a:rPr lang="en-IN" dirty="0" err="1" smtClean="0">
                <a:solidFill>
                  <a:srgbClr val="0070C0"/>
                </a:solidFill>
              </a:rPr>
              <a:t>pd</a:t>
            </a:r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err="1" smtClean="0">
                <a:solidFill>
                  <a:srgbClr val="0070C0"/>
                </a:solidFill>
              </a:rPr>
              <a:t>df</a:t>
            </a:r>
            <a:r>
              <a:rPr lang="en-IN" dirty="0" smtClean="0">
                <a:solidFill>
                  <a:srgbClr val="0070C0"/>
                </a:solidFill>
              </a:rPr>
              <a:t> = </a:t>
            </a:r>
            <a:r>
              <a:rPr lang="en-IN" dirty="0" err="1" smtClean="0">
                <a:solidFill>
                  <a:srgbClr val="0070C0"/>
                </a:solidFill>
              </a:rPr>
              <a:t>pd.DataFrame</a:t>
            </a:r>
            <a:r>
              <a:rPr lang="en-IN" dirty="0" smtClean="0">
                <a:solidFill>
                  <a:srgbClr val="0070C0"/>
                </a:solidFill>
              </a:rPr>
              <a:t>({"Day":[1,2,3,4], "Visitors":[200, 100,230,300], "</a:t>
            </a:r>
            <a:r>
              <a:rPr lang="en-IN" dirty="0" err="1" smtClean="0">
                <a:solidFill>
                  <a:srgbClr val="0070C0"/>
                </a:solidFill>
              </a:rPr>
              <a:t>Bounce_Rate</a:t>
            </a:r>
            <a:r>
              <a:rPr lang="en-IN" dirty="0" smtClean="0">
                <a:solidFill>
                  <a:srgbClr val="0070C0"/>
                </a:solidFill>
              </a:rPr>
              <a:t>":[20,45,60,10]})</a:t>
            </a:r>
          </a:p>
          <a:p>
            <a:r>
              <a:rPr lang="en-IN" dirty="0" err="1" smtClean="0">
                <a:solidFill>
                  <a:srgbClr val="0070C0"/>
                </a:solidFill>
              </a:rPr>
              <a:t>df</a:t>
            </a:r>
            <a:r>
              <a:rPr lang="en-IN" dirty="0" smtClean="0">
                <a:solidFill>
                  <a:srgbClr val="0070C0"/>
                </a:solidFill>
              </a:rPr>
              <a:t> = </a:t>
            </a:r>
            <a:r>
              <a:rPr lang="en-IN" dirty="0" err="1" smtClean="0">
                <a:solidFill>
                  <a:srgbClr val="0070C0"/>
                </a:solidFill>
              </a:rPr>
              <a:t>df.rename</a:t>
            </a:r>
            <a:r>
              <a:rPr lang="en-IN" dirty="0" smtClean="0">
                <a:solidFill>
                  <a:srgbClr val="0070C0"/>
                </a:solidFill>
              </a:rPr>
              <a:t>(columns={"</a:t>
            </a:r>
            <a:r>
              <a:rPr lang="en-IN" dirty="0" err="1" smtClean="0">
                <a:solidFill>
                  <a:srgbClr val="0070C0"/>
                </a:solidFill>
              </a:rPr>
              <a:t>Visitors":"Users</a:t>
            </a:r>
            <a:r>
              <a:rPr lang="en-IN" dirty="0" smtClean="0">
                <a:solidFill>
                  <a:srgbClr val="0070C0"/>
                </a:solidFill>
              </a:rPr>
              <a:t>"})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print(</a:t>
            </a:r>
            <a:r>
              <a:rPr lang="en-IN" dirty="0" err="1" smtClean="0">
                <a:solidFill>
                  <a:srgbClr val="0070C0"/>
                </a:solidFill>
              </a:rPr>
              <a:t>df</a:t>
            </a:r>
            <a:r>
              <a:rPr lang="en-IN" dirty="0" smtClean="0">
                <a:solidFill>
                  <a:srgbClr val="0070C0"/>
                </a:solidFill>
              </a:rPr>
              <a:t>)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2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Data </a:t>
            </a:r>
            <a:r>
              <a:rPr lang="en-IN" b="1" dirty="0" err="1"/>
              <a:t>Munging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Data </a:t>
            </a:r>
            <a:r>
              <a:rPr lang="en-US" dirty="0" err="1"/>
              <a:t>munging</a:t>
            </a:r>
            <a:r>
              <a:rPr lang="en-US" dirty="0"/>
              <a:t>, you can convert a particular data into a different format. For example, if you have a .</a:t>
            </a:r>
            <a:r>
              <a:rPr lang="en-US" dirty="0" err="1"/>
              <a:t>csv</a:t>
            </a:r>
            <a:r>
              <a:rPr lang="en-US" dirty="0"/>
              <a:t> file, you can convert it into .html or any other data format as well</a:t>
            </a:r>
            <a:r>
              <a:rPr lang="en-US" dirty="0" smtClean="0"/>
              <a:t>.</a:t>
            </a:r>
          </a:p>
          <a:p>
            <a:pPr fontAlgn="base"/>
            <a:r>
              <a:rPr lang="en-IN" dirty="0">
                <a:solidFill>
                  <a:srgbClr val="0070C0"/>
                </a:solidFill>
              </a:rPr>
              <a:t>import pandas as </a:t>
            </a:r>
            <a:r>
              <a:rPr lang="en-IN" dirty="0" err="1">
                <a:solidFill>
                  <a:srgbClr val="0070C0"/>
                </a:solidFill>
              </a:rPr>
              <a:t>pd</a:t>
            </a:r>
            <a:endParaRPr lang="en-IN" dirty="0">
              <a:solidFill>
                <a:srgbClr val="0070C0"/>
              </a:solidFill>
            </a:endParaRPr>
          </a:p>
          <a:p>
            <a:pPr fontAlgn="base"/>
            <a:r>
              <a:rPr lang="en-IN" dirty="0" smtClean="0">
                <a:solidFill>
                  <a:srgbClr val="0070C0"/>
                </a:solidFill>
              </a:rPr>
              <a:t>country</a:t>
            </a:r>
            <a:r>
              <a:rPr lang="en-IN" dirty="0">
                <a:solidFill>
                  <a:srgbClr val="0070C0"/>
                </a:solidFill>
              </a:rPr>
              <a:t>= </a:t>
            </a:r>
            <a:r>
              <a:rPr lang="en-IN" dirty="0" err="1">
                <a:solidFill>
                  <a:srgbClr val="0070C0"/>
                </a:solidFill>
              </a:rPr>
              <a:t>pd.read_csv</a:t>
            </a:r>
            <a:r>
              <a:rPr lang="en-IN" dirty="0">
                <a:solidFill>
                  <a:srgbClr val="0070C0"/>
                </a:solidFill>
              </a:rPr>
              <a:t>("D:UsersAayushiDownloadsworld-bank-youth-unemploymentAPI_ILO_country_YU.csv",index_col=0)</a:t>
            </a:r>
          </a:p>
          <a:p>
            <a:pPr fontAlgn="base"/>
            <a:r>
              <a:rPr lang="en-IN" dirty="0" err="1" smtClean="0">
                <a:solidFill>
                  <a:srgbClr val="0070C0"/>
                </a:solidFill>
              </a:rPr>
              <a:t>country.to_html</a:t>
            </a:r>
            <a:r>
              <a:rPr lang="en-IN" dirty="0">
                <a:solidFill>
                  <a:srgbClr val="0070C0"/>
                </a:solidFill>
              </a:rPr>
              <a:t>('edu.html')</a:t>
            </a:r>
          </a:p>
          <a:p>
            <a:r>
              <a:rPr lang="en-US" dirty="0"/>
              <a:t>Once you run this code, a HTML file will be created named “edu.html”. </a:t>
            </a:r>
            <a:r>
              <a:rPr lang="en-US"/>
              <a:t>You can directly copy the path of the file and paste it in your browser which displays the data in a HTML format.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17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reference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https://bitbucket.org/hrojas/learn-pandas/src/master/</a:t>
            </a:r>
            <a:endParaRPr lang="en-IN" dirty="0"/>
          </a:p>
          <a:p>
            <a:r>
              <a:rPr lang="en-IN">
                <a:hlinkClick r:id="rId3"/>
              </a:rPr>
              <a:t>http://pandas.pydata.org/pandas-docs/stable/getting_started/tutorials.html</a:t>
            </a:r>
            <a:endParaRPr lang="en-IN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59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IN" dirty="0" smtClean="0"/>
              <a:t>WHAT IS PANDAS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Pandas is used for data manipulation, analysis and cleaning. Python pandas is well suited for different kinds of data, such as: </a:t>
            </a:r>
          </a:p>
          <a:p>
            <a:r>
              <a:rPr lang="en-US" sz="2400" dirty="0"/>
              <a:t>Tabular data with heterogeneously-typed columns</a:t>
            </a:r>
          </a:p>
          <a:p>
            <a:r>
              <a:rPr lang="en-US" sz="2400" dirty="0"/>
              <a:t>Ordered and unordered time series data</a:t>
            </a:r>
          </a:p>
          <a:p>
            <a:r>
              <a:rPr lang="en-US" sz="2400" dirty="0"/>
              <a:t>Arbitrary matrix data with row &amp; column labels</a:t>
            </a:r>
          </a:p>
          <a:p>
            <a:r>
              <a:rPr lang="en-US" sz="2400" dirty="0" err="1"/>
              <a:t>Unlabelled</a:t>
            </a:r>
            <a:r>
              <a:rPr lang="en-US" sz="2400" dirty="0"/>
              <a:t> data</a:t>
            </a:r>
          </a:p>
          <a:p>
            <a:r>
              <a:rPr lang="en-US" sz="2400" dirty="0"/>
              <a:t>Any other form of observational or statistical data sets</a:t>
            </a:r>
          </a:p>
          <a:p>
            <a:r>
              <a:rPr lang="en-IN" sz="2400" b="1" dirty="0" smtClean="0"/>
              <a:t>INSTALL PANDAS</a:t>
            </a:r>
          </a:p>
          <a:p>
            <a:r>
              <a:rPr lang="en-IN" sz="2400" dirty="0">
                <a:solidFill>
                  <a:srgbClr val="0070C0"/>
                </a:solidFill>
              </a:rPr>
              <a:t>pip install </a:t>
            </a:r>
            <a:r>
              <a:rPr lang="en-IN" sz="2400" dirty="0" smtClean="0">
                <a:solidFill>
                  <a:srgbClr val="0070C0"/>
                </a:solidFill>
              </a:rPr>
              <a:t>pandas</a:t>
            </a:r>
          </a:p>
          <a:p>
            <a:r>
              <a:rPr lang="en-IN" sz="2400" dirty="0" err="1">
                <a:solidFill>
                  <a:srgbClr val="0070C0"/>
                </a:solidFill>
              </a:rPr>
              <a:t>c</a:t>
            </a:r>
            <a:r>
              <a:rPr lang="en-IN" sz="2400" dirty="0" err="1" smtClean="0">
                <a:solidFill>
                  <a:srgbClr val="0070C0"/>
                </a:solidFill>
              </a:rPr>
              <a:t>onda</a:t>
            </a:r>
            <a:r>
              <a:rPr lang="en-IN" sz="2400" dirty="0" smtClean="0">
                <a:solidFill>
                  <a:srgbClr val="0070C0"/>
                </a:solidFill>
              </a:rPr>
              <a:t> install pandas</a:t>
            </a:r>
          </a:p>
          <a:p>
            <a:r>
              <a:rPr lang="en-US" sz="2400" dirty="0"/>
              <a:t>simply import it by typing: </a:t>
            </a:r>
            <a:endParaRPr lang="en-US" sz="2400" dirty="0" smtClean="0"/>
          </a:p>
          <a:p>
            <a:r>
              <a:rPr lang="en-IN" sz="2400" dirty="0">
                <a:solidFill>
                  <a:srgbClr val="0070C0"/>
                </a:solidFill>
              </a:rPr>
              <a:t>import pandas as </a:t>
            </a:r>
            <a:r>
              <a:rPr lang="en-IN" sz="2400" dirty="0" err="1">
                <a:solidFill>
                  <a:srgbClr val="0070C0"/>
                </a:solidFill>
              </a:rPr>
              <a:t>pd</a:t>
            </a:r>
            <a:endParaRPr lang="en-IN" sz="2400" dirty="0" smtClean="0">
              <a:solidFill>
                <a:srgbClr val="0070C0"/>
              </a:solidFill>
            </a:endParaRPr>
          </a:p>
          <a:p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44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Python Pandas Operations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Python pandas, you can perform a lot of operations with series, data frames, missing data, group by etc. Some of the common operations for data manipulation are listed below: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6791325" cy="236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77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Slicing the Data Frame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order to perform slicing on data, you need a data </a:t>
            </a:r>
            <a:r>
              <a:rPr lang="en-US" dirty="0" smtClean="0"/>
              <a:t>frame.</a:t>
            </a:r>
          </a:p>
          <a:p>
            <a:r>
              <a:rPr lang="en-US" dirty="0"/>
              <a:t>data frame is a 2-dimensional data structure and a most common pandas object. So first, let’s create a data frame</a:t>
            </a:r>
            <a:r>
              <a:rPr lang="en-US" dirty="0" smtClean="0"/>
              <a:t>.	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import pandas as </a:t>
            </a:r>
            <a:r>
              <a:rPr lang="en-US" dirty="0" err="1" smtClean="0">
                <a:solidFill>
                  <a:srgbClr val="0070C0"/>
                </a:solidFill>
              </a:rPr>
              <a:t>pd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XYZ_web</a:t>
            </a:r>
            <a:r>
              <a:rPr lang="en-US" dirty="0" smtClean="0">
                <a:solidFill>
                  <a:srgbClr val="0070C0"/>
                </a:solidFill>
              </a:rPr>
              <a:t>= {'Day':[1,2,3,4,5,6], "Visitors":[1000, 700,6000,1000,400,350], "</a:t>
            </a:r>
            <a:r>
              <a:rPr lang="en-US" dirty="0" err="1" smtClean="0">
                <a:solidFill>
                  <a:srgbClr val="0070C0"/>
                </a:solidFill>
              </a:rPr>
              <a:t>Bounce_Rate</a:t>
            </a:r>
            <a:r>
              <a:rPr lang="en-US" dirty="0" smtClean="0">
                <a:solidFill>
                  <a:srgbClr val="0070C0"/>
                </a:solidFill>
              </a:rPr>
              <a:t>":[20,20, 23,15,10,34]}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df</a:t>
            </a:r>
            <a:r>
              <a:rPr lang="en-US" dirty="0" smtClean="0">
                <a:solidFill>
                  <a:srgbClr val="0070C0"/>
                </a:solidFill>
              </a:rPr>
              <a:t>= </a:t>
            </a:r>
            <a:r>
              <a:rPr lang="en-US" dirty="0" err="1" smtClean="0">
                <a:solidFill>
                  <a:srgbClr val="0070C0"/>
                </a:solidFill>
              </a:rPr>
              <a:t>pd.DataFrame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XYZ_web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print(</a:t>
            </a:r>
            <a:r>
              <a:rPr lang="en-US" dirty="0" err="1" smtClean="0">
                <a:solidFill>
                  <a:srgbClr val="0070C0"/>
                </a:solidFill>
              </a:rPr>
              <a:t>df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25144"/>
            <a:ext cx="26193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60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code above will convert a dictionary into a pandas Data Frame along with index to the left. Now, let us slice a particular column from this data frame. Refer the image below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TASK:DISPLAY FIRST TWO LINES ALONE.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7315200" cy="1994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57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Merging &amp; Joining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merging, you can merge two data frames to form a single data frame. You can also decide which columns you want to make common. </a:t>
            </a:r>
            <a:r>
              <a:rPr lang="en-US" dirty="0" smtClean="0"/>
              <a:t>first we will </a:t>
            </a:r>
            <a:r>
              <a:rPr lang="en-US" dirty="0"/>
              <a:t>create three data frames, which has some key-value pairs and then merge the data frames together. Refer the code below</a:t>
            </a:r>
            <a:r>
              <a:rPr lang="en-US" dirty="0" smtClean="0"/>
              <a:t>: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import pandas as </a:t>
            </a:r>
            <a:r>
              <a:rPr lang="en-IN" dirty="0" err="1" smtClean="0">
                <a:solidFill>
                  <a:srgbClr val="0070C0"/>
                </a:solidFill>
              </a:rPr>
              <a:t>pd</a:t>
            </a:r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df1= </a:t>
            </a:r>
            <a:r>
              <a:rPr lang="en-IN" dirty="0" err="1" smtClean="0">
                <a:solidFill>
                  <a:srgbClr val="0070C0"/>
                </a:solidFill>
              </a:rPr>
              <a:t>pd.DataFrame</a:t>
            </a:r>
            <a:r>
              <a:rPr lang="en-IN" dirty="0" smtClean="0">
                <a:solidFill>
                  <a:srgbClr val="0070C0"/>
                </a:solidFill>
              </a:rPr>
              <a:t>({ "HPI":[80,90,70,60],"</a:t>
            </a:r>
            <a:r>
              <a:rPr lang="en-IN" dirty="0" err="1" smtClean="0">
                <a:solidFill>
                  <a:srgbClr val="0070C0"/>
                </a:solidFill>
              </a:rPr>
              <a:t>Int_Rate</a:t>
            </a:r>
            <a:r>
              <a:rPr lang="en-IN" dirty="0" smtClean="0">
                <a:solidFill>
                  <a:srgbClr val="0070C0"/>
                </a:solidFill>
              </a:rPr>
              <a:t>":[2,1,2,3],"IND_GDP":[50,45,45,67]}, index=[2001, 2002,2003,2004])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df2=</a:t>
            </a:r>
            <a:r>
              <a:rPr lang="en-IN" dirty="0" err="1" smtClean="0">
                <a:solidFill>
                  <a:srgbClr val="0070C0"/>
                </a:solidFill>
              </a:rPr>
              <a:t>pd.DataFrame</a:t>
            </a:r>
            <a:r>
              <a:rPr lang="en-IN" dirty="0" smtClean="0">
                <a:solidFill>
                  <a:srgbClr val="0070C0"/>
                </a:solidFill>
              </a:rPr>
              <a:t>({ "HPI":[80,90,70,60],"</a:t>
            </a:r>
            <a:r>
              <a:rPr lang="en-IN" dirty="0" err="1" smtClean="0">
                <a:solidFill>
                  <a:srgbClr val="0070C0"/>
                </a:solidFill>
              </a:rPr>
              <a:t>Int_Rate</a:t>
            </a:r>
            <a:r>
              <a:rPr lang="en-IN" dirty="0" smtClean="0">
                <a:solidFill>
                  <a:srgbClr val="0070C0"/>
                </a:solidFill>
              </a:rPr>
              <a:t>":[2,1,2,3],"IND_GDP":[50,45,45,67]}, index=[2005, 2006,2007,2008])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merged= </a:t>
            </a:r>
            <a:r>
              <a:rPr lang="en-IN" dirty="0" err="1" smtClean="0">
                <a:solidFill>
                  <a:srgbClr val="0070C0"/>
                </a:solidFill>
              </a:rPr>
              <a:t>pd.merge</a:t>
            </a:r>
            <a:r>
              <a:rPr lang="en-IN" dirty="0" smtClean="0">
                <a:solidFill>
                  <a:srgbClr val="0070C0"/>
                </a:solidFill>
              </a:rPr>
              <a:t>(df1,df2)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print(merged)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2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970"/>
            <a:ext cx="8229600" cy="4525963"/>
          </a:xfrm>
        </p:spPr>
        <p:txBody>
          <a:bodyPr>
            <a:noAutofit/>
          </a:bodyPr>
          <a:lstStyle/>
          <a:p>
            <a:r>
              <a:rPr lang="en-IN" sz="2200" dirty="0" smtClean="0"/>
              <a:t>Merge as single column</a:t>
            </a:r>
          </a:p>
          <a:p>
            <a:pPr fontAlgn="base"/>
            <a:r>
              <a:rPr lang="en-IN" sz="2200" dirty="0">
                <a:solidFill>
                  <a:srgbClr val="0070C0"/>
                </a:solidFill>
              </a:rPr>
              <a:t>dummy_data1 = {</a:t>
            </a:r>
          </a:p>
          <a:p>
            <a:pPr fontAlgn="base"/>
            <a:r>
              <a:rPr lang="en-IN" sz="2200" dirty="0">
                <a:solidFill>
                  <a:srgbClr val="0070C0"/>
                </a:solidFill>
              </a:rPr>
              <a:t>        'id': ['1', '2', '3', '4', '5'],</a:t>
            </a:r>
          </a:p>
          <a:p>
            <a:pPr fontAlgn="base"/>
            <a:r>
              <a:rPr lang="en-IN" sz="2200" dirty="0">
                <a:solidFill>
                  <a:srgbClr val="0070C0"/>
                </a:solidFill>
              </a:rPr>
              <a:t>        'Feature1': ['A', 'C', 'E', 'G', 'I'],</a:t>
            </a:r>
          </a:p>
          <a:p>
            <a:pPr fontAlgn="base"/>
            <a:r>
              <a:rPr lang="en-IN" sz="2200" dirty="0">
                <a:solidFill>
                  <a:srgbClr val="0070C0"/>
                </a:solidFill>
              </a:rPr>
              <a:t>        'Feature2': ['B', 'D', 'F', 'H', 'J</a:t>
            </a:r>
            <a:r>
              <a:rPr lang="en-IN" sz="2200" dirty="0" smtClean="0">
                <a:solidFill>
                  <a:srgbClr val="0070C0"/>
                </a:solidFill>
              </a:rPr>
              <a:t>']}</a:t>
            </a:r>
          </a:p>
          <a:p>
            <a:pPr fontAlgn="base"/>
            <a:r>
              <a:rPr lang="en-US" sz="2200" dirty="0">
                <a:solidFill>
                  <a:srgbClr val="0070C0"/>
                </a:solidFill>
              </a:rPr>
              <a:t>df1 = </a:t>
            </a:r>
            <a:r>
              <a:rPr lang="en-US" sz="2200" dirty="0" err="1">
                <a:solidFill>
                  <a:srgbClr val="0070C0"/>
                </a:solidFill>
              </a:rPr>
              <a:t>pd.DataFrame</a:t>
            </a:r>
            <a:r>
              <a:rPr lang="en-US" sz="2200" dirty="0">
                <a:solidFill>
                  <a:srgbClr val="0070C0"/>
                </a:solidFill>
              </a:rPr>
              <a:t>(dummy_data1, columns = ['id', 'Feature1', 'Feature2</a:t>
            </a:r>
            <a:r>
              <a:rPr lang="en-US" sz="2200" dirty="0" smtClean="0">
                <a:solidFill>
                  <a:srgbClr val="0070C0"/>
                </a:solidFill>
              </a:rPr>
              <a:t>'])</a:t>
            </a:r>
          </a:p>
          <a:p>
            <a:pPr fontAlgn="base"/>
            <a:r>
              <a:rPr lang="en-IN" sz="2200" dirty="0" smtClean="0">
                <a:solidFill>
                  <a:srgbClr val="0070C0"/>
                </a:solidFill>
              </a:rPr>
              <a:t>Df1</a:t>
            </a:r>
          </a:p>
          <a:p>
            <a:pPr fontAlgn="base"/>
            <a:r>
              <a:rPr lang="en-IN" sz="2200" dirty="0">
                <a:solidFill>
                  <a:srgbClr val="0070C0"/>
                </a:solidFill>
              </a:rPr>
              <a:t>dummy_data2 = {</a:t>
            </a:r>
          </a:p>
          <a:p>
            <a:pPr fontAlgn="base"/>
            <a:r>
              <a:rPr lang="en-IN" sz="2200" dirty="0">
                <a:solidFill>
                  <a:srgbClr val="0070C0"/>
                </a:solidFill>
              </a:rPr>
              <a:t>        'id': ['1', '2', '6', '7', '8'],</a:t>
            </a:r>
          </a:p>
          <a:p>
            <a:pPr fontAlgn="base"/>
            <a:r>
              <a:rPr lang="en-IN" sz="2200" dirty="0">
                <a:solidFill>
                  <a:srgbClr val="0070C0"/>
                </a:solidFill>
              </a:rPr>
              <a:t>        'Feature1': ['K', 'M', 'O', 'Q', 'S'],</a:t>
            </a:r>
          </a:p>
          <a:p>
            <a:pPr fontAlgn="base"/>
            <a:r>
              <a:rPr lang="en-IN" sz="2200" dirty="0">
                <a:solidFill>
                  <a:srgbClr val="0070C0"/>
                </a:solidFill>
              </a:rPr>
              <a:t>        'Feature2': ['L', 'N', 'P', 'R', 'T']}</a:t>
            </a:r>
          </a:p>
          <a:p>
            <a:pPr fontAlgn="base"/>
            <a:r>
              <a:rPr lang="en-IN" sz="2200" dirty="0">
                <a:solidFill>
                  <a:srgbClr val="0070C0"/>
                </a:solidFill>
              </a:rPr>
              <a:t>df2 = </a:t>
            </a:r>
            <a:r>
              <a:rPr lang="en-IN" sz="2200" dirty="0" err="1">
                <a:solidFill>
                  <a:srgbClr val="0070C0"/>
                </a:solidFill>
              </a:rPr>
              <a:t>pd.DataFrame</a:t>
            </a:r>
            <a:r>
              <a:rPr lang="en-IN" sz="2200" dirty="0">
                <a:solidFill>
                  <a:srgbClr val="0070C0"/>
                </a:solidFill>
              </a:rPr>
              <a:t>(dummy_data2, columns = ['id', 'Feature1', 'Feature2'])</a:t>
            </a:r>
          </a:p>
          <a:p>
            <a:pPr fontAlgn="base"/>
            <a:r>
              <a:rPr lang="en-IN" sz="2200" dirty="0" smtClean="0">
                <a:solidFill>
                  <a:srgbClr val="0070C0"/>
                </a:solidFill>
              </a:rPr>
              <a:t>Df2</a:t>
            </a:r>
          </a:p>
          <a:p>
            <a:pPr fontAlgn="base"/>
            <a:r>
              <a:rPr lang="en-IN" sz="2200" dirty="0" err="1">
                <a:solidFill>
                  <a:srgbClr val="0070C0"/>
                </a:solidFill>
              </a:rPr>
              <a:t>df_merge_col</a:t>
            </a:r>
            <a:r>
              <a:rPr lang="en-IN" sz="2200" dirty="0">
                <a:solidFill>
                  <a:srgbClr val="0070C0"/>
                </a:solidFill>
              </a:rPr>
              <a:t> = </a:t>
            </a:r>
            <a:r>
              <a:rPr lang="en-IN" sz="2200" dirty="0" err="1">
                <a:solidFill>
                  <a:srgbClr val="0070C0"/>
                </a:solidFill>
              </a:rPr>
              <a:t>pd.merge</a:t>
            </a:r>
            <a:r>
              <a:rPr lang="en-IN" sz="2200" dirty="0">
                <a:solidFill>
                  <a:srgbClr val="0070C0"/>
                </a:solidFill>
              </a:rPr>
              <a:t>(df1,df2,on='id</a:t>
            </a:r>
            <a:r>
              <a:rPr lang="en-IN" sz="2200" dirty="0" smtClean="0">
                <a:solidFill>
                  <a:srgbClr val="0070C0"/>
                </a:solidFill>
              </a:rPr>
              <a:t>')</a:t>
            </a:r>
          </a:p>
          <a:p>
            <a:pPr fontAlgn="base"/>
            <a:r>
              <a:rPr lang="en-IN" sz="2200" dirty="0" err="1">
                <a:solidFill>
                  <a:srgbClr val="0070C0"/>
                </a:solidFill>
              </a:rPr>
              <a:t>df_merge_col</a:t>
            </a:r>
            <a:endParaRPr lang="en-IN" sz="22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43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dirty="0">
                <a:solidFill>
                  <a:srgbClr val="0070C0"/>
                </a:solidFill>
              </a:rPr>
              <a:t>df1 = </a:t>
            </a:r>
            <a:r>
              <a:rPr lang="en-IN" dirty="0" err="1">
                <a:solidFill>
                  <a:srgbClr val="0070C0"/>
                </a:solidFill>
              </a:rPr>
              <a:t>pd.DataFrame</a:t>
            </a:r>
            <a:r>
              <a:rPr lang="en-IN" dirty="0">
                <a:solidFill>
                  <a:srgbClr val="0070C0"/>
                </a:solidFill>
              </a:rPr>
              <a:t>({"</a:t>
            </a:r>
            <a:r>
              <a:rPr lang="en-IN" dirty="0" err="1">
                <a:solidFill>
                  <a:srgbClr val="0070C0"/>
                </a:solidFill>
              </a:rPr>
              <a:t>Int_Rate</a:t>
            </a:r>
            <a:r>
              <a:rPr lang="en-IN" dirty="0">
                <a:solidFill>
                  <a:srgbClr val="0070C0"/>
                </a:solidFill>
              </a:rPr>
              <a:t>":[2,1,2,3], "IND_GDP":[50,45,45,67]}, index=[2001, 2002,2003,2004])</a:t>
            </a:r>
          </a:p>
          <a:p>
            <a:pPr fontAlgn="base"/>
            <a:r>
              <a:rPr lang="en-IN" dirty="0" smtClean="0">
                <a:solidFill>
                  <a:srgbClr val="0070C0"/>
                </a:solidFill>
              </a:rPr>
              <a:t>df2 = </a:t>
            </a:r>
            <a:r>
              <a:rPr lang="en-IN" dirty="0" err="1" smtClean="0">
                <a:solidFill>
                  <a:srgbClr val="0070C0"/>
                </a:solidFill>
              </a:rPr>
              <a:t>pd.DataFrame</a:t>
            </a:r>
            <a:r>
              <a:rPr lang="en-IN" dirty="0">
                <a:solidFill>
                  <a:srgbClr val="0070C0"/>
                </a:solidFill>
              </a:rPr>
              <a:t>({"</a:t>
            </a:r>
            <a:r>
              <a:rPr lang="en-IN" dirty="0" err="1">
                <a:solidFill>
                  <a:srgbClr val="0070C0"/>
                </a:solidFill>
              </a:rPr>
              <a:t>Low_Tier_HPI</a:t>
            </a:r>
            <a:r>
              <a:rPr lang="en-IN" dirty="0">
                <a:solidFill>
                  <a:srgbClr val="0070C0"/>
                </a:solidFill>
              </a:rPr>
              <a:t>":[50,45,67,34],"Unemployment":[1,3,5,6]}, index=[2001, 2003,2004,2004])</a:t>
            </a:r>
          </a:p>
          <a:p>
            <a:pPr fontAlgn="base"/>
            <a:r>
              <a:rPr lang="en-IN" dirty="0" smtClean="0">
                <a:solidFill>
                  <a:srgbClr val="0070C0"/>
                </a:solidFill>
              </a:rPr>
              <a:t>joined</a:t>
            </a:r>
            <a:r>
              <a:rPr lang="en-IN" dirty="0">
                <a:solidFill>
                  <a:srgbClr val="0070C0"/>
                </a:solidFill>
              </a:rPr>
              <a:t>= df1.join(df2)</a:t>
            </a:r>
          </a:p>
          <a:p>
            <a:pPr fontAlgn="base"/>
            <a:r>
              <a:rPr lang="en-IN" dirty="0">
                <a:solidFill>
                  <a:srgbClr val="0070C0"/>
                </a:solidFill>
              </a:rPr>
              <a:t>print(joined</a:t>
            </a:r>
            <a:r>
              <a:rPr lang="en-IN" dirty="0" smtClean="0">
                <a:solidFill>
                  <a:srgbClr val="0070C0"/>
                </a:solidFill>
              </a:rPr>
              <a:t>)</a:t>
            </a:r>
          </a:p>
          <a:p>
            <a:pPr fontAlgn="base"/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80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Concatenation 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Concatenation basically glues the </a:t>
            </a:r>
            <a:r>
              <a:rPr lang="en-US" dirty="0" err="1"/>
              <a:t>dataframes</a:t>
            </a:r>
            <a:r>
              <a:rPr lang="en-US" dirty="0"/>
              <a:t> together. You can select the dimension on which you want to concatenate. For that, just use “</a:t>
            </a:r>
            <a:r>
              <a:rPr lang="en-US" dirty="0" err="1"/>
              <a:t>pd.concat</a:t>
            </a:r>
            <a:r>
              <a:rPr lang="en-US" dirty="0"/>
              <a:t>” and pass in the list of </a:t>
            </a:r>
            <a:r>
              <a:rPr lang="en-US" dirty="0" err="1"/>
              <a:t>dataframes</a:t>
            </a:r>
            <a:r>
              <a:rPr lang="en-US" dirty="0"/>
              <a:t> to concatenate together. Consider the below example</a:t>
            </a:r>
            <a:r>
              <a:rPr lang="en-US" dirty="0" smtClean="0"/>
              <a:t>.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df1 = </a:t>
            </a:r>
            <a:r>
              <a:rPr lang="en-IN" dirty="0" err="1" smtClean="0">
                <a:solidFill>
                  <a:srgbClr val="0070C0"/>
                </a:solidFill>
              </a:rPr>
              <a:t>pd.DataFrame</a:t>
            </a:r>
            <a:r>
              <a:rPr lang="en-IN" dirty="0" smtClean="0">
                <a:solidFill>
                  <a:srgbClr val="0070C0"/>
                </a:solidFill>
              </a:rPr>
              <a:t>({"HPI":[80,90,70,60],"</a:t>
            </a:r>
            <a:r>
              <a:rPr lang="en-IN" dirty="0" err="1" smtClean="0">
                <a:solidFill>
                  <a:srgbClr val="0070C0"/>
                </a:solidFill>
              </a:rPr>
              <a:t>Int_Rate</a:t>
            </a:r>
            <a:r>
              <a:rPr lang="en-IN" dirty="0" smtClean="0">
                <a:solidFill>
                  <a:srgbClr val="0070C0"/>
                </a:solidFill>
              </a:rPr>
              <a:t>":[2,1,2,3], "IND_GDP":[50,45,45,67]}, index=[2001, 2002,2003,2004])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df2 = </a:t>
            </a:r>
            <a:r>
              <a:rPr lang="en-IN" dirty="0" err="1" smtClean="0">
                <a:solidFill>
                  <a:srgbClr val="0070C0"/>
                </a:solidFill>
              </a:rPr>
              <a:t>pd.DataFrame</a:t>
            </a:r>
            <a:r>
              <a:rPr lang="en-IN" dirty="0" smtClean="0">
                <a:solidFill>
                  <a:srgbClr val="0070C0"/>
                </a:solidFill>
              </a:rPr>
              <a:t>({"HPI":[80,90,70,60],"</a:t>
            </a:r>
            <a:r>
              <a:rPr lang="en-IN" dirty="0" err="1" smtClean="0">
                <a:solidFill>
                  <a:srgbClr val="0070C0"/>
                </a:solidFill>
              </a:rPr>
              <a:t>Int_Rate</a:t>
            </a:r>
            <a:r>
              <a:rPr lang="en-IN" dirty="0" smtClean="0">
                <a:solidFill>
                  <a:srgbClr val="0070C0"/>
                </a:solidFill>
              </a:rPr>
              <a:t>":[2,1,2,3],"IND_GDP":[50,45,45,67]}, index=[2005, 2006,2007,2008])</a:t>
            </a:r>
          </a:p>
          <a:p>
            <a:r>
              <a:rPr lang="en-IN" dirty="0" err="1" smtClean="0">
                <a:solidFill>
                  <a:srgbClr val="0070C0"/>
                </a:solidFill>
              </a:rPr>
              <a:t>concat</a:t>
            </a:r>
            <a:r>
              <a:rPr lang="en-IN" dirty="0" smtClean="0">
                <a:solidFill>
                  <a:srgbClr val="0070C0"/>
                </a:solidFill>
              </a:rPr>
              <a:t>= </a:t>
            </a:r>
            <a:r>
              <a:rPr lang="en-IN" dirty="0" err="1" smtClean="0">
                <a:solidFill>
                  <a:srgbClr val="0070C0"/>
                </a:solidFill>
              </a:rPr>
              <a:t>pd.concat</a:t>
            </a:r>
            <a:r>
              <a:rPr lang="en-IN" dirty="0" smtClean="0">
                <a:solidFill>
                  <a:srgbClr val="0070C0"/>
                </a:solidFill>
              </a:rPr>
              <a:t>([df1,df2])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print(</a:t>
            </a:r>
            <a:r>
              <a:rPr lang="en-IN" dirty="0" err="1" smtClean="0">
                <a:solidFill>
                  <a:srgbClr val="0070C0"/>
                </a:solidFill>
              </a:rPr>
              <a:t>concat</a:t>
            </a:r>
            <a:r>
              <a:rPr lang="en-IN" dirty="0" smtClean="0">
                <a:solidFill>
                  <a:srgbClr val="0070C0"/>
                </a:solidFill>
              </a:rPr>
              <a:t>)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3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730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PANDAS</vt:lpstr>
      <vt:lpstr>WHAT IS PANDAS</vt:lpstr>
      <vt:lpstr>Python Pandas Operations </vt:lpstr>
      <vt:lpstr>Slicing the Data Frame </vt:lpstr>
      <vt:lpstr>PowerPoint Presentation</vt:lpstr>
      <vt:lpstr>Merging &amp; Joining </vt:lpstr>
      <vt:lpstr>PowerPoint Presentation</vt:lpstr>
      <vt:lpstr>joining</vt:lpstr>
      <vt:lpstr>Concatenation  </vt:lpstr>
      <vt:lpstr>Change the index </vt:lpstr>
      <vt:lpstr>Change the Column Headers </vt:lpstr>
      <vt:lpstr>Data Munging </vt:lpstr>
      <vt:lpstr>For reference 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admin</dc:creator>
  <cp:lastModifiedBy>admin</cp:lastModifiedBy>
  <cp:revision>5</cp:revision>
  <dcterms:created xsi:type="dcterms:W3CDTF">2019-06-18T09:25:43Z</dcterms:created>
  <dcterms:modified xsi:type="dcterms:W3CDTF">2019-06-27T04:03:41Z</dcterms:modified>
</cp:coreProperties>
</file>