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ECF3E5-2D5B-4D31-BF46-075DCCF1FEB2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71E21-5520-43D8-9D5C-CED745C9249F}" type="datetimeFigureOut">
              <a:rPr lang="en-IN" smtClean="0"/>
              <a:t>17-06-2019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33B8-1840-48EA-B830-F44BD35C8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0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50F5-9D1C-4B71-BABF-75E862EA96F6}" type="datetime1">
              <a:rPr lang="en-IN" smtClean="0"/>
              <a:t>17-06-2019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E146-7560-4DE2-A596-90E883CA4BBE}" type="datetime1">
              <a:rPr lang="en-IN" smtClean="0"/>
              <a:t>17-06-2019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47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7567-31FB-4628-A8E1-EB44208A5119}" type="datetime1">
              <a:rPr lang="en-IN" smtClean="0"/>
              <a:t>17-06-2019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3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5F380-8008-4A2E-913E-DFCC18E72C01}" type="datetime1">
              <a:rPr lang="en-IN" smtClean="0"/>
              <a:t>17-06-2019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8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680-9F68-48A1-B050-ECFC95453F85}" type="datetime1">
              <a:rPr lang="en-IN" smtClean="0"/>
              <a:t>17-06-2019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4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A7EF-CDBB-47C4-ABB5-BC8F1477CD40}" type="datetime1">
              <a:rPr lang="en-IN" smtClean="0"/>
              <a:t>17-06-2019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2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6798-821E-4C99-AC1D-F59DA899954F}" type="datetime1">
              <a:rPr lang="en-IN" smtClean="0"/>
              <a:t>17-06-2019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E343-778B-49C5-B073-32618DB858EE}" type="datetime1">
              <a:rPr lang="en-IN" smtClean="0"/>
              <a:t>17-06-2019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7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CC05-3111-4B67-AE28-D5B5C27762B3}" type="datetime1">
              <a:rPr lang="en-IN" smtClean="0"/>
              <a:t>17-06-2019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3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0F51-BC93-4B88-8E29-FC0F720B7981}" type="datetime1">
              <a:rPr lang="en-IN" smtClean="0"/>
              <a:t>17-06-2019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C3A-6665-41FC-9A57-286DBCB048CD}" type="datetime1">
              <a:rPr lang="en-IN" smtClean="0"/>
              <a:t>17-06-2019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83B3-C8AD-4A85-9C5E-6857248111A9}" type="datetime1">
              <a:rPr lang="en-IN" smtClean="0"/>
              <a:t>17-06-2019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NIELIT CHENNAI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1D4F-A4AF-4D77-83ED-0E33E2C2C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Libraries for Data Science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5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1724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8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n-US" dirty="0" smtClean="0"/>
              <a:t>#Check a particular column type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['salary'].</a:t>
            </a:r>
            <a:r>
              <a:rPr lang="en-US" dirty="0" err="1" smtClean="0">
                <a:solidFill>
                  <a:srgbClr val="FF0000"/>
                </a:solidFill>
              </a:rPr>
              <a:t>dtype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Out[4]: </a:t>
            </a:r>
            <a:r>
              <a:rPr lang="en-IN" dirty="0" err="1" smtClean="0">
                <a:solidFill>
                  <a:schemeClr val="tx2"/>
                </a:solidFill>
              </a:rPr>
              <a:t>dtype</a:t>
            </a:r>
            <a:r>
              <a:rPr lang="en-IN" dirty="0" smtClean="0">
                <a:solidFill>
                  <a:schemeClr val="tx2"/>
                </a:solidFill>
              </a:rPr>
              <a:t>('int64')</a:t>
            </a:r>
          </a:p>
          <a:p>
            <a:r>
              <a:rPr lang="en-US" dirty="0" smtClean="0"/>
              <a:t>#Check types for all the columns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df.dtypes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72060"/>
            <a:ext cx="4562475" cy="195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1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3345"/>
            <a:ext cx="7239148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0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how many records this data frame has;</a:t>
            </a:r>
          </a:p>
          <a:p>
            <a:r>
              <a:rPr lang="en-US" dirty="0" smtClean="0"/>
              <a:t>How many elements are there?</a:t>
            </a:r>
          </a:p>
          <a:p>
            <a:r>
              <a:rPr lang="en-US" dirty="0" smtClean="0"/>
              <a:t>What are the column names?</a:t>
            </a:r>
          </a:p>
          <a:p>
            <a:r>
              <a:rPr lang="en-US" dirty="0" smtClean="0"/>
              <a:t> What types of columns we have in this data frame?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1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attributes, python methods have parenthesis. All attributes and methods can be listed with a </a:t>
            </a:r>
            <a:r>
              <a:rPr lang="en-US" dirty="0" err="1" smtClean="0"/>
              <a:t>dir</a:t>
            </a:r>
            <a:r>
              <a:rPr lang="en-US" dirty="0" smtClean="0"/>
              <a:t>() function: </a:t>
            </a:r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2" y="3140968"/>
            <a:ext cx="7486330" cy="331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7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summary for the numeric columns in the dataset</a:t>
            </a:r>
          </a:p>
          <a:p>
            <a:r>
              <a:rPr lang="en-US" dirty="0" smtClean="0"/>
              <a:t>Calculate standard deviation for all numeric columns;</a:t>
            </a:r>
          </a:p>
          <a:p>
            <a:r>
              <a:rPr lang="en-US" dirty="0" smtClean="0"/>
              <a:t>What are the mean values of the first 50 records in the dataset? Hint: use head() method to subset the first 50 records and then calculate the mean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4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Selecting a column in a Data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 1: Subset the data frame using column name: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['sex']</a:t>
            </a:r>
          </a:p>
          <a:p>
            <a:r>
              <a:rPr lang="en-US" dirty="0" smtClean="0"/>
              <a:t>Method 2: Use the column name as an attribute: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df.sex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Note: there is an attribute rank for pandas data frames, so to select a column with a name "rank" we should use method 1.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2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basic statistics for the salary column;</a:t>
            </a:r>
          </a:p>
          <a:p>
            <a:r>
              <a:rPr lang="en-US" dirty="0" smtClean="0"/>
              <a:t>Find how many values in the salary column (use count method);</a:t>
            </a:r>
          </a:p>
          <a:p>
            <a:r>
              <a:rPr lang="en-US" dirty="0" smtClean="0"/>
              <a:t>Calculate the average salary;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7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</a:t>
            </a:r>
            <a:r>
              <a:rPr lang="en-IN" dirty="0" err="1" smtClean="0"/>
              <a:t>groupby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Using "group by" method we can:</a:t>
            </a:r>
          </a:p>
          <a:p>
            <a:r>
              <a:rPr lang="en-US" dirty="0" smtClean="0"/>
              <a:t>• Split the data into groups based on some criteria</a:t>
            </a:r>
          </a:p>
          <a:p>
            <a:r>
              <a:rPr lang="en-US" dirty="0" smtClean="0"/>
              <a:t>• Calculate statistics (or apply a function) to each group</a:t>
            </a:r>
          </a:p>
          <a:p>
            <a:r>
              <a:rPr lang="en-US" dirty="0" smtClean="0"/>
              <a:t>• Similar to </a:t>
            </a:r>
            <a:r>
              <a:rPr lang="en-US" dirty="0" err="1" smtClean="0"/>
              <a:t>dplyr</a:t>
            </a:r>
            <a:r>
              <a:rPr lang="en-US" dirty="0" smtClean="0"/>
              <a:t>() function in R</a:t>
            </a:r>
          </a:p>
          <a:p>
            <a:r>
              <a:rPr lang="en-US" dirty="0" smtClean="0"/>
              <a:t>In [ ]: #Group data using rank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df_rank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df.groupby</a:t>
            </a:r>
            <a:r>
              <a:rPr lang="en-US" dirty="0" smtClean="0">
                <a:solidFill>
                  <a:srgbClr val="FF0000"/>
                </a:solidFill>
              </a:rPr>
              <a:t>(['rank'])</a:t>
            </a:r>
          </a:p>
          <a:p>
            <a:r>
              <a:rPr lang="en-US" dirty="0" smtClean="0"/>
              <a:t>In [ ]: #Calculate mean value for each numeric column per each group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df_rank.mean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25144"/>
            <a:ext cx="37623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1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</a:t>
            </a:r>
            <a:r>
              <a:rPr lang="en-IN" dirty="0" err="1" smtClean="0"/>
              <a:t>groupby</a:t>
            </a:r>
            <a:r>
              <a:rPr lang="en-IN" dirty="0" smtClean="0"/>
              <a:t>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</a:t>
            </a:r>
            <a:r>
              <a:rPr lang="en-US" dirty="0" err="1" smtClean="0"/>
              <a:t>groupby</a:t>
            </a:r>
            <a:r>
              <a:rPr lang="en-US" dirty="0" smtClean="0"/>
              <a:t> object is create we can calculate various statistics for each group:</a:t>
            </a:r>
          </a:p>
          <a:p>
            <a:r>
              <a:rPr lang="en-US" dirty="0" smtClean="0"/>
              <a:t>In [ ]: #Calculate mean salary for each professor rank: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df.groupby</a:t>
            </a:r>
            <a:r>
              <a:rPr lang="en-US" dirty="0" smtClean="0">
                <a:solidFill>
                  <a:srgbClr val="FF0000"/>
                </a:solidFill>
              </a:rPr>
              <a:t>('rank')[['salary']].mean()</a:t>
            </a:r>
          </a:p>
          <a:p>
            <a:r>
              <a:rPr lang="en-US" dirty="0" smtClean="0"/>
              <a:t>Note: If single brackets are used to</a:t>
            </a:r>
          </a:p>
          <a:p>
            <a:r>
              <a:rPr lang="en-US" dirty="0" smtClean="0"/>
              <a:t> specify the column (e.g. salary), then</a:t>
            </a:r>
          </a:p>
          <a:p>
            <a:r>
              <a:rPr lang="en-US" dirty="0" smtClean="0"/>
              <a:t> the output is Pandas Series object. When double brackets are used the output is a Data Frame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132562"/>
            <a:ext cx="20859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49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Many popular Python toolboxes/libraries: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NumPy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SciPy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Pandas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pPr marL="0" indent="0">
              <a:buNone/>
            </a:pPr>
            <a:r>
              <a:rPr lang="en-IN" b="1" dirty="0" smtClean="0"/>
              <a:t>Visualization libraries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matplotlib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 err="1" smtClean="0"/>
              <a:t>Seaborn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8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 </a:t>
            </a:r>
            <a:r>
              <a:rPr lang="en-IN" dirty="0" err="1" smtClean="0"/>
              <a:t>groupby</a:t>
            </a:r>
            <a:r>
              <a:rPr lang="en-IN" dirty="0" smtClean="0"/>
              <a:t> method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performance notes:</a:t>
            </a:r>
          </a:p>
          <a:p>
            <a:r>
              <a:rPr lang="en-US" dirty="0" smtClean="0"/>
              <a:t>- no grouping/splitting occurs until it's needed. Creating the </a:t>
            </a:r>
            <a:r>
              <a:rPr lang="en-US" dirty="0" err="1" smtClean="0"/>
              <a:t>groupby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only verifies that you have passed a valid mapping</a:t>
            </a:r>
          </a:p>
          <a:p>
            <a:r>
              <a:rPr lang="en-US" dirty="0" smtClean="0"/>
              <a:t>- by default the group keys are sorted during the </a:t>
            </a:r>
            <a:r>
              <a:rPr lang="en-US" dirty="0" err="1" smtClean="0"/>
              <a:t>groupby</a:t>
            </a:r>
            <a:r>
              <a:rPr lang="en-US" dirty="0" smtClean="0"/>
              <a:t> operation. You may</a:t>
            </a:r>
          </a:p>
          <a:p>
            <a:r>
              <a:rPr lang="en-US" dirty="0" smtClean="0"/>
              <a:t>want to pass sort=False for potential speedup:</a:t>
            </a:r>
          </a:p>
          <a:p>
            <a:r>
              <a:rPr lang="en-US" dirty="0" smtClean="0"/>
              <a:t>In [ ]: #Calculate mean salary for each professor rank: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df.groupby</a:t>
            </a:r>
            <a:r>
              <a:rPr lang="en-US" dirty="0" smtClean="0">
                <a:solidFill>
                  <a:srgbClr val="FF0000"/>
                </a:solidFill>
              </a:rPr>
              <a:t>(['rank'], sort=False)[['salary']].mean()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0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Frame: filtering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subset the data we can apply Boolean indexing. This indexing is commonly</a:t>
            </a:r>
          </a:p>
          <a:p>
            <a:r>
              <a:rPr lang="en-US" dirty="0" smtClean="0"/>
              <a:t>known as a filter. For example if we want to subset the rows in which the salary</a:t>
            </a:r>
          </a:p>
          <a:p>
            <a:r>
              <a:rPr lang="en-US" dirty="0" smtClean="0"/>
              <a:t>value is greater than </a:t>
            </a:r>
            <a:r>
              <a:rPr lang="en-US" dirty="0" err="1" smtClean="0"/>
              <a:t>Rs</a:t>
            </a:r>
            <a:r>
              <a:rPr lang="en-US" dirty="0" smtClean="0"/>
              <a:t> 120K:</a:t>
            </a:r>
          </a:p>
          <a:p>
            <a:r>
              <a:rPr lang="en-US" dirty="0" smtClean="0"/>
              <a:t>In [ ]: #Calculate mean salary for each professor rank: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df_sub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['salary'] &gt; 120000 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Print (</a:t>
            </a:r>
            <a:r>
              <a:rPr lang="en-US" dirty="0" err="1" smtClean="0">
                <a:solidFill>
                  <a:srgbClr val="FF0000"/>
                </a:solidFill>
              </a:rPr>
              <a:t>df_sub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Any Boolean operator can be used to subset the data:</a:t>
            </a:r>
          </a:p>
          <a:p>
            <a:r>
              <a:rPr lang="en-US" dirty="0" smtClean="0"/>
              <a:t>&gt; greater; &gt;= greater or equal;</a:t>
            </a:r>
          </a:p>
          <a:p>
            <a:r>
              <a:rPr lang="en-US" dirty="0" smtClean="0"/>
              <a:t>&lt; less; &lt;= less or equal;</a:t>
            </a:r>
          </a:p>
          <a:p>
            <a:r>
              <a:rPr lang="en-US" dirty="0" smtClean="0"/>
              <a:t>== equal; != not equal; </a:t>
            </a:r>
          </a:p>
          <a:p>
            <a:r>
              <a:rPr lang="en-US" dirty="0" smtClean="0"/>
              <a:t>In [ ]: #Select only those rows that contain female professors: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df_f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['sex'] == 'Female' 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1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[ ]: #Select only those rows that contain female professors: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df_f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 </a:t>
            </a:r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['sex'] == 'Female' 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6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Frames: Slicing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ways to subset the Data Frame:</a:t>
            </a:r>
          </a:p>
          <a:p>
            <a:r>
              <a:rPr lang="en-US" dirty="0" smtClean="0"/>
              <a:t>• one or more columns</a:t>
            </a:r>
          </a:p>
          <a:p>
            <a:r>
              <a:rPr lang="en-US" dirty="0" smtClean="0"/>
              <a:t>• one or more rows</a:t>
            </a:r>
          </a:p>
          <a:p>
            <a:r>
              <a:rPr lang="en-US" dirty="0" smtClean="0"/>
              <a:t>• a subset of rows and columns</a:t>
            </a:r>
          </a:p>
          <a:p>
            <a:r>
              <a:rPr lang="en-US" dirty="0" smtClean="0"/>
              <a:t>Rows and columns can be selected by their position or label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5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Frames: Slicing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selecting one column, it is possible to use single set of brackets, but the</a:t>
            </a:r>
          </a:p>
          <a:p>
            <a:r>
              <a:rPr lang="en-US" dirty="0" smtClean="0"/>
              <a:t>resulting object will be a Series (not a </a:t>
            </a:r>
            <a:r>
              <a:rPr lang="en-US" dirty="0" err="1" smtClean="0"/>
              <a:t>DataFrame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In [ ]: #Select column salary: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['salary']</a:t>
            </a:r>
          </a:p>
          <a:p>
            <a:r>
              <a:rPr lang="en-US" dirty="0" smtClean="0"/>
              <a:t>When we need to select more than one column and/or make the output to be a</a:t>
            </a:r>
          </a:p>
          <a:p>
            <a:r>
              <a:rPr lang="en-US" dirty="0" err="1" smtClean="0"/>
              <a:t>DataFrame</a:t>
            </a:r>
            <a:r>
              <a:rPr lang="en-US" dirty="0" smtClean="0"/>
              <a:t>, we should use double brackets:</a:t>
            </a:r>
          </a:p>
          <a:p>
            <a:r>
              <a:rPr lang="en-US" dirty="0" smtClean="0"/>
              <a:t>In [ ]: #Select column salary: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[['</a:t>
            </a:r>
            <a:r>
              <a:rPr lang="en-US" dirty="0" err="1" smtClean="0">
                <a:solidFill>
                  <a:srgbClr val="FF0000"/>
                </a:solidFill>
              </a:rPr>
              <a:t>rank','salary</a:t>
            </a:r>
            <a:r>
              <a:rPr lang="en-US" dirty="0" smtClean="0">
                <a:solidFill>
                  <a:srgbClr val="FF0000"/>
                </a:solidFill>
              </a:rPr>
              <a:t>']]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44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Frames: Selecting rows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need to select a range of rows, we can specify the range using ":"</a:t>
            </a:r>
          </a:p>
          <a:p>
            <a:r>
              <a:rPr lang="en-US" dirty="0" smtClean="0"/>
              <a:t>In [ ]: #Select rows by their position: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[10:20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smtClean="0"/>
              <a:t>Display only selected rows</a:t>
            </a:r>
          </a:p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[[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rank','salary</a:t>
            </a:r>
            <a:r>
              <a:rPr lang="en-US" dirty="0" smtClean="0">
                <a:solidFill>
                  <a:srgbClr val="FF0000"/>
                </a:solidFill>
              </a:rPr>
              <a:t>']]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Notice that the first row has a position 0, and the last value in the range is omitted:</a:t>
            </a:r>
          </a:p>
          <a:p>
            <a:r>
              <a:rPr lang="en-US" dirty="0" smtClean="0"/>
              <a:t>So for 0:10 range the first 10 rows are returned with the positions starting with 0</a:t>
            </a:r>
          </a:p>
          <a:p>
            <a:r>
              <a:rPr lang="en-US" dirty="0" smtClean="0"/>
              <a:t>and ending with 9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6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Frames: method </a:t>
            </a:r>
            <a:r>
              <a:rPr lang="en-IN" dirty="0" err="1" smtClean="0"/>
              <a:t>loc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 to select a range of rows, using their labels we can use method </a:t>
            </a:r>
            <a:r>
              <a:rPr lang="en-US" dirty="0" err="1" smtClean="0"/>
              <a:t>loc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In [ ]: #Select rows by their labels: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df_sub.loc</a:t>
            </a:r>
            <a:r>
              <a:rPr lang="en-US" dirty="0" smtClean="0">
                <a:solidFill>
                  <a:srgbClr val="FF0000"/>
                </a:solidFill>
              </a:rPr>
              <a:t>[10:20,['</a:t>
            </a:r>
            <a:r>
              <a:rPr lang="en-US" dirty="0" err="1" smtClean="0">
                <a:solidFill>
                  <a:srgbClr val="FF0000"/>
                </a:solidFill>
              </a:rPr>
              <a:t>rank','sex','salary</a:t>
            </a:r>
            <a:r>
              <a:rPr lang="en-US" dirty="0" smtClean="0">
                <a:solidFill>
                  <a:srgbClr val="FF0000"/>
                </a:solidFill>
              </a:rPr>
              <a:t>']]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225742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56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Frames: method </a:t>
            </a:r>
            <a:r>
              <a:rPr lang="en-US" dirty="0" err="1" smtClean="0"/>
              <a:t>iloc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need to select a range of rows and/or columns, using their positions we can</a:t>
            </a:r>
          </a:p>
          <a:p>
            <a:r>
              <a:rPr lang="en-US" dirty="0" smtClean="0"/>
              <a:t>use method </a:t>
            </a:r>
            <a:r>
              <a:rPr lang="en-US" dirty="0" err="1" smtClean="0"/>
              <a:t>iloc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 [ ]: #Select rows by their labels: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df_sub.iloc</a:t>
            </a:r>
            <a:r>
              <a:rPr lang="en-US" dirty="0" smtClean="0">
                <a:solidFill>
                  <a:srgbClr val="FF0000"/>
                </a:solidFill>
              </a:rPr>
              <a:t>[10:20,[0, 3, 4, 5]]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49622"/>
            <a:ext cx="3112071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04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[0]</a:t>
            </a:r>
            <a:r>
              <a:rPr lang="en-IN" dirty="0" smtClean="0"/>
              <a:t> # First row of a data frame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[i]</a:t>
            </a:r>
            <a:r>
              <a:rPr lang="en-IN" dirty="0" smtClean="0"/>
              <a:t> #(i+1)</a:t>
            </a:r>
            <a:r>
              <a:rPr lang="en-IN" dirty="0" err="1" smtClean="0"/>
              <a:t>th</a:t>
            </a:r>
            <a:r>
              <a:rPr lang="en-IN" dirty="0" smtClean="0"/>
              <a:t> row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[-1] </a:t>
            </a:r>
            <a:r>
              <a:rPr lang="en-IN" dirty="0" smtClean="0"/>
              <a:t># Last row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[:, 0] </a:t>
            </a:r>
            <a:r>
              <a:rPr lang="en-IN" dirty="0" smtClean="0"/>
              <a:t># First column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[:, -1]</a:t>
            </a:r>
            <a:r>
              <a:rPr lang="en-IN" dirty="0" smtClean="0"/>
              <a:t> # Last column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[0:7]</a:t>
            </a:r>
            <a:r>
              <a:rPr lang="en-IN" dirty="0" smtClean="0"/>
              <a:t> #First 7 rows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[:, 0:2] </a:t>
            </a:r>
            <a:r>
              <a:rPr lang="en-IN" dirty="0" smtClean="0"/>
              <a:t>#First 2 columns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[1:3, 0:2] </a:t>
            </a:r>
            <a:r>
              <a:rPr lang="en-IN" dirty="0" smtClean="0"/>
              <a:t>#Second through third rows and first 2 columns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df.iloc</a:t>
            </a:r>
            <a:r>
              <a:rPr lang="en-IN" dirty="0" smtClean="0">
                <a:solidFill>
                  <a:srgbClr val="FF0000"/>
                </a:solidFill>
              </a:rPr>
              <a:t>[[0,5], [1,3]] </a:t>
            </a:r>
            <a:r>
              <a:rPr lang="en-IN" dirty="0" smtClean="0"/>
              <a:t>#1st and 6th rows and 2nd and 4th columns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5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Frames: 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can sort the data by a value in the column. By default the sorting will occur in</a:t>
            </a:r>
          </a:p>
          <a:p>
            <a:r>
              <a:rPr lang="en-US" sz="2000" dirty="0" smtClean="0"/>
              <a:t>ascending order and a new data frame is return.</a:t>
            </a:r>
          </a:p>
          <a:p>
            <a:r>
              <a:rPr lang="en-US" sz="2000" dirty="0" smtClean="0"/>
              <a:t>In [ ]: # Create a new data frame from the original sorted by the column Salary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df_sorted</a:t>
            </a:r>
            <a:r>
              <a:rPr lang="en-US" sz="2000" dirty="0" smtClean="0">
                <a:solidFill>
                  <a:srgbClr val="FF0000"/>
                </a:solidFill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</a:rPr>
              <a:t>df.sort_values</a:t>
            </a:r>
            <a:r>
              <a:rPr lang="en-US" sz="2000" dirty="0" smtClean="0">
                <a:solidFill>
                  <a:srgbClr val="FF0000"/>
                </a:solidFill>
              </a:rPr>
              <a:t>( by ='service')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df_sorted.head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4149080"/>
            <a:ext cx="44100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4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NumPy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Python Libraries for Data Science </a:t>
            </a:r>
          </a:p>
          <a:p>
            <a:r>
              <a:rPr lang="en-US" b="1" dirty="0" err="1" smtClean="0"/>
              <a:t>NumPy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introduces objects for multidimensional arrays and matrices, as well as</a:t>
            </a:r>
          </a:p>
          <a:p>
            <a:r>
              <a:rPr lang="en-US" dirty="0" smtClean="0"/>
              <a:t>functions that allow to easily perform advanced mathematical and statistical</a:t>
            </a:r>
          </a:p>
          <a:p>
            <a:r>
              <a:rPr lang="en-US" dirty="0" smtClean="0"/>
              <a:t>operations on those objects</a:t>
            </a:r>
          </a:p>
          <a:p>
            <a:r>
              <a:rPr lang="en-US" dirty="0" smtClean="0"/>
              <a:t> provides </a:t>
            </a:r>
            <a:r>
              <a:rPr lang="en-US" dirty="0" err="1" smtClean="0"/>
              <a:t>vectorization</a:t>
            </a:r>
            <a:r>
              <a:rPr lang="en-US" dirty="0" smtClean="0"/>
              <a:t> of mathematical operations on arrays and matrices</a:t>
            </a:r>
          </a:p>
          <a:p>
            <a:r>
              <a:rPr lang="en-US" dirty="0" smtClean="0"/>
              <a:t>which significantly improves the performance</a:t>
            </a:r>
          </a:p>
          <a:p>
            <a:r>
              <a:rPr lang="en-US" dirty="0" smtClean="0"/>
              <a:t>many other python libraries are built on </a:t>
            </a:r>
            <a:r>
              <a:rPr lang="en-US" dirty="0" err="1" smtClean="0"/>
              <a:t>NumPy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5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SORTING CONTINUATION…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sort the data using 2 or more columns:</a:t>
            </a:r>
          </a:p>
          <a:p>
            <a:r>
              <a:rPr lang="en-US" dirty="0" smtClean="0"/>
              <a:t>In [ ]: </a:t>
            </a:r>
            <a:r>
              <a:rPr lang="en-US" dirty="0" err="1" smtClean="0">
                <a:solidFill>
                  <a:srgbClr val="FF0000"/>
                </a:solidFill>
              </a:rPr>
              <a:t>df_sorted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df.sort_values</a:t>
            </a:r>
            <a:r>
              <a:rPr lang="en-US" dirty="0" smtClean="0">
                <a:solidFill>
                  <a:srgbClr val="FF0000"/>
                </a:solidFill>
              </a:rPr>
              <a:t>( by =['service', 'salary'], ascending = [True, False])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df_sorted.head</a:t>
            </a:r>
            <a:r>
              <a:rPr lang="en-US" dirty="0" smtClean="0">
                <a:solidFill>
                  <a:srgbClr val="FF0000"/>
                </a:solidFill>
              </a:rPr>
              <a:t>(10)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434258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0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Missing values are marked as </a:t>
            </a:r>
            <a:r>
              <a:rPr lang="en-US" sz="2400" dirty="0" err="1" smtClean="0"/>
              <a:t>NaN</a:t>
            </a:r>
            <a:endParaRPr lang="en-US" sz="2400" dirty="0" smtClean="0"/>
          </a:p>
          <a:p>
            <a:r>
              <a:rPr lang="en-US" sz="2400" dirty="0" smtClean="0"/>
              <a:t>In [ ]: # Read a dataset with missing values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flights = </a:t>
            </a:r>
            <a:r>
              <a:rPr lang="en-US" sz="2400" dirty="0" err="1" smtClean="0">
                <a:solidFill>
                  <a:srgbClr val="FF0000"/>
                </a:solidFill>
              </a:rPr>
              <a:t>pd.read_csv</a:t>
            </a:r>
            <a:r>
              <a:rPr lang="en-US" sz="2400" dirty="0" smtClean="0">
                <a:solidFill>
                  <a:srgbClr val="FF0000"/>
                </a:solidFill>
              </a:rPr>
              <a:t>("flights.csv") </a:t>
            </a:r>
            <a:r>
              <a:rPr lang="en-US" sz="2400" dirty="0" smtClean="0"/>
              <a:t>//in ftp</a:t>
            </a:r>
            <a:endParaRPr lang="en-US" sz="2400" dirty="0" smtClean="0"/>
          </a:p>
          <a:p>
            <a:r>
              <a:rPr lang="en-US" sz="2400" dirty="0" smtClean="0"/>
              <a:t>In [ ]: # Select the rows that have at least one missing value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flights[</a:t>
            </a:r>
            <a:r>
              <a:rPr lang="en-US" sz="2400" dirty="0" err="1" smtClean="0">
                <a:solidFill>
                  <a:srgbClr val="FF0000"/>
                </a:solidFill>
              </a:rPr>
              <a:t>flights.isnull</a:t>
            </a:r>
            <a:r>
              <a:rPr lang="en-US" sz="2400" dirty="0" smtClean="0">
                <a:solidFill>
                  <a:srgbClr val="FF0000"/>
                </a:solidFill>
              </a:rPr>
              <a:t>().any(axis=1)].head()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799288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725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methods to deal with missing values in the data frame: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7406406" cy="33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935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summing the data, missing values will be treated as zero</a:t>
            </a:r>
          </a:p>
          <a:p>
            <a:pPr marL="0" indent="0">
              <a:buNone/>
            </a:pPr>
            <a:r>
              <a:rPr lang="en-US" dirty="0" smtClean="0"/>
              <a:t>• If all values are missing, the sum will be equal to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cumsum</a:t>
            </a:r>
            <a:r>
              <a:rPr lang="en-US" dirty="0" smtClean="0"/>
              <a:t>() and </a:t>
            </a:r>
            <a:r>
              <a:rPr lang="en-US" dirty="0" err="1" smtClean="0"/>
              <a:t>cumprod</a:t>
            </a:r>
            <a:r>
              <a:rPr lang="en-US" dirty="0" smtClean="0"/>
              <a:t>() methods ignore missing values but preserve them in</a:t>
            </a:r>
          </a:p>
          <a:p>
            <a:pPr marL="0" indent="0">
              <a:buNone/>
            </a:pPr>
            <a:r>
              <a:rPr lang="en-US" dirty="0" smtClean="0"/>
              <a:t>the resulting arrays</a:t>
            </a:r>
          </a:p>
          <a:p>
            <a:pPr marL="0" indent="0">
              <a:buNone/>
            </a:pPr>
            <a:r>
              <a:rPr lang="en-US" dirty="0" smtClean="0"/>
              <a:t>• Missing values in </a:t>
            </a:r>
            <a:r>
              <a:rPr lang="en-US" dirty="0" err="1" smtClean="0"/>
              <a:t>GroupBy</a:t>
            </a:r>
            <a:r>
              <a:rPr lang="en-US" dirty="0" smtClean="0"/>
              <a:t> method are excluded (just like in R)</a:t>
            </a:r>
          </a:p>
          <a:p>
            <a:pPr marL="0" indent="0">
              <a:buNone/>
            </a:pPr>
            <a:r>
              <a:rPr lang="en-US" dirty="0" smtClean="0"/>
              <a:t>• Many descriptive statistics methods have </a:t>
            </a:r>
            <a:r>
              <a:rPr lang="en-US" dirty="0" err="1" smtClean="0"/>
              <a:t>skipna</a:t>
            </a:r>
            <a:r>
              <a:rPr lang="en-US" dirty="0" smtClean="0"/>
              <a:t> option to control if missing</a:t>
            </a:r>
          </a:p>
          <a:p>
            <a:pPr marL="0" indent="0">
              <a:buNone/>
            </a:pPr>
            <a:r>
              <a:rPr lang="en-US" dirty="0" smtClean="0"/>
              <a:t>data should be excluded . This value is set to True by default (unlike R)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37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Aggregation Functions in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Aggregation - computing a summary statistic about each group, i.e.</a:t>
            </a:r>
          </a:p>
          <a:p>
            <a:r>
              <a:rPr lang="en-US" dirty="0" smtClean="0"/>
              <a:t>compute </a:t>
            </a:r>
            <a:r>
              <a:rPr lang="en-US" dirty="0" smtClean="0"/>
              <a:t>group sums or means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compute group sizes/counts</a:t>
            </a:r>
          </a:p>
          <a:p>
            <a:r>
              <a:rPr lang="en-US" dirty="0" smtClean="0"/>
              <a:t>Common aggregation functions:</a:t>
            </a:r>
          </a:p>
          <a:p>
            <a:r>
              <a:rPr lang="en-US" dirty="0" smtClean="0"/>
              <a:t>min, max</a:t>
            </a:r>
          </a:p>
          <a:p>
            <a:r>
              <a:rPr lang="en-US" dirty="0" smtClean="0"/>
              <a:t>count, sum, prod</a:t>
            </a:r>
          </a:p>
          <a:p>
            <a:r>
              <a:rPr lang="en-US" dirty="0" smtClean="0"/>
              <a:t>mean, median, mode, mad</a:t>
            </a:r>
          </a:p>
          <a:p>
            <a:r>
              <a:rPr lang="en-US" dirty="0" err="1" smtClean="0"/>
              <a:t>std</a:t>
            </a:r>
            <a:r>
              <a:rPr lang="en-US" dirty="0" smtClean="0"/>
              <a:t>, </a:t>
            </a:r>
            <a:r>
              <a:rPr lang="en-US" dirty="0" err="1" smtClean="0"/>
              <a:t>var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35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Aggregation Functions in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agg</a:t>
            </a:r>
            <a:r>
              <a:rPr lang="en-US" dirty="0" smtClean="0"/>
              <a:t>() method are useful when multiple statistics are computed per column:</a:t>
            </a:r>
          </a:p>
          <a:p>
            <a:r>
              <a:rPr lang="en-US" dirty="0" smtClean="0"/>
              <a:t>In [ ]: </a:t>
            </a:r>
            <a:r>
              <a:rPr lang="en-US" dirty="0" smtClean="0">
                <a:solidFill>
                  <a:srgbClr val="FF0000"/>
                </a:solidFill>
              </a:rPr>
              <a:t>flights[['</a:t>
            </a:r>
            <a:r>
              <a:rPr lang="en-US" dirty="0" err="1" smtClean="0">
                <a:solidFill>
                  <a:srgbClr val="FF0000"/>
                </a:solidFill>
              </a:rPr>
              <a:t>dep_delay</a:t>
            </a:r>
            <a:r>
              <a:rPr lang="en-US" dirty="0" smtClean="0">
                <a:solidFill>
                  <a:srgbClr val="FF0000"/>
                </a:solidFill>
              </a:rPr>
              <a:t>',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'</a:t>
            </a:r>
            <a:r>
              <a:rPr lang="en-US" dirty="0" err="1" smtClean="0">
                <a:solidFill>
                  <a:srgbClr val="FF0000"/>
                </a:solidFill>
              </a:rPr>
              <a:t>arr_delay</a:t>
            </a:r>
            <a:r>
              <a:rPr lang="en-US" dirty="0" smtClean="0">
                <a:solidFill>
                  <a:srgbClr val="FF0000"/>
                </a:solidFill>
              </a:rPr>
              <a:t>']].</a:t>
            </a:r>
            <a:r>
              <a:rPr lang="en-US" dirty="0" err="1" smtClean="0">
                <a:solidFill>
                  <a:srgbClr val="FF0000"/>
                </a:solidFill>
              </a:rPr>
              <a:t>agg</a:t>
            </a:r>
            <a:r>
              <a:rPr lang="en-US" dirty="0" smtClean="0">
                <a:solidFill>
                  <a:srgbClr val="FF0000"/>
                </a:solidFill>
              </a:rPr>
              <a:t>(['</a:t>
            </a:r>
            <a:r>
              <a:rPr lang="en-US" dirty="0" err="1" smtClean="0">
                <a:solidFill>
                  <a:srgbClr val="FF0000"/>
                </a:solidFill>
              </a:rPr>
              <a:t>min','mean','max</a:t>
            </a:r>
            <a:r>
              <a:rPr lang="en-US" dirty="0" smtClean="0">
                <a:solidFill>
                  <a:srgbClr val="FF0000"/>
                </a:solidFill>
              </a:rPr>
              <a:t>'])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37937"/>
            <a:ext cx="38957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48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Descriptive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2" y="1412776"/>
            <a:ext cx="8136011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105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to explore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 package is built on </a:t>
            </a:r>
            <a:r>
              <a:rPr lang="en-US" dirty="0" err="1" smtClean="0"/>
              <a:t>matplotlib</a:t>
            </a:r>
            <a:r>
              <a:rPr lang="en-US" dirty="0" smtClean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 smtClean="0"/>
              <a:t>To show graphs within Python notebook include inline directive:</a:t>
            </a:r>
          </a:p>
          <a:p>
            <a:r>
              <a:rPr lang="en-US" dirty="0" smtClean="0"/>
              <a:t>In [ ]: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err="1" smtClean="0">
                <a:solidFill>
                  <a:srgbClr val="FF0000"/>
                </a:solidFill>
              </a:rPr>
              <a:t>matplotlib</a:t>
            </a:r>
            <a:r>
              <a:rPr lang="en-US" dirty="0" smtClean="0">
                <a:solidFill>
                  <a:srgbClr val="FF0000"/>
                </a:solidFill>
              </a:rPr>
              <a:t> inline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73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64098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082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statistical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statsmodel</a:t>
            </a:r>
            <a:r>
              <a:rPr lang="en-US" dirty="0" smtClean="0"/>
              <a:t> and </a:t>
            </a:r>
            <a:r>
              <a:rPr lang="en-US" dirty="0" err="1" smtClean="0"/>
              <a:t>scikit</a:t>
            </a:r>
            <a:r>
              <a:rPr lang="en-US" dirty="0" smtClean="0"/>
              <a:t>-learn - both have a number of function for statistical analysis</a:t>
            </a:r>
          </a:p>
          <a:p>
            <a:pPr marL="0" indent="0">
              <a:buNone/>
            </a:pPr>
            <a:r>
              <a:rPr lang="en-US" dirty="0" smtClean="0"/>
              <a:t>The first one is mostly used for regular analysis using R style formulas, while </a:t>
            </a:r>
            <a:r>
              <a:rPr lang="en-US" dirty="0" err="1" smtClean="0"/>
              <a:t>scikit</a:t>
            </a:r>
            <a:r>
              <a:rPr lang="en-US" dirty="0" smtClean="0"/>
              <a:t>-learn is</a:t>
            </a:r>
          </a:p>
          <a:p>
            <a:pPr marL="0" indent="0">
              <a:buNone/>
            </a:pPr>
            <a:r>
              <a:rPr lang="en-US" dirty="0" smtClean="0"/>
              <a:t>more tailored for Machine Learning.</a:t>
            </a:r>
          </a:p>
          <a:p>
            <a:pPr marL="0" indent="0">
              <a:buNone/>
            </a:pPr>
            <a:r>
              <a:rPr lang="en-US" b="1" dirty="0" err="1" smtClean="0"/>
              <a:t>statsmodels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• linear regressions</a:t>
            </a:r>
          </a:p>
          <a:p>
            <a:pPr marL="0" indent="0">
              <a:buNone/>
            </a:pPr>
            <a:r>
              <a:rPr lang="en-US" dirty="0" smtClean="0"/>
              <a:t>• ANOVA tests</a:t>
            </a:r>
          </a:p>
          <a:p>
            <a:pPr marL="0" indent="0">
              <a:buNone/>
            </a:pPr>
            <a:r>
              <a:rPr lang="en-US" dirty="0" smtClean="0"/>
              <a:t>• hypothesis </a:t>
            </a:r>
            <a:r>
              <a:rPr lang="en-US" dirty="0" err="1" smtClean="0"/>
              <a:t>testings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many more ...</a:t>
            </a:r>
          </a:p>
          <a:p>
            <a:pPr marL="0" indent="0">
              <a:buNone/>
            </a:pPr>
            <a:r>
              <a:rPr lang="en-US" b="1" dirty="0" err="1" smtClean="0"/>
              <a:t>scikit</a:t>
            </a:r>
            <a:r>
              <a:rPr lang="en-US" b="1" dirty="0" smtClean="0"/>
              <a:t>-learn: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kmeans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support vector machines</a:t>
            </a:r>
          </a:p>
          <a:p>
            <a:pPr marL="0" indent="0">
              <a:buNone/>
            </a:pPr>
            <a:r>
              <a:rPr lang="en-US" dirty="0" smtClean="0"/>
              <a:t>• random forests</a:t>
            </a:r>
          </a:p>
          <a:p>
            <a:pPr marL="0" indent="0">
              <a:buNone/>
            </a:pPr>
            <a:r>
              <a:rPr lang="en-US" dirty="0" smtClean="0"/>
              <a:t>• many more ...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Libraries for Data Science</a:t>
            </a:r>
            <a:br>
              <a:rPr lang="en-US" b="1" dirty="0" smtClean="0"/>
            </a:br>
            <a:r>
              <a:rPr lang="en-US" b="1" dirty="0" smtClean="0"/>
              <a:t>continuation… 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err="1" smtClean="0"/>
              <a:t>SciPy</a:t>
            </a:r>
            <a:r>
              <a:rPr lang="en-US" sz="11200" dirty="0" smtClean="0"/>
              <a:t>:  collection of algorithms for linear algebra, differential equations, numerical integration, optimization, statistics and more  part of </a:t>
            </a:r>
            <a:r>
              <a:rPr lang="en-US" sz="11200" dirty="0" err="1" smtClean="0"/>
              <a:t>SciPy</a:t>
            </a:r>
            <a:r>
              <a:rPr lang="en-US" sz="11200" dirty="0" smtClean="0"/>
              <a:t> Stack  built on </a:t>
            </a:r>
            <a:r>
              <a:rPr lang="en-US" sz="11200" dirty="0" err="1" smtClean="0"/>
              <a:t>NumPy</a:t>
            </a:r>
            <a:endParaRPr lang="en-US" sz="11200" dirty="0" smtClean="0"/>
          </a:p>
          <a:p>
            <a:r>
              <a:rPr lang="en-IN" sz="11200" b="1" dirty="0" smtClean="0"/>
              <a:t>Pandas: </a:t>
            </a:r>
          </a:p>
          <a:p>
            <a:r>
              <a:rPr lang="en-IN" sz="11200" dirty="0" smtClean="0"/>
              <a:t>adds data structures and tools designed to work with table-like data (similar to Series and Data Frames in R) provides tools for data manipulation: reshaping, merging, sorting, slicing, aggregation etc. allows handling missing data</a:t>
            </a:r>
          </a:p>
          <a:p>
            <a:r>
              <a:rPr lang="en-IN" sz="11200" b="1" dirty="0" err="1" smtClean="0"/>
              <a:t>SciKit</a:t>
            </a:r>
            <a:r>
              <a:rPr lang="en-IN" sz="11200" b="1" dirty="0" smtClean="0"/>
              <a:t>-Learn</a:t>
            </a:r>
            <a:r>
              <a:rPr lang="en-IN" sz="11200" dirty="0" smtClean="0"/>
              <a:t>: provides machine learning algorithms: classification, regression, clustering, model validation etc. built on </a:t>
            </a:r>
            <a:r>
              <a:rPr lang="en-IN" sz="11200" dirty="0" err="1" smtClean="0"/>
              <a:t>NumPy</a:t>
            </a:r>
            <a:r>
              <a:rPr lang="en-IN" sz="11200" dirty="0" smtClean="0"/>
              <a:t>, </a:t>
            </a:r>
            <a:r>
              <a:rPr lang="en-IN" sz="11200" dirty="0" err="1" smtClean="0"/>
              <a:t>SciPy</a:t>
            </a:r>
            <a:r>
              <a:rPr lang="en-IN" sz="11200" dirty="0" smtClean="0"/>
              <a:t> and </a:t>
            </a:r>
            <a:r>
              <a:rPr lang="en-IN" sz="11200" dirty="0" err="1" smtClean="0"/>
              <a:t>matplotlib</a:t>
            </a:r>
            <a:r>
              <a:rPr lang="en-IN" sz="11200" dirty="0" smtClean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1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matplotlib</a:t>
            </a:r>
            <a:r>
              <a:rPr lang="en-US" dirty="0" smtClean="0"/>
              <a:t>: python 2D plotting library which produces publication quality figures in a variety of hardcopy formats a set of functionalities similar to those of MATLAB line plots, scatter plots, </a:t>
            </a:r>
            <a:r>
              <a:rPr lang="en-US" dirty="0" err="1" smtClean="0"/>
              <a:t>barcharts</a:t>
            </a:r>
            <a:r>
              <a:rPr lang="en-US" dirty="0" smtClean="0"/>
              <a:t>, histograms, pie charts etc.  relatively low-level; some effort needed to create advanced visualization</a:t>
            </a:r>
          </a:p>
          <a:p>
            <a:r>
              <a:rPr lang="en-US" b="1" dirty="0" err="1" smtClean="0"/>
              <a:t>Seaborn</a:t>
            </a:r>
            <a:r>
              <a:rPr lang="en-US" dirty="0" smtClean="0"/>
              <a:t>: based on </a:t>
            </a:r>
            <a:r>
              <a:rPr lang="en-US" dirty="0" err="1" smtClean="0"/>
              <a:t>matplotlib</a:t>
            </a:r>
            <a:r>
              <a:rPr lang="en-US" dirty="0" smtClean="0"/>
              <a:t>  provides high level interface for drawing attractive statistical graphics Similar (in style) to the popular ggplot2 library in R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1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Loading Python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</a:t>
            </a:r>
            <a:r>
              <a:rPr lang="en-IN" b="1" dirty="0" smtClean="0"/>
              <a:t>mport </a:t>
            </a:r>
            <a:r>
              <a:rPr lang="en-IN" b="1" dirty="0" smtClean="0"/>
              <a:t>Python Libraries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numpy</a:t>
            </a:r>
            <a:r>
              <a:rPr lang="en-IN" dirty="0" smtClean="0">
                <a:solidFill>
                  <a:srgbClr val="FF0000"/>
                </a:solidFill>
              </a:rPr>
              <a:t> as </a:t>
            </a:r>
            <a:r>
              <a:rPr lang="en-IN" dirty="0" err="1" smtClean="0">
                <a:solidFill>
                  <a:srgbClr val="FF0000"/>
                </a:solidFill>
              </a:rPr>
              <a:t>np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scipy</a:t>
            </a:r>
            <a:r>
              <a:rPr lang="en-IN" dirty="0" smtClean="0">
                <a:solidFill>
                  <a:srgbClr val="FF0000"/>
                </a:solidFill>
              </a:rPr>
              <a:t> as </a:t>
            </a:r>
            <a:r>
              <a:rPr lang="en-IN" dirty="0" err="1" smtClean="0">
                <a:solidFill>
                  <a:srgbClr val="FF0000"/>
                </a:solidFill>
              </a:rPr>
              <a:t>sp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import pandas as </a:t>
            </a:r>
            <a:r>
              <a:rPr lang="en-IN" dirty="0" err="1" smtClean="0">
                <a:solidFill>
                  <a:srgbClr val="FF0000"/>
                </a:solidFill>
              </a:rPr>
              <a:t>pd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matplotlib</a:t>
            </a:r>
            <a:r>
              <a:rPr lang="en-IN" dirty="0" smtClean="0">
                <a:solidFill>
                  <a:srgbClr val="FF0000"/>
                </a:solidFill>
              </a:rPr>
              <a:t> as </a:t>
            </a:r>
            <a:r>
              <a:rPr lang="en-IN" dirty="0" err="1" smtClean="0">
                <a:solidFill>
                  <a:srgbClr val="FF0000"/>
                </a:solidFill>
              </a:rPr>
              <a:t>mpl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seaborn</a:t>
            </a:r>
            <a:r>
              <a:rPr lang="en-IN" dirty="0" smtClean="0">
                <a:solidFill>
                  <a:srgbClr val="FF0000"/>
                </a:solidFill>
              </a:rPr>
              <a:t> as </a:t>
            </a:r>
            <a:r>
              <a:rPr lang="en-IN" dirty="0" err="1" smtClean="0">
                <a:solidFill>
                  <a:srgbClr val="FF0000"/>
                </a:solidFill>
              </a:rPr>
              <a:t>sns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data using pandas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#Read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pd.read_csv</a:t>
            </a:r>
            <a:r>
              <a:rPr lang="en-US" dirty="0">
                <a:solidFill>
                  <a:srgbClr val="FF0000"/>
                </a:solidFill>
              </a:rPr>
              <a:t>(" C</a:t>
            </a:r>
            <a:r>
              <a:rPr lang="en-US" dirty="0" smtClean="0">
                <a:solidFill>
                  <a:srgbClr val="FF0000"/>
                </a:solidFill>
              </a:rPr>
              <a:t>:\\Users\\admin\\Downloads\\Salaries.csv</a:t>
            </a:r>
            <a:r>
              <a:rPr lang="en-US" dirty="0" smtClean="0">
                <a:solidFill>
                  <a:srgbClr val="FF0000"/>
                </a:solidFill>
              </a:rPr>
              <a:t>") </a:t>
            </a:r>
            <a:r>
              <a:rPr lang="en-US" dirty="0" smtClean="0"/>
              <a:t>//in ftp</a:t>
            </a:r>
            <a:endParaRPr lang="en-US" dirty="0" smtClean="0"/>
          </a:p>
          <a:p>
            <a:r>
              <a:rPr lang="en-IN" dirty="0" smtClean="0"/>
              <a:t>There is a number of pandas commands to read other data formats: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pd.read_excel</a:t>
            </a:r>
            <a:r>
              <a:rPr lang="en-IN" dirty="0" smtClean="0">
                <a:solidFill>
                  <a:srgbClr val="FF0000"/>
                </a:solidFill>
              </a:rPr>
              <a:t>('myfile.</a:t>
            </a:r>
            <a:r>
              <a:rPr lang="en-IN" dirty="0" err="1" smtClean="0">
                <a:solidFill>
                  <a:srgbClr val="FF0000"/>
                </a:solidFill>
              </a:rPr>
              <a:t>xlsx</a:t>
            </a:r>
            <a:r>
              <a:rPr lang="en-IN" dirty="0" smtClean="0">
                <a:solidFill>
                  <a:srgbClr val="FF0000"/>
                </a:solidFill>
              </a:rPr>
              <a:t>',</a:t>
            </a:r>
            <a:r>
              <a:rPr lang="en-IN" dirty="0" err="1" smtClean="0">
                <a:solidFill>
                  <a:srgbClr val="FF0000"/>
                </a:solidFill>
              </a:rPr>
              <a:t>sheet_name</a:t>
            </a:r>
            <a:r>
              <a:rPr lang="en-IN" dirty="0" smtClean="0">
                <a:solidFill>
                  <a:srgbClr val="FF0000"/>
                </a:solidFill>
              </a:rPr>
              <a:t>='Sheet1', </a:t>
            </a:r>
            <a:r>
              <a:rPr lang="en-IN" dirty="0" err="1" smtClean="0">
                <a:solidFill>
                  <a:srgbClr val="FF0000"/>
                </a:solidFill>
              </a:rPr>
              <a:t>index_col</a:t>
            </a:r>
            <a:r>
              <a:rPr lang="en-IN" dirty="0" smtClean="0">
                <a:solidFill>
                  <a:srgbClr val="FF0000"/>
                </a:solidFill>
              </a:rPr>
              <a:t>=None, </a:t>
            </a:r>
            <a:r>
              <a:rPr lang="en-IN" dirty="0" err="1" smtClean="0">
                <a:solidFill>
                  <a:srgbClr val="FF0000"/>
                </a:solidFill>
              </a:rPr>
              <a:t>na_values</a:t>
            </a:r>
            <a:r>
              <a:rPr lang="en-IN" dirty="0" smtClean="0">
                <a:solidFill>
                  <a:srgbClr val="FF0000"/>
                </a:solidFill>
              </a:rPr>
              <a:t>=['NA'])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pd.read_stata</a:t>
            </a:r>
            <a:r>
              <a:rPr lang="en-IN" dirty="0" smtClean="0">
                <a:solidFill>
                  <a:srgbClr val="FF0000"/>
                </a:solidFill>
              </a:rPr>
              <a:t>('</a:t>
            </a:r>
            <a:r>
              <a:rPr lang="en-IN" dirty="0" err="1" smtClean="0">
                <a:solidFill>
                  <a:srgbClr val="FF0000"/>
                </a:solidFill>
              </a:rPr>
              <a:t>myfile.dta</a:t>
            </a:r>
            <a:r>
              <a:rPr lang="en-IN" dirty="0" smtClean="0">
                <a:solidFill>
                  <a:srgbClr val="FF0000"/>
                </a:solidFill>
              </a:rPr>
              <a:t>') //</a:t>
            </a:r>
            <a:r>
              <a:rPr lang="en-US" dirty="0"/>
              <a:t> STATA </a:t>
            </a:r>
            <a:r>
              <a:rPr lang="en-US" dirty="0" err="1" smtClean="0"/>
              <a:t>dta</a:t>
            </a:r>
            <a:r>
              <a:rPr lang="en-US" dirty="0" smtClean="0"/>
              <a:t>-files</a:t>
            </a:r>
            <a:r>
              <a:rPr lang="en-US" dirty="0"/>
              <a:t>, including NA's, value and variable labels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err="1" smtClean="0">
                <a:solidFill>
                  <a:srgbClr val="FF0000"/>
                </a:solidFill>
              </a:rPr>
              <a:t>pd.read_sas</a:t>
            </a:r>
            <a:r>
              <a:rPr lang="en-IN" dirty="0" smtClean="0">
                <a:solidFill>
                  <a:srgbClr val="FF0000"/>
                </a:solidFill>
              </a:rPr>
              <a:t>('myfile.sas7bdat</a:t>
            </a:r>
            <a:r>
              <a:rPr lang="en-IN" dirty="0" smtClean="0">
                <a:solidFill>
                  <a:srgbClr val="FF0000"/>
                </a:solidFill>
              </a:rPr>
              <a:t>') </a:t>
            </a:r>
            <a:r>
              <a:rPr lang="en-IN" dirty="0" smtClean="0"/>
              <a:t>//statistical files</a:t>
            </a:r>
            <a:endParaRPr lang="en-IN" dirty="0" smtClean="0"/>
          </a:p>
          <a:p>
            <a:r>
              <a:rPr lang="en-IN" dirty="0" err="1" smtClean="0">
                <a:solidFill>
                  <a:srgbClr val="FF0000"/>
                </a:solidFill>
              </a:rPr>
              <a:t>pd.read_hdf</a:t>
            </a:r>
            <a:r>
              <a:rPr lang="en-IN" dirty="0" smtClean="0">
                <a:solidFill>
                  <a:srgbClr val="FF0000"/>
                </a:solidFill>
              </a:rPr>
              <a:t>('myfile.h5','df</a:t>
            </a:r>
            <a:r>
              <a:rPr lang="en-IN" dirty="0" smtClean="0">
                <a:solidFill>
                  <a:srgbClr val="FF0000"/>
                </a:solidFill>
              </a:rPr>
              <a:t>') </a:t>
            </a:r>
            <a:r>
              <a:rPr lang="en-IN" dirty="0" smtClean="0"/>
              <a:t>//</a:t>
            </a:r>
            <a:r>
              <a:rPr lang="en-IN" dirty="0" err="1" smtClean="0"/>
              <a:t>hdfs</a:t>
            </a:r>
            <a:r>
              <a:rPr lang="en-IN" dirty="0" smtClean="0"/>
              <a:t> files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07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data frames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#List first 5 records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df.head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308292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6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read the first 10, 20, 50 records;</a:t>
            </a:r>
          </a:p>
          <a:p>
            <a:r>
              <a:rPr lang="en-US" dirty="0" smtClean="0"/>
              <a:t>Can you guess how to view the last few records;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NIELIT CHENNAI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4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1887</Words>
  <Application>Microsoft Office PowerPoint</Application>
  <PresentationFormat>On-screen Show (4:3)</PresentationFormat>
  <Paragraphs>254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Python Libraries for Data Science</vt:lpstr>
      <vt:lpstr>PowerPoint Presentation</vt:lpstr>
      <vt:lpstr>NumPy </vt:lpstr>
      <vt:lpstr> Python Libraries for Data Science continuation…  </vt:lpstr>
      <vt:lpstr>PowerPoint Presentation</vt:lpstr>
      <vt:lpstr>Loading Python Libraries</vt:lpstr>
      <vt:lpstr>Reading data using pandas</vt:lpstr>
      <vt:lpstr>Exploring data frames</vt:lpstr>
      <vt:lpstr>EXERCISE</vt:lpstr>
      <vt:lpstr>Data Frame data types</vt:lpstr>
      <vt:lpstr>PowerPoint Presentation</vt:lpstr>
      <vt:lpstr>Data Frames attributes</vt:lpstr>
      <vt:lpstr>EXERCISE</vt:lpstr>
      <vt:lpstr>Data Frames methods</vt:lpstr>
      <vt:lpstr>EXERCISE</vt:lpstr>
      <vt:lpstr>Selecting a column in a Data Frame</vt:lpstr>
      <vt:lpstr>EXERCISE</vt:lpstr>
      <vt:lpstr>Data Frames groupby method</vt:lpstr>
      <vt:lpstr>Data Frames groupby method</vt:lpstr>
      <vt:lpstr>Data Frames groupby method </vt:lpstr>
      <vt:lpstr>Data Frame: filtering </vt:lpstr>
      <vt:lpstr>PowerPoint Presentation</vt:lpstr>
      <vt:lpstr>Data Frames: Slicing </vt:lpstr>
      <vt:lpstr>Data Frames: Slicing</vt:lpstr>
      <vt:lpstr>Data Frames: Selecting rows </vt:lpstr>
      <vt:lpstr>Data Frames: method loc</vt:lpstr>
      <vt:lpstr>Data Frames: method iloc </vt:lpstr>
      <vt:lpstr>PowerPoint Presentation</vt:lpstr>
      <vt:lpstr>Data Frames: Sorting</vt:lpstr>
      <vt:lpstr>SORTING CONTINUATION…</vt:lpstr>
      <vt:lpstr>Missing Values</vt:lpstr>
      <vt:lpstr>PowerPoint Presentation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</cp:revision>
  <dcterms:created xsi:type="dcterms:W3CDTF">2019-06-14T09:39:35Z</dcterms:created>
  <dcterms:modified xsi:type="dcterms:W3CDTF">2019-06-17T09:12:58Z</dcterms:modified>
</cp:coreProperties>
</file>