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7"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6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2A81805-8819-4318-8CB0-1B3E5298B4DE}" type="datetimeFigureOut">
              <a:rPr lang="en-IN" smtClean="0"/>
              <a:t>24-06-2019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950E04-7E11-47E4-B1FC-C256FB9DC777}" type="slidenum">
              <a:rPr lang="en-IN" smtClean="0"/>
              <a:t>‹#›</a:t>
            </a:fld>
            <a:endParaRPr lang="en-IN"/>
          </a:p>
        </p:txBody>
      </p:sp>
    </p:spTree>
    <p:extLst>
      <p:ext uri="{BB962C8B-B14F-4D97-AF65-F5344CB8AC3E}">
        <p14:creationId xmlns:p14="http://schemas.microsoft.com/office/powerpoint/2010/main" val="3792218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A81805-8819-4318-8CB0-1B3E5298B4DE}" type="datetimeFigureOut">
              <a:rPr lang="en-IN" smtClean="0"/>
              <a:t>24-06-2019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950E04-7E11-47E4-B1FC-C256FB9DC777}" type="slidenum">
              <a:rPr lang="en-IN" smtClean="0"/>
              <a:t>‹#›</a:t>
            </a:fld>
            <a:endParaRPr lang="en-IN"/>
          </a:p>
        </p:txBody>
      </p:sp>
    </p:spTree>
    <p:extLst>
      <p:ext uri="{BB962C8B-B14F-4D97-AF65-F5344CB8AC3E}">
        <p14:creationId xmlns:p14="http://schemas.microsoft.com/office/powerpoint/2010/main" val="2717083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A81805-8819-4318-8CB0-1B3E5298B4DE}" type="datetimeFigureOut">
              <a:rPr lang="en-IN" smtClean="0"/>
              <a:t>24-06-2019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950E04-7E11-47E4-B1FC-C256FB9DC777}" type="slidenum">
              <a:rPr lang="en-IN" smtClean="0"/>
              <a:t>‹#›</a:t>
            </a:fld>
            <a:endParaRPr lang="en-IN"/>
          </a:p>
        </p:txBody>
      </p:sp>
    </p:spTree>
    <p:extLst>
      <p:ext uri="{BB962C8B-B14F-4D97-AF65-F5344CB8AC3E}">
        <p14:creationId xmlns:p14="http://schemas.microsoft.com/office/powerpoint/2010/main" val="2341068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A81805-8819-4318-8CB0-1B3E5298B4DE}" type="datetimeFigureOut">
              <a:rPr lang="en-IN" smtClean="0"/>
              <a:t>24-06-2019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950E04-7E11-47E4-B1FC-C256FB9DC777}" type="slidenum">
              <a:rPr lang="en-IN" smtClean="0"/>
              <a:t>‹#›</a:t>
            </a:fld>
            <a:endParaRPr lang="en-IN"/>
          </a:p>
        </p:txBody>
      </p:sp>
    </p:spTree>
    <p:extLst>
      <p:ext uri="{BB962C8B-B14F-4D97-AF65-F5344CB8AC3E}">
        <p14:creationId xmlns:p14="http://schemas.microsoft.com/office/powerpoint/2010/main" val="2622800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A81805-8819-4318-8CB0-1B3E5298B4DE}" type="datetimeFigureOut">
              <a:rPr lang="en-IN" smtClean="0"/>
              <a:t>24-06-2019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950E04-7E11-47E4-B1FC-C256FB9DC777}" type="slidenum">
              <a:rPr lang="en-IN" smtClean="0"/>
              <a:t>‹#›</a:t>
            </a:fld>
            <a:endParaRPr lang="en-IN"/>
          </a:p>
        </p:txBody>
      </p:sp>
    </p:spTree>
    <p:extLst>
      <p:ext uri="{BB962C8B-B14F-4D97-AF65-F5344CB8AC3E}">
        <p14:creationId xmlns:p14="http://schemas.microsoft.com/office/powerpoint/2010/main" val="3535858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2A81805-8819-4318-8CB0-1B3E5298B4DE}" type="datetimeFigureOut">
              <a:rPr lang="en-IN" smtClean="0"/>
              <a:t>24-06-2019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950E04-7E11-47E4-B1FC-C256FB9DC777}" type="slidenum">
              <a:rPr lang="en-IN" smtClean="0"/>
              <a:t>‹#›</a:t>
            </a:fld>
            <a:endParaRPr lang="en-IN"/>
          </a:p>
        </p:txBody>
      </p:sp>
    </p:spTree>
    <p:extLst>
      <p:ext uri="{BB962C8B-B14F-4D97-AF65-F5344CB8AC3E}">
        <p14:creationId xmlns:p14="http://schemas.microsoft.com/office/powerpoint/2010/main" val="2092130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2A81805-8819-4318-8CB0-1B3E5298B4DE}" type="datetimeFigureOut">
              <a:rPr lang="en-IN" smtClean="0"/>
              <a:t>24-06-2019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950E04-7E11-47E4-B1FC-C256FB9DC777}" type="slidenum">
              <a:rPr lang="en-IN" smtClean="0"/>
              <a:t>‹#›</a:t>
            </a:fld>
            <a:endParaRPr lang="en-IN"/>
          </a:p>
        </p:txBody>
      </p:sp>
    </p:spTree>
    <p:extLst>
      <p:ext uri="{BB962C8B-B14F-4D97-AF65-F5344CB8AC3E}">
        <p14:creationId xmlns:p14="http://schemas.microsoft.com/office/powerpoint/2010/main" val="1986082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2A81805-8819-4318-8CB0-1B3E5298B4DE}" type="datetimeFigureOut">
              <a:rPr lang="en-IN" smtClean="0"/>
              <a:t>24-06-2019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950E04-7E11-47E4-B1FC-C256FB9DC777}" type="slidenum">
              <a:rPr lang="en-IN" smtClean="0"/>
              <a:t>‹#›</a:t>
            </a:fld>
            <a:endParaRPr lang="en-IN"/>
          </a:p>
        </p:txBody>
      </p:sp>
    </p:spTree>
    <p:extLst>
      <p:ext uri="{BB962C8B-B14F-4D97-AF65-F5344CB8AC3E}">
        <p14:creationId xmlns:p14="http://schemas.microsoft.com/office/powerpoint/2010/main" val="2021495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A81805-8819-4318-8CB0-1B3E5298B4DE}" type="datetimeFigureOut">
              <a:rPr lang="en-IN" smtClean="0"/>
              <a:t>24-06-2019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950E04-7E11-47E4-B1FC-C256FB9DC777}" type="slidenum">
              <a:rPr lang="en-IN" smtClean="0"/>
              <a:t>‹#›</a:t>
            </a:fld>
            <a:endParaRPr lang="en-IN"/>
          </a:p>
        </p:txBody>
      </p:sp>
    </p:spTree>
    <p:extLst>
      <p:ext uri="{BB962C8B-B14F-4D97-AF65-F5344CB8AC3E}">
        <p14:creationId xmlns:p14="http://schemas.microsoft.com/office/powerpoint/2010/main" val="1211195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A81805-8819-4318-8CB0-1B3E5298B4DE}" type="datetimeFigureOut">
              <a:rPr lang="en-IN" smtClean="0"/>
              <a:t>24-06-2019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950E04-7E11-47E4-B1FC-C256FB9DC777}" type="slidenum">
              <a:rPr lang="en-IN" smtClean="0"/>
              <a:t>‹#›</a:t>
            </a:fld>
            <a:endParaRPr lang="en-IN"/>
          </a:p>
        </p:txBody>
      </p:sp>
    </p:spTree>
    <p:extLst>
      <p:ext uri="{BB962C8B-B14F-4D97-AF65-F5344CB8AC3E}">
        <p14:creationId xmlns:p14="http://schemas.microsoft.com/office/powerpoint/2010/main" val="4280018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A81805-8819-4318-8CB0-1B3E5298B4DE}" type="datetimeFigureOut">
              <a:rPr lang="en-IN" smtClean="0"/>
              <a:t>24-06-2019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950E04-7E11-47E4-B1FC-C256FB9DC777}" type="slidenum">
              <a:rPr lang="en-IN" smtClean="0"/>
              <a:t>‹#›</a:t>
            </a:fld>
            <a:endParaRPr lang="en-IN"/>
          </a:p>
        </p:txBody>
      </p:sp>
    </p:spTree>
    <p:extLst>
      <p:ext uri="{BB962C8B-B14F-4D97-AF65-F5344CB8AC3E}">
        <p14:creationId xmlns:p14="http://schemas.microsoft.com/office/powerpoint/2010/main" val="2184999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A81805-8819-4318-8CB0-1B3E5298B4DE}" type="datetimeFigureOut">
              <a:rPr lang="en-IN" smtClean="0"/>
              <a:t>24-06-2019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950E04-7E11-47E4-B1FC-C256FB9DC777}" type="slidenum">
              <a:rPr lang="en-IN" smtClean="0"/>
              <a:t>‹#›</a:t>
            </a:fld>
            <a:endParaRPr lang="en-IN"/>
          </a:p>
        </p:txBody>
      </p:sp>
    </p:spTree>
    <p:extLst>
      <p:ext uri="{BB962C8B-B14F-4D97-AF65-F5344CB8AC3E}">
        <p14:creationId xmlns:p14="http://schemas.microsoft.com/office/powerpoint/2010/main" val="1192596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ppdividend.com/2019/01/16/python-pandas-tutorial-example-python-data-analysis-library/" TargetMode="External"/><Relationship Id="rId2" Type="http://schemas.openxmlformats.org/officeDocument/2006/relationships/hyperlink" Target="https://appdividend.com/2019/01/16/python-numpy-tutorial-getting-started-with-numpy/" TargetMode="External"/><Relationship Id="rId1" Type="http://schemas.openxmlformats.org/officeDocument/2006/relationships/slideLayout" Target="../slideLayouts/slideLayout2.xml"/><Relationship Id="rId4" Type="http://schemas.openxmlformats.org/officeDocument/2006/relationships/hyperlink" Target="https://appdividend.com/2018/04/07/how-to-get-started-with-machine-learning-in-pyth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SCIKIT LEARN</a:t>
            </a:r>
            <a:endParaRPr lang="en-IN" dirty="0"/>
          </a:p>
        </p:txBody>
      </p:sp>
      <p:sp>
        <p:nvSpPr>
          <p:cNvPr id="3" name="Subtitle 2"/>
          <p:cNvSpPr>
            <a:spLocks noGrp="1"/>
          </p:cNvSpPr>
          <p:nvPr>
            <p:ph type="subTitle" idx="1"/>
          </p:nvPr>
        </p:nvSpPr>
        <p:spPr/>
        <p:txBody>
          <a:bodyPr/>
          <a:lstStyle/>
          <a:p>
            <a:r>
              <a:rPr lang="en-IN" dirty="0" smtClean="0">
                <a:solidFill>
                  <a:srgbClr val="0070C0"/>
                </a:solidFill>
              </a:rPr>
              <a:t>MACHINE LEARNING</a:t>
            </a:r>
            <a:endParaRPr lang="en-IN" dirty="0">
              <a:solidFill>
                <a:srgbClr val="0070C0"/>
              </a:solidFill>
            </a:endParaRPr>
          </a:p>
        </p:txBody>
      </p:sp>
    </p:spTree>
    <p:extLst>
      <p:ext uri="{BB962C8B-B14F-4D97-AF65-F5344CB8AC3E}">
        <p14:creationId xmlns:p14="http://schemas.microsoft.com/office/powerpoint/2010/main" val="307768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38138"/>
          </a:xfrm>
        </p:spPr>
        <p:txBody>
          <a:bodyPr>
            <a:noAutofit/>
          </a:bodyPr>
          <a:lstStyle/>
          <a:p>
            <a:r>
              <a:rPr lang="en-US" sz="2800" dirty="0"/>
              <a:t>So, now we have feature X and predict the label the data y.</a:t>
            </a:r>
            <a:br>
              <a:rPr lang="en-US" sz="2800" dirty="0"/>
            </a:br>
            <a:r>
              <a:rPr lang="en-US" sz="2800" dirty="0"/>
              <a:t>Let’s do the train and test split.</a:t>
            </a:r>
            <a:br>
              <a:rPr lang="en-US" sz="2800" dirty="0"/>
            </a:br>
            <a:endParaRPr lang="en-IN" sz="2800" dirty="0"/>
          </a:p>
        </p:txBody>
      </p:sp>
      <p:sp>
        <p:nvSpPr>
          <p:cNvPr id="3" name="Content Placeholder 2"/>
          <p:cNvSpPr>
            <a:spLocks noGrp="1"/>
          </p:cNvSpPr>
          <p:nvPr>
            <p:ph idx="1"/>
          </p:nvPr>
        </p:nvSpPr>
        <p:spPr/>
        <p:txBody>
          <a:bodyPr>
            <a:normAutofit fontScale="85000" lnSpcReduction="20000"/>
          </a:bodyPr>
          <a:lstStyle/>
          <a:p>
            <a:r>
              <a:rPr lang="en-US" dirty="0">
                <a:solidFill>
                  <a:srgbClr val="0070C0"/>
                </a:solidFill>
              </a:rPr>
              <a:t>from </a:t>
            </a:r>
            <a:r>
              <a:rPr lang="en-US" dirty="0" err="1">
                <a:solidFill>
                  <a:srgbClr val="0070C0"/>
                </a:solidFill>
              </a:rPr>
              <a:t>sklearn.model_selection</a:t>
            </a:r>
            <a:r>
              <a:rPr lang="en-US" dirty="0">
                <a:solidFill>
                  <a:srgbClr val="0070C0"/>
                </a:solidFill>
              </a:rPr>
              <a:t> import </a:t>
            </a:r>
            <a:r>
              <a:rPr lang="en-US" dirty="0" err="1">
                <a:solidFill>
                  <a:srgbClr val="0070C0"/>
                </a:solidFill>
              </a:rPr>
              <a:t>train_test_split</a:t>
            </a:r>
            <a:endParaRPr lang="en-US" dirty="0">
              <a:solidFill>
                <a:srgbClr val="0070C0"/>
              </a:solidFill>
            </a:endParaRPr>
          </a:p>
          <a:p>
            <a:r>
              <a:rPr lang="en-US" dirty="0"/>
              <a:t>Now, write the following code in the next cell</a:t>
            </a:r>
            <a:r>
              <a:rPr lang="en-US" dirty="0" smtClean="0"/>
              <a:t>.</a:t>
            </a:r>
            <a:endParaRPr lang="en-US" dirty="0"/>
          </a:p>
          <a:p>
            <a:r>
              <a:rPr lang="en-US" dirty="0" err="1">
                <a:solidFill>
                  <a:srgbClr val="0070C0"/>
                </a:solidFill>
              </a:rPr>
              <a:t>X_train</a:t>
            </a:r>
            <a:r>
              <a:rPr lang="en-US" dirty="0">
                <a:solidFill>
                  <a:srgbClr val="0070C0"/>
                </a:solidFill>
              </a:rPr>
              <a:t>, </a:t>
            </a:r>
            <a:r>
              <a:rPr lang="en-US" dirty="0" err="1">
                <a:solidFill>
                  <a:srgbClr val="0070C0"/>
                </a:solidFill>
              </a:rPr>
              <a:t>X_test</a:t>
            </a:r>
            <a:r>
              <a:rPr lang="en-US" dirty="0">
                <a:solidFill>
                  <a:srgbClr val="0070C0"/>
                </a:solidFill>
              </a:rPr>
              <a:t>, </a:t>
            </a:r>
            <a:r>
              <a:rPr lang="en-US" dirty="0" err="1">
                <a:solidFill>
                  <a:srgbClr val="0070C0"/>
                </a:solidFill>
              </a:rPr>
              <a:t>y_train</a:t>
            </a:r>
            <a:r>
              <a:rPr lang="en-US" dirty="0">
                <a:solidFill>
                  <a:srgbClr val="0070C0"/>
                </a:solidFill>
              </a:rPr>
              <a:t>, </a:t>
            </a:r>
            <a:r>
              <a:rPr lang="en-US" dirty="0" err="1">
                <a:solidFill>
                  <a:srgbClr val="0070C0"/>
                </a:solidFill>
              </a:rPr>
              <a:t>y_test</a:t>
            </a:r>
            <a:r>
              <a:rPr lang="en-US" dirty="0">
                <a:solidFill>
                  <a:srgbClr val="0070C0"/>
                </a:solidFill>
              </a:rPr>
              <a:t> = </a:t>
            </a:r>
            <a:r>
              <a:rPr lang="en-US" dirty="0" err="1">
                <a:solidFill>
                  <a:srgbClr val="0070C0"/>
                </a:solidFill>
              </a:rPr>
              <a:t>train_test_split</a:t>
            </a:r>
            <a:r>
              <a:rPr lang="en-US" dirty="0">
                <a:solidFill>
                  <a:srgbClr val="0070C0"/>
                </a:solidFill>
              </a:rPr>
              <a:t>(X, y, </a:t>
            </a:r>
            <a:r>
              <a:rPr lang="en-US" dirty="0" err="1">
                <a:solidFill>
                  <a:srgbClr val="0070C0"/>
                </a:solidFill>
              </a:rPr>
              <a:t>test_size</a:t>
            </a:r>
            <a:r>
              <a:rPr lang="en-US" dirty="0">
                <a:solidFill>
                  <a:srgbClr val="0070C0"/>
                </a:solidFill>
              </a:rPr>
              <a:t>=0.30, </a:t>
            </a:r>
            <a:r>
              <a:rPr lang="en-US" dirty="0" err="1">
                <a:solidFill>
                  <a:srgbClr val="0070C0"/>
                </a:solidFill>
              </a:rPr>
              <a:t>random_state</a:t>
            </a:r>
            <a:r>
              <a:rPr lang="en-US" dirty="0">
                <a:solidFill>
                  <a:srgbClr val="0070C0"/>
                </a:solidFill>
              </a:rPr>
              <a:t>=42</a:t>
            </a:r>
            <a:r>
              <a:rPr lang="en-US" dirty="0" smtClean="0">
                <a:solidFill>
                  <a:srgbClr val="0070C0"/>
                </a:solidFill>
              </a:rPr>
              <a:t>)</a:t>
            </a:r>
          </a:p>
          <a:p>
            <a:r>
              <a:rPr lang="en-US" dirty="0"/>
              <a:t>Run the cell.</a:t>
            </a:r>
          </a:p>
          <a:p>
            <a:r>
              <a:rPr lang="en-US" dirty="0"/>
              <a:t>What above code does is that it will split the data between </a:t>
            </a:r>
            <a:r>
              <a:rPr lang="en-US" dirty="0" err="1"/>
              <a:t>X_train</a:t>
            </a:r>
            <a:r>
              <a:rPr lang="en-US" dirty="0"/>
              <a:t> and </a:t>
            </a:r>
            <a:r>
              <a:rPr lang="en-US" dirty="0" err="1"/>
              <a:t>X_test</a:t>
            </a:r>
            <a:r>
              <a:rPr lang="en-US" dirty="0"/>
              <a:t> with the 1:3. Means, train data gets 70%, and test data get 30% from the </a:t>
            </a:r>
            <a:r>
              <a:rPr lang="en-US" dirty="0" err="1"/>
              <a:t>DataFrame</a:t>
            </a:r>
            <a:r>
              <a:rPr lang="en-US" dirty="0"/>
              <a:t>.</a:t>
            </a:r>
          </a:p>
          <a:p>
            <a:r>
              <a:rPr lang="en-US" dirty="0"/>
              <a:t>You can change the percentage you want for the test and train data, but this ratio is the standard ratio to split the data between train and test.</a:t>
            </a:r>
          </a:p>
          <a:p>
            <a:endParaRPr lang="en-US" dirty="0">
              <a:solidFill>
                <a:srgbClr val="0070C0"/>
              </a:solidFill>
            </a:endParaRPr>
          </a:p>
          <a:p>
            <a:endParaRPr lang="en-IN" dirty="0"/>
          </a:p>
        </p:txBody>
      </p:sp>
    </p:spTree>
    <p:extLst>
      <p:ext uri="{BB962C8B-B14F-4D97-AF65-F5344CB8AC3E}">
        <p14:creationId xmlns:p14="http://schemas.microsoft.com/office/powerpoint/2010/main" val="4011911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400" dirty="0"/>
              <a:t>We can check, how much data, we get for the train and test data. Type the following code in the next cell.</a:t>
            </a:r>
          </a:p>
          <a:p>
            <a:r>
              <a:rPr lang="en-US" sz="2400" dirty="0" err="1"/>
              <a:t>X_train.shapeNow</a:t>
            </a:r>
            <a:r>
              <a:rPr lang="en-US" sz="2400" dirty="0"/>
              <a:t>, see the data of </a:t>
            </a:r>
            <a:r>
              <a:rPr lang="en-US" sz="2400" dirty="0" err="1"/>
              <a:t>Y_train</a:t>
            </a:r>
            <a:r>
              <a:rPr lang="en-US" sz="2400" dirty="0"/>
              <a:t>. See the below output</a:t>
            </a:r>
            <a:r>
              <a:rPr lang="en-US" sz="2400" dirty="0" smtClean="0"/>
              <a:t>.</a:t>
            </a:r>
          </a:p>
          <a:p>
            <a:endParaRPr lang="en-US" sz="2400" dirty="0"/>
          </a:p>
          <a:p>
            <a:endParaRPr lang="en-US" sz="2400" dirty="0" smtClean="0"/>
          </a:p>
          <a:p>
            <a:endParaRPr lang="en-US" sz="2400" dirty="0"/>
          </a:p>
          <a:p>
            <a:endParaRPr lang="en-US" sz="2400" dirty="0" smtClean="0"/>
          </a:p>
          <a:p>
            <a:r>
              <a:rPr lang="en-US" sz="2400" dirty="0"/>
              <a:t>You can see that, </a:t>
            </a:r>
            <a:r>
              <a:rPr lang="en-US" sz="2400" b="1" dirty="0" err="1"/>
              <a:t>X_train</a:t>
            </a:r>
            <a:r>
              <a:rPr lang="en-US" sz="2400" dirty="0"/>
              <a:t> got the 14 rows, and </a:t>
            </a:r>
            <a:r>
              <a:rPr lang="en-US" sz="2400" b="1" dirty="0" err="1"/>
              <a:t>Y_train</a:t>
            </a:r>
            <a:r>
              <a:rPr lang="en-US" sz="2400" dirty="0"/>
              <a:t> got the six rows. So, it has split 70:30.</a:t>
            </a:r>
          </a:p>
          <a:p>
            <a:endParaRPr lang="en-IN" sz="2400" b="1"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361" y="3263255"/>
            <a:ext cx="6858000"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0944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SCIKIT LEARN</a:t>
            </a:r>
            <a:endParaRPr lang="en-IN" dirty="0"/>
          </a:p>
        </p:txBody>
      </p:sp>
      <p:sp>
        <p:nvSpPr>
          <p:cNvPr id="3" name="Content Placeholder 2"/>
          <p:cNvSpPr>
            <a:spLocks noGrp="1"/>
          </p:cNvSpPr>
          <p:nvPr>
            <p:ph idx="1"/>
          </p:nvPr>
        </p:nvSpPr>
        <p:spPr>
          <a:xfrm>
            <a:off x="323528" y="1196752"/>
            <a:ext cx="8229600" cy="4525963"/>
          </a:xfrm>
        </p:spPr>
        <p:txBody>
          <a:bodyPr>
            <a:noAutofit/>
          </a:bodyPr>
          <a:lstStyle/>
          <a:p>
            <a:r>
              <a:rPr lang="en-US" sz="2400" dirty="0" err="1"/>
              <a:t>Scikit</a:t>
            </a:r>
            <a:r>
              <a:rPr lang="en-US" sz="2400" dirty="0"/>
              <a:t>-learn is a machine learning library for Python. It has many features like regression, classification and clustering algorithms including SVMs, gradient boosting, k-means, random forests, and DBSCAN. It is designed to work with  </a:t>
            </a:r>
            <a:r>
              <a:rPr lang="en-US" sz="2400" dirty="0" err="1">
                <a:hlinkClick r:id="rId2"/>
              </a:rPr>
              <a:t>Numpy</a:t>
            </a:r>
            <a:r>
              <a:rPr lang="en-US" sz="2400" dirty="0"/>
              <a:t> and </a:t>
            </a:r>
            <a:r>
              <a:rPr lang="en-US" sz="2400" dirty="0">
                <a:hlinkClick r:id="rId3"/>
              </a:rPr>
              <a:t>Pandas</a:t>
            </a:r>
            <a:r>
              <a:rPr lang="en-US" sz="2400" dirty="0"/>
              <a:t> library.  </a:t>
            </a:r>
            <a:r>
              <a:rPr lang="en-US" sz="2400" dirty="0" err="1"/>
              <a:t>Scikit</a:t>
            </a:r>
            <a:r>
              <a:rPr lang="en-US" sz="2400" dirty="0"/>
              <a:t> learn is written in Python (most of it), and some of its core algorithms are written in </a:t>
            </a:r>
            <a:r>
              <a:rPr lang="en-US" sz="2400" dirty="0" err="1"/>
              <a:t>Cython</a:t>
            </a:r>
            <a:r>
              <a:rPr lang="en-US" sz="2400" dirty="0"/>
              <a:t>(C extensions for Python) for even better performance. </a:t>
            </a:r>
          </a:p>
          <a:p>
            <a:r>
              <a:rPr lang="en-US" sz="2400" dirty="0" err="1"/>
              <a:t>Scikit</a:t>
            </a:r>
            <a:r>
              <a:rPr lang="en-US" sz="2400" dirty="0"/>
              <a:t>-learn is used to build the </a:t>
            </a:r>
            <a:r>
              <a:rPr lang="en-US" sz="2400" dirty="0">
                <a:hlinkClick r:id="rId4"/>
              </a:rPr>
              <a:t>Machine Learning</a:t>
            </a:r>
            <a:r>
              <a:rPr lang="en-US" sz="2400" dirty="0"/>
              <a:t> models, and it is not recommended to use it for reading, manipulating and summarizing data as there are better frameworks available for the purpose like </a:t>
            </a:r>
            <a:r>
              <a:rPr lang="en-US" sz="2400" b="1" dirty="0"/>
              <a:t>Pandas</a:t>
            </a:r>
            <a:r>
              <a:rPr lang="en-US" sz="2400" dirty="0"/>
              <a:t> and </a:t>
            </a:r>
            <a:r>
              <a:rPr lang="en-US" sz="2400" b="1" dirty="0" err="1"/>
              <a:t>NumPy</a:t>
            </a:r>
            <a:r>
              <a:rPr lang="en-US" sz="2400" dirty="0" smtClean="0"/>
              <a:t>.</a:t>
            </a:r>
          </a:p>
          <a:p>
            <a:r>
              <a:rPr lang="en-US" sz="2400" dirty="0"/>
              <a:t>You can install it using the following command.</a:t>
            </a:r>
          </a:p>
          <a:p>
            <a:r>
              <a:rPr lang="en-US" sz="2400" dirty="0" smtClean="0">
                <a:solidFill>
                  <a:srgbClr val="0070C0"/>
                </a:solidFill>
              </a:rPr>
              <a:t>pip </a:t>
            </a:r>
            <a:r>
              <a:rPr lang="en-US" sz="2400" dirty="0">
                <a:solidFill>
                  <a:srgbClr val="0070C0"/>
                </a:solidFill>
              </a:rPr>
              <a:t>install</a:t>
            </a:r>
            <a:r>
              <a:rPr lang="en-US" sz="2400" dirty="0" smtClean="0">
                <a:solidFill>
                  <a:srgbClr val="0070C0"/>
                </a:solidFill>
              </a:rPr>
              <a:t> </a:t>
            </a:r>
            <a:r>
              <a:rPr lang="en-US" sz="2400" dirty="0" err="1" smtClean="0">
                <a:solidFill>
                  <a:srgbClr val="0070C0"/>
                </a:solidFill>
              </a:rPr>
              <a:t>scikit</a:t>
            </a:r>
            <a:r>
              <a:rPr lang="en-US" sz="2400" dirty="0" smtClean="0">
                <a:solidFill>
                  <a:srgbClr val="0070C0"/>
                </a:solidFill>
              </a:rPr>
              <a:t>-learn</a:t>
            </a:r>
            <a:endParaRPr lang="en-US" sz="2400" dirty="0">
              <a:solidFill>
                <a:srgbClr val="0070C0"/>
              </a:solidFill>
            </a:endParaRPr>
          </a:p>
          <a:p>
            <a:pPr marL="0" indent="0">
              <a:buNone/>
            </a:pPr>
            <a:r>
              <a:rPr lang="en-US" sz="2400" dirty="0" smtClean="0"/>
              <a:t/>
            </a:r>
            <a:br>
              <a:rPr lang="en-US" sz="2400" dirty="0" smtClean="0"/>
            </a:br>
            <a:endParaRPr lang="en-IN" sz="2400" dirty="0"/>
          </a:p>
        </p:txBody>
      </p:sp>
    </p:spTree>
    <p:extLst>
      <p:ext uri="{BB962C8B-B14F-4D97-AF65-F5344CB8AC3E}">
        <p14:creationId xmlns:p14="http://schemas.microsoft.com/office/powerpoint/2010/main" val="3765246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fontScale="55000" lnSpcReduction="20000"/>
          </a:bodyPr>
          <a:lstStyle/>
          <a:p>
            <a:r>
              <a:rPr lang="en-US" sz="3800" b="1" dirty="0"/>
              <a:t>Import </a:t>
            </a:r>
            <a:r>
              <a:rPr lang="en-US" sz="3800" b="1" dirty="0" err="1"/>
              <a:t>NumPy</a:t>
            </a:r>
            <a:r>
              <a:rPr lang="en-US" sz="3800" b="1" dirty="0"/>
              <a:t> and </a:t>
            </a:r>
            <a:r>
              <a:rPr lang="en-US" sz="3800" b="1" dirty="0" err="1"/>
              <a:t>Scikit</a:t>
            </a:r>
            <a:r>
              <a:rPr lang="en-US" sz="3800" b="1" dirty="0"/>
              <a:t> </a:t>
            </a:r>
            <a:r>
              <a:rPr lang="en-US" sz="3800" b="1" dirty="0" err="1" smtClean="0"/>
              <a:t>learN</a:t>
            </a:r>
            <a:endParaRPr lang="en-US" sz="3800" b="1" dirty="0" smtClean="0"/>
          </a:p>
          <a:p>
            <a:r>
              <a:rPr lang="en-US" sz="3800" dirty="0"/>
              <a:t>So, let’s import two libraries.</a:t>
            </a:r>
          </a:p>
          <a:p>
            <a:r>
              <a:rPr lang="en-US" sz="3800" dirty="0">
                <a:solidFill>
                  <a:srgbClr val="0070C0"/>
                </a:solidFill>
              </a:rPr>
              <a:t>import</a:t>
            </a:r>
            <a:r>
              <a:rPr lang="en-US" sz="3800" dirty="0" smtClean="0">
                <a:solidFill>
                  <a:srgbClr val="0070C0"/>
                </a:solidFill>
              </a:rPr>
              <a:t> </a:t>
            </a:r>
            <a:r>
              <a:rPr lang="en-US" sz="3800" dirty="0" err="1" smtClean="0">
                <a:solidFill>
                  <a:srgbClr val="0070C0"/>
                </a:solidFill>
              </a:rPr>
              <a:t>numpy</a:t>
            </a:r>
            <a:r>
              <a:rPr lang="en-US" sz="3800" dirty="0" smtClean="0">
                <a:solidFill>
                  <a:srgbClr val="0070C0"/>
                </a:solidFill>
              </a:rPr>
              <a:t> </a:t>
            </a:r>
            <a:r>
              <a:rPr lang="en-US" sz="3800" dirty="0">
                <a:solidFill>
                  <a:srgbClr val="0070C0"/>
                </a:solidFill>
              </a:rPr>
              <a:t>as</a:t>
            </a:r>
            <a:r>
              <a:rPr lang="en-US" sz="3800" dirty="0" smtClean="0">
                <a:solidFill>
                  <a:srgbClr val="0070C0"/>
                </a:solidFill>
              </a:rPr>
              <a:t> </a:t>
            </a:r>
            <a:r>
              <a:rPr lang="en-US" sz="3800" dirty="0" err="1" smtClean="0">
                <a:solidFill>
                  <a:srgbClr val="0070C0"/>
                </a:solidFill>
              </a:rPr>
              <a:t>np</a:t>
            </a:r>
            <a:r>
              <a:rPr lang="en-US" sz="3800" dirty="0" smtClean="0">
                <a:solidFill>
                  <a:srgbClr val="0070C0"/>
                </a:solidFill>
              </a:rPr>
              <a:t> </a:t>
            </a:r>
            <a:r>
              <a:rPr lang="en-US" sz="3800" dirty="0" smtClean="0">
                <a:solidFill>
                  <a:srgbClr val="0070C0"/>
                </a:solidFill>
              </a:rPr>
              <a:t> </a:t>
            </a:r>
          </a:p>
          <a:p>
            <a:r>
              <a:rPr lang="en-US" sz="3800" dirty="0" smtClean="0">
                <a:solidFill>
                  <a:srgbClr val="0070C0"/>
                </a:solidFill>
              </a:rPr>
              <a:t>from </a:t>
            </a:r>
            <a:r>
              <a:rPr lang="en-US" sz="3800" dirty="0" err="1" smtClean="0">
                <a:solidFill>
                  <a:srgbClr val="0070C0"/>
                </a:solidFill>
              </a:rPr>
              <a:t>sklearn.preprocessing</a:t>
            </a:r>
            <a:r>
              <a:rPr lang="en-US" sz="3800" dirty="0" smtClean="0">
                <a:solidFill>
                  <a:srgbClr val="0070C0"/>
                </a:solidFill>
              </a:rPr>
              <a:t> </a:t>
            </a:r>
            <a:endParaRPr lang="en-US" sz="3800" dirty="0" smtClean="0">
              <a:solidFill>
                <a:srgbClr val="0070C0"/>
              </a:solidFill>
            </a:endParaRPr>
          </a:p>
          <a:p>
            <a:r>
              <a:rPr lang="en-US" sz="3800" dirty="0" smtClean="0">
                <a:solidFill>
                  <a:srgbClr val="0070C0"/>
                </a:solidFill>
              </a:rPr>
              <a:t>import </a:t>
            </a:r>
            <a:r>
              <a:rPr lang="en-US" sz="3800" dirty="0" err="1" smtClean="0">
                <a:solidFill>
                  <a:srgbClr val="0070C0"/>
                </a:solidFill>
              </a:rPr>
              <a:t>MinMaxScaler</a:t>
            </a:r>
            <a:endParaRPr lang="en-US" sz="3800" dirty="0" smtClean="0">
              <a:solidFill>
                <a:srgbClr val="0070C0"/>
              </a:solidFill>
            </a:endParaRPr>
          </a:p>
          <a:p>
            <a:r>
              <a:rPr lang="en-US" sz="3800" dirty="0"/>
              <a:t>First, we have imported </a:t>
            </a:r>
            <a:r>
              <a:rPr lang="en-US" sz="3800" b="1" dirty="0" err="1"/>
              <a:t>NumPy</a:t>
            </a:r>
            <a:r>
              <a:rPr lang="en-US" sz="3800" b="1" dirty="0"/>
              <a:t> library, </a:t>
            </a:r>
            <a:r>
              <a:rPr lang="en-US" sz="3800" dirty="0"/>
              <a:t>and then we have imported </a:t>
            </a:r>
            <a:r>
              <a:rPr lang="en-US" sz="3800" b="1" dirty="0" err="1"/>
              <a:t>MinMaxScaler</a:t>
            </a:r>
            <a:r>
              <a:rPr lang="en-US" sz="3800" dirty="0"/>
              <a:t> module </a:t>
            </a:r>
            <a:r>
              <a:rPr lang="en-US" sz="3800" dirty="0" err="1"/>
              <a:t>from</a:t>
            </a:r>
            <a:r>
              <a:rPr lang="en-US" sz="3800" b="1" dirty="0" err="1"/>
              <a:t>sklearn.preprocessing</a:t>
            </a:r>
            <a:r>
              <a:rPr lang="en-US" sz="3800" dirty="0"/>
              <a:t> library.</a:t>
            </a:r>
          </a:p>
          <a:p>
            <a:r>
              <a:rPr lang="en-US" sz="3800" b="1" dirty="0" err="1"/>
              <a:t>MinMaxScaler</a:t>
            </a:r>
            <a:r>
              <a:rPr lang="en-US" sz="3800" dirty="0"/>
              <a:t> module is used when we need to do feature scaling to the data.</a:t>
            </a:r>
          </a:p>
          <a:p>
            <a:r>
              <a:rPr lang="en-US" sz="3800" dirty="0"/>
              <a:t>Feature scaling means, in the particular column, you will find the highest value and divide all the values with that highest value. That means, now, your column has only values between 0 to 1.</a:t>
            </a:r>
          </a:p>
          <a:p>
            <a:r>
              <a:rPr lang="en-US" sz="3800" dirty="0"/>
              <a:t>The </a:t>
            </a:r>
            <a:r>
              <a:rPr lang="en-US" sz="3800" b="1" dirty="0" err="1"/>
              <a:t>MinMaxScaler</a:t>
            </a:r>
            <a:r>
              <a:rPr lang="en-US" sz="3800" dirty="0"/>
              <a:t> is the probably the most popular scaling algorithm when we are working with large sets of data especially in building Machine Learning model.</a:t>
            </a:r>
          </a:p>
          <a:p>
            <a:endParaRPr lang="en-US" dirty="0">
              <a:solidFill>
                <a:srgbClr val="0070C0"/>
              </a:solidFill>
            </a:endParaRPr>
          </a:p>
        </p:txBody>
      </p:sp>
    </p:spTree>
    <p:extLst>
      <p:ext uri="{BB962C8B-B14F-4D97-AF65-F5344CB8AC3E}">
        <p14:creationId xmlns:p14="http://schemas.microsoft.com/office/powerpoint/2010/main" val="2241730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Create a demo data using </a:t>
            </a:r>
            <a:r>
              <a:rPr lang="en-IN" b="1" dirty="0" err="1"/>
              <a:t>NumPy</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nn-NO" sz="2000" dirty="0" smtClean="0">
                <a:solidFill>
                  <a:srgbClr val="0070C0"/>
                </a:solidFill>
              </a:rPr>
              <a:t>LETS CRE</a:t>
            </a:r>
          </a:p>
          <a:p>
            <a:r>
              <a:rPr lang="nn-NO" sz="2000" dirty="0" smtClean="0">
                <a:solidFill>
                  <a:srgbClr val="0070C0"/>
                </a:solidFill>
              </a:rPr>
              <a:t>demoData = np.random.randint(10, 100, (10 ,2))</a:t>
            </a:r>
          </a:p>
          <a:p>
            <a:r>
              <a:rPr lang="nn-NO" sz="2000" dirty="0" smtClean="0">
                <a:solidFill>
                  <a:srgbClr val="0070C0"/>
                </a:solidFill>
              </a:rPr>
              <a:t>demoData</a:t>
            </a:r>
          </a:p>
          <a:p>
            <a:r>
              <a:rPr lang="en-US" sz="2000" dirty="0"/>
              <a:t>So, we have created a random integer data between 10 to 100 with ten rows and two columns. The data is a random number generated so that yours might be different. But focus on </a:t>
            </a:r>
            <a:r>
              <a:rPr lang="en-US" sz="2000" dirty="0" err="1"/>
              <a:t>Sklearn</a:t>
            </a:r>
            <a:r>
              <a:rPr lang="en-US" sz="2000" dirty="0"/>
              <a:t> algorithms</a:t>
            </a:r>
            <a:r>
              <a:rPr lang="en-US" sz="2000" dirty="0" smtClean="0"/>
              <a:t>.</a:t>
            </a:r>
          </a:p>
          <a:p>
            <a:endParaRPr lang="nn-NO" sz="2000" dirty="0" smtClean="0">
              <a:solidFill>
                <a:srgbClr val="0070C0"/>
              </a:solidFill>
            </a:endParaRPr>
          </a:p>
          <a:p>
            <a:endParaRPr lang="en-IN" sz="2000" dirty="0">
              <a:solidFill>
                <a:srgbClr val="0070C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717033"/>
            <a:ext cx="5819775"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1300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Let’s transform data</a:t>
            </a:r>
            <a:r>
              <a:rPr lang="en-IN" dirty="0"/>
              <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US" sz="2000" dirty="0"/>
              <a:t>As we have created a demo data, now it is time to scaling that data. So, we will use the feature scaling. First, create an object of </a:t>
            </a:r>
            <a:r>
              <a:rPr lang="en-US" sz="2000" dirty="0" err="1"/>
              <a:t>MinMaxScalar</a:t>
            </a:r>
            <a:r>
              <a:rPr lang="en-US" sz="2000" dirty="0"/>
              <a:t>. Then pass the </a:t>
            </a:r>
            <a:r>
              <a:rPr lang="en-US" sz="2000" b="1" dirty="0" err="1"/>
              <a:t>demoData</a:t>
            </a:r>
            <a:r>
              <a:rPr lang="en-US" sz="2000" dirty="0"/>
              <a:t> to that </a:t>
            </a:r>
            <a:r>
              <a:rPr lang="en-US" sz="2000" dirty="0" err="1"/>
              <a:t>MinMaxScalar’s</a:t>
            </a:r>
            <a:r>
              <a:rPr lang="en-US" sz="2000" dirty="0"/>
              <a:t> </a:t>
            </a:r>
            <a:r>
              <a:rPr lang="en-US" sz="2000" b="1" dirty="0" err="1"/>
              <a:t>fit_transform</a:t>
            </a:r>
            <a:r>
              <a:rPr lang="en-US" sz="2000" b="1" dirty="0"/>
              <a:t> function</a:t>
            </a:r>
            <a:r>
              <a:rPr lang="en-US" sz="2000" b="1" dirty="0" smtClean="0"/>
              <a:t>.</a:t>
            </a:r>
          </a:p>
          <a:p>
            <a:r>
              <a:rPr lang="en-IN" sz="2000" dirty="0" err="1">
                <a:solidFill>
                  <a:srgbClr val="0070C0"/>
                </a:solidFill>
              </a:rPr>
              <a:t>scalar_model</a:t>
            </a:r>
            <a:r>
              <a:rPr lang="en-IN" sz="2000" dirty="0">
                <a:solidFill>
                  <a:srgbClr val="0070C0"/>
                </a:solidFill>
              </a:rPr>
              <a:t> = </a:t>
            </a:r>
            <a:r>
              <a:rPr lang="en-IN" sz="2000" dirty="0" err="1">
                <a:solidFill>
                  <a:srgbClr val="0070C0"/>
                </a:solidFill>
              </a:rPr>
              <a:t>MinMaxScaler</a:t>
            </a:r>
            <a:r>
              <a:rPr lang="en-IN" sz="2000" dirty="0">
                <a:solidFill>
                  <a:srgbClr val="0070C0"/>
                </a:solidFill>
              </a:rPr>
              <a:t>() </a:t>
            </a:r>
            <a:r>
              <a:rPr lang="en-IN" sz="2000" dirty="0" err="1">
                <a:solidFill>
                  <a:srgbClr val="0070C0"/>
                </a:solidFill>
              </a:rPr>
              <a:t>scalar_model.fit_transform</a:t>
            </a:r>
            <a:r>
              <a:rPr lang="en-IN" sz="2000" dirty="0">
                <a:solidFill>
                  <a:srgbClr val="0070C0"/>
                </a:solidFill>
              </a:rPr>
              <a:t>(</a:t>
            </a:r>
            <a:r>
              <a:rPr lang="en-IN" sz="2000" dirty="0" err="1">
                <a:solidFill>
                  <a:srgbClr val="0070C0"/>
                </a:solidFill>
              </a:rPr>
              <a:t>demoData</a:t>
            </a:r>
            <a:r>
              <a:rPr lang="en-IN" sz="2000" dirty="0" smtClean="0">
                <a:solidFill>
                  <a:srgbClr val="0070C0"/>
                </a:solidFill>
              </a:rPr>
              <a:t>)</a:t>
            </a:r>
          </a:p>
          <a:p>
            <a:endParaRPr lang="en-IN" sz="2000" dirty="0"/>
          </a:p>
          <a:p>
            <a:endParaRPr lang="en-IN" sz="2000" dirty="0" smtClean="0"/>
          </a:p>
          <a:p>
            <a:endParaRPr lang="en-IN" sz="2000" dirty="0"/>
          </a:p>
          <a:p>
            <a:endParaRPr lang="en-IN" sz="2000" dirty="0" smtClean="0"/>
          </a:p>
          <a:p>
            <a:endParaRPr lang="en-US" sz="2000" dirty="0" smtClean="0"/>
          </a:p>
          <a:p>
            <a:endParaRPr lang="en-US" sz="2000" dirty="0"/>
          </a:p>
          <a:p>
            <a:r>
              <a:rPr lang="en-US" sz="2000" dirty="0" smtClean="0"/>
              <a:t>Ignore </a:t>
            </a:r>
            <a:r>
              <a:rPr lang="en-US" sz="2000" dirty="0"/>
              <a:t>the red warning; it is just telling us that, we are converting integer data to floating data when we have transformed the value using </a:t>
            </a:r>
            <a:r>
              <a:rPr lang="en-US" sz="2000" dirty="0" err="1"/>
              <a:t>MinMaxScalar</a:t>
            </a:r>
            <a:r>
              <a:rPr lang="en-US" sz="2000" dirty="0"/>
              <a:t>.</a:t>
            </a:r>
            <a:endParaRPr lang="en-IN" sz="2000" dirty="0" smtClean="0"/>
          </a:p>
          <a:p>
            <a:endParaRPr lang="en-IN"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809" y="3068960"/>
            <a:ext cx="6762750"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4437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Create a </a:t>
            </a:r>
            <a:r>
              <a:rPr lang="en-IN" b="1" dirty="0" err="1"/>
              <a:t>DataFrame</a:t>
            </a:r>
            <a:r>
              <a:rPr lang="en-IN" dirty="0"/>
              <a:t/>
            </a:r>
            <a:br>
              <a:rPr lang="en-IN" dirty="0"/>
            </a:br>
            <a:endParaRPr lang="en-IN" dirty="0"/>
          </a:p>
        </p:txBody>
      </p:sp>
      <p:sp>
        <p:nvSpPr>
          <p:cNvPr id="3" name="Content Placeholder 2"/>
          <p:cNvSpPr>
            <a:spLocks noGrp="1"/>
          </p:cNvSpPr>
          <p:nvPr>
            <p:ph idx="1"/>
          </p:nvPr>
        </p:nvSpPr>
        <p:spPr/>
        <p:txBody>
          <a:bodyPr>
            <a:normAutofit fontScale="77500" lnSpcReduction="20000"/>
          </a:bodyPr>
          <a:lstStyle/>
          <a:p>
            <a:r>
              <a:rPr lang="en-US" dirty="0"/>
              <a:t>For, splitting the data, first, we need to create a </a:t>
            </a:r>
            <a:r>
              <a:rPr lang="en-US" dirty="0" err="1" smtClean="0"/>
              <a:t>Dataframe</a:t>
            </a:r>
            <a:r>
              <a:rPr lang="en-US" dirty="0" smtClean="0"/>
              <a:t>, </a:t>
            </a:r>
            <a:r>
              <a:rPr lang="en-US" dirty="0"/>
              <a:t>and for that, we need to import the </a:t>
            </a:r>
            <a:r>
              <a:rPr lang="en-US" b="1" dirty="0"/>
              <a:t>Pandas </a:t>
            </a:r>
            <a:r>
              <a:rPr lang="en-US" dirty="0"/>
              <a:t>library.</a:t>
            </a:r>
          </a:p>
          <a:p>
            <a:r>
              <a:rPr lang="en-US" dirty="0"/>
              <a:t>Now, we will create the demo data again, but this time, we will create a large dataset and then create a </a:t>
            </a:r>
            <a:r>
              <a:rPr lang="en-US" dirty="0" err="1"/>
              <a:t>DataFrame</a:t>
            </a:r>
            <a:r>
              <a:rPr lang="en-US" dirty="0"/>
              <a:t> from that data and then split that data to train and test.</a:t>
            </a:r>
          </a:p>
          <a:p>
            <a:r>
              <a:rPr lang="en-US" dirty="0"/>
              <a:t>Write the following code in one by one cell.</a:t>
            </a:r>
          </a:p>
          <a:p>
            <a:r>
              <a:rPr lang="en-US" dirty="0">
                <a:solidFill>
                  <a:srgbClr val="0070C0"/>
                </a:solidFill>
              </a:rPr>
              <a:t>import </a:t>
            </a:r>
            <a:r>
              <a:rPr lang="en-US" dirty="0" err="1">
                <a:solidFill>
                  <a:srgbClr val="0070C0"/>
                </a:solidFill>
              </a:rPr>
              <a:t>numpy</a:t>
            </a:r>
            <a:r>
              <a:rPr lang="en-US" dirty="0">
                <a:solidFill>
                  <a:srgbClr val="0070C0"/>
                </a:solidFill>
              </a:rPr>
              <a:t> as </a:t>
            </a:r>
            <a:r>
              <a:rPr lang="en-US" dirty="0" err="1" smtClean="0">
                <a:solidFill>
                  <a:srgbClr val="0070C0"/>
                </a:solidFill>
              </a:rPr>
              <a:t>np</a:t>
            </a:r>
            <a:endParaRPr lang="en-US" dirty="0" smtClean="0">
              <a:solidFill>
                <a:srgbClr val="0070C0"/>
              </a:solidFill>
            </a:endParaRPr>
          </a:p>
          <a:p>
            <a:r>
              <a:rPr lang="en-US" dirty="0" smtClean="0">
                <a:solidFill>
                  <a:srgbClr val="0070C0"/>
                </a:solidFill>
              </a:rPr>
              <a:t> </a:t>
            </a:r>
            <a:r>
              <a:rPr lang="en-US" dirty="0">
                <a:solidFill>
                  <a:srgbClr val="0070C0"/>
                </a:solidFill>
              </a:rPr>
              <a:t>from </a:t>
            </a:r>
            <a:r>
              <a:rPr lang="en-US" dirty="0" err="1" smtClean="0">
                <a:solidFill>
                  <a:srgbClr val="0070C0"/>
                </a:solidFill>
              </a:rPr>
              <a:t>sklearn.preprocessing</a:t>
            </a:r>
            <a:endParaRPr lang="en-US" dirty="0" smtClean="0">
              <a:solidFill>
                <a:srgbClr val="0070C0"/>
              </a:solidFill>
            </a:endParaRPr>
          </a:p>
          <a:p>
            <a:r>
              <a:rPr lang="en-US" dirty="0" smtClean="0">
                <a:solidFill>
                  <a:srgbClr val="0070C0"/>
                </a:solidFill>
              </a:rPr>
              <a:t> </a:t>
            </a:r>
            <a:r>
              <a:rPr lang="en-US" dirty="0">
                <a:solidFill>
                  <a:srgbClr val="0070C0"/>
                </a:solidFill>
              </a:rPr>
              <a:t>import </a:t>
            </a:r>
            <a:r>
              <a:rPr lang="en-US" dirty="0" err="1" smtClean="0">
                <a:solidFill>
                  <a:srgbClr val="0070C0"/>
                </a:solidFill>
              </a:rPr>
              <a:t>MinMaxScaler</a:t>
            </a:r>
            <a:endParaRPr lang="en-US" dirty="0" smtClean="0">
              <a:solidFill>
                <a:srgbClr val="0070C0"/>
              </a:solidFill>
            </a:endParaRPr>
          </a:p>
          <a:p>
            <a:r>
              <a:rPr lang="en-US" dirty="0"/>
              <a:t>Then write the following code in the next cell</a:t>
            </a:r>
            <a:r>
              <a:rPr lang="en-US" dirty="0" smtClean="0"/>
              <a:t>.</a:t>
            </a:r>
          </a:p>
          <a:p>
            <a:r>
              <a:rPr lang="nn-NO" dirty="0">
                <a:solidFill>
                  <a:srgbClr val="0070C0"/>
                </a:solidFill>
              </a:rPr>
              <a:t>demoData = np.random.randint(1, 500, (20 ,4)) </a:t>
            </a:r>
            <a:endParaRPr lang="nn-NO" dirty="0" smtClean="0">
              <a:solidFill>
                <a:srgbClr val="0070C0"/>
              </a:solidFill>
            </a:endParaRPr>
          </a:p>
          <a:p>
            <a:r>
              <a:rPr lang="nn-NO" dirty="0" smtClean="0">
                <a:solidFill>
                  <a:srgbClr val="0070C0"/>
                </a:solidFill>
              </a:rPr>
              <a:t>demoData</a:t>
            </a:r>
            <a:endParaRPr lang="en-IN" dirty="0">
              <a:solidFill>
                <a:srgbClr val="0070C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5633831"/>
            <a:ext cx="5688632" cy="1154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8491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400" dirty="0"/>
              <a:t>Now transform the data to create feature scaling. So, write the following code inside the cell</a:t>
            </a:r>
            <a:r>
              <a:rPr lang="en-US" sz="2400" dirty="0" smtClean="0"/>
              <a:t>.</a:t>
            </a:r>
          </a:p>
          <a:p>
            <a:r>
              <a:rPr lang="en-IN" sz="2400" dirty="0" err="1">
                <a:solidFill>
                  <a:srgbClr val="0070C0"/>
                </a:solidFill>
              </a:rPr>
              <a:t>scalar_model</a:t>
            </a:r>
            <a:r>
              <a:rPr lang="en-IN" sz="2400" dirty="0">
                <a:solidFill>
                  <a:srgbClr val="0070C0"/>
                </a:solidFill>
              </a:rPr>
              <a:t> = </a:t>
            </a:r>
            <a:r>
              <a:rPr lang="en-IN" sz="2400" dirty="0" err="1">
                <a:solidFill>
                  <a:srgbClr val="0070C0"/>
                </a:solidFill>
              </a:rPr>
              <a:t>MinMaxScaler</a:t>
            </a:r>
            <a:r>
              <a:rPr lang="en-IN" sz="2400" dirty="0">
                <a:solidFill>
                  <a:srgbClr val="0070C0"/>
                </a:solidFill>
              </a:rPr>
              <a:t>()</a:t>
            </a:r>
          </a:p>
          <a:p>
            <a:r>
              <a:rPr lang="en-IN" sz="2400" dirty="0" err="1">
                <a:solidFill>
                  <a:srgbClr val="0070C0"/>
                </a:solidFill>
              </a:rPr>
              <a:t>feature_data</a:t>
            </a:r>
            <a:r>
              <a:rPr lang="en-IN" sz="2400" dirty="0">
                <a:solidFill>
                  <a:srgbClr val="0070C0"/>
                </a:solidFill>
              </a:rPr>
              <a:t> = </a:t>
            </a:r>
            <a:r>
              <a:rPr lang="en-IN" sz="2400" dirty="0" err="1">
                <a:solidFill>
                  <a:srgbClr val="0070C0"/>
                </a:solidFill>
              </a:rPr>
              <a:t>scalar_model.fit_transform</a:t>
            </a:r>
            <a:r>
              <a:rPr lang="en-IN" sz="2400" dirty="0">
                <a:solidFill>
                  <a:srgbClr val="0070C0"/>
                </a:solidFill>
              </a:rPr>
              <a:t>(</a:t>
            </a:r>
            <a:r>
              <a:rPr lang="en-IN" sz="2400" dirty="0" err="1">
                <a:solidFill>
                  <a:srgbClr val="0070C0"/>
                </a:solidFill>
              </a:rPr>
              <a:t>demoData</a:t>
            </a:r>
            <a:r>
              <a:rPr lang="en-IN" sz="2400" dirty="0">
                <a:solidFill>
                  <a:srgbClr val="0070C0"/>
                </a:solidFill>
              </a:rPr>
              <a:t>)</a:t>
            </a:r>
          </a:p>
          <a:p>
            <a:r>
              <a:rPr lang="en-IN" sz="2400" dirty="0" err="1" smtClean="0">
                <a:solidFill>
                  <a:srgbClr val="0070C0"/>
                </a:solidFill>
              </a:rPr>
              <a:t>feature_data</a:t>
            </a:r>
            <a:endParaRPr lang="en-IN" sz="2400" dirty="0" smtClean="0">
              <a:solidFill>
                <a:srgbClr val="0070C0"/>
              </a:solidFill>
            </a:endParaRPr>
          </a:p>
          <a:p>
            <a:r>
              <a:rPr lang="en-US" sz="2400" dirty="0"/>
              <a:t>It will display the scaled data. </a:t>
            </a:r>
            <a:endParaRPr lang="en-IN" sz="2400" dirty="0">
              <a:solidFill>
                <a:srgbClr val="0070C0"/>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4205288"/>
            <a:ext cx="68199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6121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a:bodyPr>
          <a:lstStyle/>
          <a:p>
            <a:r>
              <a:rPr lang="en-US" sz="2000" dirty="0"/>
              <a:t>Next step is to create a </a:t>
            </a:r>
            <a:r>
              <a:rPr lang="en-US" sz="2000" dirty="0" err="1"/>
              <a:t>DataFrame</a:t>
            </a:r>
            <a:r>
              <a:rPr lang="en-US" sz="2000" dirty="0"/>
              <a:t> from above data.</a:t>
            </a:r>
          </a:p>
          <a:p>
            <a:r>
              <a:rPr lang="en-US" sz="2000" dirty="0"/>
              <a:t>So, write the following code in the next cell.</a:t>
            </a:r>
          </a:p>
          <a:p>
            <a:r>
              <a:rPr lang="en-IN" sz="2000" dirty="0">
                <a:solidFill>
                  <a:srgbClr val="0070C0"/>
                </a:solidFill>
              </a:rPr>
              <a:t>import pandas as </a:t>
            </a:r>
            <a:r>
              <a:rPr lang="en-IN" sz="2000" dirty="0" err="1">
                <a:solidFill>
                  <a:srgbClr val="0070C0"/>
                </a:solidFill>
              </a:rPr>
              <a:t>pd</a:t>
            </a:r>
            <a:endParaRPr lang="en-IN" sz="2000" dirty="0">
              <a:solidFill>
                <a:srgbClr val="0070C0"/>
              </a:solidFill>
            </a:endParaRPr>
          </a:p>
          <a:p>
            <a:r>
              <a:rPr lang="en-IN" sz="2000" dirty="0" err="1">
                <a:solidFill>
                  <a:srgbClr val="0070C0"/>
                </a:solidFill>
              </a:rPr>
              <a:t>df</a:t>
            </a:r>
            <a:r>
              <a:rPr lang="en-IN" sz="2000" dirty="0">
                <a:solidFill>
                  <a:srgbClr val="0070C0"/>
                </a:solidFill>
              </a:rPr>
              <a:t> = </a:t>
            </a:r>
            <a:r>
              <a:rPr lang="en-IN" sz="2000" dirty="0" err="1">
                <a:solidFill>
                  <a:srgbClr val="0070C0"/>
                </a:solidFill>
              </a:rPr>
              <a:t>pd.DataFrame</a:t>
            </a:r>
            <a:r>
              <a:rPr lang="en-IN" sz="2000" dirty="0">
                <a:solidFill>
                  <a:srgbClr val="0070C0"/>
                </a:solidFill>
              </a:rPr>
              <a:t>(data=</a:t>
            </a:r>
            <a:r>
              <a:rPr lang="en-IN" sz="2000" dirty="0" err="1">
                <a:solidFill>
                  <a:srgbClr val="0070C0"/>
                </a:solidFill>
              </a:rPr>
              <a:t>feature_data</a:t>
            </a:r>
            <a:r>
              <a:rPr lang="en-IN" sz="2000" dirty="0">
                <a:solidFill>
                  <a:srgbClr val="0070C0"/>
                </a:solidFill>
              </a:rPr>
              <a:t>, columns=['k1', 'k2', 'k3', 'labels'])</a:t>
            </a:r>
          </a:p>
          <a:p>
            <a:r>
              <a:rPr lang="en-IN" sz="2000" dirty="0" err="1" smtClean="0">
                <a:solidFill>
                  <a:srgbClr val="0070C0"/>
                </a:solidFill>
              </a:rPr>
              <a:t>Df</a:t>
            </a:r>
            <a:endParaRPr lang="en-IN" sz="2000" dirty="0" smtClean="0">
              <a:solidFill>
                <a:srgbClr val="0070C0"/>
              </a:solidFill>
            </a:endParaRPr>
          </a:p>
          <a:p>
            <a:r>
              <a:rPr lang="en-US" sz="2000" dirty="0"/>
              <a:t>We have imported the pandas and created a </a:t>
            </a:r>
            <a:r>
              <a:rPr lang="en-US" sz="2000" dirty="0" err="1"/>
              <a:t>DataFrame</a:t>
            </a:r>
            <a:r>
              <a:rPr lang="en-US" sz="2000" dirty="0"/>
              <a:t> from the above </a:t>
            </a:r>
            <a:r>
              <a:rPr lang="en-US" sz="2000" dirty="0" err="1"/>
              <a:t>feature_data</a:t>
            </a:r>
            <a:r>
              <a:rPr lang="en-US" sz="2000" dirty="0"/>
              <a:t>. We have also defined the columns for the data. See the scaled data</a:t>
            </a:r>
            <a:r>
              <a:rPr lang="en-US" sz="2000" dirty="0" smtClean="0"/>
              <a:t>.</a:t>
            </a:r>
          </a:p>
          <a:p>
            <a:endParaRPr lang="en-US" sz="2000" dirty="0"/>
          </a:p>
          <a:p>
            <a:endParaRPr lang="en-US" sz="2000" dirty="0" smtClean="0"/>
          </a:p>
          <a:p>
            <a:endParaRPr lang="en-US" sz="2000" dirty="0"/>
          </a:p>
          <a:p>
            <a:endParaRPr lang="en-US" sz="2000" dirty="0" smtClean="0"/>
          </a:p>
          <a:p>
            <a:pPr marL="0" indent="0">
              <a:buNone/>
            </a:pPr>
            <a:endParaRPr lang="en-US" sz="2000" dirty="0"/>
          </a:p>
          <a:p>
            <a:r>
              <a:rPr lang="en-US" sz="2000" dirty="0" smtClean="0"/>
              <a:t>We </a:t>
            </a:r>
            <a:r>
              <a:rPr lang="en-US" sz="2000" dirty="0"/>
              <a:t>have three columns of featured data, and one column label is to predict the values. It is a supervised problem.</a:t>
            </a:r>
            <a:endParaRPr lang="en-US" sz="2000" dirty="0" smtClean="0"/>
          </a:p>
          <a:p>
            <a:endParaRPr lang="en-IN" sz="20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3068960"/>
            <a:ext cx="3876675"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7987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Split the data into Train and Test</a:t>
            </a:r>
            <a:r>
              <a:rPr lang="en-US" dirty="0"/>
              <a:t/>
            </a:r>
            <a:br>
              <a:rPr lang="en-US" dirty="0"/>
            </a:br>
            <a:endParaRPr lang="en-IN" dirty="0"/>
          </a:p>
        </p:txBody>
      </p:sp>
      <p:sp>
        <p:nvSpPr>
          <p:cNvPr id="3" name="Content Placeholder 2"/>
          <p:cNvSpPr>
            <a:spLocks noGrp="1"/>
          </p:cNvSpPr>
          <p:nvPr>
            <p:ph idx="1"/>
          </p:nvPr>
        </p:nvSpPr>
        <p:spPr/>
        <p:txBody>
          <a:bodyPr>
            <a:normAutofit/>
          </a:bodyPr>
          <a:lstStyle/>
          <a:p>
            <a:r>
              <a:rPr lang="en-US" sz="2400" dirty="0"/>
              <a:t>First, let’s split the data between features and label. So, write the following code in the next cell</a:t>
            </a:r>
            <a:r>
              <a:rPr lang="en-US" sz="2400" dirty="0" smtClean="0"/>
              <a:t>.</a:t>
            </a:r>
          </a:p>
          <a:p>
            <a:r>
              <a:rPr lang="en-IN" sz="2400" dirty="0">
                <a:solidFill>
                  <a:srgbClr val="0070C0"/>
                </a:solidFill>
              </a:rPr>
              <a:t>X = </a:t>
            </a:r>
            <a:r>
              <a:rPr lang="en-IN" sz="2400" dirty="0" err="1">
                <a:solidFill>
                  <a:srgbClr val="0070C0"/>
                </a:solidFill>
              </a:rPr>
              <a:t>df</a:t>
            </a:r>
            <a:r>
              <a:rPr lang="en-IN" sz="2400" dirty="0">
                <a:solidFill>
                  <a:srgbClr val="0070C0"/>
                </a:solidFill>
              </a:rPr>
              <a:t>[['k1', 'k2', 'k3']]</a:t>
            </a:r>
          </a:p>
          <a:p>
            <a:r>
              <a:rPr lang="en-IN" sz="2400" dirty="0">
                <a:solidFill>
                  <a:srgbClr val="0070C0"/>
                </a:solidFill>
              </a:rPr>
              <a:t>y = </a:t>
            </a:r>
            <a:r>
              <a:rPr lang="en-IN" sz="2400" dirty="0" err="1">
                <a:solidFill>
                  <a:srgbClr val="0070C0"/>
                </a:solidFill>
              </a:rPr>
              <a:t>df</a:t>
            </a:r>
            <a:r>
              <a:rPr lang="en-IN" sz="2400" dirty="0">
                <a:solidFill>
                  <a:srgbClr val="0070C0"/>
                </a:solidFill>
              </a:rPr>
              <a:t>['labels</a:t>
            </a:r>
            <a:r>
              <a:rPr lang="en-IN" sz="2400" dirty="0" smtClean="0">
                <a:solidFill>
                  <a:srgbClr val="0070C0"/>
                </a:solidFill>
              </a:rPr>
              <a:t>']</a:t>
            </a:r>
          </a:p>
          <a:p>
            <a:r>
              <a:rPr lang="en-US" sz="2400" dirty="0"/>
              <a:t>Now, print the </a:t>
            </a:r>
            <a:r>
              <a:rPr lang="en-US" sz="2400" b="1" dirty="0"/>
              <a:t>X </a:t>
            </a:r>
            <a:r>
              <a:rPr lang="en-US" sz="2400" dirty="0"/>
              <a:t>and y and see the output</a:t>
            </a:r>
            <a:r>
              <a:rPr lang="en-US" sz="2400" dirty="0" smtClean="0"/>
              <a:t>.</a:t>
            </a:r>
          </a:p>
          <a:p>
            <a:endParaRPr lang="en-US" sz="2400" dirty="0">
              <a:solidFill>
                <a:srgbClr val="0070C0"/>
              </a:solidFill>
            </a:endParaRPr>
          </a:p>
          <a:p>
            <a:endParaRPr lang="en-US" sz="2400" dirty="0" smtClean="0">
              <a:solidFill>
                <a:srgbClr val="0070C0"/>
              </a:solidFill>
            </a:endParaRPr>
          </a:p>
          <a:p>
            <a:endParaRPr lang="en-US" sz="2400" dirty="0">
              <a:solidFill>
                <a:srgbClr val="0070C0"/>
              </a:solidFill>
            </a:endParaRPr>
          </a:p>
          <a:p>
            <a:r>
              <a:rPr lang="en-US" sz="2400" dirty="0"/>
              <a:t>See the </a:t>
            </a:r>
            <a:r>
              <a:rPr lang="en-US" sz="2400" b="1" dirty="0"/>
              <a:t>y </a:t>
            </a:r>
            <a:r>
              <a:rPr lang="en-US" sz="2400" dirty="0"/>
              <a:t>in the output</a:t>
            </a:r>
            <a:endParaRPr lang="en-US" sz="2400" b="1" dirty="0" smtClean="0">
              <a:solidFill>
                <a:srgbClr val="0070C0"/>
              </a:solidFill>
            </a:endParaRPr>
          </a:p>
          <a:p>
            <a:pPr marL="0" indent="0">
              <a:buNone/>
            </a:pPr>
            <a:endParaRPr lang="en-IN" sz="2400" dirty="0">
              <a:solidFill>
                <a:srgbClr val="0070C0"/>
              </a:solidFill>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5157193"/>
            <a:ext cx="2736304"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1884" y="3789040"/>
            <a:ext cx="3019425"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5966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566</TotalTime>
  <Words>493</Words>
  <Application>Microsoft Office PowerPoint</Application>
  <PresentationFormat>On-screen Show (4:3)</PresentationFormat>
  <Paragraphs>82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SCIKIT LEARN</vt:lpstr>
      <vt:lpstr>WHAT IS SCIKIT LEARN</vt:lpstr>
      <vt:lpstr>PowerPoint Presentation</vt:lpstr>
      <vt:lpstr>Create a demo data using NumPy </vt:lpstr>
      <vt:lpstr>Let’s transform data </vt:lpstr>
      <vt:lpstr>Create a DataFrame </vt:lpstr>
      <vt:lpstr>PowerPoint Presentation</vt:lpstr>
      <vt:lpstr>PowerPoint Presentation</vt:lpstr>
      <vt:lpstr>Split the data into Train and Test </vt:lpstr>
      <vt:lpstr>So, now we have feature X and predict the label the data y. Let’s do the train and test split. </vt:lpstr>
      <vt:lpstr>PowerPoint Presentation</vt:lpstr>
    </vt:vector>
  </TitlesOfParts>
  <Company>HP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SCIPY</dc:title>
  <dc:creator>admin</dc:creator>
  <cp:lastModifiedBy>admin</cp:lastModifiedBy>
  <cp:revision>12</cp:revision>
  <dcterms:created xsi:type="dcterms:W3CDTF">2019-06-18T11:11:40Z</dcterms:created>
  <dcterms:modified xsi:type="dcterms:W3CDTF">2019-06-24T12:32:58Z</dcterms:modified>
</cp:coreProperties>
</file>