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4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5173-374C-4371-B65B-76AE013FF83E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E5D2-D951-4A29-A41A-02FC6FA55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33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5173-374C-4371-B65B-76AE013FF83E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E5D2-D951-4A29-A41A-02FC6FA55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51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5173-374C-4371-B65B-76AE013FF83E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E5D2-D951-4A29-A41A-02FC6FA55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25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5173-374C-4371-B65B-76AE013FF83E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E5D2-D951-4A29-A41A-02FC6FA55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72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5173-374C-4371-B65B-76AE013FF83E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E5D2-D951-4A29-A41A-02FC6FA55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52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5173-374C-4371-B65B-76AE013FF83E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E5D2-D951-4A29-A41A-02FC6FA55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71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5173-374C-4371-B65B-76AE013FF83E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E5D2-D951-4A29-A41A-02FC6FA55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32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5173-374C-4371-B65B-76AE013FF83E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E5D2-D951-4A29-A41A-02FC6FA55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44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5173-374C-4371-B65B-76AE013FF83E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E5D2-D951-4A29-A41A-02FC6FA55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07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5173-374C-4371-B65B-76AE013FF83E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E5D2-D951-4A29-A41A-02FC6FA55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45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5173-374C-4371-B65B-76AE013FF83E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E5D2-D951-4A29-A41A-02FC6FA55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70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15173-374C-4371-B65B-76AE013FF83E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EE5D2-D951-4A29-A41A-02FC6FA55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77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dfstutorial.com/blog/hbase-create-table/" TargetMode="External"/><Relationship Id="rId2" Type="http://schemas.openxmlformats.org/officeDocument/2006/relationships/hyperlink" Target="https://zookeeper.apach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dfstutorial.com/blog/hadoop-mode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dfstutorial.com/blog/hbase-architecture#HBase_Hfiles" TargetMode="External"/><Relationship Id="rId3" Type="http://schemas.openxmlformats.org/officeDocument/2006/relationships/hyperlink" Target="https://www.hdfstutorial.com/blog/hbase-architecture#HBase_Architecture_Components_Explanation" TargetMode="External"/><Relationship Id="rId7" Type="http://schemas.openxmlformats.org/officeDocument/2006/relationships/hyperlink" Target="https://www.hdfstutorial.com/blog/hbase-architecture#HBase_MemStore" TargetMode="External"/><Relationship Id="rId2" Type="http://schemas.openxmlformats.org/officeDocument/2006/relationships/hyperlink" Target="https://www.hdfstutorial.com/blog/hbase-architecture#Introduction_to_HBase_Architec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dfstutorial.com/blog/hbase-architecture#HBase_Region_Server" TargetMode="External"/><Relationship Id="rId5" Type="http://schemas.openxmlformats.org/officeDocument/2006/relationships/hyperlink" Target="https://www.hdfstutorial.com/blog/hbase-architecture#HBase_Regions" TargetMode="External"/><Relationship Id="rId4" Type="http://schemas.openxmlformats.org/officeDocument/2006/relationships/hyperlink" Target="https://www.hdfstutorial.com/blog/hbase-architecture#HBase_Master_Server" TargetMode="External"/><Relationship Id="rId9" Type="http://schemas.openxmlformats.org/officeDocument/2006/relationships/hyperlink" Target="https://www.hdfstutorial.com/blog/hbase-architecture#Zookeep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hdfstutorial.com/blog/hbase-create-tabl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hdfstutorial.com/blog/hbase-create-tab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1470025"/>
          </a:xfrm>
        </p:spPr>
        <p:txBody>
          <a:bodyPr/>
          <a:lstStyle/>
          <a:p>
            <a:r>
              <a:rPr lang="en-IN" dirty="0" smtClean="0"/>
              <a:t>HBASE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2060848"/>
            <a:ext cx="6400800" cy="1752600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</a:rPr>
              <a:t>HBase</a:t>
            </a:r>
            <a:r>
              <a:rPr lang="en-US" sz="1800" dirty="0">
                <a:solidFill>
                  <a:schemeClr val="tx1"/>
                </a:solidFill>
              </a:rPr>
              <a:t> is a distributed column-oriented database built on top of the </a:t>
            </a:r>
            <a:r>
              <a:rPr lang="en-US" sz="1800" dirty="0" err="1">
                <a:solidFill>
                  <a:schemeClr val="tx1"/>
                </a:solidFill>
              </a:rPr>
              <a:t>Hadoop</a:t>
            </a:r>
            <a:r>
              <a:rPr lang="en-US" sz="1800" dirty="0">
                <a:solidFill>
                  <a:schemeClr val="tx1"/>
                </a:solidFill>
              </a:rPr>
              <a:t> file system. It is an open-source project and is horizontally scalable.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</a:rPr>
              <a:t>HBase</a:t>
            </a:r>
            <a:r>
              <a:rPr lang="en-US" sz="1800" dirty="0">
                <a:solidFill>
                  <a:schemeClr val="tx1"/>
                </a:solidFill>
              </a:rPr>
              <a:t> is a data model that is similar to Google’s big table designed to provide quick random access to huge amounts of structured data. It leverages the fault tolerance provided by the </a:t>
            </a:r>
            <a:r>
              <a:rPr lang="en-US" sz="1800" dirty="0" err="1">
                <a:solidFill>
                  <a:schemeClr val="tx1"/>
                </a:solidFill>
              </a:rPr>
              <a:t>Hadoop</a:t>
            </a:r>
            <a:r>
              <a:rPr lang="en-US" sz="1800" dirty="0">
                <a:solidFill>
                  <a:schemeClr val="tx1"/>
                </a:solidFill>
              </a:rPr>
              <a:t> File System (HDFS).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It is a part of the </a:t>
            </a:r>
            <a:r>
              <a:rPr lang="en-US" sz="1800" dirty="0" err="1">
                <a:solidFill>
                  <a:schemeClr val="tx1"/>
                </a:solidFill>
              </a:rPr>
              <a:t>Hadoop</a:t>
            </a:r>
            <a:r>
              <a:rPr lang="en-US" sz="1800" dirty="0">
                <a:solidFill>
                  <a:schemeClr val="tx1"/>
                </a:solidFill>
              </a:rPr>
              <a:t> ecosystem that provides random real-time read/write access to data in the </a:t>
            </a:r>
            <a:r>
              <a:rPr lang="en-US" sz="1800" dirty="0" err="1">
                <a:solidFill>
                  <a:schemeClr val="tx1"/>
                </a:solidFill>
              </a:rPr>
              <a:t>Hadoop</a:t>
            </a:r>
            <a:r>
              <a:rPr lang="en-US" sz="1800" dirty="0">
                <a:solidFill>
                  <a:schemeClr val="tx1"/>
                </a:solidFill>
              </a:rPr>
              <a:t> File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One can store the data in HDFS either directly or through </a:t>
            </a:r>
            <a:r>
              <a:rPr lang="en-US" sz="1800" dirty="0" err="1">
                <a:solidFill>
                  <a:schemeClr val="tx1"/>
                </a:solidFill>
              </a:rPr>
              <a:t>HBase</a:t>
            </a:r>
            <a:r>
              <a:rPr lang="en-US" sz="1800" dirty="0">
                <a:solidFill>
                  <a:schemeClr val="tx1"/>
                </a:solidFill>
              </a:rPr>
              <a:t>. Data consumer reads/accesses the data in HDFS randomly using </a:t>
            </a:r>
            <a:r>
              <a:rPr lang="en-US" sz="1800" dirty="0" err="1">
                <a:solidFill>
                  <a:schemeClr val="tx1"/>
                </a:solidFill>
              </a:rPr>
              <a:t>HBase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r>
              <a:rPr lang="en-US" sz="1800" dirty="0" err="1">
                <a:solidFill>
                  <a:schemeClr val="tx1"/>
                </a:solidFill>
              </a:rPr>
              <a:t>HBase</a:t>
            </a:r>
            <a:r>
              <a:rPr lang="en-US" sz="1800" dirty="0">
                <a:solidFill>
                  <a:schemeClr val="tx1"/>
                </a:solidFill>
              </a:rPr>
              <a:t> sits on top of the </a:t>
            </a:r>
            <a:r>
              <a:rPr lang="en-US" sz="1800" dirty="0" err="1">
                <a:solidFill>
                  <a:schemeClr val="tx1"/>
                </a:solidFill>
              </a:rPr>
              <a:t>Hadoop</a:t>
            </a:r>
            <a:r>
              <a:rPr lang="en-US" sz="1800" dirty="0">
                <a:solidFill>
                  <a:schemeClr val="tx1"/>
                </a:solidFill>
              </a:rPr>
              <a:t> File System and provides read and write access.</a:t>
            </a:r>
          </a:p>
          <a:p>
            <a:pPr algn="l"/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003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/>
              <a:t>HBase</a:t>
            </a:r>
            <a:r>
              <a:rPr lang="en-IN" b="1" dirty="0"/>
              <a:t> </a:t>
            </a:r>
            <a:r>
              <a:rPr lang="en-IN" b="1" dirty="0" err="1"/>
              <a:t>MemStore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err="1"/>
              <a:t>HBase</a:t>
            </a:r>
            <a:r>
              <a:rPr lang="en-US" dirty="0"/>
              <a:t> </a:t>
            </a:r>
            <a:r>
              <a:rPr lang="en-US" dirty="0" err="1"/>
              <a:t>memstore</a:t>
            </a:r>
            <a:r>
              <a:rPr lang="en-US" dirty="0"/>
              <a:t> is like the cache memory. When we want to write anything to </a:t>
            </a:r>
            <a:r>
              <a:rPr lang="en-US" dirty="0" err="1"/>
              <a:t>HBase</a:t>
            </a:r>
            <a:r>
              <a:rPr lang="en-US" dirty="0"/>
              <a:t>, first it is getting stores in </a:t>
            </a:r>
            <a:r>
              <a:rPr lang="en-US" dirty="0" err="1"/>
              <a:t>memstore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Later the data will be sent and saved in </a:t>
            </a:r>
            <a:r>
              <a:rPr lang="en-US" dirty="0" err="1"/>
              <a:t>Hfiles</a:t>
            </a:r>
            <a:r>
              <a:rPr lang="en-US" dirty="0"/>
              <a:t> as blocks and the </a:t>
            </a:r>
            <a:r>
              <a:rPr lang="en-US" dirty="0" err="1"/>
              <a:t>memstore</a:t>
            </a:r>
            <a:r>
              <a:rPr lang="en-US" dirty="0"/>
              <a:t> and </a:t>
            </a:r>
            <a:r>
              <a:rPr lang="en-US" dirty="0" err="1"/>
              <a:t>memstore</a:t>
            </a:r>
            <a:r>
              <a:rPr lang="en-US" dirty="0"/>
              <a:t> will get vanished. There will be one </a:t>
            </a:r>
            <a:r>
              <a:rPr lang="en-US" dirty="0" err="1"/>
              <a:t>memstore</a:t>
            </a:r>
            <a:r>
              <a:rPr lang="en-US" dirty="0"/>
              <a:t> per column family. When the </a:t>
            </a:r>
            <a:r>
              <a:rPr lang="en-US" dirty="0" err="1"/>
              <a:t>memstore</a:t>
            </a:r>
            <a:r>
              <a:rPr lang="en-US" dirty="0"/>
              <a:t> accumulates enough data then the entire data is transferred to </a:t>
            </a:r>
            <a:r>
              <a:rPr lang="en-US" dirty="0" err="1"/>
              <a:t>Hfiles</a:t>
            </a:r>
            <a:r>
              <a:rPr lang="en-US" dirty="0"/>
              <a:t> in HDFS.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86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/>
              <a:t>HBase</a:t>
            </a:r>
            <a:r>
              <a:rPr lang="en-IN" b="1" dirty="0"/>
              <a:t> </a:t>
            </a:r>
            <a:r>
              <a:rPr lang="en-IN" b="1" dirty="0" err="1"/>
              <a:t>Hfiles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As said, whenever any data is being written into </a:t>
            </a:r>
            <a:r>
              <a:rPr lang="en-US" dirty="0" err="1"/>
              <a:t>HBase</a:t>
            </a:r>
            <a:r>
              <a:rPr lang="en-US" dirty="0"/>
              <a:t>, first that gets written into </a:t>
            </a:r>
            <a:r>
              <a:rPr lang="en-US" dirty="0" err="1"/>
              <a:t>memstore</a:t>
            </a:r>
            <a:r>
              <a:rPr lang="en-US" dirty="0"/>
              <a:t>. And when </a:t>
            </a:r>
            <a:r>
              <a:rPr lang="en-US" dirty="0" err="1"/>
              <a:t>memstore</a:t>
            </a:r>
            <a:r>
              <a:rPr lang="en-US" dirty="0"/>
              <a:t> accumulates enough data, the entire sorted key-value set is written into a new </a:t>
            </a:r>
            <a:r>
              <a:rPr lang="en-US" dirty="0" err="1"/>
              <a:t>Hfiles</a:t>
            </a:r>
            <a:r>
              <a:rPr lang="en-US" dirty="0"/>
              <a:t> in HDFS.</a:t>
            </a:r>
          </a:p>
          <a:p>
            <a:pPr fontAlgn="base"/>
            <a:r>
              <a:rPr lang="en-US" dirty="0"/>
              <a:t>The write into </a:t>
            </a:r>
            <a:r>
              <a:rPr lang="en-US" dirty="0" err="1"/>
              <a:t>HFile</a:t>
            </a:r>
            <a:r>
              <a:rPr lang="en-US" dirty="0"/>
              <a:t> is sequential and is very fast.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611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Zookeeper</a:t>
            </a:r>
            <a:br>
              <a:rPr lang="en-IN" b="1" dirty="0"/>
            </a:br>
            <a:r>
              <a:rPr lang="en-IN" b="1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dirty="0" err="1"/>
              <a:t>HBase</a:t>
            </a:r>
            <a:r>
              <a:rPr lang="en-US" dirty="0"/>
              <a:t> uses </a:t>
            </a:r>
            <a:r>
              <a:rPr lang="en-US" dirty="0">
                <a:hlinkClick r:id="rId2" tooltip="Zookeeper"/>
              </a:rPr>
              <a:t>Zookeeper</a:t>
            </a:r>
            <a:r>
              <a:rPr lang="en-US" dirty="0"/>
              <a:t> as a coordinator service to maintain the server state in the cluster. It tells which servers are alive and available and also provides server failure notification.</a:t>
            </a:r>
          </a:p>
          <a:p>
            <a:pPr fontAlgn="base"/>
            <a:r>
              <a:rPr lang="en-US" dirty="0"/>
              <a:t>If you are </a:t>
            </a:r>
            <a:r>
              <a:rPr lang="en-US" dirty="0">
                <a:hlinkClick r:id="rId3" tooltip="creating a table in HBase"/>
              </a:rPr>
              <a:t>creating a table in </a:t>
            </a:r>
            <a:r>
              <a:rPr lang="en-US" dirty="0" err="1">
                <a:hlinkClick r:id="rId3" tooltip="creating a table in HBase"/>
              </a:rPr>
              <a:t>HBase</a:t>
            </a:r>
            <a:r>
              <a:rPr lang="en-US" dirty="0"/>
              <a:t> and it is showing you the error like server not enabled etc., check whether Zookeeper is up and running or now.</a:t>
            </a:r>
          </a:p>
          <a:p>
            <a:pPr fontAlgn="base"/>
            <a:r>
              <a:rPr lang="en-US" dirty="0"/>
              <a:t>It also takes care of the network partitions and client communicate with regions through Zookeeper. In Standalone </a:t>
            </a:r>
            <a:r>
              <a:rPr lang="en-US" dirty="0" err="1"/>
              <a:t>Hadoop</a:t>
            </a:r>
            <a:r>
              <a:rPr lang="en-US" dirty="0"/>
              <a:t> and Pseudo-Distributed </a:t>
            </a:r>
            <a:r>
              <a:rPr lang="en-US" dirty="0" err="1">
                <a:hlinkClick r:id="rId4" tooltip="Hadoop Modes"/>
              </a:rPr>
              <a:t>Hadoop</a:t>
            </a:r>
            <a:r>
              <a:rPr lang="en-US" dirty="0">
                <a:hlinkClick r:id="rId4" tooltip="Hadoop Modes"/>
              </a:rPr>
              <a:t> modes</a:t>
            </a:r>
            <a:r>
              <a:rPr lang="en-US" dirty="0"/>
              <a:t>, </a:t>
            </a:r>
            <a:r>
              <a:rPr lang="en-US" dirty="0" err="1"/>
              <a:t>HBase</a:t>
            </a:r>
            <a:r>
              <a:rPr lang="en-US" dirty="0"/>
              <a:t> alone will take care of Zookeeper.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309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is an integral part of the </a:t>
            </a:r>
            <a:r>
              <a:rPr lang="en-US" dirty="0" err="1"/>
              <a:t>Hadoop</a:t>
            </a:r>
            <a:r>
              <a:rPr lang="en-US" dirty="0"/>
              <a:t> ecosystems and used very frequently as a </a:t>
            </a:r>
            <a:r>
              <a:rPr lang="en-US" dirty="0" err="1"/>
              <a:t>NoSQL</a:t>
            </a:r>
            <a:r>
              <a:rPr lang="en-US"/>
              <a:t> database especially when you need to do record level operation.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20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76488"/>
            <a:ext cx="6264696" cy="3428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40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hlinkClick r:id="rId2"/>
              </a:rPr>
              <a:t>1 Introduction to </a:t>
            </a:r>
            <a:r>
              <a:rPr lang="en-IN" dirty="0" err="1" smtClean="0">
                <a:hlinkClick r:id="rId2"/>
              </a:rPr>
              <a:t>HBase</a:t>
            </a:r>
            <a:r>
              <a:rPr lang="en-IN" dirty="0" smtClean="0">
                <a:hlinkClick r:id="rId2"/>
              </a:rPr>
              <a:t> Architecture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 err="1" smtClean="0">
                <a:hlinkClick r:id="rId3"/>
              </a:rPr>
              <a:t>HBase</a:t>
            </a:r>
            <a:r>
              <a:rPr lang="en-IN" dirty="0" smtClean="0">
                <a:hlinkClick r:id="rId3"/>
              </a:rPr>
              <a:t> </a:t>
            </a:r>
            <a:r>
              <a:rPr lang="en-IN" dirty="0">
                <a:hlinkClick r:id="rId3"/>
              </a:rPr>
              <a:t>Architecture Components Explanation</a:t>
            </a:r>
            <a:endParaRPr lang="en-IN" dirty="0"/>
          </a:p>
          <a:p>
            <a:pPr lvl="1" fontAlgn="base"/>
            <a:r>
              <a:rPr lang="en-IN" dirty="0">
                <a:hlinkClick r:id="rId4"/>
              </a:rPr>
              <a:t>2.1 </a:t>
            </a:r>
            <a:r>
              <a:rPr lang="en-IN" dirty="0" err="1">
                <a:hlinkClick r:id="rId4"/>
              </a:rPr>
              <a:t>HBase</a:t>
            </a:r>
            <a:r>
              <a:rPr lang="en-IN" dirty="0">
                <a:hlinkClick r:id="rId4"/>
              </a:rPr>
              <a:t> Master Server</a:t>
            </a:r>
            <a:endParaRPr lang="en-IN" dirty="0"/>
          </a:p>
          <a:p>
            <a:pPr lvl="1" fontAlgn="base"/>
            <a:r>
              <a:rPr lang="en-IN" dirty="0">
                <a:hlinkClick r:id="rId5"/>
              </a:rPr>
              <a:t>2.2 </a:t>
            </a:r>
            <a:r>
              <a:rPr lang="en-IN" dirty="0" err="1">
                <a:hlinkClick r:id="rId5"/>
              </a:rPr>
              <a:t>HBase</a:t>
            </a:r>
            <a:r>
              <a:rPr lang="en-IN" dirty="0">
                <a:hlinkClick r:id="rId5"/>
              </a:rPr>
              <a:t> Regions</a:t>
            </a:r>
            <a:endParaRPr lang="en-IN" dirty="0"/>
          </a:p>
          <a:p>
            <a:pPr lvl="1" fontAlgn="base"/>
            <a:r>
              <a:rPr lang="en-IN" dirty="0">
                <a:hlinkClick r:id="rId6"/>
              </a:rPr>
              <a:t>2.3 </a:t>
            </a:r>
            <a:r>
              <a:rPr lang="en-IN" dirty="0" err="1">
                <a:hlinkClick r:id="rId6"/>
              </a:rPr>
              <a:t>HBase</a:t>
            </a:r>
            <a:r>
              <a:rPr lang="en-IN" dirty="0">
                <a:hlinkClick r:id="rId6"/>
              </a:rPr>
              <a:t> Region Server</a:t>
            </a:r>
            <a:endParaRPr lang="en-IN" dirty="0"/>
          </a:p>
          <a:p>
            <a:pPr lvl="1" fontAlgn="base"/>
            <a:r>
              <a:rPr lang="en-IN" dirty="0">
                <a:hlinkClick r:id="rId7"/>
              </a:rPr>
              <a:t>2.4 </a:t>
            </a:r>
            <a:r>
              <a:rPr lang="en-IN" dirty="0" err="1">
                <a:hlinkClick r:id="rId7"/>
              </a:rPr>
              <a:t>HBase</a:t>
            </a:r>
            <a:r>
              <a:rPr lang="en-IN" dirty="0">
                <a:hlinkClick r:id="rId7"/>
              </a:rPr>
              <a:t> </a:t>
            </a:r>
            <a:r>
              <a:rPr lang="en-IN" dirty="0" err="1">
                <a:hlinkClick r:id="rId7"/>
              </a:rPr>
              <a:t>MemStore</a:t>
            </a:r>
            <a:endParaRPr lang="en-IN" dirty="0"/>
          </a:p>
          <a:p>
            <a:pPr lvl="1" fontAlgn="base"/>
            <a:r>
              <a:rPr lang="en-IN" dirty="0">
                <a:hlinkClick r:id="rId8"/>
              </a:rPr>
              <a:t>2.5 </a:t>
            </a:r>
            <a:r>
              <a:rPr lang="en-IN" dirty="0" err="1">
                <a:hlinkClick r:id="rId8"/>
              </a:rPr>
              <a:t>HBase</a:t>
            </a:r>
            <a:r>
              <a:rPr lang="en-IN" dirty="0">
                <a:hlinkClick r:id="rId8"/>
              </a:rPr>
              <a:t> </a:t>
            </a:r>
            <a:r>
              <a:rPr lang="en-IN" dirty="0" err="1">
                <a:hlinkClick r:id="rId8"/>
              </a:rPr>
              <a:t>Hfiles</a:t>
            </a:r>
            <a:endParaRPr lang="en-IN" dirty="0"/>
          </a:p>
          <a:p>
            <a:pPr lvl="1" fontAlgn="base"/>
            <a:r>
              <a:rPr lang="en-IN" dirty="0">
                <a:hlinkClick r:id="rId9"/>
              </a:rPr>
              <a:t>2.6 Zookeeper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66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Introduction to </a:t>
            </a:r>
            <a:r>
              <a:rPr lang="en-IN" b="1" dirty="0" err="1"/>
              <a:t>HBase</a:t>
            </a:r>
            <a:r>
              <a:rPr lang="en-IN" b="1" dirty="0"/>
              <a:t> Architecture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HBase</a:t>
            </a:r>
            <a:r>
              <a:rPr lang="en-US" dirty="0"/>
              <a:t> architecture mainly consists of three components-</a:t>
            </a:r>
          </a:p>
          <a:p>
            <a:pPr marL="0" indent="0" fontAlgn="base">
              <a:buNone/>
            </a:pPr>
            <a:r>
              <a:rPr lang="en-US" dirty="0"/>
              <a:t>• Client Library</a:t>
            </a:r>
            <a:br>
              <a:rPr lang="en-US" dirty="0"/>
            </a:br>
            <a:r>
              <a:rPr lang="en-US" dirty="0"/>
              <a:t>• Master Server</a:t>
            </a:r>
            <a:br>
              <a:rPr lang="en-US" dirty="0"/>
            </a:br>
            <a:r>
              <a:rPr lang="en-US" dirty="0"/>
              <a:t>• Region Server</a:t>
            </a:r>
          </a:p>
          <a:p>
            <a:r>
              <a:rPr lang="en-US" dirty="0" err="1">
                <a:hlinkClick r:id="rId2" tooltip="HBase tables"/>
              </a:rPr>
              <a:t>HBase</a:t>
            </a:r>
            <a:r>
              <a:rPr lang="en-US" dirty="0">
                <a:hlinkClick r:id="rId2" tooltip="HBase tables"/>
              </a:rPr>
              <a:t> tables</a:t>
            </a:r>
            <a:r>
              <a:rPr lang="en-US" dirty="0"/>
              <a:t> are mainly divided into regions and are being served by Region servers.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28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58569"/>
            <a:ext cx="8229600" cy="3809224"/>
          </a:xfrm>
        </p:spPr>
      </p:pic>
    </p:spTree>
    <p:extLst>
      <p:ext uri="{BB962C8B-B14F-4D97-AF65-F5344CB8AC3E}">
        <p14:creationId xmlns:p14="http://schemas.microsoft.com/office/powerpoint/2010/main" val="362111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 err="1"/>
              <a:t>HBase</a:t>
            </a:r>
            <a:r>
              <a:rPr lang="en-IN" b="1" dirty="0"/>
              <a:t> Master Server</a:t>
            </a:r>
          </a:p>
          <a:p>
            <a:pPr fontAlgn="base"/>
            <a:r>
              <a:rPr lang="en-US" dirty="0"/>
              <a:t>The main role of Master server in </a:t>
            </a:r>
            <a:r>
              <a:rPr lang="en-US" dirty="0" err="1"/>
              <a:t>HBase</a:t>
            </a:r>
            <a:r>
              <a:rPr lang="en-US" dirty="0"/>
              <a:t> architecture is as follows-</a:t>
            </a:r>
          </a:p>
          <a:p>
            <a:pPr marL="0" indent="0" fontAlgn="base">
              <a:buNone/>
            </a:pPr>
            <a:r>
              <a:rPr lang="en-US" dirty="0"/>
              <a:t>• Master server assigns region to region server with the help of Apache Zookeeper</a:t>
            </a:r>
            <a:br>
              <a:rPr lang="en-US" dirty="0"/>
            </a:br>
            <a:r>
              <a:rPr lang="en-US" dirty="0"/>
              <a:t>• It is also responsible for load balancing. With that mean, master server will unload the busy servers and assign that region to less occupied servers.</a:t>
            </a:r>
            <a:br>
              <a:rPr lang="en-US" dirty="0"/>
            </a:br>
            <a:r>
              <a:rPr lang="en-US" dirty="0"/>
              <a:t>• Responsible for schema changes like </a:t>
            </a:r>
            <a:r>
              <a:rPr lang="en-US" dirty="0" err="1">
                <a:hlinkClick r:id="rId2" tooltip="HBase table creation"/>
              </a:rPr>
              <a:t>HBase</a:t>
            </a:r>
            <a:r>
              <a:rPr lang="en-US" dirty="0">
                <a:hlinkClick r:id="rId2" tooltip="HBase table creation"/>
              </a:rPr>
              <a:t> table creation</a:t>
            </a:r>
            <a:r>
              <a:rPr lang="en-US" dirty="0"/>
              <a:t>, the creation of column families etc.</a:t>
            </a:r>
            <a:br>
              <a:rPr lang="en-US" dirty="0"/>
            </a:br>
            <a:r>
              <a:rPr lang="en-US" dirty="0"/>
              <a:t>• Interface for creating, deleting, updating tables</a:t>
            </a:r>
            <a:br>
              <a:rPr lang="en-US" dirty="0"/>
            </a:br>
            <a:r>
              <a:rPr lang="en-US" dirty="0"/>
              <a:t>• Monitor all the region servers in the </a:t>
            </a:r>
            <a:r>
              <a:rPr lang="en-US" dirty="0" smtClean="0"/>
              <a:t>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2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HBase</a:t>
            </a:r>
            <a:r>
              <a:rPr lang="en-IN" b="1" dirty="0"/>
              <a:t> Regions</a:t>
            </a:r>
          </a:p>
          <a:p>
            <a:pPr fontAlgn="base"/>
            <a:r>
              <a:rPr lang="en-US" dirty="0" err="1"/>
              <a:t>HBase</a:t>
            </a:r>
            <a:r>
              <a:rPr lang="en-US" dirty="0"/>
              <a:t> tables are divided horizontally into row-key range called “regions” and are managed by region server. So regions are nothing bit the tables that are split horizontally into regions.</a:t>
            </a:r>
          </a:p>
          <a:p>
            <a:pPr fontAlgn="base"/>
            <a:r>
              <a:rPr lang="en-US" dirty="0"/>
              <a:t>Regions are assigned to a node in the cluster called Region server. A single region server can server around 1000 regions.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31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HBASE Region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258219"/>
            <a:ext cx="6896100" cy="3209925"/>
          </a:xfrm>
        </p:spPr>
      </p:pic>
    </p:spTree>
    <p:extLst>
      <p:ext uri="{BB962C8B-B14F-4D97-AF65-F5344CB8AC3E}">
        <p14:creationId xmlns:p14="http://schemas.microsoft.com/office/powerpoint/2010/main" val="207428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/>
              <a:t>HBase</a:t>
            </a:r>
            <a:r>
              <a:rPr lang="en-IN" b="1" dirty="0"/>
              <a:t> Region Server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25963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Region server manages regions and runs on HDFS </a:t>
            </a:r>
            <a:r>
              <a:rPr lang="en-US" sz="2400" dirty="0" err="1"/>
              <a:t>DataNodes</a:t>
            </a:r>
            <a:r>
              <a:rPr lang="en-US" sz="2400" dirty="0"/>
              <a:t>. Many times in big data you will find the tables going beyond the configurable limit and in such cases, </a:t>
            </a:r>
            <a:r>
              <a:rPr lang="en-US" sz="2400" dirty="0" err="1"/>
              <a:t>HBase</a:t>
            </a:r>
            <a:r>
              <a:rPr lang="en-US" sz="2400" dirty="0"/>
              <a:t> system automatically splits the table and distributes the load to another Region Server.</a:t>
            </a:r>
          </a:p>
          <a:p>
            <a:pPr fontAlgn="base"/>
            <a:r>
              <a:rPr lang="en-US" sz="2400" dirty="0"/>
              <a:t>The above process is called auto-</a:t>
            </a:r>
            <a:r>
              <a:rPr lang="en-US" sz="2400" dirty="0" err="1"/>
              <a:t>sharding</a:t>
            </a:r>
            <a:r>
              <a:rPr lang="en-US" sz="2400" dirty="0"/>
              <a:t> and is being done automatically in </a:t>
            </a:r>
            <a:r>
              <a:rPr lang="en-US" sz="2400" dirty="0" err="1"/>
              <a:t>HBase</a:t>
            </a:r>
            <a:r>
              <a:rPr lang="en-US" sz="2400" dirty="0"/>
              <a:t> till the time you have servers available in the rack.</a:t>
            </a:r>
          </a:p>
          <a:p>
            <a:pPr fontAlgn="base"/>
            <a:r>
              <a:rPr lang="en-US" sz="2400" dirty="0"/>
              <a:t>Here are some of the important functions of Region server-</a:t>
            </a:r>
          </a:p>
          <a:p>
            <a:pPr fontAlgn="base"/>
            <a:r>
              <a:rPr lang="en-US" sz="2400" dirty="0"/>
              <a:t>• It communicates with the client and handles data-related operation</a:t>
            </a:r>
            <a:br>
              <a:rPr lang="en-US" sz="2400" dirty="0"/>
            </a:br>
            <a:r>
              <a:rPr lang="en-US" sz="2400" dirty="0"/>
              <a:t>• Decide the size of the region</a:t>
            </a:r>
            <a:br>
              <a:rPr lang="en-US" sz="2400" dirty="0"/>
            </a:br>
            <a:r>
              <a:rPr lang="en-US" sz="2400" dirty="0"/>
              <a:t>• Handle the read and write request for all the regions under it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875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486</Words>
  <Application>Microsoft Office PowerPoint</Application>
  <PresentationFormat>On-screen Show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HBASE</vt:lpstr>
      <vt:lpstr>PowerPoint Presentation</vt:lpstr>
      <vt:lpstr>1 Introduction to HBase Architecture </vt:lpstr>
      <vt:lpstr>Introduction to HBase Architecture </vt:lpstr>
      <vt:lpstr>PowerPoint Presentation</vt:lpstr>
      <vt:lpstr>PowerPoint Presentation</vt:lpstr>
      <vt:lpstr>PowerPoint Presentation</vt:lpstr>
      <vt:lpstr>HBASE Region</vt:lpstr>
      <vt:lpstr>HBase Region Server </vt:lpstr>
      <vt:lpstr>HBase MemStore </vt:lpstr>
      <vt:lpstr>HBase Hfiles </vt:lpstr>
      <vt:lpstr>Zookeeper  </vt:lpstr>
      <vt:lpstr>Conclusion 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</dc:title>
  <dc:creator>admin</dc:creator>
  <cp:lastModifiedBy>admin</cp:lastModifiedBy>
  <cp:revision>2</cp:revision>
  <dcterms:created xsi:type="dcterms:W3CDTF">2019-04-11T04:35:32Z</dcterms:created>
  <dcterms:modified xsi:type="dcterms:W3CDTF">2019-06-04T04:27:12Z</dcterms:modified>
</cp:coreProperties>
</file>