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0" r:id="rId2"/>
  </p:sldMasterIdLst>
  <p:notesMasterIdLst>
    <p:notesMasterId r:id="rId69"/>
  </p:notesMasterIdLst>
  <p:handoutMasterIdLst>
    <p:handoutMasterId r:id="rId70"/>
  </p:handoutMasterIdLst>
  <p:sldIdLst>
    <p:sldId id="256" r:id="rId3"/>
    <p:sldId id="384" r:id="rId4"/>
    <p:sldId id="385" r:id="rId5"/>
    <p:sldId id="386" r:id="rId6"/>
    <p:sldId id="387" r:id="rId7"/>
    <p:sldId id="388" r:id="rId8"/>
    <p:sldId id="389" r:id="rId9"/>
    <p:sldId id="390" r:id="rId10"/>
    <p:sldId id="391" r:id="rId11"/>
    <p:sldId id="392" r:id="rId12"/>
    <p:sldId id="393" r:id="rId13"/>
    <p:sldId id="394" r:id="rId14"/>
    <p:sldId id="403" r:id="rId15"/>
    <p:sldId id="404" r:id="rId16"/>
    <p:sldId id="396" r:id="rId17"/>
    <p:sldId id="405" r:id="rId18"/>
    <p:sldId id="406" r:id="rId19"/>
    <p:sldId id="397" r:id="rId20"/>
    <p:sldId id="398" r:id="rId21"/>
    <p:sldId id="399" r:id="rId22"/>
    <p:sldId id="437" r:id="rId23"/>
    <p:sldId id="438" r:id="rId24"/>
    <p:sldId id="439" r:id="rId25"/>
    <p:sldId id="440" r:id="rId26"/>
    <p:sldId id="441" r:id="rId27"/>
    <p:sldId id="442" r:id="rId28"/>
    <p:sldId id="400" r:id="rId29"/>
    <p:sldId id="408" r:id="rId30"/>
    <p:sldId id="409" r:id="rId31"/>
    <p:sldId id="410" r:id="rId32"/>
    <p:sldId id="401" r:id="rId33"/>
    <p:sldId id="402" r:id="rId34"/>
    <p:sldId id="411" r:id="rId35"/>
    <p:sldId id="412" r:id="rId36"/>
    <p:sldId id="446" r:id="rId37"/>
    <p:sldId id="447" r:id="rId38"/>
    <p:sldId id="448" r:id="rId39"/>
    <p:sldId id="449" r:id="rId40"/>
    <p:sldId id="413" r:id="rId41"/>
    <p:sldId id="414" r:id="rId42"/>
    <p:sldId id="415" r:id="rId43"/>
    <p:sldId id="416" r:id="rId44"/>
    <p:sldId id="450" r:id="rId45"/>
    <p:sldId id="451" r:id="rId46"/>
    <p:sldId id="417" r:id="rId47"/>
    <p:sldId id="418" r:id="rId48"/>
    <p:sldId id="419" r:id="rId49"/>
    <p:sldId id="420" r:id="rId50"/>
    <p:sldId id="421"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22" r:id="rId65"/>
    <p:sldId id="436" r:id="rId66"/>
    <p:sldId id="444" r:id="rId67"/>
    <p:sldId id="445" r:id="rId68"/>
  </p:sldIdLst>
  <p:sldSz cx="11663363" cy="8243888"/>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924" autoAdjust="0"/>
  </p:normalViewPr>
  <p:slideViewPr>
    <p:cSldViewPr snapToGrid="0">
      <p:cViewPr varScale="1">
        <p:scale>
          <a:sx n="66" d="100"/>
          <a:sy n="66" d="100"/>
        </p:scale>
        <p:origin x="-1194" y="-102"/>
      </p:cViewPr>
      <p:guideLst>
        <p:guide orient="horz" pos="2596"/>
        <p:guide pos="36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DEF9686-796B-4925-B89B-A91F973771C9}"/>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Segoe UI" pitchFamily="2"/>
              <a:cs typeface="Tahoma" pitchFamily="2"/>
            </a:endParaRPr>
          </a:p>
        </p:txBody>
      </p:sp>
      <p:sp>
        <p:nvSpPr>
          <p:cNvPr id="3" name="Date Placeholder 2">
            <a:extLst>
              <a:ext uri="{FF2B5EF4-FFF2-40B4-BE49-F238E27FC236}">
                <a16:creationId xmlns:a16="http://schemas.microsoft.com/office/drawing/2014/main" xmlns="" id="{F06BB0FC-5394-405D-B6D7-890CEFCF5178}"/>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Segoe UI" pitchFamily="2"/>
              <a:cs typeface="Tahoma" pitchFamily="2"/>
            </a:endParaRPr>
          </a:p>
        </p:txBody>
      </p:sp>
      <p:sp>
        <p:nvSpPr>
          <p:cNvPr id="4" name="Footer Placeholder 3">
            <a:extLst>
              <a:ext uri="{FF2B5EF4-FFF2-40B4-BE49-F238E27FC236}">
                <a16:creationId xmlns:a16="http://schemas.microsoft.com/office/drawing/2014/main" xmlns="" id="{6BF5F717-3291-40EB-A29C-2B06EAE1CCAC}"/>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Segoe UI" pitchFamily="2"/>
              <a:cs typeface="Tahoma" pitchFamily="2"/>
            </a:endParaRPr>
          </a:p>
        </p:txBody>
      </p:sp>
      <p:sp>
        <p:nvSpPr>
          <p:cNvPr id="5" name="Slide Number Placeholder 4">
            <a:extLst>
              <a:ext uri="{FF2B5EF4-FFF2-40B4-BE49-F238E27FC236}">
                <a16:creationId xmlns:a16="http://schemas.microsoft.com/office/drawing/2014/main" xmlns="" id="{5343E7B8-D6C2-4AC7-BDC6-6D5F39B11602}"/>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9D1903AA-A6FE-472D-AE8B-140B2783B9BB}" type="slidenum">
              <a:t>‹#›</a:t>
            </a:fld>
            <a:endParaRPr lang="en-IN" sz="1400" b="0" i="0" u="none" strike="noStrike" kern="1200" cap="none">
              <a:ln>
                <a:noFill/>
              </a:ln>
              <a:latin typeface="Liberation Sans" pitchFamily="18"/>
              <a:ea typeface="Segoe UI" pitchFamily="2"/>
              <a:cs typeface="Tahoma" pitchFamily="2"/>
            </a:endParaRPr>
          </a:p>
        </p:txBody>
      </p:sp>
    </p:spTree>
    <p:extLst>
      <p:ext uri="{BB962C8B-B14F-4D97-AF65-F5344CB8AC3E}">
        <p14:creationId xmlns:p14="http://schemas.microsoft.com/office/powerpoint/2010/main" val="4286817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00E4207-4A58-40D1-9456-ECEEB9B40B08}"/>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xmlns="" id="{5E14F2E2-62B0-461E-8B74-FC8A9A1A16F9}"/>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a:extLst>
              <a:ext uri="{FF2B5EF4-FFF2-40B4-BE49-F238E27FC236}">
                <a16:creationId xmlns:a16="http://schemas.microsoft.com/office/drawing/2014/main" xmlns="" id="{E660CB82-643C-423B-9299-AC0464A00860}"/>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IN" sz="1400" kern="1200">
                <a:latin typeface="Liberation Serif" pitchFamily="18"/>
                <a:ea typeface="Segoe UI" pitchFamily="2"/>
                <a:cs typeface="Tahoma" pitchFamily="2"/>
              </a:defRPr>
            </a:lvl1pPr>
          </a:lstStyle>
          <a:p>
            <a:pPr lvl="0"/>
            <a:endParaRPr lang="en-IN"/>
          </a:p>
        </p:txBody>
      </p:sp>
      <p:sp>
        <p:nvSpPr>
          <p:cNvPr id="5" name="Date Placeholder 4">
            <a:extLst>
              <a:ext uri="{FF2B5EF4-FFF2-40B4-BE49-F238E27FC236}">
                <a16:creationId xmlns:a16="http://schemas.microsoft.com/office/drawing/2014/main" xmlns="" id="{CDABA7D2-5776-4FC9-8CB3-C62587289BEC}"/>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IN" sz="1400" kern="1200">
                <a:latin typeface="Liberation Serif" pitchFamily="18"/>
                <a:ea typeface="Segoe UI" pitchFamily="2"/>
                <a:cs typeface="Tahoma" pitchFamily="2"/>
              </a:defRPr>
            </a:lvl1pPr>
          </a:lstStyle>
          <a:p>
            <a:pPr lvl="0"/>
            <a:endParaRPr lang="en-IN"/>
          </a:p>
        </p:txBody>
      </p:sp>
      <p:sp>
        <p:nvSpPr>
          <p:cNvPr id="6" name="Footer Placeholder 5">
            <a:extLst>
              <a:ext uri="{FF2B5EF4-FFF2-40B4-BE49-F238E27FC236}">
                <a16:creationId xmlns:a16="http://schemas.microsoft.com/office/drawing/2014/main" xmlns="" id="{D9970E11-0F06-49EE-9776-EDB54CD8483E}"/>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IN" sz="1400" kern="1200">
                <a:latin typeface="Liberation Serif" pitchFamily="18"/>
                <a:ea typeface="Segoe UI" pitchFamily="2"/>
                <a:cs typeface="Tahoma" pitchFamily="2"/>
              </a:defRPr>
            </a:lvl1pPr>
          </a:lstStyle>
          <a:p>
            <a:pPr lvl="0"/>
            <a:endParaRPr lang="en-IN"/>
          </a:p>
        </p:txBody>
      </p:sp>
      <p:sp>
        <p:nvSpPr>
          <p:cNvPr id="7" name="Slide Number Placeholder 6">
            <a:extLst>
              <a:ext uri="{FF2B5EF4-FFF2-40B4-BE49-F238E27FC236}">
                <a16:creationId xmlns:a16="http://schemas.microsoft.com/office/drawing/2014/main" xmlns="" id="{F99EAEF0-0799-4A2F-8381-CF83842BC1DB}"/>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IN" sz="1400" kern="1200">
                <a:latin typeface="Liberation Serif" pitchFamily="18"/>
                <a:ea typeface="Segoe UI" pitchFamily="2"/>
                <a:cs typeface="Tahoma" pitchFamily="2"/>
              </a:defRPr>
            </a:lvl1pPr>
          </a:lstStyle>
          <a:p>
            <a:pPr lvl="0"/>
            <a:fld id="{F0A3DBBF-D36D-46C7-94D8-2A3BE6F3E2E4}" type="slidenum">
              <a:t>‹#›</a:t>
            </a:fld>
            <a:endParaRPr lang="en-IN"/>
          </a:p>
        </p:txBody>
      </p:sp>
    </p:spTree>
    <p:extLst>
      <p:ext uri="{BB962C8B-B14F-4D97-AF65-F5344CB8AC3E}">
        <p14:creationId xmlns:p14="http://schemas.microsoft.com/office/powerpoint/2010/main" val="1822641130"/>
      </p:ext>
    </p:extLst>
  </p:cSld>
  <p:clrMap bg1="lt1" tx1="dk1" bg2="lt2" tx2="dk2" accent1="accent1" accent2="accent2" accent3="accent3" accent4="accent4" accent5="accent5" accent6="accent6" hlink="hlink" folHlink="folHlink"/>
  <p:notesStyle>
    <a:lvl1pPr marL="216000" marR="0" indent="-216000" hangingPunct="0">
      <a:tabLst/>
      <a:defRPr lang="en-IN" sz="2000" b="0" i="0" u="none" strike="noStrike" kern="1200" cap="none">
        <a:ln>
          <a:noFill/>
        </a:ln>
        <a:highlight>
          <a:srgbClr val="FFFFFF"/>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park.apache.org/docs/latest/rdd-programming-guide.html#using-the-shell"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09F47128-2777-4339-8BEA-2D1571A4C9B7}"/>
              </a:ext>
            </a:extLst>
          </p:cNvPr>
          <p:cNvSpPr txBox="1">
            <a:spLocks noGrp="1"/>
          </p:cNvSpPr>
          <p:nvPr>
            <p:ph type="sldNum" sz="quarter" idx="5"/>
          </p:nvPr>
        </p:nvSpPr>
        <p:spPr>
          <a:ln/>
        </p:spPr>
        <p:txBody>
          <a:bodyPr lIns="0" tIns="0" rIns="0" bIns="0" anchor="b" anchorCtr="0">
            <a:noAutofit/>
          </a:bodyPr>
          <a:lstStyle/>
          <a:p>
            <a:pPr lvl="0"/>
            <a:fld id="{88765C56-F306-4AF0-9C51-BFB983FD5A24}" type="slidenum">
              <a:t>1</a:t>
            </a:fld>
            <a:endParaRPr lang="en-IN"/>
          </a:p>
        </p:txBody>
      </p:sp>
      <p:sp>
        <p:nvSpPr>
          <p:cNvPr id="2" name="Slide Image Placeholder 1">
            <a:extLst>
              <a:ext uri="{FF2B5EF4-FFF2-40B4-BE49-F238E27FC236}">
                <a16:creationId xmlns:a16="http://schemas.microsoft.com/office/drawing/2014/main" xmlns="" id="{4873B774-F809-4261-93A7-B7F6202B3E5A}"/>
              </a:ext>
            </a:extLst>
          </p:cNvPr>
          <p:cNvSpPr>
            <a:spLocks noGrp="1" noRot="1" noChangeAspect="1" noResize="1"/>
          </p:cNvSpPr>
          <p:nvPr>
            <p:ph type="sldImg"/>
          </p:nvPr>
        </p:nvSpPr>
        <p:spPr>
          <a:xfrm>
            <a:off x="944563" y="812800"/>
            <a:ext cx="566896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4129E202-1DE6-4482-B6C4-25D83A7A44CF}"/>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4563" y="812800"/>
            <a:ext cx="5668962" cy="4008438"/>
          </a:xfrm>
        </p:spPr>
      </p:sp>
      <p:sp>
        <p:nvSpPr>
          <p:cNvPr id="3" name="Notes Placeholder 2"/>
          <p:cNvSpPr>
            <a:spLocks noGrp="1"/>
          </p:cNvSpPr>
          <p:nvPr>
            <p:ph type="body" idx="1"/>
          </p:nvPr>
        </p:nvSpPr>
        <p:spPr/>
        <p:txBody>
          <a:bodyPr/>
          <a:lstStyle/>
          <a:p>
            <a:r>
              <a:rPr lang="en-IN">
                <a:highlight>
                  <a:srgbClr val="FFFFFF"/>
                </a:highlight>
                <a:hlinkClick r:id="rId3"/>
              </a:rPr>
              <a:t>https://spark.apache.org/docs/latest/rdd-programming-guide.html#using-the-shell</a:t>
            </a:r>
            <a:endParaRPr lang="en-IN"/>
          </a:p>
        </p:txBody>
      </p:sp>
      <p:sp>
        <p:nvSpPr>
          <p:cNvPr id="4" name="Slide Number Placeholder 3"/>
          <p:cNvSpPr>
            <a:spLocks noGrp="1"/>
          </p:cNvSpPr>
          <p:nvPr>
            <p:ph type="sldNum" sz="quarter" idx="5"/>
          </p:nvPr>
        </p:nvSpPr>
        <p:spPr/>
        <p:txBody>
          <a:bodyPr/>
          <a:lstStyle/>
          <a:p>
            <a:pPr lvl="0"/>
            <a:fld id="{F0A3DBBF-D36D-46C7-94D8-2A3BE6F3E2E4}" type="slidenum">
              <a:rPr lang="en-IN" smtClean="0"/>
              <a:t>66</a:t>
            </a:fld>
            <a:endParaRPr lang="en-IN"/>
          </a:p>
        </p:txBody>
      </p:sp>
    </p:spTree>
    <p:extLst>
      <p:ext uri="{BB962C8B-B14F-4D97-AF65-F5344CB8AC3E}">
        <p14:creationId xmlns:p14="http://schemas.microsoft.com/office/powerpoint/2010/main" val="332970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721457-2327-4621-901D-FA15D1064CCE}"/>
              </a:ext>
            </a:extLst>
          </p:cNvPr>
          <p:cNvSpPr>
            <a:spLocks noGrp="1"/>
          </p:cNvSpPr>
          <p:nvPr>
            <p:ph type="ctrTitle"/>
          </p:nvPr>
        </p:nvSpPr>
        <p:spPr>
          <a:xfrm>
            <a:off x="1457325" y="1349375"/>
            <a:ext cx="8748713" cy="28702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C194D2A-DB0D-4D85-8751-E5C9214659A4}"/>
              </a:ext>
            </a:extLst>
          </p:cNvPr>
          <p:cNvSpPr>
            <a:spLocks noGrp="1"/>
          </p:cNvSpPr>
          <p:nvPr>
            <p:ph type="subTitle" idx="1"/>
          </p:nvPr>
        </p:nvSpPr>
        <p:spPr>
          <a:xfrm>
            <a:off x="1457325" y="4330700"/>
            <a:ext cx="8748713" cy="1989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7BA204E-92A8-42CB-B536-4A4AB9EF2CCC}"/>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62EA8E44-6165-47D4-884A-BF39BFD29F48}"/>
              </a:ext>
            </a:extLst>
          </p:cNvPr>
          <p:cNvSpPr>
            <a:spLocks noGrp="1"/>
          </p:cNvSpPr>
          <p:nvPr>
            <p:ph type="ftr" sz="quarter" idx="11"/>
          </p:nvPr>
        </p:nvSpPr>
        <p:spPr/>
        <p:txBody>
          <a:bodyPr/>
          <a:lstStyle/>
          <a:p>
            <a:pPr lvl="0"/>
            <a:r>
              <a:rPr lang="en-IN"/>
              <a:t>NIELIT,Chennai</a:t>
            </a:r>
          </a:p>
        </p:txBody>
      </p:sp>
      <p:sp>
        <p:nvSpPr>
          <p:cNvPr id="6" name="Slide Number Placeholder 5">
            <a:extLst>
              <a:ext uri="{FF2B5EF4-FFF2-40B4-BE49-F238E27FC236}">
                <a16:creationId xmlns:a16="http://schemas.microsoft.com/office/drawing/2014/main" xmlns="" id="{E6E09444-1ADD-4920-BDE8-72CD79A43F3D}"/>
              </a:ext>
            </a:extLst>
          </p:cNvPr>
          <p:cNvSpPr>
            <a:spLocks noGrp="1"/>
          </p:cNvSpPr>
          <p:nvPr>
            <p:ph type="sldNum" sz="quarter" idx="12"/>
          </p:nvPr>
        </p:nvSpPr>
        <p:spPr/>
        <p:txBody>
          <a:bodyPr/>
          <a:lstStyle/>
          <a:p>
            <a:pPr lvl="0"/>
            <a:fld id="{AB889ED4-C8C4-424D-AF3A-95DB95CD4581}" type="slidenum">
              <a:t>‹#›</a:t>
            </a:fld>
            <a:endParaRPr lang="en-IN"/>
          </a:p>
        </p:txBody>
      </p:sp>
    </p:spTree>
    <p:extLst>
      <p:ext uri="{BB962C8B-B14F-4D97-AF65-F5344CB8AC3E}">
        <p14:creationId xmlns:p14="http://schemas.microsoft.com/office/powerpoint/2010/main" val="316670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38CFAD-93BA-4DE6-A221-652ACDCEB1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D136DCA-7C0F-4773-B06A-41DC71361D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2E68F7F-22C2-4AC1-8183-B16DA9C1DB1F}"/>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37A250F4-71C6-4D0D-90EA-991DF33E1AC3}"/>
              </a:ext>
            </a:extLst>
          </p:cNvPr>
          <p:cNvSpPr>
            <a:spLocks noGrp="1"/>
          </p:cNvSpPr>
          <p:nvPr>
            <p:ph type="ftr" sz="quarter" idx="11"/>
          </p:nvPr>
        </p:nvSpPr>
        <p:spPr/>
        <p:txBody>
          <a:bodyPr/>
          <a:lstStyle/>
          <a:p>
            <a:pPr lvl="0"/>
            <a:r>
              <a:rPr lang="en-IN"/>
              <a:t>NIELIT,Chennai</a:t>
            </a:r>
          </a:p>
        </p:txBody>
      </p:sp>
      <p:sp>
        <p:nvSpPr>
          <p:cNvPr id="6" name="Slide Number Placeholder 5">
            <a:extLst>
              <a:ext uri="{FF2B5EF4-FFF2-40B4-BE49-F238E27FC236}">
                <a16:creationId xmlns:a16="http://schemas.microsoft.com/office/drawing/2014/main" xmlns="" id="{F868F808-9EA3-447E-AF4A-A990E3CEF294}"/>
              </a:ext>
            </a:extLst>
          </p:cNvPr>
          <p:cNvSpPr>
            <a:spLocks noGrp="1"/>
          </p:cNvSpPr>
          <p:nvPr>
            <p:ph type="sldNum" sz="quarter" idx="12"/>
          </p:nvPr>
        </p:nvSpPr>
        <p:spPr/>
        <p:txBody>
          <a:bodyPr/>
          <a:lstStyle/>
          <a:p>
            <a:pPr lvl="0"/>
            <a:fld id="{F043AA8F-460D-4BF6-9C10-F1F8C9E934C4}" type="slidenum">
              <a:t>‹#›</a:t>
            </a:fld>
            <a:endParaRPr lang="en-IN"/>
          </a:p>
        </p:txBody>
      </p:sp>
    </p:spTree>
    <p:extLst>
      <p:ext uri="{BB962C8B-B14F-4D97-AF65-F5344CB8AC3E}">
        <p14:creationId xmlns:p14="http://schemas.microsoft.com/office/powerpoint/2010/main" val="2650858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7C7F67C-FF53-4418-8BCF-E003352D6600}"/>
              </a:ext>
            </a:extLst>
          </p:cNvPr>
          <p:cNvSpPr>
            <a:spLocks noGrp="1"/>
          </p:cNvSpPr>
          <p:nvPr>
            <p:ph type="title" orient="vert"/>
          </p:nvPr>
        </p:nvSpPr>
        <p:spPr>
          <a:xfrm>
            <a:off x="8310563" y="2551113"/>
            <a:ext cx="2768600" cy="415766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2880FAB-B70F-42D5-9B9B-CAA9E51F84BA}"/>
              </a:ext>
            </a:extLst>
          </p:cNvPr>
          <p:cNvSpPr>
            <a:spLocks noGrp="1"/>
          </p:cNvSpPr>
          <p:nvPr>
            <p:ph type="body" orient="vert" idx="1"/>
          </p:nvPr>
        </p:nvSpPr>
        <p:spPr>
          <a:xfrm>
            <a:off x="0" y="2551113"/>
            <a:ext cx="8158163" cy="4157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EA90C11-96EA-431A-A28F-5BB3BC1A8146}"/>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B5C0C28A-FFA7-4722-8416-F66BA3D370E8}"/>
              </a:ext>
            </a:extLst>
          </p:cNvPr>
          <p:cNvSpPr>
            <a:spLocks noGrp="1"/>
          </p:cNvSpPr>
          <p:nvPr>
            <p:ph type="ftr" sz="quarter" idx="11"/>
          </p:nvPr>
        </p:nvSpPr>
        <p:spPr/>
        <p:txBody>
          <a:bodyPr/>
          <a:lstStyle/>
          <a:p>
            <a:pPr lvl="0"/>
            <a:r>
              <a:rPr lang="en-IN"/>
              <a:t>NIELIT,Chennai</a:t>
            </a:r>
          </a:p>
        </p:txBody>
      </p:sp>
      <p:sp>
        <p:nvSpPr>
          <p:cNvPr id="6" name="Slide Number Placeholder 5">
            <a:extLst>
              <a:ext uri="{FF2B5EF4-FFF2-40B4-BE49-F238E27FC236}">
                <a16:creationId xmlns:a16="http://schemas.microsoft.com/office/drawing/2014/main" xmlns="" id="{40C3185F-E27B-41F8-BE53-3A52C162CA53}"/>
              </a:ext>
            </a:extLst>
          </p:cNvPr>
          <p:cNvSpPr>
            <a:spLocks noGrp="1"/>
          </p:cNvSpPr>
          <p:nvPr>
            <p:ph type="sldNum" sz="quarter" idx="12"/>
          </p:nvPr>
        </p:nvSpPr>
        <p:spPr/>
        <p:txBody>
          <a:bodyPr/>
          <a:lstStyle/>
          <a:p>
            <a:pPr lvl="0"/>
            <a:fld id="{780EB238-0473-42AD-B8F3-E11164770D6D}" type="slidenum">
              <a:t>‹#›</a:t>
            </a:fld>
            <a:endParaRPr lang="en-IN"/>
          </a:p>
        </p:txBody>
      </p:sp>
    </p:spTree>
    <p:extLst>
      <p:ext uri="{BB962C8B-B14F-4D97-AF65-F5344CB8AC3E}">
        <p14:creationId xmlns:p14="http://schemas.microsoft.com/office/powerpoint/2010/main" val="1947702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5606694"/>
            <a:ext cx="11672405"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3751" tIns="56876" rIns="113751" bIns="56876" anchor="ctr"/>
          <a:lstStyle>
            <a:extLst/>
          </a:lstStyle>
          <a:p>
            <a:pPr algn="ctr" eaLnBrk="1" latinLnBrk="0" hangingPunct="1"/>
            <a:endParaRPr kumimoji="0" lang="en-US"/>
          </a:p>
        </p:txBody>
      </p:sp>
      <p:sp>
        <p:nvSpPr>
          <p:cNvPr id="9" name="Title 8"/>
          <p:cNvSpPr>
            <a:spLocks noGrp="1"/>
          </p:cNvSpPr>
          <p:nvPr>
            <p:ph type="ctrTitle"/>
          </p:nvPr>
        </p:nvSpPr>
        <p:spPr>
          <a:xfrm>
            <a:off x="874752" y="2106773"/>
            <a:ext cx="9913859" cy="2199525"/>
          </a:xfrm>
        </p:spPr>
        <p:txBody>
          <a:bodyPr vert="horz" anchor="b">
            <a:normAutofit/>
            <a:scene3d>
              <a:camera prst="orthographicFront"/>
              <a:lightRig rig="soft" dir="t"/>
            </a:scene3d>
            <a:sp3d prstMaterial="softEdge">
              <a:bevelT w="25400" h="25400"/>
            </a:sp3d>
          </a:bodyPr>
          <a:lstStyle>
            <a:lvl1pPr algn="r">
              <a:defRPr sz="60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874752" y="4341453"/>
            <a:ext cx="9913859" cy="1442144"/>
          </a:xfrm>
        </p:spPr>
        <p:txBody>
          <a:bodyPr lIns="56876" rIns="56876"/>
          <a:lstStyle>
            <a:lvl1pPr marL="0" marR="79626" indent="0" algn="r">
              <a:buNone/>
              <a:defRPr>
                <a:solidFill>
                  <a:schemeClr val="tx2"/>
                </a:solidFill>
              </a:defRPr>
            </a:lvl1pPr>
            <a:lvl2pPr marL="568757" indent="0" algn="ctr">
              <a:buNone/>
            </a:lvl2pPr>
            <a:lvl3pPr marL="1137514" indent="0" algn="ctr">
              <a:buNone/>
            </a:lvl3pPr>
            <a:lvl4pPr marL="1706270" indent="0" algn="ctr">
              <a:buNone/>
            </a:lvl4pPr>
            <a:lvl5pPr marL="2275027" indent="0" algn="ctr">
              <a:buNone/>
            </a:lvl5pPr>
            <a:lvl6pPr marL="2843784" indent="0" algn="ctr">
              <a:buNone/>
            </a:lvl6pPr>
            <a:lvl7pPr marL="3412541" indent="0" algn="ctr">
              <a:buNone/>
            </a:lvl7pPr>
            <a:lvl8pPr marL="3981298" indent="0" algn="ctr">
              <a:buNone/>
            </a:lvl8pPr>
            <a:lvl9pPr marL="4550054" indent="0" algn="ctr">
              <a:buNone/>
            </a:lvl9pPr>
            <a:extLst/>
          </a:lstStyle>
          <a:p>
            <a:r>
              <a:rPr kumimoji="0" lang="en-US" smtClean="0"/>
              <a:t>Click to edit Master subtitle style</a:t>
            </a:r>
            <a:endParaRPr kumimoji="0" lang="en-US"/>
          </a:p>
        </p:txBody>
      </p:sp>
      <p:grpSp>
        <p:nvGrpSpPr>
          <p:cNvPr id="2" name="Group 1"/>
          <p:cNvGrpSpPr/>
          <p:nvPr/>
        </p:nvGrpSpPr>
        <p:grpSpPr>
          <a:xfrm>
            <a:off x="-4802" y="5953919"/>
            <a:ext cx="11668165" cy="2298489"/>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lvl="0"/>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lvl="0"/>
            <a:r>
              <a:rPr lang="en-IN" smtClean="0"/>
              <a:t>NIELIT,Chennai</a:t>
            </a:r>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lvl="0"/>
            <a:fld id="{0D5BC341-1E2F-419B-BCE2-5D3CCF1CD96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lvl="0"/>
            <a:endParaRPr lang="en-IN"/>
          </a:p>
        </p:txBody>
      </p:sp>
      <p:sp>
        <p:nvSpPr>
          <p:cNvPr id="5" name="Footer Placeholder 4"/>
          <p:cNvSpPr>
            <a:spLocks noGrp="1"/>
          </p:cNvSpPr>
          <p:nvPr>
            <p:ph type="ftr" sz="quarter" idx="11"/>
          </p:nvPr>
        </p:nvSpPr>
        <p:spPr/>
        <p:txBody>
          <a:bodyPr/>
          <a:lstStyle>
            <a:extLst/>
          </a:lstStyle>
          <a:p>
            <a:pPr lvl="0"/>
            <a:r>
              <a:rPr lang="en-IN" smtClean="0"/>
              <a:t>NIELIT,Chennai</a:t>
            </a:r>
            <a:endParaRPr lang="en-IN"/>
          </a:p>
        </p:txBody>
      </p:sp>
      <p:sp>
        <p:nvSpPr>
          <p:cNvPr id="6" name="Slide Number Placeholder 5"/>
          <p:cNvSpPr>
            <a:spLocks noGrp="1"/>
          </p:cNvSpPr>
          <p:nvPr>
            <p:ph type="sldNum" sz="quarter" idx="12"/>
          </p:nvPr>
        </p:nvSpPr>
        <p:spPr/>
        <p:txBody>
          <a:bodyPr/>
          <a:lstStyle>
            <a:extLst/>
          </a:lstStyle>
          <a:p>
            <a:pPr lvl="0"/>
            <a:fld id="{B8EB979B-EC35-422F-97D1-5557144FA67E}"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21405" y="1273862"/>
            <a:ext cx="9913859" cy="2198370"/>
          </a:xfrm>
        </p:spPr>
        <p:txBody>
          <a:bodyPr vert="horz" anchor="b">
            <a:normAutofit/>
            <a:scene3d>
              <a:camera prst="orthographicFront"/>
              <a:lightRig rig="soft" dir="t"/>
            </a:scene3d>
            <a:sp3d prstMaterial="softEdge">
              <a:bevelT w="25400" h="25400"/>
            </a:sp3d>
          </a:bodyPr>
          <a:lstStyle>
            <a:lvl1pPr algn="r">
              <a:buNone/>
              <a:defRPr sz="60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003502" y="3524162"/>
            <a:ext cx="5831682" cy="1748897"/>
          </a:xfrm>
        </p:spPr>
        <p:txBody>
          <a:bodyPr lIns="113751" rIns="113751" anchor="t"/>
          <a:lstStyle>
            <a:lvl1pPr marL="0" indent="0" algn="l">
              <a:buNone/>
              <a:defRPr sz="2900">
                <a:solidFill>
                  <a:schemeClr val="tx1"/>
                </a:solidFill>
              </a:defRPr>
            </a:lvl1pPr>
            <a:lvl2pPr>
              <a:buNone/>
              <a:defRPr sz="2200">
                <a:solidFill>
                  <a:schemeClr val="tx1">
                    <a:tint val="75000"/>
                  </a:schemeClr>
                </a:solidFill>
              </a:defRPr>
            </a:lvl2pPr>
            <a:lvl3pPr>
              <a:buNone/>
              <a:defRPr sz="20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lvl="0"/>
            <a:endParaRPr lang="en-IN"/>
          </a:p>
        </p:txBody>
      </p:sp>
      <p:sp>
        <p:nvSpPr>
          <p:cNvPr id="5" name="Footer Placeholder 4"/>
          <p:cNvSpPr>
            <a:spLocks noGrp="1"/>
          </p:cNvSpPr>
          <p:nvPr>
            <p:ph type="ftr" sz="quarter" idx="11"/>
          </p:nvPr>
        </p:nvSpPr>
        <p:spPr/>
        <p:txBody>
          <a:bodyPr/>
          <a:lstStyle>
            <a:extLst/>
          </a:lstStyle>
          <a:p>
            <a:pPr lvl="0"/>
            <a:r>
              <a:rPr lang="en-IN" smtClean="0"/>
              <a:t>NIELIT,Chennai</a:t>
            </a:r>
            <a:endParaRPr lang="en-IN"/>
          </a:p>
        </p:txBody>
      </p:sp>
      <p:sp>
        <p:nvSpPr>
          <p:cNvPr id="6" name="Slide Number Placeholder 5"/>
          <p:cNvSpPr>
            <a:spLocks noGrp="1"/>
          </p:cNvSpPr>
          <p:nvPr>
            <p:ph type="sldNum" sz="quarter" idx="12"/>
          </p:nvPr>
        </p:nvSpPr>
        <p:spPr/>
        <p:txBody>
          <a:bodyPr/>
          <a:lstStyle>
            <a:extLst/>
          </a:lstStyle>
          <a:p>
            <a:pPr lvl="0"/>
            <a:fld id="{25411A27-919E-4669-B806-69E913936AA0}" type="slidenum">
              <a:rPr lang="en-IN" smtClean="0"/>
              <a:t>‹#›</a:t>
            </a:fld>
            <a:endParaRPr lang="en-IN"/>
          </a:p>
        </p:txBody>
      </p:sp>
      <p:sp>
        <p:nvSpPr>
          <p:cNvPr id="7" name="Chevron 6"/>
          <p:cNvSpPr/>
          <p:nvPr/>
        </p:nvSpPr>
        <p:spPr>
          <a:xfrm>
            <a:off x="4638661" y="3612828"/>
            <a:ext cx="233267" cy="274796"/>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13751" tIns="56876" rIns="113751" bIns="56876" anchor="ctr"/>
          <a:lstStyle>
            <a:extLst/>
          </a:lstStyle>
          <a:p>
            <a:pPr algn="l" eaLnBrk="1" latinLnBrk="0" hangingPunct="1"/>
            <a:endParaRPr kumimoji="0" lang="en-US"/>
          </a:p>
        </p:txBody>
      </p:sp>
      <p:sp>
        <p:nvSpPr>
          <p:cNvPr id="8" name="Chevron 7"/>
          <p:cNvSpPr/>
          <p:nvPr/>
        </p:nvSpPr>
        <p:spPr>
          <a:xfrm>
            <a:off x="4400884" y="3612828"/>
            <a:ext cx="233267" cy="274796"/>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13751" tIns="56876" rIns="113751" bIns="56876"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3168" y="1780680"/>
            <a:ext cx="5151319" cy="5440585"/>
          </a:xfrm>
        </p:spPr>
        <p:txBody>
          <a:bodyPr/>
          <a:lstStyle>
            <a:lvl1pPr>
              <a:defRPr sz="3500"/>
            </a:lvl1pPr>
            <a:lvl2pPr>
              <a:defRPr sz="3000"/>
            </a:lvl2pPr>
            <a:lvl3pPr>
              <a:defRPr sz="25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928876" y="1780680"/>
            <a:ext cx="5151319" cy="5440585"/>
          </a:xfrm>
        </p:spPr>
        <p:txBody>
          <a:bodyPr/>
          <a:lstStyle>
            <a:lvl1pPr>
              <a:defRPr sz="3500"/>
            </a:lvl1pPr>
            <a:lvl2pPr>
              <a:defRPr sz="3000"/>
            </a:lvl2pPr>
            <a:lvl3pPr>
              <a:defRPr sz="25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lvl="0"/>
            <a:endParaRPr lang="en-IN"/>
          </a:p>
        </p:txBody>
      </p:sp>
      <p:sp>
        <p:nvSpPr>
          <p:cNvPr id="6" name="Footer Placeholder 5"/>
          <p:cNvSpPr>
            <a:spLocks noGrp="1"/>
          </p:cNvSpPr>
          <p:nvPr>
            <p:ph type="ftr" sz="quarter" idx="11"/>
          </p:nvPr>
        </p:nvSpPr>
        <p:spPr/>
        <p:txBody>
          <a:bodyPr/>
          <a:lstStyle>
            <a:extLst/>
          </a:lstStyle>
          <a:p>
            <a:pPr lvl="0"/>
            <a:r>
              <a:rPr lang="en-IN" smtClean="0"/>
              <a:t>NIELIT,Chennai</a:t>
            </a:r>
            <a:endParaRPr lang="en-IN"/>
          </a:p>
        </p:txBody>
      </p:sp>
      <p:sp>
        <p:nvSpPr>
          <p:cNvPr id="7" name="Slide Number Placeholder 6"/>
          <p:cNvSpPr>
            <a:spLocks noGrp="1"/>
          </p:cNvSpPr>
          <p:nvPr>
            <p:ph type="sldNum" sz="quarter" idx="12"/>
          </p:nvPr>
        </p:nvSpPr>
        <p:spPr/>
        <p:txBody>
          <a:bodyPr/>
          <a:lstStyle>
            <a:extLst/>
          </a:lstStyle>
          <a:p>
            <a:pPr lvl="0"/>
            <a:fld id="{AB2E6705-4C28-4EC8-8894-8CF589529A12}"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83168" y="328229"/>
            <a:ext cx="10497027" cy="1373981"/>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83168" y="6503511"/>
            <a:ext cx="5153344" cy="915988"/>
          </a:xfrm>
          <a:solidFill>
            <a:schemeClr val="accent1"/>
          </a:solidFill>
          <a:ln w="9652">
            <a:solidFill>
              <a:schemeClr val="accent1"/>
            </a:solidFill>
            <a:miter lim="800000"/>
          </a:ln>
        </p:spPr>
        <p:txBody>
          <a:bodyPr lIns="227503" anchor="ctr"/>
          <a:lstStyle>
            <a:lvl1pPr marL="0" indent="0">
              <a:buNone/>
              <a:defRPr sz="3000" b="0">
                <a:solidFill>
                  <a:schemeClr val="bg1"/>
                </a:solidFill>
              </a:defRPr>
            </a:lvl1pPr>
            <a:lvl2pPr>
              <a:buNone/>
              <a:defRPr sz="2500" b="1"/>
            </a:lvl2pPr>
            <a:lvl3pPr>
              <a:buNone/>
              <a:defRPr sz="2200" b="1"/>
            </a:lvl3pPr>
            <a:lvl4pPr>
              <a:buNone/>
              <a:defRPr sz="2000" b="1"/>
            </a:lvl4pPr>
            <a:lvl5pPr>
              <a:buNone/>
              <a:defRPr sz="20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924829" y="6503511"/>
            <a:ext cx="5155368" cy="915988"/>
          </a:xfrm>
          <a:solidFill>
            <a:schemeClr val="accent1"/>
          </a:solidFill>
          <a:ln w="9652">
            <a:solidFill>
              <a:schemeClr val="accent1"/>
            </a:solidFill>
            <a:miter lim="800000"/>
          </a:ln>
        </p:spPr>
        <p:txBody>
          <a:bodyPr lIns="227503" anchor="ctr"/>
          <a:lstStyle>
            <a:lvl1pPr marL="0" indent="0">
              <a:buNone/>
              <a:defRPr sz="3000" b="0">
                <a:solidFill>
                  <a:schemeClr val="bg1"/>
                </a:solidFill>
              </a:defRPr>
            </a:lvl1pPr>
            <a:lvl2pPr>
              <a:buNone/>
              <a:defRPr sz="2500" b="1"/>
            </a:lvl2pPr>
            <a:lvl3pPr>
              <a:buNone/>
              <a:defRPr sz="2200" b="1"/>
            </a:lvl3pPr>
            <a:lvl4pPr>
              <a:buNone/>
              <a:defRPr sz="2000" b="1"/>
            </a:lvl4pPr>
            <a:lvl5pPr>
              <a:buNone/>
              <a:defRPr sz="20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83168" y="1736162"/>
            <a:ext cx="5153344" cy="4738328"/>
          </a:xfrm>
          <a:ln>
            <a:noFill/>
            <a:prstDash val="sysDash"/>
            <a:miter lim="800000"/>
          </a:ln>
        </p:spPr>
        <p:txBody>
          <a:bodyPr/>
          <a:lstStyle>
            <a:lvl1pPr>
              <a:defRPr sz="3000"/>
            </a:lvl1pPr>
            <a:lvl2pPr>
              <a:defRPr sz="25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924827" y="1736162"/>
            <a:ext cx="5155368" cy="4738328"/>
          </a:xfrm>
          <a:ln>
            <a:noFill/>
            <a:prstDash val="sysDash"/>
            <a:miter lim="800000"/>
          </a:ln>
        </p:spPr>
        <p:txBody>
          <a:bodyPr/>
          <a:lstStyle>
            <a:lvl1pPr>
              <a:spcBef>
                <a:spcPts val="0"/>
              </a:spcBef>
              <a:defRPr sz="3000"/>
            </a:lvl1pPr>
            <a:lvl2pPr>
              <a:defRPr sz="25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lvl="0"/>
            <a:endParaRPr lang="en-IN"/>
          </a:p>
        </p:txBody>
      </p:sp>
      <p:sp>
        <p:nvSpPr>
          <p:cNvPr id="8" name="Footer Placeholder 7"/>
          <p:cNvSpPr>
            <a:spLocks noGrp="1"/>
          </p:cNvSpPr>
          <p:nvPr>
            <p:ph type="ftr" sz="quarter" idx="11"/>
          </p:nvPr>
        </p:nvSpPr>
        <p:spPr/>
        <p:txBody>
          <a:bodyPr/>
          <a:lstStyle>
            <a:extLst/>
          </a:lstStyle>
          <a:p>
            <a:pPr lvl="0"/>
            <a:r>
              <a:rPr lang="en-IN" smtClean="0"/>
              <a:t>NIELIT,Chennai</a:t>
            </a:r>
            <a:endParaRPr lang="en-IN"/>
          </a:p>
        </p:txBody>
      </p:sp>
      <p:sp>
        <p:nvSpPr>
          <p:cNvPr id="9" name="Slide Number Placeholder 8"/>
          <p:cNvSpPr>
            <a:spLocks noGrp="1"/>
          </p:cNvSpPr>
          <p:nvPr>
            <p:ph type="sldNum" sz="quarter" idx="12"/>
          </p:nvPr>
        </p:nvSpPr>
        <p:spPr/>
        <p:txBody>
          <a:bodyPr/>
          <a:lstStyle>
            <a:extLst/>
          </a:lstStyle>
          <a:p>
            <a:pPr lvl="0"/>
            <a:fld id="{1F8DDE05-87B4-4DAA-A8A2-25F5ABFE265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lvl="0"/>
            <a:endParaRPr lang="en-IN"/>
          </a:p>
        </p:txBody>
      </p:sp>
      <p:sp>
        <p:nvSpPr>
          <p:cNvPr id="4" name="Footer Placeholder 3"/>
          <p:cNvSpPr>
            <a:spLocks noGrp="1"/>
          </p:cNvSpPr>
          <p:nvPr>
            <p:ph type="ftr" sz="quarter" idx="11"/>
          </p:nvPr>
        </p:nvSpPr>
        <p:spPr/>
        <p:txBody>
          <a:bodyPr/>
          <a:lstStyle>
            <a:extLst/>
          </a:lstStyle>
          <a:p>
            <a:pPr lvl="0"/>
            <a:r>
              <a:rPr lang="en-IN" smtClean="0"/>
              <a:t>NIELIT,Chennai</a:t>
            </a:r>
            <a:endParaRPr lang="en-IN"/>
          </a:p>
        </p:txBody>
      </p:sp>
      <p:sp>
        <p:nvSpPr>
          <p:cNvPr id="5" name="Slide Number Placeholder 4"/>
          <p:cNvSpPr>
            <a:spLocks noGrp="1"/>
          </p:cNvSpPr>
          <p:nvPr>
            <p:ph type="sldNum" sz="quarter" idx="12"/>
          </p:nvPr>
        </p:nvSpPr>
        <p:spPr/>
        <p:txBody>
          <a:bodyPr/>
          <a:lstStyle>
            <a:extLst/>
          </a:lstStyle>
          <a:p>
            <a:pPr lvl="0"/>
            <a:fld id="{EB71A8F8-8353-4DF6-95BD-9B273656765E}"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lvl="0"/>
            <a:endParaRPr lang="en-IN"/>
          </a:p>
        </p:txBody>
      </p:sp>
      <p:sp>
        <p:nvSpPr>
          <p:cNvPr id="3" name="Footer Placeholder 2"/>
          <p:cNvSpPr>
            <a:spLocks noGrp="1"/>
          </p:cNvSpPr>
          <p:nvPr>
            <p:ph type="ftr" sz="quarter" idx="11"/>
          </p:nvPr>
        </p:nvSpPr>
        <p:spPr/>
        <p:txBody>
          <a:bodyPr/>
          <a:lstStyle>
            <a:extLst/>
          </a:lstStyle>
          <a:p>
            <a:pPr lvl="0"/>
            <a:r>
              <a:rPr lang="en-IN" smtClean="0"/>
              <a:t>NIELIT,Chennai</a:t>
            </a:r>
            <a:endParaRPr lang="en-IN"/>
          </a:p>
        </p:txBody>
      </p:sp>
      <p:sp>
        <p:nvSpPr>
          <p:cNvPr id="4" name="Slide Number Placeholder 3"/>
          <p:cNvSpPr>
            <a:spLocks noGrp="1"/>
          </p:cNvSpPr>
          <p:nvPr>
            <p:ph type="sldNum" sz="quarter" idx="12"/>
          </p:nvPr>
        </p:nvSpPr>
        <p:spPr/>
        <p:txBody>
          <a:bodyPr/>
          <a:lstStyle>
            <a:extLst/>
          </a:lstStyle>
          <a:p>
            <a:pPr lvl="0"/>
            <a:fld id="{E1CB8AA0-6398-4937-B6CC-1DD74CD573E1}"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66336" y="5862320"/>
            <a:ext cx="9543162" cy="549593"/>
          </a:xfrm>
        </p:spPr>
        <p:txBody>
          <a:bodyPr vert="horz" anchor="t">
            <a:noAutofit/>
            <a:sp3d prstMaterial="softEdge">
              <a:bevelT w="0" h="0"/>
            </a:sp3d>
          </a:bodyPr>
          <a:lstStyle>
            <a:lvl1pPr algn="r">
              <a:buNone/>
              <a:defRPr sz="31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637292" y="6437279"/>
            <a:ext cx="5069675" cy="1099185"/>
          </a:xfrm>
        </p:spPr>
        <p:txBody>
          <a:bodyPr/>
          <a:lstStyle>
            <a:lvl1pPr marL="0" indent="0" algn="r">
              <a:buNone/>
              <a:defRPr sz="2000"/>
            </a:lvl1pPr>
            <a:lvl2pPr>
              <a:buNone/>
              <a:defRPr sz="1500"/>
            </a:lvl2pPr>
            <a:lvl3pPr>
              <a:buNone/>
              <a:defRPr sz="1200"/>
            </a:lvl3pPr>
            <a:lvl4pPr>
              <a:buNone/>
              <a:defRPr sz="1100"/>
            </a:lvl4pPr>
            <a:lvl5pPr>
              <a:buNone/>
              <a:defRPr sz="11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166336" y="329756"/>
            <a:ext cx="9540631" cy="5495925"/>
          </a:xfrm>
        </p:spPr>
        <p:txBody>
          <a:bodyPr/>
          <a:lstStyle>
            <a:lvl1pPr>
              <a:defRPr sz="4000"/>
            </a:lvl1pPr>
            <a:lvl2pPr>
              <a:defRPr sz="3500"/>
            </a:lvl2pPr>
            <a:lvl3pPr>
              <a:defRPr sz="3000"/>
            </a:lvl3pPr>
            <a:lvl4pPr>
              <a:defRPr sz="2500"/>
            </a:lvl4pPr>
            <a:lvl5pPr>
              <a:defRPr sz="25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580470" y="7702883"/>
            <a:ext cx="2449306" cy="439674"/>
          </a:xfrm>
        </p:spPr>
        <p:txBody>
          <a:bodyPr/>
          <a:lstStyle>
            <a:extLst/>
          </a:lstStyle>
          <a:p>
            <a:pPr lvl="0"/>
            <a:endParaRPr lang="en-IN"/>
          </a:p>
        </p:txBody>
      </p:sp>
      <p:sp>
        <p:nvSpPr>
          <p:cNvPr id="6" name="Footer Placeholder 5"/>
          <p:cNvSpPr>
            <a:spLocks noGrp="1"/>
          </p:cNvSpPr>
          <p:nvPr>
            <p:ph type="ftr" sz="quarter" idx="11"/>
          </p:nvPr>
        </p:nvSpPr>
        <p:spPr/>
        <p:txBody>
          <a:bodyPr/>
          <a:lstStyle>
            <a:extLst/>
          </a:lstStyle>
          <a:p>
            <a:pPr lvl="0"/>
            <a:r>
              <a:rPr lang="en-IN" smtClean="0"/>
              <a:t>NIELIT,Chennai</a:t>
            </a:r>
            <a:endParaRPr lang="en-IN"/>
          </a:p>
        </p:txBody>
      </p:sp>
      <p:sp>
        <p:nvSpPr>
          <p:cNvPr id="7" name="Slide Number Placeholder 6"/>
          <p:cNvSpPr>
            <a:spLocks noGrp="1"/>
          </p:cNvSpPr>
          <p:nvPr>
            <p:ph type="sldNum" sz="quarter" idx="12"/>
          </p:nvPr>
        </p:nvSpPr>
        <p:spPr/>
        <p:txBody>
          <a:bodyPr/>
          <a:lstStyle>
            <a:extLst/>
          </a:lstStyle>
          <a:p>
            <a:pPr lvl="0"/>
            <a:fld id="{D4D76AEF-7DF7-44F7-A974-10B8E7F57A7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C85B2-FA23-4560-A1E7-FFD6C1D723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F976EA0-3D42-4C21-BB09-3F024FA4E4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C378A10-AF5B-4A09-AE3C-CBEFF8A4B02C}"/>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8CCDD81C-DDAF-4CA7-96A3-AD3058C271E7}"/>
              </a:ext>
            </a:extLst>
          </p:cNvPr>
          <p:cNvSpPr>
            <a:spLocks noGrp="1"/>
          </p:cNvSpPr>
          <p:nvPr>
            <p:ph type="ftr" sz="quarter" idx="11"/>
          </p:nvPr>
        </p:nvSpPr>
        <p:spPr/>
        <p:txBody>
          <a:bodyPr/>
          <a:lstStyle/>
          <a:p>
            <a:pPr lvl="0"/>
            <a:r>
              <a:rPr lang="en-IN"/>
              <a:t>NIELIT,Chennai</a:t>
            </a:r>
          </a:p>
        </p:txBody>
      </p:sp>
      <p:sp>
        <p:nvSpPr>
          <p:cNvPr id="6" name="Slide Number Placeholder 5">
            <a:extLst>
              <a:ext uri="{FF2B5EF4-FFF2-40B4-BE49-F238E27FC236}">
                <a16:creationId xmlns:a16="http://schemas.microsoft.com/office/drawing/2014/main" xmlns="" id="{DDB1E6D1-C333-4AA1-AF0C-BC9ADB96D38C}"/>
              </a:ext>
            </a:extLst>
          </p:cNvPr>
          <p:cNvSpPr>
            <a:spLocks noGrp="1"/>
          </p:cNvSpPr>
          <p:nvPr>
            <p:ph type="sldNum" sz="quarter" idx="12"/>
          </p:nvPr>
        </p:nvSpPr>
        <p:spPr/>
        <p:txBody>
          <a:bodyPr/>
          <a:lstStyle/>
          <a:p>
            <a:pPr lvl="0"/>
            <a:fld id="{81D65B79-B388-4430-9186-DBA21BA1F4F2}" type="slidenum">
              <a:t>‹#›</a:t>
            </a:fld>
            <a:endParaRPr lang="en-IN"/>
          </a:p>
        </p:txBody>
      </p:sp>
    </p:spTree>
    <p:extLst>
      <p:ext uri="{BB962C8B-B14F-4D97-AF65-F5344CB8AC3E}">
        <p14:creationId xmlns:p14="http://schemas.microsoft.com/office/powerpoint/2010/main" val="26960361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455665" y="6543423"/>
            <a:ext cx="9136301" cy="779229"/>
          </a:xfrm>
          <a:noFill/>
        </p:spPr>
        <p:txBody>
          <a:bodyPr lIns="113751" tIns="0" rIns="113751" anchor="t"/>
          <a:lstStyle>
            <a:lvl1pPr marL="0" marR="22750" indent="0" algn="r">
              <a:buNone/>
              <a:defRPr sz="1700"/>
            </a:lvl1pPr>
            <a:lvl2pPr>
              <a:defRPr sz="1500"/>
            </a:lvl2pPr>
            <a:lvl3pPr>
              <a:defRPr sz="1200"/>
            </a:lvl3pPr>
            <a:lvl4pPr>
              <a:defRPr sz="1100"/>
            </a:lvl4pPr>
            <a:lvl5pPr>
              <a:defRPr sz="11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91584" y="228358"/>
            <a:ext cx="11080195" cy="5276088"/>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40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lvl="0"/>
            <a:endParaRPr lang="en-IN"/>
          </a:p>
        </p:txBody>
      </p:sp>
      <p:sp>
        <p:nvSpPr>
          <p:cNvPr id="6" name="Footer Placeholder 5"/>
          <p:cNvSpPr>
            <a:spLocks noGrp="1"/>
          </p:cNvSpPr>
          <p:nvPr>
            <p:ph type="ftr" sz="quarter" idx="11"/>
          </p:nvPr>
        </p:nvSpPr>
        <p:spPr>
          <a:xfrm>
            <a:off x="5586874" y="7702884"/>
            <a:ext cx="2998343" cy="438911"/>
          </a:xfrm>
        </p:spPr>
        <p:txBody>
          <a:bodyPr/>
          <a:lstStyle>
            <a:lvl1pPr>
              <a:defRPr>
                <a:solidFill>
                  <a:schemeClr val="tx1"/>
                </a:solidFill>
              </a:defRPr>
            </a:lvl1pPr>
            <a:extLst/>
          </a:lstStyle>
          <a:p>
            <a:pPr lvl="0"/>
            <a:r>
              <a:rPr lang="en-IN" smtClean="0"/>
              <a:t>NIELIT,Chennai</a:t>
            </a:r>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lvl="0"/>
            <a:fld id="{F01BA613-E9C4-4EC5-9E9C-82197F85A120}" type="slidenum">
              <a:rPr lang="en-IN" smtClean="0"/>
              <a:t>‹#›</a:t>
            </a:fld>
            <a:endParaRPr lang="en-IN"/>
          </a:p>
        </p:txBody>
      </p:sp>
      <p:sp>
        <p:nvSpPr>
          <p:cNvPr id="2" name="Title 1"/>
          <p:cNvSpPr>
            <a:spLocks noGrp="1"/>
          </p:cNvSpPr>
          <p:nvPr>
            <p:ph type="title"/>
          </p:nvPr>
        </p:nvSpPr>
        <p:spPr>
          <a:xfrm>
            <a:off x="291584" y="5848282"/>
            <a:ext cx="10300382" cy="676379"/>
          </a:xfrm>
          <a:noFill/>
        </p:spPr>
        <p:txBody>
          <a:bodyPr anchor="t">
            <a:sp3d prstMaterial="softEdge"/>
          </a:bodyPr>
          <a:lstStyle>
            <a:lvl1pPr marR="0" algn="r">
              <a:buNone/>
              <a:defRPr sz="37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36833" y="7146309"/>
            <a:ext cx="6301869" cy="110721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13751" tIns="56876" rIns="113751" bIns="56876" anchor="t" compatLnSpc="1"/>
          <a:lstStyle>
            <a:extLst/>
          </a:lstStyle>
          <a:p>
            <a:endParaRPr kumimoji="0" lang="en-US"/>
          </a:p>
        </p:txBody>
      </p:sp>
      <p:sp>
        <p:nvSpPr>
          <p:cNvPr id="9" name="Freeform 8"/>
          <p:cNvSpPr>
            <a:spLocks/>
          </p:cNvSpPr>
          <p:nvPr/>
        </p:nvSpPr>
        <p:spPr bwMode="auto">
          <a:xfrm>
            <a:off x="619543" y="7139186"/>
            <a:ext cx="4707247" cy="112208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13751" tIns="56876" rIns="113751" bIns="56876" anchor="t" compatLnSpc="1"/>
          <a:lstStyle>
            <a:extLst/>
          </a:lstStyle>
          <a:p>
            <a:endParaRPr kumimoji="0" lang="en-US"/>
          </a:p>
        </p:txBody>
      </p:sp>
      <p:sp>
        <p:nvSpPr>
          <p:cNvPr id="10" name="Right Triangle 9"/>
          <p:cNvSpPr>
            <a:spLocks/>
          </p:cNvSpPr>
          <p:nvPr/>
        </p:nvSpPr>
        <p:spPr bwMode="auto">
          <a:xfrm>
            <a:off x="-7707" y="6961569"/>
            <a:ext cx="4339723" cy="1299293"/>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13751" tIns="56876" rIns="113751" bIns="56876" anchor="ctr" compatLnSpc="1"/>
          <a:lstStyle>
            <a:extLst/>
          </a:lstStyle>
          <a:p>
            <a:pPr algn="ctr" eaLnBrk="1" latinLnBrk="0" hangingPunct="1"/>
            <a:endParaRPr kumimoji="0" lang="en-US"/>
          </a:p>
        </p:txBody>
      </p:sp>
      <p:cxnSp>
        <p:nvCxnSpPr>
          <p:cNvPr id="11" name="Straight Connector 10"/>
          <p:cNvCxnSpPr/>
          <p:nvPr/>
        </p:nvCxnSpPr>
        <p:spPr>
          <a:xfrm>
            <a:off x="-11781" y="6957344"/>
            <a:ext cx="4343798" cy="1303519"/>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051256" y="5996521"/>
            <a:ext cx="233267" cy="274796"/>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13751" tIns="56876" rIns="113751" bIns="56876" anchor="ctr"/>
          <a:lstStyle>
            <a:extLst/>
          </a:lstStyle>
          <a:p>
            <a:pPr algn="l" eaLnBrk="1" latinLnBrk="0" hangingPunct="1"/>
            <a:endParaRPr kumimoji="0" lang="en-US"/>
          </a:p>
        </p:txBody>
      </p:sp>
      <p:sp>
        <p:nvSpPr>
          <p:cNvPr id="13" name="Chevron 12"/>
          <p:cNvSpPr/>
          <p:nvPr/>
        </p:nvSpPr>
        <p:spPr>
          <a:xfrm>
            <a:off x="10813478" y="5996521"/>
            <a:ext cx="233267" cy="274796"/>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13751" tIns="56876" rIns="113751" bIns="56876"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83168" y="1780682"/>
            <a:ext cx="10497027" cy="527242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lvl="0"/>
            <a:endParaRPr lang="en-IN"/>
          </a:p>
        </p:txBody>
      </p:sp>
      <p:sp>
        <p:nvSpPr>
          <p:cNvPr id="5" name="Footer Placeholder 4"/>
          <p:cNvSpPr>
            <a:spLocks noGrp="1"/>
          </p:cNvSpPr>
          <p:nvPr>
            <p:ph type="ftr" sz="quarter" idx="11"/>
          </p:nvPr>
        </p:nvSpPr>
        <p:spPr/>
        <p:txBody>
          <a:bodyPr/>
          <a:lstStyle>
            <a:extLst/>
          </a:lstStyle>
          <a:p>
            <a:pPr lvl="0"/>
            <a:r>
              <a:rPr lang="en-IN" smtClean="0"/>
              <a:t>NIELIT,Chennai</a:t>
            </a:r>
            <a:endParaRPr lang="en-IN"/>
          </a:p>
        </p:txBody>
      </p:sp>
      <p:sp>
        <p:nvSpPr>
          <p:cNvPr id="6" name="Slide Number Placeholder 5"/>
          <p:cNvSpPr>
            <a:spLocks noGrp="1"/>
          </p:cNvSpPr>
          <p:nvPr>
            <p:ph type="sldNum" sz="quarter" idx="12"/>
          </p:nvPr>
        </p:nvSpPr>
        <p:spPr/>
        <p:txBody>
          <a:bodyPr/>
          <a:lstStyle>
            <a:extLst/>
          </a:lstStyle>
          <a:p>
            <a:pPr lvl="0"/>
            <a:fld id="{70D896E7-BB0D-49B0-B9E4-D11423EFBC2D}"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9682" y="330141"/>
            <a:ext cx="2267200" cy="672296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83168" y="330141"/>
            <a:ext cx="8067159" cy="672296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lvl="0"/>
            <a:endParaRPr lang="en-IN"/>
          </a:p>
        </p:txBody>
      </p:sp>
      <p:sp>
        <p:nvSpPr>
          <p:cNvPr id="5" name="Footer Placeholder 4"/>
          <p:cNvSpPr>
            <a:spLocks noGrp="1"/>
          </p:cNvSpPr>
          <p:nvPr>
            <p:ph type="ftr" sz="quarter" idx="11"/>
          </p:nvPr>
        </p:nvSpPr>
        <p:spPr/>
        <p:txBody>
          <a:bodyPr/>
          <a:lstStyle>
            <a:extLst/>
          </a:lstStyle>
          <a:p>
            <a:pPr lvl="0"/>
            <a:r>
              <a:rPr lang="en-IN" smtClean="0"/>
              <a:t>NIELIT,Chennai</a:t>
            </a:r>
            <a:endParaRPr lang="en-IN"/>
          </a:p>
        </p:txBody>
      </p:sp>
      <p:sp>
        <p:nvSpPr>
          <p:cNvPr id="6" name="Slide Number Placeholder 5"/>
          <p:cNvSpPr>
            <a:spLocks noGrp="1"/>
          </p:cNvSpPr>
          <p:nvPr>
            <p:ph type="sldNum" sz="quarter" idx="12"/>
          </p:nvPr>
        </p:nvSpPr>
        <p:spPr/>
        <p:txBody>
          <a:bodyPr/>
          <a:lstStyle>
            <a:extLst/>
          </a:lstStyle>
          <a:p>
            <a:pPr lvl="0"/>
            <a:fld id="{8DD80A7D-328C-488B-9681-8D8925B654C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A8BC3E-A068-4D0A-9941-91E6216775EF}"/>
              </a:ext>
            </a:extLst>
          </p:cNvPr>
          <p:cNvSpPr>
            <a:spLocks noGrp="1"/>
          </p:cNvSpPr>
          <p:nvPr>
            <p:ph type="title"/>
          </p:nvPr>
        </p:nvSpPr>
        <p:spPr>
          <a:xfrm>
            <a:off x="795338" y="2055813"/>
            <a:ext cx="10059987" cy="342900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6F4ECCC-7C3C-454F-ADC8-F1075FABC7A4}"/>
              </a:ext>
            </a:extLst>
          </p:cNvPr>
          <p:cNvSpPr>
            <a:spLocks noGrp="1"/>
          </p:cNvSpPr>
          <p:nvPr>
            <p:ph type="body" idx="1"/>
          </p:nvPr>
        </p:nvSpPr>
        <p:spPr>
          <a:xfrm>
            <a:off x="795338" y="5516563"/>
            <a:ext cx="10059987" cy="18034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B5DC60F-0430-4A3A-AB63-07C668E28E1A}"/>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35A60A5F-8172-4D31-B482-8FDFA12484F8}"/>
              </a:ext>
            </a:extLst>
          </p:cNvPr>
          <p:cNvSpPr>
            <a:spLocks noGrp="1"/>
          </p:cNvSpPr>
          <p:nvPr>
            <p:ph type="ftr" sz="quarter" idx="11"/>
          </p:nvPr>
        </p:nvSpPr>
        <p:spPr/>
        <p:txBody>
          <a:bodyPr/>
          <a:lstStyle/>
          <a:p>
            <a:pPr lvl="0"/>
            <a:r>
              <a:rPr lang="en-IN"/>
              <a:t>NIELIT,Chennai</a:t>
            </a:r>
          </a:p>
        </p:txBody>
      </p:sp>
      <p:sp>
        <p:nvSpPr>
          <p:cNvPr id="6" name="Slide Number Placeholder 5">
            <a:extLst>
              <a:ext uri="{FF2B5EF4-FFF2-40B4-BE49-F238E27FC236}">
                <a16:creationId xmlns:a16="http://schemas.microsoft.com/office/drawing/2014/main" xmlns="" id="{A2178B21-5069-41CA-ACF4-B1979131C672}"/>
              </a:ext>
            </a:extLst>
          </p:cNvPr>
          <p:cNvSpPr>
            <a:spLocks noGrp="1"/>
          </p:cNvSpPr>
          <p:nvPr>
            <p:ph type="sldNum" sz="quarter" idx="12"/>
          </p:nvPr>
        </p:nvSpPr>
        <p:spPr/>
        <p:txBody>
          <a:bodyPr/>
          <a:lstStyle/>
          <a:p>
            <a:pPr lvl="0"/>
            <a:fld id="{CD86B478-E677-48F0-BA08-3D3D7B242AEF}" type="slidenum">
              <a:t>‹#›</a:t>
            </a:fld>
            <a:endParaRPr lang="en-IN"/>
          </a:p>
        </p:txBody>
      </p:sp>
    </p:spTree>
    <p:extLst>
      <p:ext uri="{BB962C8B-B14F-4D97-AF65-F5344CB8AC3E}">
        <p14:creationId xmlns:p14="http://schemas.microsoft.com/office/powerpoint/2010/main" val="198796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4C1919-55F3-4829-A3EA-264D3EA662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B4975C1-E38E-4745-A4C2-D6810A502D16}"/>
              </a:ext>
            </a:extLst>
          </p:cNvPr>
          <p:cNvSpPr>
            <a:spLocks noGrp="1"/>
          </p:cNvSpPr>
          <p:nvPr>
            <p:ph sz="half" idx="1"/>
          </p:nvPr>
        </p:nvSpPr>
        <p:spPr>
          <a:xfrm>
            <a:off x="582613" y="4421188"/>
            <a:ext cx="5172075" cy="2287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8F9131F-9753-4E63-A2E2-F8B22985CE58}"/>
              </a:ext>
            </a:extLst>
          </p:cNvPr>
          <p:cNvSpPr>
            <a:spLocks noGrp="1"/>
          </p:cNvSpPr>
          <p:nvPr>
            <p:ph sz="half" idx="2"/>
          </p:nvPr>
        </p:nvSpPr>
        <p:spPr>
          <a:xfrm>
            <a:off x="5907088" y="4421188"/>
            <a:ext cx="5172075" cy="2287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FFD6680-B7C4-4905-8306-4A9D53FBD828}"/>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xmlns="" id="{B05DB357-8ACE-4B50-A281-98D05F78F1E2}"/>
              </a:ext>
            </a:extLst>
          </p:cNvPr>
          <p:cNvSpPr>
            <a:spLocks noGrp="1"/>
          </p:cNvSpPr>
          <p:nvPr>
            <p:ph type="ftr" sz="quarter" idx="11"/>
          </p:nvPr>
        </p:nvSpPr>
        <p:spPr/>
        <p:txBody>
          <a:bodyPr/>
          <a:lstStyle/>
          <a:p>
            <a:pPr lvl="0"/>
            <a:r>
              <a:rPr lang="en-IN"/>
              <a:t>NIELIT,Chennai</a:t>
            </a:r>
          </a:p>
        </p:txBody>
      </p:sp>
      <p:sp>
        <p:nvSpPr>
          <p:cNvPr id="7" name="Slide Number Placeholder 6">
            <a:extLst>
              <a:ext uri="{FF2B5EF4-FFF2-40B4-BE49-F238E27FC236}">
                <a16:creationId xmlns:a16="http://schemas.microsoft.com/office/drawing/2014/main" xmlns="" id="{F4F8EFC0-94AE-4EA3-8779-C1542E09DB16}"/>
              </a:ext>
            </a:extLst>
          </p:cNvPr>
          <p:cNvSpPr>
            <a:spLocks noGrp="1"/>
          </p:cNvSpPr>
          <p:nvPr>
            <p:ph type="sldNum" sz="quarter" idx="12"/>
          </p:nvPr>
        </p:nvSpPr>
        <p:spPr/>
        <p:txBody>
          <a:bodyPr/>
          <a:lstStyle/>
          <a:p>
            <a:pPr lvl="0"/>
            <a:fld id="{5ACF3F63-04B3-42E4-A4D3-D3E1C04F75AD}" type="slidenum">
              <a:t>‹#›</a:t>
            </a:fld>
            <a:endParaRPr lang="en-IN"/>
          </a:p>
        </p:txBody>
      </p:sp>
    </p:spTree>
    <p:extLst>
      <p:ext uri="{BB962C8B-B14F-4D97-AF65-F5344CB8AC3E}">
        <p14:creationId xmlns:p14="http://schemas.microsoft.com/office/powerpoint/2010/main" val="422704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5E75D-04CC-4E62-84AC-8DC0AA27B9EC}"/>
              </a:ext>
            </a:extLst>
          </p:cNvPr>
          <p:cNvSpPr>
            <a:spLocks noGrp="1"/>
          </p:cNvSpPr>
          <p:nvPr>
            <p:ph type="title"/>
          </p:nvPr>
        </p:nvSpPr>
        <p:spPr>
          <a:xfrm>
            <a:off x="803275" y="438150"/>
            <a:ext cx="10059988" cy="159385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ABB775B-2D63-447A-B2D1-F7FE5F254FAE}"/>
              </a:ext>
            </a:extLst>
          </p:cNvPr>
          <p:cNvSpPr>
            <a:spLocks noGrp="1"/>
          </p:cNvSpPr>
          <p:nvPr>
            <p:ph type="body" idx="1"/>
          </p:nvPr>
        </p:nvSpPr>
        <p:spPr>
          <a:xfrm>
            <a:off x="803275" y="2020888"/>
            <a:ext cx="49339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2CD22E9-2DCE-414E-BD57-32BB23163355}"/>
              </a:ext>
            </a:extLst>
          </p:cNvPr>
          <p:cNvSpPr>
            <a:spLocks noGrp="1"/>
          </p:cNvSpPr>
          <p:nvPr>
            <p:ph sz="half" idx="2"/>
          </p:nvPr>
        </p:nvSpPr>
        <p:spPr>
          <a:xfrm>
            <a:off x="803275" y="3011488"/>
            <a:ext cx="4933950" cy="4429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5D04FF9-E508-4C34-8B60-3D534B0B15DD}"/>
              </a:ext>
            </a:extLst>
          </p:cNvPr>
          <p:cNvSpPr>
            <a:spLocks noGrp="1"/>
          </p:cNvSpPr>
          <p:nvPr>
            <p:ph type="body" sz="quarter" idx="3"/>
          </p:nvPr>
        </p:nvSpPr>
        <p:spPr>
          <a:xfrm>
            <a:off x="5903913" y="2020888"/>
            <a:ext cx="49593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F2E22F5C-C27A-45D6-AF48-7E6929EE3669}"/>
              </a:ext>
            </a:extLst>
          </p:cNvPr>
          <p:cNvSpPr>
            <a:spLocks noGrp="1"/>
          </p:cNvSpPr>
          <p:nvPr>
            <p:ph sz="quarter" idx="4"/>
          </p:nvPr>
        </p:nvSpPr>
        <p:spPr>
          <a:xfrm>
            <a:off x="5903913" y="3011488"/>
            <a:ext cx="4959350" cy="4429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98A37D4-0BB6-4ACD-B3E7-17BE25AF07D7}"/>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a16="http://schemas.microsoft.com/office/drawing/2014/main" xmlns="" id="{F403442F-B505-41CB-911C-0FBB9AA4E499}"/>
              </a:ext>
            </a:extLst>
          </p:cNvPr>
          <p:cNvSpPr>
            <a:spLocks noGrp="1"/>
          </p:cNvSpPr>
          <p:nvPr>
            <p:ph type="ftr" sz="quarter" idx="11"/>
          </p:nvPr>
        </p:nvSpPr>
        <p:spPr/>
        <p:txBody>
          <a:bodyPr/>
          <a:lstStyle/>
          <a:p>
            <a:pPr lvl="0"/>
            <a:r>
              <a:rPr lang="en-IN"/>
              <a:t>NIELIT,Chennai</a:t>
            </a:r>
          </a:p>
        </p:txBody>
      </p:sp>
      <p:sp>
        <p:nvSpPr>
          <p:cNvPr id="9" name="Slide Number Placeholder 8">
            <a:extLst>
              <a:ext uri="{FF2B5EF4-FFF2-40B4-BE49-F238E27FC236}">
                <a16:creationId xmlns:a16="http://schemas.microsoft.com/office/drawing/2014/main" xmlns="" id="{245797AC-2D1F-469E-865A-ECEFCCC7C8ED}"/>
              </a:ext>
            </a:extLst>
          </p:cNvPr>
          <p:cNvSpPr>
            <a:spLocks noGrp="1"/>
          </p:cNvSpPr>
          <p:nvPr>
            <p:ph type="sldNum" sz="quarter" idx="12"/>
          </p:nvPr>
        </p:nvSpPr>
        <p:spPr/>
        <p:txBody>
          <a:bodyPr/>
          <a:lstStyle/>
          <a:p>
            <a:pPr lvl="0"/>
            <a:fld id="{21EC7F22-B9D7-4C61-83C7-1131355AA682}" type="slidenum">
              <a:t>‹#›</a:t>
            </a:fld>
            <a:endParaRPr lang="en-IN"/>
          </a:p>
        </p:txBody>
      </p:sp>
    </p:spTree>
    <p:extLst>
      <p:ext uri="{BB962C8B-B14F-4D97-AF65-F5344CB8AC3E}">
        <p14:creationId xmlns:p14="http://schemas.microsoft.com/office/powerpoint/2010/main" val="41899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D00404-DDFE-480E-9410-EC96D73477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C210F0AD-1EF9-4752-834F-17390D29B11D}"/>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a16="http://schemas.microsoft.com/office/drawing/2014/main" xmlns="" id="{F7065EFB-2BBE-4A35-A599-39B18729A30D}"/>
              </a:ext>
            </a:extLst>
          </p:cNvPr>
          <p:cNvSpPr>
            <a:spLocks noGrp="1"/>
          </p:cNvSpPr>
          <p:nvPr>
            <p:ph type="ftr" sz="quarter" idx="11"/>
          </p:nvPr>
        </p:nvSpPr>
        <p:spPr/>
        <p:txBody>
          <a:bodyPr/>
          <a:lstStyle/>
          <a:p>
            <a:pPr lvl="0"/>
            <a:r>
              <a:rPr lang="en-IN"/>
              <a:t>NIELIT,Chennai</a:t>
            </a:r>
          </a:p>
        </p:txBody>
      </p:sp>
      <p:sp>
        <p:nvSpPr>
          <p:cNvPr id="5" name="Slide Number Placeholder 4">
            <a:extLst>
              <a:ext uri="{FF2B5EF4-FFF2-40B4-BE49-F238E27FC236}">
                <a16:creationId xmlns:a16="http://schemas.microsoft.com/office/drawing/2014/main" xmlns="" id="{2D640ED7-04E3-49E6-B0E6-E5B8A02536D0}"/>
              </a:ext>
            </a:extLst>
          </p:cNvPr>
          <p:cNvSpPr>
            <a:spLocks noGrp="1"/>
          </p:cNvSpPr>
          <p:nvPr>
            <p:ph type="sldNum" sz="quarter" idx="12"/>
          </p:nvPr>
        </p:nvSpPr>
        <p:spPr/>
        <p:txBody>
          <a:bodyPr/>
          <a:lstStyle/>
          <a:p>
            <a:pPr lvl="0"/>
            <a:fld id="{31F8AEA1-EF79-4B32-A1DA-982EA4ABA785}" type="slidenum">
              <a:t>‹#›</a:t>
            </a:fld>
            <a:endParaRPr lang="en-IN"/>
          </a:p>
        </p:txBody>
      </p:sp>
    </p:spTree>
    <p:extLst>
      <p:ext uri="{BB962C8B-B14F-4D97-AF65-F5344CB8AC3E}">
        <p14:creationId xmlns:p14="http://schemas.microsoft.com/office/powerpoint/2010/main" val="87568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C8135F6-7758-4138-BFE5-15BF219986EA}"/>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a16="http://schemas.microsoft.com/office/drawing/2014/main" xmlns="" id="{C976E5CB-FBEB-4A15-8BCC-74FAB29AB767}"/>
              </a:ext>
            </a:extLst>
          </p:cNvPr>
          <p:cNvSpPr>
            <a:spLocks noGrp="1"/>
          </p:cNvSpPr>
          <p:nvPr>
            <p:ph type="ftr" sz="quarter" idx="11"/>
          </p:nvPr>
        </p:nvSpPr>
        <p:spPr/>
        <p:txBody>
          <a:bodyPr/>
          <a:lstStyle/>
          <a:p>
            <a:pPr lvl="0"/>
            <a:r>
              <a:rPr lang="en-IN"/>
              <a:t>NIELIT,Chennai</a:t>
            </a:r>
          </a:p>
        </p:txBody>
      </p:sp>
      <p:sp>
        <p:nvSpPr>
          <p:cNvPr id="4" name="Slide Number Placeholder 3">
            <a:extLst>
              <a:ext uri="{FF2B5EF4-FFF2-40B4-BE49-F238E27FC236}">
                <a16:creationId xmlns:a16="http://schemas.microsoft.com/office/drawing/2014/main" xmlns="" id="{717437D3-D775-4D3F-8518-DFC7EF0FFBB6}"/>
              </a:ext>
            </a:extLst>
          </p:cNvPr>
          <p:cNvSpPr>
            <a:spLocks noGrp="1"/>
          </p:cNvSpPr>
          <p:nvPr>
            <p:ph type="sldNum" sz="quarter" idx="12"/>
          </p:nvPr>
        </p:nvSpPr>
        <p:spPr/>
        <p:txBody>
          <a:bodyPr/>
          <a:lstStyle/>
          <a:p>
            <a:pPr lvl="0"/>
            <a:fld id="{D5230ACB-3A85-4FE9-9545-D104A79D9622}" type="slidenum">
              <a:t>‹#›</a:t>
            </a:fld>
            <a:endParaRPr lang="en-IN"/>
          </a:p>
        </p:txBody>
      </p:sp>
    </p:spTree>
    <p:extLst>
      <p:ext uri="{BB962C8B-B14F-4D97-AF65-F5344CB8AC3E}">
        <p14:creationId xmlns:p14="http://schemas.microsoft.com/office/powerpoint/2010/main" val="392085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CF2A2-61F6-4BEF-AF63-B9D25A1AEAA6}"/>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F5D9C05-01FD-4C6B-990E-9D747B88C0AC}"/>
              </a:ext>
            </a:extLst>
          </p:cNvPr>
          <p:cNvSpPr>
            <a:spLocks noGrp="1"/>
          </p:cNvSpPr>
          <p:nvPr>
            <p:ph idx="1"/>
          </p:nvPr>
        </p:nvSpPr>
        <p:spPr>
          <a:xfrm>
            <a:off x="4957763" y="1187450"/>
            <a:ext cx="5905500" cy="5857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DCFC42E-5231-449A-B646-502F3DE8FE75}"/>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148C8C2-804D-478D-8F65-48B47BDF1CE7}"/>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xmlns="" id="{CF7810C2-6A79-4DC7-8EA9-64060511733E}"/>
              </a:ext>
            </a:extLst>
          </p:cNvPr>
          <p:cNvSpPr>
            <a:spLocks noGrp="1"/>
          </p:cNvSpPr>
          <p:nvPr>
            <p:ph type="ftr" sz="quarter" idx="11"/>
          </p:nvPr>
        </p:nvSpPr>
        <p:spPr/>
        <p:txBody>
          <a:bodyPr/>
          <a:lstStyle/>
          <a:p>
            <a:pPr lvl="0"/>
            <a:r>
              <a:rPr lang="en-IN"/>
              <a:t>NIELIT,Chennai</a:t>
            </a:r>
          </a:p>
        </p:txBody>
      </p:sp>
      <p:sp>
        <p:nvSpPr>
          <p:cNvPr id="7" name="Slide Number Placeholder 6">
            <a:extLst>
              <a:ext uri="{FF2B5EF4-FFF2-40B4-BE49-F238E27FC236}">
                <a16:creationId xmlns:a16="http://schemas.microsoft.com/office/drawing/2014/main" xmlns="" id="{6125ECA2-F270-4719-8045-2ED953C64FC9}"/>
              </a:ext>
            </a:extLst>
          </p:cNvPr>
          <p:cNvSpPr>
            <a:spLocks noGrp="1"/>
          </p:cNvSpPr>
          <p:nvPr>
            <p:ph type="sldNum" sz="quarter" idx="12"/>
          </p:nvPr>
        </p:nvSpPr>
        <p:spPr/>
        <p:txBody>
          <a:bodyPr/>
          <a:lstStyle/>
          <a:p>
            <a:pPr lvl="0"/>
            <a:fld id="{2DDFF2A1-DAE3-4920-A46A-3E2DDE9AF763}" type="slidenum">
              <a:t>‹#›</a:t>
            </a:fld>
            <a:endParaRPr lang="en-IN"/>
          </a:p>
        </p:txBody>
      </p:sp>
    </p:spTree>
    <p:extLst>
      <p:ext uri="{BB962C8B-B14F-4D97-AF65-F5344CB8AC3E}">
        <p14:creationId xmlns:p14="http://schemas.microsoft.com/office/powerpoint/2010/main" val="1953323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2869D0-C2E5-4D07-A7A3-11BBBA02491B}"/>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1D61828-7760-40F9-B3C9-DD9935AA580A}"/>
              </a:ext>
            </a:extLst>
          </p:cNvPr>
          <p:cNvSpPr>
            <a:spLocks noGrp="1"/>
          </p:cNvSpPr>
          <p:nvPr>
            <p:ph type="pic" idx="1"/>
          </p:nvPr>
        </p:nvSpPr>
        <p:spPr>
          <a:xfrm>
            <a:off x="4957763" y="1187450"/>
            <a:ext cx="5905500" cy="585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5E319A0-9ACB-49F6-A49C-522D7BCB458B}"/>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35B3CE0-786D-411B-8111-572CBC75B5AF}"/>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xmlns="" id="{0B773167-8992-48D1-BCF9-4A79B831F645}"/>
              </a:ext>
            </a:extLst>
          </p:cNvPr>
          <p:cNvSpPr>
            <a:spLocks noGrp="1"/>
          </p:cNvSpPr>
          <p:nvPr>
            <p:ph type="ftr" sz="quarter" idx="11"/>
          </p:nvPr>
        </p:nvSpPr>
        <p:spPr/>
        <p:txBody>
          <a:bodyPr/>
          <a:lstStyle/>
          <a:p>
            <a:pPr lvl="0"/>
            <a:r>
              <a:rPr lang="en-IN"/>
              <a:t>NIELIT,Chennai</a:t>
            </a:r>
          </a:p>
        </p:txBody>
      </p:sp>
      <p:sp>
        <p:nvSpPr>
          <p:cNvPr id="7" name="Slide Number Placeholder 6">
            <a:extLst>
              <a:ext uri="{FF2B5EF4-FFF2-40B4-BE49-F238E27FC236}">
                <a16:creationId xmlns:a16="http://schemas.microsoft.com/office/drawing/2014/main" xmlns="" id="{D05465EE-E5A7-442E-81BD-1B3F757E4347}"/>
              </a:ext>
            </a:extLst>
          </p:cNvPr>
          <p:cNvSpPr>
            <a:spLocks noGrp="1"/>
          </p:cNvSpPr>
          <p:nvPr>
            <p:ph type="sldNum" sz="quarter" idx="12"/>
          </p:nvPr>
        </p:nvSpPr>
        <p:spPr/>
        <p:txBody>
          <a:bodyPr/>
          <a:lstStyle/>
          <a:p>
            <a:pPr lvl="0"/>
            <a:fld id="{AADAB64B-9393-4CC7-924F-5317D8EDFB62}" type="slidenum">
              <a:t>‹#›</a:t>
            </a:fld>
            <a:endParaRPr lang="en-IN"/>
          </a:p>
        </p:txBody>
      </p:sp>
    </p:spTree>
    <p:extLst>
      <p:ext uri="{BB962C8B-B14F-4D97-AF65-F5344CB8AC3E}">
        <p14:creationId xmlns:p14="http://schemas.microsoft.com/office/powerpoint/2010/main" val="1825907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8BE9DE1-A3B5-4ECE-B95F-B8975DF550BA}"/>
              </a:ext>
            </a:extLst>
          </p:cNvPr>
          <p:cNvPicPr>
            <a:picLocks noChangeAspect="1"/>
          </p:cNvPicPr>
          <p:nvPr/>
        </p:nvPicPr>
        <p:blipFill>
          <a:blip r:embed="rId13">
            <a:lum/>
            <a:alphaModFix/>
          </a:blip>
          <a:srcRect/>
          <a:stretch>
            <a:fillRect/>
          </a:stretch>
        </p:blipFill>
        <p:spPr>
          <a:xfrm>
            <a:off x="0" y="6331320"/>
            <a:ext cx="11663280" cy="1913399"/>
          </a:xfrm>
          <a:prstGeom prst="rect">
            <a:avLst/>
          </a:prstGeom>
          <a:noFill/>
          <a:ln>
            <a:noFill/>
          </a:ln>
        </p:spPr>
      </p:pic>
      <p:sp>
        <p:nvSpPr>
          <p:cNvPr id="3" name="Title Placeholder 2">
            <a:extLst>
              <a:ext uri="{FF2B5EF4-FFF2-40B4-BE49-F238E27FC236}">
                <a16:creationId xmlns:a16="http://schemas.microsoft.com/office/drawing/2014/main" xmlns="" id="{199DC86C-B4FF-44C1-89F7-73EFEFD6DC8F}"/>
              </a:ext>
            </a:extLst>
          </p:cNvPr>
          <p:cNvSpPr txBox="1">
            <a:spLocks noGrp="1"/>
          </p:cNvSpPr>
          <p:nvPr>
            <p:ph type="title"/>
          </p:nvPr>
        </p:nvSpPr>
        <p:spPr>
          <a:xfrm>
            <a:off x="0" y="2551320"/>
            <a:ext cx="10496880" cy="1375919"/>
          </a:xfrm>
          <a:prstGeom prst="rect">
            <a:avLst/>
          </a:prstGeom>
          <a:noFill/>
          <a:ln>
            <a:noFill/>
          </a:ln>
        </p:spPr>
        <p:txBody>
          <a:bodyPr lIns="0" tIns="0" rIns="0" bIns="0" anchor="ctr"/>
          <a:lstStyle/>
          <a:p>
            <a:endParaRPr lang="en-IN"/>
          </a:p>
        </p:txBody>
      </p:sp>
      <p:sp>
        <p:nvSpPr>
          <p:cNvPr id="4" name="Text Placeholder 3">
            <a:extLst>
              <a:ext uri="{FF2B5EF4-FFF2-40B4-BE49-F238E27FC236}">
                <a16:creationId xmlns:a16="http://schemas.microsoft.com/office/drawing/2014/main" xmlns="" id="{C6B10E39-7C76-46A6-A25F-FBA925B97C8F}"/>
              </a:ext>
            </a:extLst>
          </p:cNvPr>
          <p:cNvSpPr txBox="1">
            <a:spLocks noGrp="1"/>
          </p:cNvSpPr>
          <p:nvPr>
            <p:ph type="body" idx="1"/>
          </p:nvPr>
        </p:nvSpPr>
        <p:spPr>
          <a:xfrm>
            <a:off x="582840" y="4421880"/>
            <a:ext cx="10496880" cy="2286720"/>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13475FA-B806-4830-A619-254FE3FAAB16}"/>
              </a:ext>
            </a:extLst>
          </p:cNvPr>
          <p:cNvSpPr txBox="1">
            <a:spLocks noGrp="1"/>
          </p:cNvSpPr>
          <p:nvPr>
            <p:ph type="dt" sz="half" idx="2"/>
          </p:nvPr>
        </p:nvSpPr>
        <p:spPr>
          <a:xfrm>
            <a:off x="582840" y="7508520"/>
            <a:ext cx="2717280" cy="568080"/>
          </a:xfrm>
          <a:prstGeom prst="rect">
            <a:avLst/>
          </a:prstGeom>
          <a:noFill/>
          <a:ln>
            <a:noFill/>
          </a:ln>
        </p:spPr>
        <p:txBody>
          <a:bodyPr lIns="0" tIns="0" rIns="0" bIns="0" anchorCtr="0">
            <a:noAutofit/>
          </a:bodyPr>
          <a:lstStyle>
            <a:lvl1pPr lvl="0" hangingPunct="0">
              <a:buNone/>
              <a:tabLst/>
              <a:defRPr lang="en-IN" sz="1400" kern="1200">
                <a:latin typeface="Liberation Serif" pitchFamily="18"/>
                <a:ea typeface="Segoe UI" pitchFamily="2"/>
                <a:cs typeface="Tahoma" pitchFamily="2"/>
              </a:defRPr>
            </a:lvl1pPr>
          </a:lstStyle>
          <a:p>
            <a:pPr lvl="0"/>
            <a:endParaRPr lang="en-IN"/>
          </a:p>
        </p:txBody>
      </p:sp>
      <p:sp>
        <p:nvSpPr>
          <p:cNvPr id="6" name="Footer Placeholder 5">
            <a:extLst>
              <a:ext uri="{FF2B5EF4-FFF2-40B4-BE49-F238E27FC236}">
                <a16:creationId xmlns:a16="http://schemas.microsoft.com/office/drawing/2014/main" xmlns="" id="{18DB001C-70A9-4902-B4C6-9917379B7C14}"/>
              </a:ext>
            </a:extLst>
          </p:cNvPr>
          <p:cNvSpPr txBox="1">
            <a:spLocks noGrp="1"/>
          </p:cNvSpPr>
          <p:nvPr>
            <p:ph type="ftr" sz="quarter" idx="3"/>
          </p:nvPr>
        </p:nvSpPr>
        <p:spPr>
          <a:xfrm>
            <a:off x="3987720" y="7508520"/>
            <a:ext cx="3696840" cy="568080"/>
          </a:xfrm>
          <a:prstGeom prst="rect">
            <a:avLst/>
          </a:prstGeom>
          <a:noFill/>
          <a:ln>
            <a:noFill/>
          </a:ln>
        </p:spPr>
        <p:txBody>
          <a:bodyPr lIns="0" tIns="0" rIns="0" bIns="0" anchorCtr="0">
            <a:noAutofit/>
          </a:bodyPr>
          <a:lstStyle>
            <a:lvl1pPr lvl="0" algn="ctr" hangingPunct="0">
              <a:buNone/>
              <a:tabLst/>
              <a:defRPr lang="en-IN" sz="1400" kern="1200">
                <a:latin typeface="Liberation Serif" pitchFamily="18"/>
                <a:ea typeface="Segoe UI" pitchFamily="2"/>
                <a:cs typeface="Tahoma" pitchFamily="2"/>
              </a:defRPr>
            </a:lvl1pPr>
          </a:lstStyle>
          <a:p>
            <a:pPr lvl="0"/>
            <a:r>
              <a:rPr lang="en-IN"/>
              <a:t>NIELIT,Chennai</a:t>
            </a:r>
          </a:p>
        </p:txBody>
      </p:sp>
      <p:sp>
        <p:nvSpPr>
          <p:cNvPr id="7" name="Slide Number Placeholder 6">
            <a:extLst>
              <a:ext uri="{FF2B5EF4-FFF2-40B4-BE49-F238E27FC236}">
                <a16:creationId xmlns:a16="http://schemas.microsoft.com/office/drawing/2014/main" xmlns="" id="{885CAE9D-12AE-4A1F-B71C-4E768D3F56BB}"/>
              </a:ext>
            </a:extLst>
          </p:cNvPr>
          <p:cNvSpPr txBox="1">
            <a:spLocks noGrp="1"/>
          </p:cNvSpPr>
          <p:nvPr>
            <p:ph type="sldNum" sz="quarter" idx="4"/>
          </p:nvPr>
        </p:nvSpPr>
        <p:spPr>
          <a:xfrm>
            <a:off x="8361720" y="7508520"/>
            <a:ext cx="2717280" cy="568080"/>
          </a:xfrm>
          <a:prstGeom prst="rect">
            <a:avLst/>
          </a:prstGeom>
          <a:noFill/>
          <a:ln>
            <a:noFill/>
          </a:ln>
        </p:spPr>
        <p:txBody>
          <a:bodyPr lIns="0" tIns="0" rIns="0" bIns="0" anchorCtr="0">
            <a:noAutofit/>
          </a:bodyPr>
          <a:lstStyle>
            <a:lvl1pPr lvl="0" algn="r" hangingPunct="0">
              <a:buNone/>
              <a:tabLst/>
              <a:defRPr lang="en-IN" sz="1400" kern="1200">
                <a:latin typeface="Liberation Serif" pitchFamily="18"/>
                <a:ea typeface="Segoe UI" pitchFamily="2"/>
                <a:cs typeface="Tahoma" pitchFamily="2"/>
              </a:defRPr>
            </a:lvl1pPr>
          </a:lstStyle>
          <a:p>
            <a:pPr lvl="0"/>
            <a:fld id="{DCBECBEF-B45F-4C78-B0F9-1FDB311ABAC5}"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hangingPunct="0">
        <a:tabLst/>
        <a:defRPr lang="en-IN" sz="4780" b="0" i="0" u="none" strike="noStrike" kern="1200" cap="none">
          <a:ln>
            <a:noFill/>
          </a:ln>
          <a:solidFill>
            <a:srgbClr val="006699"/>
          </a:solidFill>
          <a:highlight>
            <a:scrgbClr r="0" g="0" b="0">
              <a:alpha val="0"/>
            </a:scrgbClr>
          </a:highlight>
          <a:latin typeface="Liberation Sans" pitchFamily="18"/>
        </a:defRPr>
      </a:lvl1pPr>
    </p:titleStyle>
    <p:bodyStyle>
      <a:lvl1pPr marL="0" marR="0" indent="0" hangingPunct="0">
        <a:spcBef>
          <a:spcPts val="1531"/>
        </a:spcBef>
        <a:spcAft>
          <a:spcPts val="0"/>
        </a:spcAft>
        <a:tabLst/>
        <a:defRPr lang="en-IN" sz="348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36833" y="7146309"/>
            <a:ext cx="6301869" cy="110721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13751" tIns="56876" rIns="113751" bIns="56876" anchor="t" compatLnSpc="1"/>
          <a:lstStyle>
            <a:extLst/>
          </a:lstStyle>
          <a:p>
            <a:endParaRPr kumimoji="0" lang="en-US"/>
          </a:p>
        </p:txBody>
      </p:sp>
      <p:sp>
        <p:nvSpPr>
          <p:cNvPr id="12" name="Freeform 11"/>
          <p:cNvSpPr>
            <a:spLocks/>
          </p:cNvSpPr>
          <p:nvPr/>
        </p:nvSpPr>
        <p:spPr bwMode="auto">
          <a:xfrm>
            <a:off x="619543" y="7139186"/>
            <a:ext cx="4707247" cy="112208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13751" tIns="56876" rIns="113751" bIns="56876" anchor="t" compatLnSpc="1"/>
          <a:lstStyle>
            <a:extLst/>
          </a:lstStyle>
          <a:p>
            <a:endParaRPr kumimoji="0" lang="en-US"/>
          </a:p>
        </p:txBody>
      </p:sp>
      <p:sp>
        <p:nvSpPr>
          <p:cNvPr id="14" name="Right Triangle 13"/>
          <p:cNvSpPr>
            <a:spLocks/>
          </p:cNvSpPr>
          <p:nvPr/>
        </p:nvSpPr>
        <p:spPr bwMode="auto">
          <a:xfrm>
            <a:off x="-7707" y="6961569"/>
            <a:ext cx="4339723" cy="1299293"/>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13751" tIns="56876" rIns="113751" bIns="56876" anchor="ctr" compatLnSpc="1"/>
          <a:lstStyle>
            <a:extLst/>
          </a:lstStyle>
          <a:p>
            <a:pPr algn="ctr" eaLnBrk="1" latinLnBrk="0" hangingPunct="1"/>
            <a:endParaRPr kumimoji="0" lang="en-US"/>
          </a:p>
        </p:txBody>
      </p:sp>
      <p:cxnSp>
        <p:nvCxnSpPr>
          <p:cNvPr id="15" name="Straight Connector 14"/>
          <p:cNvCxnSpPr/>
          <p:nvPr/>
        </p:nvCxnSpPr>
        <p:spPr>
          <a:xfrm>
            <a:off x="-11781" y="6957344"/>
            <a:ext cx="4343798" cy="1303519"/>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583168" y="330138"/>
            <a:ext cx="10497027" cy="1373981"/>
          </a:xfrm>
          <a:prstGeom prst="rect">
            <a:avLst/>
          </a:prstGeom>
        </p:spPr>
        <p:txBody>
          <a:bodyPr vert="horz" lIns="113751" tIns="56876" rIns="113751" bIns="56876"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583168" y="1780680"/>
            <a:ext cx="10497027" cy="5440585"/>
          </a:xfrm>
          <a:prstGeom prst="rect">
            <a:avLst/>
          </a:prstGeom>
        </p:spPr>
        <p:txBody>
          <a:bodyPr vert="horz" lIns="113751" tIns="56876" rIns="113751" bIns="56876">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580470" y="7702883"/>
            <a:ext cx="2449306" cy="439674"/>
          </a:xfrm>
          <a:prstGeom prst="rect">
            <a:avLst/>
          </a:prstGeom>
        </p:spPr>
        <p:txBody>
          <a:bodyPr vert="horz" lIns="113751" tIns="56876" rIns="113751" bIns="56876" anchor="b"/>
          <a:lstStyle>
            <a:lvl1pPr algn="l" eaLnBrk="1" latinLnBrk="0" hangingPunct="1">
              <a:defRPr kumimoji="0" sz="1200">
                <a:solidFill>
                  <a:schemeClr val="tx1"/>
                </a:solidFill>
              </a:defRPr>
            </a:lvl1pPr>
            <a:extLst/>
          </a:lstStyle>
          <a:p>
            <a:pPr lvl="0"/>
            <a:endParaRPr lang="en-IN"/>
          </a:p>
        </p:txBody>
      </p:sp>
      <p:sp>
        <p:nvSpPr>
          <p:cNvPr id="22" name="Footer Placeholder 21"/>
          <p:cNvSpPr>
            <a:spLocks noGrp="1"/>
          </p:cNvSpPr>
          <p:nvPr>
            <p:ph type="ftr" sz="quarter" idx="3"/>
          </p:nvPr>
        </p:nvSpPr>
        <p:spPr>
          <a:xfrm>
            <a:off x="5586874" y="7702884"/>
            <a:ext cx="2998343" cy="438911"/>
          </a:xfrm>
          <a:prstGeom prst="rect">
            <a:avLst/>
          </a:prstGeom>
        </p:spPr>
        <p:txBody>
          <a:bodyPr vert="horz" lIns="113751" tIns="56876" rIns="113751" bIns="56876" anchor="b"/>
          <a:lstStyle>
            <a:lvl1pPr algn="r" eaLnBrk="1" latinLnBrk="0" hangingPunct="1">
              <a:defRPr kumimoji="0" sz="1200">
                <a:solidFill>
                  <a:schemeClr val="tx1"/>
                </a:solidFill>
              </a:defRPr>
            </a:lvl1pPr>
            <a:extLst/>
          </a:lstStyle>
          <a:p>
            <a:pPr lvl="0"/>
            <a:r>
              <a:rPr lang="en-IN" smtClean="0"/>
              <a:t>NIELIT,Chennai</a:t>
            </a:r>
            <a:endParaRPr lang="en-IN"/>
          </a:p>
        </p:txBody>
      </p:sp>
      <p:sp>
        <p:nvSpPr>
          <p:cNvPr id="18" name="Slide Number Placeholder 17"/>
          <p:cNvSpPr>
            <a:spLocks noGrp="1"/>
          </p:cNvSpPr>
          <p:nvPr>
            <p:ph type="sldNum" sz="quarter" idx="4"/>
          </p:nvPr>
        </p:nvSpPr>
        <p:spPr>
          <a:xfrm>
            <a:off x="11029776" y="7702884"/>
            <a:ext cx="466535" cy="438911"/>
          </a:xfrm>
          <a:prstGeom prst="rect">
            <a:avLst/>
          </a:prstGeom>
        </p:spPr>
        <p:txBody>
          <a:bodyPr vert="horz" lIns="113751" tIns="56876" rIns="113751" bIns="56876" anchor="b"/>
          <a:lstStyle>
            <a:lvl1pPr algn="r" eaLnBrk="1" latinLnBrk="0" hangingPunct="1">
              <a:defRPr kumimoji="0" sz="1200" b="0">
                <a:solidFill>
                  <a:schemeClr val="tx1"/>
                </a:solidFill>
              </a:defRPr>
            </a:lvl1pPr>
            <a:extLst/>
          </a:lstStyle>
          <a:p>
            <a:pPr lvl="0"/>
            <a:fld id="{DCBECBEF-B45F-4C78-B0F9-1FDB311ABAC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rtl="0" eaLnBrk="1" latinLnBrk="0" hangingPunct="1">
        <a:spcBef>
          <a:spcPct val="0"/>
        </a:spcBef>
        <a:buNone/>
        <a:defRPr kumimoji="0" sz="5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55005" indent="-318504" algn="l" rtl="0" eaLnBrk="1" latinLnBrk="0" hangingPunct="1">
        <a:spcBef>
          <a:spcPts val="498"/>
        </a:spcBef>
        <a:spcAft>
          <a:spcPts val="0"/>
        </a:spcAft>
        <a:buClr>
          <a:schemeClr val="accent1"/>
        </a:buClr>
        <a:buSzPct val="68000"/>
        <a:buFont typeface="Wingdings 3"/>
        <a:buChar char=""/>
        <a:defRPr kumimoji="0" sz="3400" kern="1200">
          <a:solidFill>
            <a:schemeClr val="tx1"/>
          </a:solidFill>
          <a:latin typeface="+mn-lt"/>
          <a:ea typeface="+mn-ea"/>
          <a:cs typeface="+mn-cs"/>
        </a:defRPr>
      </a:lvl1pPr>
      <a:lvl2pPr marL="773509" indent="-284378" algn="l" rtl="0" eaLnBrk="1" latinLnBrk="0" hangingPunct="1">
        <a:spcBef>
          <a:spcPts val="403"/>
        </a:spcBef>
        <a:buClr>
          <a:schemeClr val="accent1"/>
        </a:buClr>
        <a:buFont typeface="Verdana"/>
        <a:buChar char="◦"/>
        <a:defRPr kumimoji="0" sz="2900" kern="1200">
          <a:solidFill>
            <a:schemeClr val="tx1"/>
          </a:solidFill>
          <a:latin typeface="+mn-lt"/>
          <a:ea typeface="+mn-ea"/>
          <a:cs typeface="+mn-cs"/>
        </a:defRPr>
      </a:lvl2pPr>
      <a:lvl3pPr marL="1069263" indent="-284378" algn="l" rtl="0" eaLnBrk="1" latinLnBrk="0" hangingPunct="1">
        <a:spcBef>
          <a:spcPts val="435"/>
        </a:spcBef>
        <a:buClr>
          <a:schemeClr val="accent2"/>
        </a:buClr>
        <a:buSzPct val="100000"/>
        <a:buFont typeface="Wingdings 2"/>
        <a:buChar char=""/>
        <a:defRPr kumimoji="0" sz="2600" kern="1200">
          <a:solidFill>
            <a:schemeClr val="tx1"/>
          </a:solidFill>
          <a:latin typeface="+mn-lt"/>
          <a:ea typeface="+mn-ea"/>
          <a:cs typeface="+mn-cs"/>
        </a:defRPr>
      </a:lvl3pPr>
      <a:lvl4pPr marL="1421892" indent="-284378" algn="l" rtl="0" eaLnBrk="1" latinLnBrk="0" hangingPunct="1">
        <a:spcBef>
          <a:spcPts val="435"/>
        </a:spcBef>
        <a:buClr>
          <a:schemeClr val="accent2"/>
        </a:buClr>
        <a:buFont typeface="Wingdings 2"/>
        <a:buChar char=""/>
        <a:defRPr kumimoji="0" sz="2400" kern="1200">
          <a:solidFill>
            <a:schemeClr val="tx1"/>
          </a:solidFill>
          <a:latin typeface="+mn-lt"/>
          <a:ea typeface="+mn-ea"/>
          <a:cs typeface="+mn-cs"/>
        </a:defRPr>
      </a:lvl4pPr>
      <a:lvl5pPr marL="1706270" indent="-284378" algn="l" rtl="0" eaLnBrk="1" latinLnBrk="0" hangingPunct="1">
        <a:spcBef>
          <a:spcPts val="435"/>
        </a:spcBef>
        <a:buClr>
          <a:schemeClr val="accent2"/>
        </a:buClr>
        <a:buFont typeface="Wingdings 2"/>
        <a:buChar char=""/>
        <a:defRPr kumimoji="0" sz="2200" kern="1200">
          <a:solidFill>
            <a:schemeClr val="tx1"/>
          </a:solidFill>
          <a:latin typeface="+mn-lt"/>
          <a:ea typeface="+mn-ea"/>
          <a:cs typeface="+mn-cs"/>
        </a:defRPr>
      </a:lvl5pPr>
      <a:lvl6pPr marL="1990649" indent="-284378" algn="l" rtl="0" eaLnBrk="1" latinLnBrk="0" hangingPunct="1">
        <a:spcBef>
          <a:spcPts val="435"/>
        </a:spcBef>
        <a:buClr>
          <a:schemeClr val="accent3"/>
        </a:buClr>
        <a:buFont typeface="Wingdings 2"/>
        <a:buChar char=""/>
        <a:defRPr kumimoji="0" sz="2200" kern="1200">
          <a:solidFill>
            <a:schemeClr val="tx1"/>
          </a:solidFill>
          <a:latin typeface="+mn-lt"/>
          <a:ea typeface="+mn-ea"/>
          <a:cs typeface="+mn-cs"/>
        </a:defRPr>
      </a:lvl6pPr>
      <a:lvl7pPr marL="2275027" indent="-284378" algn="l" rtl="0" eaLnBrk="1" latinLnBrk="0" hangingPunct="1">
        <a:spcBef>
          <a:spcPts val="435"/>
        </a:spcBef>
        <a:buClr>
          <a:schemeClr val="accent3"/>
        </a:buClr>
        <a:buFont typeface="Wingdings 2"/>
        <a:buChar char=""/>
        <a:defRPr kumimoji="0" sz="2000" kern="1200">
          <a:solidFill>
            <a:schemeClr val="tx1"/>
          </a:solidFill>
          <a:latin typeface="+mn-lt"/>
          <a:ea typeface="+mn-ea"/>
          <a:cs typeface="+mn-cs"/>
        </a:defRPr>
      </a:lvl7pPr>
      <a:lvl8pPr marL="2559406" indent="-284378" algn="l" rtl="0" eaLnBrk="1" latinLnBrk="0" hangingPunct="1">
        <a:spcBef>
          <a:spcPts val="435"/>
        </a:spcBef>
        <a:buClr>
          <a:schemeClr val="accent3"/>
        </a:buClr>
        <a:buFont typeface="Wingdings 2"/>
        <a:buChar char=""/>
        <a:defRPr kumimoji="0" sz="2000" kern="1200">
          <a:solidFill>
            <a:schemeClr val="tx1"/>
          </a:solidFill>
          <a:latin typeface="+mn-lt"/>
          <a:ea typeface="+mn-ea"/>
          <a:cs typeface="+mn-cs"/>
        </a:defRPr>
      </a:lvl8pPr>
      <a:lvl9pPr marL="2843784" indent="-284378" algn="l" rtl="0" eaLnBrk="1" latinLnBrk="0" hangingPunct="1">
        <a:spcBef>
          <a:spcPts val="435"/>
        </a:spcBef>
        <a:buClr>
          <a:schemeClr val="accent3"/>
        </a:buClr>
        <a:buFont typeface="Wingdings 2"/>
        <a:buChar char=""/>
        <a:defRPr kumimoji="0" sz="20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68757" algn="l" rtl="0" eaLnBrk="1" latinLnBrk="0" hangingPunct="1">
        <a:defRPr kumimoji="0" kern="1200">
          <a:solidFill>
            <a:schemeClr val="tx1"/>
          </a:solidFill>
          <a:latin typeface="+mn-lt"/>
          <a:ea typeface="+mn-ea"/>
          <a:cs typeface="+mn-cs"/>
        </a:defRPr>
      </a:lvl2pPr>
      <a:lvl3pPr marL="1137514" algn="l" rtl="0" eaLnBrk="1" latinLnBrk="0" hangingPunct="1">
        <a:defRPr kumimoji="0" kern="1200">
          <a:solidFill>
            <a:schemeClr val="tx1"/>
          </a:solidFill>
          <a:latin typeface="+mn-lt"/>
          <a:ea typeface="+mn-ea"/>
          <a:cs typeface="+mn-cs"/>
        </a:defRPr>
      </a:lvl3pPr>
      <a:lvl4pPr marL="1706270" algn="l" rtl="0" eaLnBrk="1" latinLnBrk="0" hangingPunct="1">
        <a:defRPr kumimoji="0" kern="1200">
          <a:solidFill>
            <a:schemeClr val="tx1"/>
          </a:solidFill>
          <a:latin typeface="+mn-lt"/>
          <a:ea typeface="+mn-ea"/>
          <a:cs typeface="+mn-cs"/>
        </a:defRPr>
      </a:lvl4pPr>
      <a:lvl5pPr marL="2275027" algn="l" rtl="0" eaLnBrk="1" latinLnBrk="0" hangingPunct="1">
        <a:defRPr kumimoji="0" kern="1200">
          <a:solidFill>
            <a:schemeClr val="tx1"/>
          </a:solidFill>
          <a:latin typeface="+mn-lt"/>
          <a:ea typeface="+mn-ea"/>
          <a:cs typeface="+mn-cs"/>
        </a:defRPr>
      </a:lvl5pPr>
      <a:lvl6pPr marL="2843784" algn="l" rtl="0" eaLnBrk="1" latinLnBrk="0" hangingPunct="1">
        <a:defRPr kumimoji="0" kern="1200">
          <a:solidFill>
            <a:schemeClr val="tx1"/>
          </a:solidFill>
          <a:latin typeface="+mn-lt"/>
          <a:ea typeface="+mn-ea"/>
          <a:cs typeface="+mn-cs"/>
        </a:defRPr>
      </a:lvl6pPr>
      <a:lvl7pPr marL="3412541" algn="l" rtl="0" eaLnBrk="1" latinLnBrk="0" hangingPunct="1">
        <a:defRPr kumimoji="0" kern="1200">
          <a:solidFill>
            <a:schemeClr val="tx1"/>
          </a:solidFill>
          <a:latin typeface="+mn-lt"/>
          <a:ea typeface="+mn-ea"/>
          <a:cs typeface="+mn-cs"/>
        </a:defRPr>
      </a:lvl7pPr>
      <a:lvl8pPr marL="3981298" algn="l" rtl="0" eaLnBrk="1" latinLnBrk="0" hangingPunct="1">
        <a:defRPr kumimoji="0" kern="1200">
          <a:solidFill>
            <a:schemeClr val="tx1"/>
          </a:solidFill>
          <a:latin typeface="+mn-lt"/>
          <a:ea typeface="+mn-ea"/>
          <a:cs typeface="+mn-cs"/>
        </a:defRPr>
      </a:lvl8pPr>
      <a:lvl9pPr marL="4550054"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xmlns="" id="{C0649E53-122F-4C09-BE5C-70F815E65DFC}"/>
              </a:ext>
            </a:extLst>
          </p:cNvPr>
          <p:cNvSpPr>
            <a:spLocks noGrp="1"/>
          </p:cNvSpPr>
          <p:nvPr>
            <p:ph type="ftr" sz="quarter" idx="11"/>
          </p:nvPr>
        </p:nvSpPr>
        <p:spPr/>
        <p:txBody>
          <a:bodyPr/>
          <a:lstStyle/>
          <a:p>
            <a:pPr lvl="0"/>
            <a:r>
              <a:rPr lang="en-IN"/>
              <a:t>NIELIT,Chennai</a:t>
            </a:r>
          </a:p>
        </p:txBody>
      </p:sp>
      <p:sp>
        <p:nvSpPr>
          <p:cNvPr id="2" name="Title 1">
            <a:extLst>
              <a:ext uri="{FF2B5EF4-FFF2-40B4-BE49-F238E27FC236}">
                <a16:creationId xmlns:a16="http://schemas.microsoft.com/office/drawing/2014/main" xmlns="" id="{891C637A-E401-46FF-876F-A89DD8B41A8B}"/>
              </a:ext>
            </a:extLst>
          </p:cNvPr>
          <p:cNvSpPr txBox="1">
            <a:spLocks noGrp="1"/>
          </p:cNvSpPr>
          <p:nvPr>
            <p:ph type="title" idx="4294967295"/>
          </p:nvPr>
        </p:nvSpPr>
        <p:spPr>
          <a:xfrm>
            <a:off x="3030107" y="1664593"/>
            <a:ext cx="5603147" cy="677108"/>
          </a:xfrm>
        </p:spPr>
        <p:txBody>
          <a:bodyPr wrap="square">
            <a:spAutoFit/>
          </a:bodyPr>
          <a:lstStyle/>
          <a:p>
            <a:pPr lvl="0"/>
            <a:r>
              <a:rPr lang="en-IN" sz="4400" dirty="0">
                <a:latin typeface="Times New Roman" panose="02020603050405020304" pitchFamily="18" charset="0"/>
                <a:cs typeface="Times New Roman" panose="02020603050405020304" pitchFamily="18" charset="0"/>
              </a:rPr>
              <a:t>Big Data</a:t>
            </a:r>
          </a:p>
        </p:txBody>
      </p:sp>
      <p:pic>
        <p:nvPicPr>
          <p:cNvPr id="4" name="Shape 80">
            <a:extLst>
              <a:ext uri="{FF2B5EF4-FFF2-40B4-BE49-F238E27FC236}">
                <a16:creationId xmlns:a16="http://schemas.microsoft.com/office/drawing/2014/main" xmlns="" id="{BDD0CB66-5E29-4D8D-A92F-F27DD3705FC2}"/>
              </a:ext>
            </a:extLst>
          </p:cNvPr>
          <p:cNvPicPr>
            <a:picLocks noChangeAspect="1"/>
          </p:cNvPicPr>
          <p:nvPr/>
        </p:nvPicPr>
        <p:blipFill>
          <a:blip r:embed="rId3">
            <a:lum/>
            <a:alphaModFix/>
          </a:blip>
          <a:srcRect/>
          <a:stretch>
            <a:fillRect/>
          </a:stretch>
        </p:blipFill>
        <p:spPr>
          <a:xfrm>
            <a:off x="908452" y="3234267"/>
            <a:ext cx="8886428" cy="3297213"/>
          </a:xfrm>
          <a:prstGeom prst="rect">
            <a:avLst/>
          </a:prstGeom>
          <a:noFill/>
          <a:ln>
            <a:noFill/>
          </a:ln>
        </p:spPr>
      </p:pic>
      <p:sp>
        <p:nvSpPr>
          <p:cNvPr id="6" name="Slide Number Placeholder 5">
            <a:extLst>
              <a:ext uri="{FF2B5EF4-FFF2-40B4-BE49-F238E27FC236}">
                <a16:creationId xmlns:a16="http://schemas.microsoft.com/office/drawing/2014/main" xmlns="" id="{8D39F72F-C194-44D6-99B0-85D6EAE31FD3}"/>
              </a:ext>
            </a:extLst>
          </p:cNvPr>
          <p:cNvSpPr>
            <a:spLocks noGrp="1"/>
          </p:cNvSpPr>
          <p:nvPr>
            <p:ph type="sldNum" sz="quarter" idx="12"/>
          </p:nvPr>
        </p:nvSpPr>
        <p:spPr/>
        <p:txBody>
          <a:bodyPr/>
          <a:lstStyle/>
          <a:p>
            <a:pPr lvl="0"/>
            <a:fld id="{D5230ACB-3A85-4FE9-9545-D104A79D9622}" type="slidenum">
              <a:rPr lang="en-IN" smtClean="0"/>
              <a:t>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10</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6072808"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Resilient Distributed Datasets</a:t>
            </a:r>
          </a:p>
        </p:txBody>
      </p:sp>
      <p:sp>
        <p:nvSpPr>
          <p:cNvPr id="4" name="Rectangle 3">
            <a:extLst>
              <a:ext uri="{FF2B5EF4-FFF2-40B4-BE49-F238E27FC236}">
                <a16:creationId xmlns:a16="http://schemas.microsoft.com/office/drawing/2014/main" xmlns="" id="{2EB2470F-6018-41C3-A579-85AFEF4A1C10}"/>
              </a:ext>
            </a:extLst>
          </p:cNvPr>
          <p:cNvSpPr/>
          <p:nvPr/>
        </p:nvSpPr>
        <p:spPr>
          <a:xfrm>
            <a:off x="109331" y="1259622"/>
            <a:ext cx="10751655" cy="5724644"/>
          </a:xfrm>
          <a:prstGeom prst="rect">
            <a:avLst/>
          </a:prstGeom>
          <a:ln>
            <a:solidFill>
              <a:schemeClr val="accent1"/>
            </a:solidFill>
          </a:ln>
        </p:spPr>
        <p:txBody>
          <a:bodyPr wrap="square">
            <a:spAutoFit/>
          </a:bodyPr>
          <a:lstStyle/>
          <a:p>
            <a:pPr marL="457200" indent="-457200" algn="just">
              <a:spcBef>
                <a:spcPts val="600"/>
              </a:spcBef>
              <a:spcAft>
                <a:spcPts val="600"/>
              </a:spcAft>
              <a:buFont typeface="+mj-lt"/>
              <a:buAutoNum type="arabicPeriod"/>
            </a:pPr>
            <a:r>
              <a:rPr lang="en-US" sz="2400" dirty="0">
                <a:solidFill>
                  <a:schemeClr val="accent3"/>
                </a:solidFill>
                <a:latin typeface="Times New Roman" panose="02020603050405020304" pitchFamily="18" charset="0"/>
                <a:cs typeface="Times New Roman" panose="02020603050405020304" pitchFamily="18" charset="0"/>
              </a:rPr>
              <a:t>Resilient Distributed Datasets (RDD)</a:t>
            </a:r>
            <a:r>
              <a:rPr lang="en-US" sz="2400" dirty="0">
                <a:latin typeface="Times New Roman" panose="02020603050405020304" pitchFamily="18" charset="0"/>
                <a:cs typeface="Times New Roman" panose="02020603050405020304" pitchFamily="18" charset="0"/>
              </a:rPr>
              <a:t> is a fundamental data structure of Spark. It is an immutable distributed collection of objects. </a:t>
            </a:r>
            <a:r>
              <a:rPr lang="en-US" sz="2400" dirty="0">
                <a:solidFill>
                  <a:schemeClr val="accent3"/>
                </a:solidFill>
                <a:latin typeface="Times New Roman" panose="02020603050405020304" pitchFamily="18" charset="0"/>
                <a:cs typeface="Times New Roman" panose="02020603050405020304" pitchFamily="18" charset="0"/>
              </a:rPr>
              <a:t>Each dataset in RDD is divided into logical partitions, which may be computed on different nodes of the cluster. </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RDDs can contain any type of Python, Java, or Scala objects, including user-defined classes. Formally, an RDD is a read-only, partitioned collection of records. RDDs can be created through deterministic operations on either data on stable storage or other RDDs. RDD is a fault-tolerant collection of elements that can be operated on in parallel.</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There are two ways to create RDDs − </a:t>
            </a:r>
            <a:r>
              <a:rPr lang="en-US" sz="2400" dirty="0">
                <a:solidFill>
                  <a:schemeClr val="accent3"/>
                </a:solidFill>
                <a:latin typeface="Times New Roman" panose="02020603050405020304" pitchFamily="18" charset="0"/>
                <a:cs typeface="Times New Roman" panose="02020603050405020304" pitchFamily="18" charset="0"/>
              </a:rPr>
              <a:t>parallelizing an existing collection in your driver program</a:t>
            </a:r>
            <a:r>
              <a:rPr lang="en-US" sz="2400" dirty="0">
                <a:latin typeface="Times New Roman" panose="02020603050405020304" pitchFamily="18" charset="0"/>
                <a:cs typeface="Times New Roman" panose="02020603050405020304" pitchFamily="18" charset="0"/>
              </a:rPr>
              <a:t>, or referencing a dataset in an external storage system, such as a shared file system, HDFS, HBase, or any data source offering a Hadoop Input Format.</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Spark makes use of the concept of RDD to achieve faster and efficient MapReduce operations.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77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11</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6072808"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Data Sharing using Spark RDD</a:t>
            </a:r>
          </a:p>
        </p:txBody>
      </p:sp>
      <p:sp>
        <p:nvSpPr>
          <p:cNvPr id="4" name="Rectangle 3">
            <a:extLst>
              <a:ext uri="{FF2B5EF4-FFF2-40B4-BE49-F238E27FC236}">
                <a16:creationId xmlns:a16="http://schemas.microsoft.com/office/drawing/2014/main" xmlns="" id="{2EB2470F-6018-41C3-A579-85AFEF4A1C10}"/>
              </a:ext>
            </a:extLst>
          </p:cNvPr>
          <p:cNvSpPr/>
          <p:nvPr/>
        </p:nvSpPr>
        <p:spPr>
          <a:xfrm>
            <a:off x="109331" y="1259622"/>
            <a:ext cx="10751655" cy="3724096"/>
          </a:xfrm>
          <a:prstGeom prst="rect">
            <a:avLst/>
          </a:prstGeom>
          <a:ln>
            <a:solidFill>
              <a:schemeClr val="accent1"/>
            </a:solidFill>
          </a:ln>
        </p:spPr>
        <p:txBody>
          <a:bodyPr wrap="square">
            <a:spAutoFit/>
          </a:bodyPr>
          <a:lstStyle/>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Data sharing is slow in MapReduce due to replication, serialization, and disk IO. Most of the Hadoop applications, they spend more than 90% of the time doing HDFS read-write operations.</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Recognizing this problem, researchers developed a specialized framework called Apache Spark. </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The key idea of spark is </a:t>
            </a:r>
            <a:r>
              <a:rPr lang="en-US" sz="2400" dirty="0">
                <a:solidFill>
                  <a:schemeClr val="accent3"/>
                </a:solidFill>
                <a:latin typeface="Times New Roman" panose="02020603050405020304" pitchFamily="18" charset="0"/>
                <a:cs typeface="Times New Roman" panose="02020603050405020304" pitchFamily="18" charset="0"/>
              </a:rPr>
              <a:t>Resilient Distributed Datasets (RDD); </a:t>
            </a:r>
            <a:r>
              <a:rPr lang="en-US" sz="2400" dirty="0">
                <a:latin typeface="Times New Roman" panose="02020603050405020304" pitchFamily="18" charset="0"/>
                <a:cs typeface="Times New Roman" panose="02020603050405020304" pitchFamily="18" charset="0"/>
              </a:rPr>
              <a:t>it supports in-memory processing computation. This means, it stores the state of memory as an object across the jobs and the object is sharable between those jobs. Data sharing in memory is 10 to 100 times faster than network and Disk.</a:t>
            </a:r>
          </a:p>
        </p:txBody>
      </p:sp>
    </p:spTree>
    <p:extLst>
      <p:ext uri="{BB962C8B-B14F-4D97-AF65-F5344CB8AC3E}">
        <p14:creationId xmlns:p14="http://schemas.microsoft.com/office/powerpoint/2010/main" val="319036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12</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6072808"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Data Sharing using Spark RDD</a:t>
            </a:r>
          </a:p>
        </p:txBody>
      </p:sp>
      <p:sp>
        <p:nvSpPr>
          <p:cNvPr id="4" name="Rectangle 3">
            <a:extLst>
              <a:ext uri="{FF2B5EF4-FFF2-40B4-BE49-F238E27FC236}">
                <a16:creationId xmlns:a16="http://schemas.microsoft.com/office/drawing/2014/main" xmlns="" id="{2EB2470F-6018-41C3-A579-85AFEF4A1C10}"/>
              </a:ext>
            </a:extLst>
          </p:cNvPr>
          <p:cNvSpPr/>
          <p:nvPr/>
        </p:nvSpPr>
        <p:spPr>
          <a:xfrm>
            <a:off x="109332" y="1259622"/>
            <a:ext cx="5267738" cy="461665"/>
          </a:xfrm>
          <a:prstGeom prst="rect">
            <a:avLst/>
          </a:prstGeom>
          <a:ln>
            <a:solidFill>
              <a:schemeClr val="accent1"/>
            </a:solidFill>
          </a:ln>
        </p:spPr>
        <p:txBody>
          <a:bodyPr wrap="square">
            <a:spAutoFit/>
          </a:bodyPr>
          <a:lstStyle/>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Iterative Operations on Spark RDD</a:t>
            </a:r>
          </a:p>
        </p:txBody>
      </p:sp>
      <p:pic>
        <p:nvPicPr>
          <p:cNvPr id="5" name="Picture 4">
            <a:extLst>
              <a:ext uri="{FF2B5EF4-FFF2-40B4-BE49-F238E27FC236}">
                <a16:creationId xmlns:a16="http://schemas.microsoft.com/office/drawing/2014/main" xmlns="" id="{B3663881-DDA4-493E-85FB-95D7F71DED09}"/>
              </a:ext>
            </a:extLst>
          </p:cNvPr>
          <p:cNvPicPr>
            <a:picLocks noChangeAspect="1"/>
          </p:cNvPicPr>
          <p:nvPr/>
        </p:nvPicPr>
        <p:blipFill>
          <a:blip r:embed="rId2"/>
          <a:stretch>
            <a:fillRect/>
          </a:stretch>
        </p:blipFill>
        <p:spPr>
          <a:xfrm>
            <a:off x="3669267" y="1824183"/>
            <a:ext cx="7689040" cy="2536860"/>
          </a:xfrm>
          <a:prstGeom prst="rect">
            <a:avLst/>
          </a:prstGeom>
        </p:spPr>
      </p:pic>
      <p:pic>
        <p:nvPicPr>
          <p:cNvPr id="7" name="Picture 6">
            <a:extLst>
              <a:ext uri="{FF2B5EF4-FFF2-40B4-BE49-F238E27FC236}">
                <a16:creationId xmlns:a16="http://schemas.microsoft.com/office/drawing/2014/main" xmlns="" id="{117B8798-275A-4F3A-A4D6-4C5E3F288422}"/>
              </a:ext>
            </a:extLst>
          </p:cNvPr>
          <p:cNvPicPr>
            <a:picLocks noChangeAspect="1"/>
          </p:cNvPicPr>
          <p:nvPr/>
        </p:nvPicPr>
        <p:blipFill>
          <a:blip r:embed="rId3"/>
          <a:stretch>
            <a:fillRect/>
          </a:stretch>
        </p:blipFill>
        <p:spPr>
          <a:xfrm>
            <a:off x="4565624" y="5120413"/>
            <a:ext cx="5486400" cy="1628775"/>
          </a:xfrm>
          <a:prstGeom prst="rect">
            <a:avLst/>
          </a:prstGeom>
        </p:spPr>
      </p:pic>
      <p:sp>
        <p:nvSpPr>
          <p:cNvPr id="10" name="Rectangle 9">
            <a:extLst>
              <a:ext uri="{FF2B5EF4-FFF2-40B4-BE49-F238E27FC236}">
                <a16:creationId xmlns:a16="http://schemas.microsoft.com/office/drawing/2014/main" xmlns="" id="{5377B7F0-1813-4DF7-BB4E-5FF94E504788}"/>
              </a:ext>
            </a:extLst>
          </p:cNvPr>
          <p:cNvSpPr/>
          <p:nvPr/>
        </p:nvSpPr>
        <p:spPr>
          <a:xfrm>
            <a:off x="53665" y="4444846"/>
            <a:ext cx="5267737" cy="461665"/>
          </a:xfrm>
          <a:prstGeom prst="rect">
            <a:avLst/>
          </a:prstGeom>
          <a:ln>
            <a:solidFill>
              <a:schemeClr val="accent1"/>
            </a:solidFill>
          </a:ln>
        </p:spPr>
        <p:txBody>
          <a:bodyPr wrap="square">
            <a:spAutoFit/>
          </a:bodyPr>
          <a:lstStyle/>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Interactive Operations on Spark RDD</a:t>
            </a:r>
          </a:p>
        </p:txBody>
      </p:sp>
      <p:sp>
        <p:nvSpPr>
          <p:cNvPr id="11" name="Rectangle 10">
            <a:extLst>
              <a:ext uri="{FF2B5EF4-FFF2-40B4-BE49-F238E27FC236}">
                <a16:creationId xmlns:a16="http://schemas.microsoft.com/office/drawing/2014/main" xmlns="" id="{126D54C2-8447-4CA7-983B-D7DEA8F8A477}"/>
              </a:ext>
            </a:extLst>
          </p:cNvPr>
          <p:cNvSpPr/>
          <p:nvPr/>
        </p:nvSpPr>
        <p:spPr>
          <a:xfrm>
            <a:off x="22835" y="1943381"/>
            <a:ext cx="3500601" cy="1938992"/>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It will store intermediate results in a distributed memory instead of Stable storage (Disk) and make the system faster.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57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heel(1)">
                                      <p:cBhvr>
                                        <p:cTn id="33" dur="20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13</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4005469"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Spark Installation </a:t>
            </a:r>
          </a:p>
        </p:txBody>
      </p:sp>
      <p:sp>
        <p:nvSpPr>
          <p:cNvPr id="8" name="Rectangle 7">
            <a:extLst>
              <a:ext uri="{FF2B5EF4-FFF2-40B4-BE49-F238E27FC236}">
                <a16:creationId xmlns:a16="http://schemas.microsoft.com/office/drawing/2014/main" xmlns="" id="{2E457A1F-053D-4867-B633-88B48AAA61AD}"/>
              </a:ext>
            </a:extLst>
          </p:cNvPr>
          <p:cNvSpPr/>
          <p:nvPr/>
        </p:nvSpPr>
        <p:spPr>
          <a:xfrm>
            <a:off x="292309" y="1089179"/>
            <a:ext cx="5829300" cy="1938992"/>
          </a:xfrm>
          <a:prstGeom prst="rect">
            <a:avLst/>
          </a:prstGeom>
          <a:ln>
            <a:solidFill>
              <a:schemeClr val="accent1"/>
            </a:solidFill>
          </a:ln>
        </p:spPr>
        <p:txBody>
          <a:bodyPr wrap="square">
            <a:spAutoFit/>
          </a:bodyPr>
          <a:lstStyle/>
          <a:p>
            <a:pPr algn="just"/>
            <a:r>
              <a:rPr lang="en-IN" sz="2400" dirty="0">
                <a:latin typeface="Times New Roman" panose="02020603050405020304" pitchFamily="18" charset="0"/>
                <a:cs typeface="Times New Roman" panose="02020603050405020304" pitchFamily="18" charset="0"/>
              </a:rPr>
              <a:t>$ tar –</a:t>
            </a:r>
            <a:r>
              <a:rPr lang="en-IN" sz="2400" dirty="0" err="1">
                <a:latin typeface="Times New Roman" panose="02020603050405020304" pitchFamily="18" charset="0"/>
                <a:cs typeface="Times New Roman" panose="02020603050405020304" pitchFamily="18" charset="0"/>
              </a:rPr>
              <a:t>zxf</a:t>
            </a:r>
            <a:r>
              <a:rPr lang="en-IN" sz="2400" dirty="0">
                <a:latin typeface="Times New Roman" panose="02020603050405020304" pitchFamily="18" charset="0"/>
                <a:cs typeface="Times New Roman" panose="02020603050405020304" pitchFamily="18" charset="0"/>
              </a:rPr>
              <a:t> spark-2.4.1-bin-hadoop2.7.tgz</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sudo</a:t>
            </a:r>
            <a:r>
              <a:rPr lang="en-IN" sz="2400" dirty="0">
                <a:latin typeface="Times New Roman" panose="02020603050405020304" pitchFamily="18" charset="0"/>
                <a:cs typeface="Times New Roman" panose="02020603050405020304" pitchFamily="18" charset="0"/>
              </a:rPr>
              <a:t> mv spark-2.4.1-bin.-hadoop2.7 spark</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sudo</a:t>
            </a:r>
            <a:r>
              <a:rPr lang="en-IN" sz="2400" dirty="0">
                <a:latin typeface="Times New Roman" panose="02020603050405020304" pitchFamily="18" charset="0"/>
                <a:cs typeface="Times New Roman" panose="02020603050405020304" pitchFamily="18" charset="0"/>
              </a:rPr>
              <a:t> mv spark /opt/</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sudo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chown</a:t>
            </a:r>
            <a:r>
              <a:rPr lang="en-US" sz="2400" dirty="0">
                <a:latin typeface="Times New Roman" panose="02020603050405020304" pitchFamily="18" charset="0"/>
                <a:cs typeface="Times New Roman" panose="02020603050405020304" pitchFamily="18" charset="0"/>
              </a:rPr>
              <a:t> –R </a:t>
            </a:r>
            <a:r>
              <a:rPr lang="en-US" sz="2400" dirty="0" err="1">
                <a:latin typeface="Times New Roman" panose="02020603050405020304" pitchFamily="18" charset="0"/>
                <a:cs typeface="Times New Roman" panose="02020603050405020304" pitchFamily="18" charset="0"/>
              </a:rPr>
              <a:t>hadoop:hadoop</a:t>
            </a:r>
            <a:r>
              <a:rPr lang="en-US" sz="2400" dirty="0">
                <a:latin typeface="Times New Roman" panose="02020603050405020304" pitchFamily="18" charset="0"/>
                <a:cs typeface="Times New Roman" panose="02020603050405020304" pitchFamily="18" charset="0"/>
              </a:rPr>
              <a:t> /opt/spark </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sudo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chmod</a:t>
            </a:r>
            <a:r>
              <a:rPr lang="en-US" sz="2400" dirty="0">
                <a:latin typeface="Times New Roman" panose="02020603050405020304" pitchFamily="18" charset="0"/>
                <a:cs typeface="Times New Roman" panose="02020603050405020304" pitchFamily="18" charset="0"/>
              </a:rPr>
              <a:t> –R 755 /opt/spark</a:t>
            </a:r>
            <a:endParaRPr lang="en-IN" sz="2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xmlns="" id="{BD45E9EA-2CD8-417E-8010-84C2E9B19D75}"/>
              </a:ext>
            </a:extLst>
          </p:cNvPr>
          <p:cNvSpPr/>
          <p:nvPr/>
        </p:nvSpPr>
        <p:spPr>
          <a:xfrm>
            <a:off x="421515" y="5957422"/>
            <a:ext cx="7331007" cy="1569660"/>
          </a:xfrm>
          <a:prstGeom prst="rect">
            <a:avLst/>
          </a:prstGeom>
          <a:ln>
            <a:solidFill>
              <a:schemeClr val="accent1"/>
            </a:solidFill>
          </a:ln>
        </p:spPr>
        <p:txBody>
          <a:bodyPr wrap="square">
            <a:spAutoFit/>
          </a:bodyPr>
          <a:lstStyle/>
          <a:p>
            <a:pPr algn="just"/>
            <a:r>
              <a:rPr lang="en-IN" sz="2400" dirty="0">
                <a:latin typeface="Times New Roman" panose="02020603050405020304" pitchFamily="18" charset="0"/>
                <a:cs typeface="Times New Roman" panose="02020603050405020304" pitchFamily="18" charset="0"/>
              </a:rPr>
              <a:t>Create the log and </a:t>
            </a:r>
            <a:r>
              <a:rPr lang="en-IN" sz="2400" dirty="0" err="1">
                <a:latin typeface="Times New Roman" panose="02020603050405020304" pitchFamily="18" charset="0"/>
                <a:cs typeface="Times New Roman" panose="02020603050405020304" pitchFamily="18" charset="0"/>
              </a:rPr>
              <a:t>tmp</a:t>
            </a:r>
            <a:r>
              <a:rPr lang="en-IN" sz="2400" dirty="0">
                <a:latin typeface="Times New Roman" panose="02020603050405020304" pitchFamily="18" charset="0"/>
                <a:cs typeface="Times New Roman" panose="02020603050405020304" pitchFamily="18" charset="0"/>
              </a:rPr>
              <a:t> directories for Spark.</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sudo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mkdir</a:t>
            </a:r>
            <a:r>
              <a:rPr lang="en-IN" sz="2400" dirty="0">
                <a:latin typeface="Times New Roman" panose="02020603050405020304" pitchFamily="18" charset="0"/>
                <a:cs typeface="Times New Roman" panose="02020603050405020304" pitchFamily="18" charset="0"/>
              </a:rPr>
              <a:t> –p /var/log/spark</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sudo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chown</a:t>
            </a:r>
            <a:r>
              <a:rPr lang="en-IN" sz="2400" dirty="0">
                <a:latin typeface="Times New Roman" panose="02020603050405020304" pitchFamily="18" charset="0"/>
                <a:cs typeface="Times New Roman" panose="02020603050405020304" pitchFamily="18" charset="0"/>
              </a:rPr>
              <a:t> –R </a:t>
            </a:r>
            <a:r>
              <a:rPr lang="en-IN" sz="2400" dirty="0" err="1">
                <a:latin typeface="Times New Roman" panose="02020603050405020304" pitchFamily="18" charset="0"/>
                <a:cs typeface="Times New Roman" panose="02020603050405020304" pitchFamily="18" charset="0"/>
              </a:rPr>
              <a:t>Hadoop:Hadoop</a:t>
            </a:r>
            <a:r>
              <a:rPr lang="en-IN" sz="2400" dirty="0">
                <a:latin typeface="Times New Roman" panose="02020603050405020304" pitchFamily="18" charset="0"/>
                <a:cs typeface="Times New Roman" panose="02020603050405020304" pitchFamily="18" charset="0"/>
              </a:rPr>
              <a:t> /var/log/spark</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sudo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mkdir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tmp</a:t>
            </a:r>
            <a:r>
              <a:rPr lang="en-IN" sz="2400" dirty="0">
                <a:latin typeface="Times New Roman" panose="02020603050405020304" pitchFamily="18" charset="0"/>
                <a:cs typeface="Times New Roman" panose="02020603050405020304" pitchFamily="18" charset="0"/>
              </a:rPr>
              <a:t>/spark</a:t>
            </a:r>
          </a:p>
        </p:txBody>
      </p:sp>
      <p:sp>
        <p:nvSpPr>
          <p:cNvPr id="4" name="Rectangle 3">
            <a:extLst>
              <a:ext uri="{FF2B5EF4-FFF2-40B4-BE49-F238E27FC236}">
                <a16:creationId xmlns:a16="http://schemas.microsoft.com/office/drawing/2014/main" xmlns="" id="{44C77D69-736B-4C27-A27F-1FA6F510A56D}"/>
              </a:ext>
            </a:extLst>
          </p:cNvPr>
          <p:cNvSpPr/>
          <p:nvPr/>
        </p:nvSpPr>
        <p:spPr>
          <a:xfrm>
            <a:off x="6236193" y="0"/>
            <a:ext cx="3345370" cy="1938992"/>
          </a:xfrm>
          <a:prstGeom prst="rect">
            <a:avLst/>
          </a:prstGeom>
          <a:ln>
            <a:solidFill>
              <a:schemeClr val="accent1"/>
            </a:solidFill>
          </a:ln>
        </p:spPr>
        <p:txBody>
          <a:bodyPr wrap="square">
            <a:spAutoFit/>
          </a:bodyPr>
          <a:lstStyle/>
          <a:p>
            <a:r>
              <a:rPr lang="en-IN" sz="2400" dirty="0">
                <a:latin typeface="Times New Roman" panose="02020603050405020304" pitchFamily="18" charset="0"/>
                <a:cs typeface="Times New Roman" panose="02020603050405020304" pitchFamily="18" charset="0"/>
              </a:rPr>
              <a:t>/etc/hosts</a:t>
            </a:r>
          </a:p>
          <a:p>
            <a:r>
              <a:rPr lang="en-IN" sz="2400" dirty="0">
                <a:solidFill>
                  <a:schemeClr val="accent3"/>
                </a:solidFill>
                <a:latin typeface="Times New Roman" panose="02020603050405020304" pitchFamily="18" charset="0"/>
                <a:cs typeface="Times New Roman" panose="02020603050405020304" pitchFamily="18" charset="0"/>
              </a:rPr>
              <a:t>MASTER-IP master</a:t>
            </a:r>
          </a:p>
          <a:p>
            <a:r>
              <a:rPr lang="en-IN" sz="2400" dirty="0">
                <a:solidFill>
                  <a:schemeClr val="accent3"/>
                </a:solidFill>
                <a:latin typeface="Times New Roman" panose="02020603050405020304" pitchFamily="18" charset="0"/>
                <a:cs typeface="Times New Roman" panose="02020603050405020304" pitchFamily="18" charset="0"/>
              </a:rPr>
              <a:t>SLAVE01-IP slave01</a:t>
            </a:r>
          </a:p>
          <a:p>
            <a:r>
              <a:rPr lang="en-IN" sz="2400" dirty="0">
                <a:solidFill>
                  <a:schemeClr val="accent3"/>
                </a:solidFill>
                <a:latin typeface="Times New Roman" panose="02020603050405020304" pitchFamily="18" charset="0"/>
                <a:cs typeface="Times New Roman" panose="02020603050405020304" pitchFamily="18" charset="0"/>
              </a:rPr>
              <a:t>SLAVE02-IP slave02</a:t>
            </a:r>
          </a:p>
          <a:p>
            <a:r>
              <a:rPr lang="en-IN" sz="2400" dirty="0">
                <a:solidFill>
                  <a:schemeClr val="accent3"/>
                </a:solidFill>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xmlns="" id="{65575D40-50EA-4BCC-879C-E0EAAE97E92D}"/>
              </a:ext>
            </a:extLst>
          </p:cNvPr>
          <p:cNvSpPr txBox="1"/>
          <p:nvPr/>
        </p:nvSpPr>
        <p:spPr>
          <a:xfrm>
            <a:off x="6041005" y="2024984"/>
            <a:ext cx="5062290" cy="1938992"/>
          </a:xfrm>
          <a:prstGeom prst="rect">
            <a:avLst/>
          </a:prstGeom>
          <a:noFill/>
          <a:ln>
            <a:solidFill>
              <a:schemeClr val="accent1"/>
            </a:solidFill>
          </a:ln>
        </p:spPr>
        <p:txBody>
          <a:bodyPr wrap="square" rtlCol="0">
            <a:spAutoFit/>
          </a:bodyPr>
          <a:lstStyle/>
          <a:p>
            <a:pPr algn="just"/>
            <a:r>
              <a:rPr lang="en-IN" sz="2400" u="sng" dirty="0">
                <a:solidFill>
                  <a:schemeClr val="accent2"/>
                </a:solidFill>
                <a:latin typeface="Times New Roman" panose="02020603050405020304" pitchFamily="18" charset="0"/>
                <a:cs typeface="Times New Roman" panose="02020603050405020304" pitchFamily="18" charset="0"/>
              </a:rPr>
              <a:t>Configure </a:t>
            </a:r>
            <a:r>
              <a:rPr lang="en-IN" sz="2400" u="sng" dirty="0" err="1">
                <a:solidFill>
                  <a:schemeClr val="accent2"/>
                </a:solidFill>
                <a:latin typeface="Times New Roman" panose="02020603050405020304" pitchFamily="18" charset="0"/>
                <a:cs typeface="Times New Roman" panose="02020603050405020304" pitchFamily="18" charset="0"/>
              </a:rPr>
              <a:t>ssh</a:t>
            </a:r>
            <a:endParaRPr lang="en-IN" sz="2400" u="sng" dirty="0">
              <a:solidFill>
                <a:schemeClr val="accent2"/>
              </a:solidFill>
              <a:latin typeface="Times New Roman" panose="02020603050405020304" pitchFamily="18" charset="0"/>
              <a:cs typeface="Times New Roman" panose="02020603050405020304" pitchFamily="18" charset="0"/>
            </a:endParaRPr>
          </a:p>
          <a:p>
            <a:pPr algn="just" fontAlgn="base"/>
            <a:r>
              <a:rPr lang="en-IN" sz="2400" dirty="0" err="1">
                <a:latin typeface="Times New Roman" panose="02020603050405020304" pitchFamily="18" charset="0"/>
                <a:cs typeface="Times New Roman" panose="02020603050405020304" pitchFamily="18" charset="0"/>
              </a:rPr>
              <a:t>ssh</a:t>
            </a:r>
            <a:r>
              <a:rPr lang="en-IN" sz="2400" dirty="0">
                <a:latin typeface="Times New Roman" panose="02020603050405020304" pitchFamily="18" charset="0"/>
                <a:cs typeface="Times New Roman" panose="02020603050405020304" pitchFamily="18" charset="0"/>
              </a:rPr>
              <a:t>-keygen -t </a:t>
            </a:r>
            <a:r>
              <a:rPr lang="en-IN" sz="2400" dirty="0" err="1">
                <a:latin typeface="Times New Roman" panose="02020603050405020304" pitchFamily="18" charset="0"/>
                <a:cs typeface="Times New Roman" panose="02020603050405020304" pitchFamily="18" charset="0"/>
              </a:rPr>
              <a:t>rsa</a:t>
            </a:r>
            <a:r>
              <a:rPr lang="en-IN" sz="2400" dirty="0">
                <a:latin typeface="Times New Roman" panose="02020603050405020304" pitchFamily="18" charset="0"/>
                <a:cs typeface="Times New Roman" panose="02020603050405020304" pitchFamily="18" charset="0"/>
              </a:rPr>
              <a:t> -P “”</a:t>
            </a:r>
          </a:p>
          <a:p>
            <a:pPr algn="just" fontAlgn="base"/>
            <a:r>
              <a:rPr lang="en-US" sz="2400" dirty="0">
                <a:latin typeface="Times New Roman" panose="02020603050405020304" pitchFamily="18" charset="0"/>
                <a:cs typeface="Times New Roman" panose="02020603050405020304" pitchFamily="18" charset="0"/>
              </a:rPr>
              <a:t>Copy the content of .</a:t>
            </a:r>
            <a:r>
              <a:rPr lang="en-US" sz="2400" dirty="0" err="1">
                <a:latin typeface="Times New Roman" panose="02020603050405020304" pitchFamily="18" charset="0"/>
                <a:cs typeface="Times New Roman" panose="02020603050405020304" pitchFamily="18" charset="0"/>
              </a:rPr>
              <a:t>ssh</a:t>
            </a:r>
            <a:r>
              <a:rPr lang="en-US" sz="2400" dirty="0">
                <a:latin typeface="Times New Roman" panose="02020603050405020304" pitchFamily="18" charset="0"/>
                <a:cs typeface="Times New Roman" panose="02020603050405020304" pitchFamily="18" charset="0"/>
              </a:rPr>
              <a:t>/id_rsa.pub (of master) to .</a:t>
            </a:r>
            <a:r>
              <a:rPr lang="en-US" sz="2400" dirty="0" err="1">
                <a:latin typeface="Times New Roman" panose="02020603050405020304" pitchFamily="18" charset="0"/>
                <a:cs typeface="Times New Roman" panose="02020603050405020304" pitchFamily="18" charset="0"/>
              </a:rPr>
              <a:t>ssh</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authorized_keys</a:t>
            </a:r>
            <a:r>
              <a:rPr lang="en-US" sz="2400" dirty="0">
                <a:latin typeface="Times New Roman" panose="02020603050405020304" pitchFamily="18" charset="0"/>
                <a:cs typeface="Times New Roman" panose="02020603050405020304" pitchFamily="18" charset="0"/>
              </a:rPr>
              <a:t> (of all the slaves as well as master)</a:t>
            </a:r>
            <a:endParaRPr lang="en-IN" sz="2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E4C5DF18-D990-4253-B354-74E374D0CCC9}"/>
              </a:ext>
            </a:extLst>
          </p:cNvPr>
          <p:cNvSpPr/>
          <p:nvPr/>
        </p:nvSpPr>
        <p:spPr>
          <a:xfrm>
            <a:off x="332723" y="3954867"/>
            <a:ext cx="10561248" cy="1938992"/>
          </a:xfrm>
          <a:prstGeom prst="rect">
            <a:avLst/>
          </a:prstGeom>
          <a:ln>
            <a:solidFill>
              <a:schemeClr val="accent2"/>
            </a:solidFill>
          </a:ln>
        </p:spPr>
        <p:txBody>
          <a:bodyPr wrap="square">
            <a:spAutoFit/>
          </a:bodyPr>
          <a:lstStyle/>
          <a:p>
            <a:pPr algn="just"/>
            <a:r>
              <a:rPr lang="en-IN" sz="2400" u="sng" dirty="0">
                <a:latin typeface="Times New Roman" panose="02020603050405020304" pitchFamily="18" charset="0"/>
                <a:cs typeface="Times New Roman" panose="02020603050405020304" pitchFamily="18" charset="0"/>
              </a:rPr>
              <a:t>vi .</a:t>
            </a:r>
            <a:r>
              <a:rPr lang="en-IN" sz="2400" u="sng" dirty="0" err="1">
                <a:latin typeface="Times New Roman" panose="02020603050405020304" pitchFamily="18" charset="0"/>
                <a:cs typeface="Times New Roman" panose="02020603050405020304" pitchFamily="18" charset="0"/>
              </a:rPr>
              <a:t>bashrc</a:t>
            </a:r>
            <a:endParaRPr lang="en-IN" sz="2400" u="sng"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export JAVA_HOME=&lt;path-of-Java-installation&gt; (</a:t>
            </a:r>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usr</a:t>
            </a:r>
            <a:r>
              <a:rPr lang="en-IN" sz="2400" dirty="0">
                <a:latin typeface="Times New Roman" panose="02020603050405020304" pitchFamily="18" charset="0"/>
                <a:cs typeface="Times New Roman" panose="02020603050405020304" pitchFamily="18" charset="0"/>
              </a:rPr>
              <a:t>/lib/</a:t>
            </a:r>
            <a:r>
              <a:rPr lang="en-IN" sz="2400" dirty="0" err="1">
                <a:latin typeface="Times New Roman" panose="02020603050405020304" pitchFamily="18" charset="0"/>
                <a:cs typeface="Times New Roman" panose="02020603050405020304" pitchFamily="18" charset="0"/>
              </a:rPr>
              <a:t>jvm</a:t>
            </a:r>
            <a:r>
              <a:rPr lang="en-IN" sz="2400" dirty="0">
                <a:latin typeface="Times New Roman" panose="02020603050405020304" pitchFamily="18" charset="0"/>
                <a:cs typeface="Times New Roman" panose="02020603050405020304" pitchFamily="18" charset="0"/>
              </a:rPr>
              <a:t>/java-7-oracle/)</a:t>
            </a:r>
          </a:p>
          <a:p>
            <a:pPr algn="just"/>
            <a:r>
              <a:rPr lang="en-IN" sz="2400" dirty="0">
                <a:latin typeface="Times New Roman" panose="02020603050405020304" pitchFamily="18" charset="0"/>
                <a:cs typeface="Times New Roman" panose="02020603050405020304" pitchFamily="18" charset="0"/>
              </a:rPr>
              <a:t>export SPARK_HOME=&lt;path-to-the-root-of-your-spark-installation&gt; </a:t>
            </a:r>
          </a:p>
          <a:p>
            <a:pPr algn="just"/>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/opt/spark/)</a:t>
            </a:r>
          </a:p>
          <a:p>
            <a:pPr algn="just"/>
            <a:r>
              <a:rPr lang="en-IN" sz="2400" dirty="0">
                <a:latin typeface="Times New Roman" panose="02020603050405020304" pitchFamily="18" charset="0"/>
                <a:cs typeface="Times New Roman" panose="02020603050405020304" pitchFamily="18" charset="0"/>
              </a:rPr>
              <a:t>export PATH=$PATH:$SPARK_HOME/bin</a:t>
            </a:r>
          </a:p>
        </p:txBody>
      </p:sp>
      <p:sp>
        <p:nvSpPr>
          <p:cNvPr id="5" name="Rectangle 4">
            <a:extLst>
              <a:ext uri="{FF2B5EF4-FFF2-40B4-BE49-F238E27FC236}">
                <a16:creationId xmlns:a16="http://schemas.microsoft.com/office/drawing/2014/main" xmlns="" id="{330CA47D-658F-49D7-85AC-B25345C18EC9}"/>
              </a:ext>
            </a:extLst>
          </p:cNvPr>
          <p:cNvSpPr/>
          <p:nvPr/>
        </p:nvSpPr>
        <p:spPr>
          <a:xfrm>
            <a:off x="406893" y="3295811"/>
            <a:ext cx="3294774" cy="461665"/>
          </a:xfrm>
          <a:prstGeom prst="rect">
            <a:avLst/>
          </a:prstGeom>
          <a:ln>
            <a:solidFill>
              <a:schemeClr val="accent2"/>
            </a:solidFill>
          </a:ln>
        </p:spPr>
        <p:txBody>
          <a:bodyPr wrap="square">
            <a:spAutoFit/>
          </a:bodyPr>
          <a:lstStyle/>
          <a:p>
            <a:r>
              <a:rPr lang="en-IN" sz="2400" dirty="0" err="1">
                <a:latin typeface="Times New Roman" panose="02020603050405020304" pitchFamily="18" charset="0"/>
                <a:cs typeface="Times New Roman" panose="02020603050405020304" pitchFamily="18" charset="0"/>
              </a:rPr>
              <a:t>sudo</a:t>
            </a:r>
            <a:r>
              <a:rPr lang="en-IN" sz="2400" dirty="0">
                <a:latin typeface="Times New Roman" panose="02020603050405020304" pitchFamily="18" charset="0"/>
                <a:cs typeface="Times New Roman" panose="02020603050405020304" pitchFamily="18" charset="0"/>
              </a:rPr>
              <a:t> apt-get install </a:t>
            </a:r>
            <a:r>
              <a:rPr lang="en-IN" sz="2400" dirty="0" err="1">
                <a:latin typeface="Times New Roman" panose="02020603050405020304" pitchFamily="18" charset="0"/>
                <a:cs typeface="Times New Roman" panose="02020603050405020304" pitchFamily="18" charset="0"/>
              </a:rPr>
              <a:t>scala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7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1000"/>
                                        <p:tgtEl>
                                          <p:spTgt spid="8">
                                            <p:txEl>
                                              <p:pRg st="1" end="1"/>
                                            </p:txEl>
                                          </p:spTgt>
                                        </p:tgtEl>
                                      </p:cBhvr>
                                    </p:animEffect>
                                    <p:anim calcmode="lin" valueType="num">
                                      <p:cBhvr>
                                        <p:cTn id="2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fade">
                                      <p:cBhvr>
                                        <p:cTn id="24" dur="1000"/>
                                        <p:tgtEl>
                                          <p:spTgt spid="8">
                                            <p:txEl>
                                              <p:pRg st="2" end="2"/>
                                            </p:txEl>
                                          </p:spTgt>
                                        </p:tgtEl>
                                      </p:cBhvr>
                                    </p:animEffect>
                                    <p:anim calcmode="lin" valueType="num">
                                      <p:cBhvr>
                                        <p:cTn id="2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fade">
                                      <p:cBhvr>
                                        <p:cTn id="29" dur="1000"/>
                                        <p:tgtEl>
                                          <p:spTgt spid="8">
                                            <p:txEl>
                                              <p:pRg st="3" end="3"/>
                                            </p:txEl>
                                          </p:spTgt>
                                        </p:tgtEl>
                                      </p:cBhvr>
                                    </p:animEffect>
                                    <p:anim calcmode="lin" valueType="num">
                                      <p:cBhvr>
                                        <p:cTn id="30"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1000"/>
                                        <p:tgtEl>
                                          <p:spTgt spid="8">
                                            <p:txEl>
                                              <p:pRg st="4" end="4"/>
                                            </p:txEl>
                                          </p:spTgt>
                                        </p:tgtEl>
                                      </p:cBhvr>
                                    </p:animEffect>
                                    <p:anim calcmode="lin" valueType="num">
                                      <p:cBhvr>
                                        <p:cTn id="3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fade">
                                      <p:cBhvr>
                                        <p:cTn id="41" dur="1000"/>
                                        <p:tgtEl>
                                          <p:spTgt spid="4">
                                            <p:txEl>
                                              <p:pRg st="0" end="0"/>
                                            </p:txEl>
                                          </p:spTgt>
                                        </p:tgtEl>
                                      </p:cBhvr>
                                    </p:animEffect>
                                    <p:anim calcmode="lin" valueType="num">
                                      <p:cBhvr>
                                        <p:cTn id="4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1" end="1"/>
                                            </p:txEl>
                                          </p:spTgt>
                                        </p:tgtEl>
                                        <p:attrNameLst>
                                          <p:attrName>style.visibility</p:attrName>
                                        </p:attrNameLst>
                                      </p:cBhvr>
                                      <p:to>
                                        <p:strVal val="visible"/>
                                      </p:to>
                                    </p:set>
                                    <p:animEffect transition="in" filter="fade">
                                      <p:cBhvr>
                                        <p:cTn id="46" dur="1000"/>
                                        <p:tgtEl>
                                          <p:spTgt spid="4">
                                            <p:txEl>
                                              <p:pRg st="1" end="1"/>
                                            </p:txEl>
                                          </p:spTgt>
                                        </p:tgtEl>
                                      </p:cBhvr>
                                    </p:animEffect>
                                    <p:anim calcmode="lin" valueType="num">
                                      <p:cBhvr>
                                        <p:cTn id="4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animEffect transition="in" filter="fade">
                                      <p:cBhvr>
                                        <p:cTn id="51" dur="1000"/>
                                        <p:tgtEl>
                                          <p:spTgt spid="4">
                                            <p:txEl>
                                              <p:pRg st="2" end="2"/>
                                            </p:txEl>
                                          </p:spTgt>
                                        </p:tgtEl>
                                      </p:cBhvr>
                                    </p:animEffect>
                                    <p:anim calcmode="lin" valueType="num">
                                      <p:cBhvr>
                                        <p:cTn id="5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2" end="2"/>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
                                            <p:txEl>
                                              <p:pRg st="3" end="3"/>
                                            </p:txEl>
                                          </p:spTgt>
                                        </p:tgtEl>
                                        <p:attrNameLst>
                                          <p:attrName>style.visibility</p:attrName>
                                        </p:attrNameLst>
                                      </p:cBhvr>
                                      <p:to>
                                        <p:strVal val="visible"/>
                                      </p:to>
                                    </p:set>
                                    <p:animEffect transition="in" filter="fade">
                                      <p:cBhvr>
                                        <p:cTn id="56" dur="1000"/>
                                        <p:tgtEl>
                                          <p:spTgt spid="4">
                                            <p:txEl>
                                              <p:pRg st="3" end="3"/>
                                            </p:txEl>
                                          </p:spTgt>
                                        </p:tgtEl>
                                      </p:cBhvr>
                                    </p:animEffect>
                                    <p:anim calcmode="lin" valueType="num">
                                      <p:cBhvr>
                                        <p:cTn id="5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3" end="3"/>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
                                            <p:txEl>
                                              <p:pRg st="4" end="4"/>
                                            </p:txEl>
                                          </p:spTgt>
                                        </p:tgtEl>
                                        <p:attrNameLst>
                                          <p:attrName>style.visibility</p:attrName>
                                        </p:attrNameLst>
                                      </p:cBhvr>
                                      <p:to>
                                        <p:strVal val="visible"/>
                                      </p:to>
                                    </p:set>
                                    <p:animEffect transition="in" filter="fade">
                                      <p:cBhvr>
                                        <p:cTn id="61" dur="1000"/>
                                        <p:tgtEl>
                                          <p:spTgt spid="4">
                                            <p:txEl>
                                              <p:pRg st="4" end="4"/>
                                            </p:txEl>
                                          </p:spTgt>
                                        </p:tgtEl>
                                      </p:cBhvr>
                                    </p:animEffect>
                                    <p:anim calcmode="lin" valueType="num">
                                      <p:cBhvr>
                                        <p:cTn id="6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additive="base">
                                        <p:cTn id="68" dur="500" fill="hold"/>
                                        <p:tgtEl>
                                          <p:spTgt spid="5"/>
                                        </p:tgtEl>
                                        <p:attrNameLst>
                                          <p:attrName>ppt_x</p:attrName>
                                        </p:attrNameLst>
                                      </p:cBhvr>
                                      <p:tavLst>
                                        <p:tav tm="0">
                                          <p:val>
                                            <p:strVal val="#ppt_x"/>
                                          </p:val>
                                        </p:tav>
                                        <p:tav tm="100000">
                                          <p:val>
                                            <p:strVal val="#ppt_x"/>
                                          </p:val>
                                        </p:tav>
                                      </p:tavLst>
                                    </p:anim>
                                    <p:anim calcmode="lin" valueType="num">
                                      <p:cBhvr additive="base">
                                        <p:cTn id="6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grpId="0" nodeType="click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circle(in)">
                                      <p:cBhvr>
                                        <p:cTn id="74" dur="2000"/>
                                        <p:tgtEl>
                                          <p:spTgt spid="7"/>
                                        </p:tgtEl>
                                      </p:cBhvr>
                                    </p:animEffect>
                                  </p:childTnLst>
                                </p:cTn>
                              </p:par>
                            </p:childTnLst>
                          </p:cTn>
                        </p:par>
                      </p:childTnLst>
                    </p:cTn>
                  </p:par>
                  <p:par>
                    <p:cTn id="75" fill="hold">
                      <p:stCondLst>
                        <p:cond delay="indefinite"/>
                      </p:stCondLst>
                      <p:childTnLst>
                        <p:par>
                          <p:cTn id="76" fill="hold">
                            <p:stCondLst>
                              <p:cond delay="0"/>
                            </p:stCondLst>
                            <p:childTnLst>
                              <p:par>
                                <p:cTn id="77" presetID="6" presetClass="entr" presetSubtype="16"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circle(in)">
                                      <p:cBhvr>
                                        <p:cTn id="79"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14</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4005469"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Spark Installation </a:t>
            </a:r>
          </a:p>
        </p:txBody>
      </p:sp>
      <p:sp>
        <p:nvSpPr>
          <p:cNvPr id="9" name="Rectangle 8">
            <a:extLst>
              <a:ext uri="{FF2B5EF4-FFF2-40B4-BE49-F238E27FC236}">
                <a16:creationId xmlns:a16="http://schemas.microsoft.com/office/drawing/2014/main" xmlns="" id="{AD6AFA33-0FDE-4782-8ACD-C9632E6A2A4E}"/>
              </a:ext>
            </a:extLst>
          </p:cNvPr>
          <p:cNvSpPr/>
          <p:nvPr/>
        </p:nvSpPr>
        <p:spPr>
          <a:xfrm>
            <a:off x="641359" y="3560860"/>
            <a:ext cx="5829300" cy="1200329"/>
          </a:xfrm>
          <a:prstGeom prst="rect">
            <a:avLst/>
          </a:prstGeom>
          <a:ln>
            <a:solidFill>
              <a:schemeClr val="accent1"/>
            </a:solidFill>
          </a:ln>
        </p:spPr>
        <p:txBody>
          <a:bodyPr>
            <a:spAutoFit/>
          </a:bodyPr>
          <a:lstStyle/>
          <a:p>
            <a:r>
              <a:rPr lang="en-IN" sz="2400" dirty="0">
                <a:latin typeface="Times New Roman" panose="02020603050405020304" pitchFamily="18" charset="0"/>
                <a:cs typeface="Times New Roman" panose="02020603050405020304" pitchFamily="18" charset="0"/>
              </a:rPr>
              <a:t>$cd /opt/spark</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sudo</a:t>
            </a:r>
            <a:r>
              <a:rPr lang="en-IN" sz="2400" dirty="0">
                <a:latin typeface="Times New Roman" panose="02020603050405020304" pitchFamily="18" charset="0"/>
                <a:cs typeface="Times New Roman" panose="02020603050405020304" pitchFamily="18" charset="0"/>
              </a:rPr>
              <a:t> mv spark/conf/* /etc/spark</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sudo</a:t>
            </a:r>
            <a:r>
              <a:rPr lang="en-IN" sz="2400" dirty="0">
                <a:latin typeface="Times New Roman" panose="02020603050405020304" pitchFamily="18" charset="0"/>
                <a:cs typeface="Times New Roman" panose="02020603050405020304" pitchFamily="18" charset="0"/>
              </a:rPr>
              <a:t> ln –s /etc/spark conf</a:t>
            </a:r>
          </a:p>
        </p:txBody>
      </p:sp>
      <p:sp>
        <p:nvSpPr>
          <p:cNvPr id="5" name="Rectangle 4">
            <a:extLst>
              <a:ext uri="{FF2B5EF4-FFF2-40B4-BE49-F238E27FC236}">
                <a16:creationId xmlns:a16="http://schemas.microsoft.com/office/drawing/2014/main" xmlns="" id="{8F099212-F820-4487-B7CB-141B3E815EB9}"/>
              </a:ext>
            </a:extLst>
          </p:cNvPr>
          <p:cNvSpPr/>
          <p:nvPr/>
        </p:nvSpPr>
        <p:spPr>
          <a:xfrm>
            <a:off x="159225" y="937145"/>
            <a:ext cx="10857642" cy="2308324"/>
          </a:xfrm>
          <a:prstGeom prst="rect">
            <a:avLst/>
          </a:prstGeom>
          <a:ln>
            <a:solidFill>
              <a:schemeClr val="accent2"/>
            </a:solidFill>
          </a:ln>
        </p:spPr>
        <p:txBody>
          <a:bodyPr wrap="square">
            <a:spAutoFit/>
          </a:bodyPr>
          <a:lstStyle/>
          <a:p>
            <a:pPr algn="just"/>
            <a:r>
              <a:rPr lang="en-IN" sz="2400" b="1" u="sng" dirty="0">
                <a:solidFill>
                  <a:schemeClr val="accent3"/>
                </a:solidFill>
                <a:latin typeface="Times New Roman" panose="02020603050405020304" pitchFamily="18" charset="0"/>
                <a:cs typeface="Times New Roman" panose="02020603050405020304" pitchFamily="18" charset="0"/>
              </a:rPr>
              <a:t>Edit spark-env.sh</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Now edit configuration file spark-env.sh (in $SPARK_HOME/conf/) and set following parameters:</a:t>
            </a:r>
          </a:p>
          <a:p>
            <a:pPr lvl="2" algn="just"/>
            <a:r>
              <a:rPr lang="en-IN" sz="2400" dirty="0">
                <a:solidFill>
                  <a:schemeClr val="accent3"/>
                </a:solidFill>
                <a:latin typeface="Times New Roman" panose="02020603050405020304" pitchFamily="18" charset="0"/>
                <a:cs typeface="Times New Roman" panose="02020603050405020304" pitchFamily="18" charset="0"/>
              </a:rPr>
              <a:t>Note: Create a copy of template of spark-env.sh and rename it:</a:t>
            </a:r>
          </a:p>
          <a:p>
            <a:pPr lvl="2" algn="just"/>
            <a:r>
              <a:rPr lang="en-IN" sz="2400" dirty="0">
                <a:latin typeface="Times New Roman" panose="02020603050405020304" pitchFamily="18" charset="0"/>
                <a:cs typeface="Times New Roman" panose="02020603050405020304" pitchFamily="18" charset="0"/>
              </a:rPr>
              <a:t>cp spark-</a:t>
            </a:r>
            <a:r>
              <a:rPr lang="en-IN" sz="2400" dirty="0" err="1">
                <a:latin typeface="Times New Roman" panose="02020603050405020304" pitchFamily="18" charset="0"/>
                <a:cs typeface="Times New Roman" panose="02020603050405020304" pitchFamily="18" charset="0"/>
              </a:rPr>
              <a:t>env.sh.template</a:t>
            </a:r>
            <a:r>
              <a:rPr lang="en-IN" sz="2400" dirty="0">
                <a:latin typeface="Times New Roman" panose="02020603050405020304" pitchFamily="18" charset="0"/>
                <a:cs typeface="Times New Roman" panose="02020603050405020304" pitchFamily="18" charset="0"/>
              </a:rPr>
              <a:t> spark-env.sh</a:t>
            </a:r>
          </a:p>
        </p:txBody>
      </p:sp>
    </p:spTree>
    <p:extLst>
      <p:ext uri="{BB962C8B-B14F-4D97-AF65-F5344CB8AC3E}">
        <p14:creationId xmlns:p14="http://schemas.microsoft.com/office/powerpoint/2010/main" val="33805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circle(in)">
                                      <p:cBhvr>
                                        <p:cTn id="14" dur="2000"/>
                                        <p:tgtEl>
                                          <p:spTgt spid="5">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ircle(in)">
                                      <p:cBhvr>
                                        <p:cTn id="17" dur="2000"/>
                                        <p:tgtEl>
                                          <p:spTgt spid="5">
                                            <p:txEl>
                                              <p:pRg st="2" end="2"/>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circle(in)">
                                      <p:cBhvr>
                                        <p:cTn id="20" dur="2000"/>
                                        <p:tgtEl>
                                          <p:spTgt spid="5">
                                            <p:txEl>
                                              <p:pRg st="3" end="3"/>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circle(in)">
                                      <p:cBhvr>
                                        <p:cTn id="23" dur="20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1000"/>
                                        <p:tgtEl>
                                          <p:spTgt spid="9">
                                            <p:txEl>
                                              <p:pRg st="0" end="0"/>
                                            </p:txEl>
                                          </p:spTgt>
                                        </p:tgtEl>
                                      </p:cBhvr>
                                    </p:animEffect>
                                    <p:anim calcmode="lin" valueType="num">
                                      <p:cBhvr>
                                        <p:cTn id="2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0" end="0"/>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1000"/>
                                        <p:tgtEl>
                                          <p:spTgt spid="9">
                                            <p:txEl>
                                              <p:pRg st="1" end="1"/>
                                            </p:txEl>
                                          </p:spTgt>
                                        </p:tgtEl>
                                      </p:cBhvr>
                                    </p:animEffect>
                                    <p:anim calcmode="lin" valueType="num">
                                      <p:cBhvr>
                                        <p:cTn id="34"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1" end="1"/>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animEffect transition="in" filter="fade">
                                      <p:cBhvr>
                                        <p:cTn id="38" dur="1000"/>
                                        <p:tgtEl>
                                          <p:spTgt spid="9">
                                            <p:txEl>
                                              <p:pRg st="2" end="2"/>
                                            </p:txEl>
                                          </p:spTgt>
                                        </p:tgtEl>
                                      </p:cBhvr>
                                    </p:animEffect>
                                    <p:anim calcmode="lin" valueType="num">
                                      <p:cBhvr>
                                        <p:cTn id="3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15</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4005469"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Spark Installation </a:t>
            </a:r>
          </a:p>
        </p:txBody>
      </p:sp>
      <p:sp>
        <p:nvSpPr>
          <p:cNvPr id="4" name="Rectangle 3">
            <a:extLst>
              <a:ext uri="{FF2B5EF4-FFF2-40B4-BE49-F238E27FC236}">
                <a16:creationId xmlns:a16="http://schemas.microsoft.com/office/drawing/2014/main" xmlns="" id="{437A6C5F-44CE-4309-B094-FA98BC3AEC2A}"/>
              </a:ext>
            </a:extLst>
          </p:cNvPr>
          <p:cNvSpPr/>
          <p:nvPr/>
        </p:nvSpPr>
        <p:spPr>
          <a:xfrm>
            <a:off x="109331" y="1140238"/>
            <a:ext cx="10874486" cy="3785652"/>
          </a:xfrm>
          <a:prstGeom prst="rect">
            <a:avLst/>
          </a:prstGeom>
          <a:ln>
            <a:solidFill>
              <a:schemeClr val="accent1"/>
            </a:solidFill>
          </a:ln>
        </p:spPr>
        <p:txBody>
          <a:bodyPr wrap="square">
            <a:spAutoFit/>
          </a:bodyPr>
          <a:lstStyle/>
          <a:p>
            <a:pPr algn="just"/>
            <a:r>
              <a:rPr lang="en-IN" sz="2400" dirty="0">
                <a:latin typeface="Times New Roman" panose="02020603050405020304" pitchFamily="18" charset="0"/>
                <a:cs typeface="Times New Roman" panose="02020603050405020304" pitchFamily="18" charset="0"/>
              </a:rPr>
              <a:t>Finally, configure Spark to work with Hadoop and also to use its new log and</a:t>
            </a:r>
          </a:p>
          <a:p>
            <a:pPr algn="just"/>
            <a:r>
              <a:rPr lang="en-IN" sz="2400" dirty="0" err="1">
                <a:latin typeface="Times New Roman" panose="02020603050405020304" pitchFamily="18" charset="0"/>
                <a:cs typeface="Times New Roman" panose="02020603050405020304" pitchFamily="18" charset="0"/>
              </a:rPr>
              <a:t>tmp</a:t>
            </a:r>
            <a:r>
              <a:rPr lang="en-IN" sz="2400" dirty="0">
                <a:latin typeface="Times New Roman" panose="02020603050405020304" pitchFamily="18" charset="0"/>
                <a:cs typeface="Times New Roman" panose="02020603050405020304" pitchFamily="18" charset="0"/>
              </a:rPr>
              <a:t> directories that is created in the previous step.</a:t>
            </a:r>
          </a:p>
          <a:p>
            <a:pPr algn="just"/>
            <a:r>
              <a:rPr lang="en-IN" sz="2400" dirty="0">
                <a:latin typeface="Times New Roman" panose="02020603050405020304" pitchFamily="18" charset="0"/>
                <a:cs typeface="Times New Roman" panose="02020603050405020304" pitchFamily="18" charset="0"/>
              </a:rPr>
              <a:t>$ cd /etc/spark</a:t>
            </a:r>
          </a:p>
          <a:p>
            <a:pPr lvl="1" algn="just"/>
            <a:r>
              <a:rPr lang="en-IN" sz="2400" dirty="0">
                <a:solidFill>
                  <a:schemeClr val="accent3"/>
                </a:solidFill>
                <a:latin typeface="Times New Roman" panose="02020603050405020304" pitchFamily="18" charset="0"/>
                <a:cs typeface="Times New Roman" panose="02020603050405020304" pitchFamily="18" charset="0"/>
              </a:rPr>
              <a:t>vi spark-env.sh</a:t>
            </a:r>
          </a:p>
          <a:p>
            <a:pPr lvl="1" algn="just"/>
            <a:r>
              <a:rPr lang="en-IN" sz="2400" dirty="0">
                <a:solidFill>
                  <a:schemeClr val="accent3"/>
                </a:solidFill>
                <a:latin typeface="Times New Roman" panose="02020603050405020304" pitchFamily="18" charset="0"/>
                <a:cs typeface="Times New Roman" panose="02020603050405020304" pitchFamily="18" charset="0"/>
              </a:rPr>
              <a:t>export HADOOP_CONF_DIR=/opt/</a:t>
            </a:r>
            <a:r>
              <a:rPr lang="en-IN" sz="2400" dirty="0" err="1">
                <a:solidFill>
                  <a:schemeClr val="accent3"/>
                </a:solidFill>
                <a:latin typeface="Times New Roman" panose="02020603050405020304" pitchFamily="18" charset="0"/>
                <a:cs typeface="Times New Roman" panose="02020603050405020304" pitchFamily="18" charset="0"/>
              </a:rPr>
              <a:t>hadoop</a:t>
            </a:r>
            <a:r>
              <a:rPr lang="en-IN" sz="2400" dirty="0">
                <a:solidFill>
                  <a:schemeClr val="accent3"/>
                </a:solidFill>
                <a:latin typeface="Times New Roman" panose="02020603050405020304" pitchFamily="18" charset="0"/>
                <a:cs typeface="Times New Roman" panose="02020603050405020304" pitchFamily="18" charset="0"/>
              </a:rPr>
              <a:t>/etc/</a:t>
            </a:r>
            <a:r>
              <a:rPr lang="en-IN" sz="2400" dirty="0" err="1">
                <a:solidFill>
                  <a:schemeClr val="accent3"/>
                </a:solidFill>
                <a:latin typeface="Times New Roman" panose="02020603050405020304" pitchFamily="18" charset="0"/>
                <a:cs typeface="Times New Roman" panose="02020603050405020304" pitchFamily="18" charset="0"/>
              </a:rPr>
              <a:t>hadoop</a:t>
            </a:r>
            <a:endParaRPr lang="en-IN" sz="2400" dirty="0">
              <a:solidFill>
                <a:schemeClr val="accent3"/>
              </a:solidFill>
              <a:latin typeface="Times New Roman" panose="02020603050405020304" pitchFamily="18" charset="0"/>
              <a:cs typeface="Times New Roman" panose="02020603050405020304" pitchFamily="18" charset="0"/>
            </a:endParaRPr>
          </a:p>
          <a:p>
            <a:pPr lvl="1" algn="just"/>
            <a:r>
              <a:rPr lang="en-IN" sz="2400" dirty="0">
                <a:solidFill>
                  <a:schemeClr val="accent3"/>
                </a:solidFill>
                <a:latin typeface="Times New Roman" panose="02020603050405020304" pitchFamily="18" charset="0"/>
                <a:cs typeface="Times New Roman" panose="02020603050405020304" pitchFamily="18" charset="0"/>
              </a:rPr>
              <a:t>export YARN_CONF_DIR=/opt/</a:t>
            </a:r>
            <a:r>
              <a:rPr lang="en-IN" sz="2400" dirty="0" err="1">
                <a:solidFill>
                  <a:schemeClr val="accent3"/>
                </a:solidFill>
                <a:latin typeface="Times New Roman" panose="02020603050405020304" pitchFamily="18" charset="0"/>
                <a:cs typeface="Times New Roman" panose="02020603050405020304" pitchFamily="18" charset="0"/>
              </a:rPr>
              <a:t>mycompany</a:t>
            </a:r>
            <a:r>
              <a:rPr lang="en-IN" sz="2400" dirty="0">
                <a:solidFill>
                  <a:schemeClr val="accent3"/>
                </a:solidFill>
                <a:latin typeface="Times New Roman" panose="02020603050405020304" pitchFamily="18" charset="0"/>
                <a:cs typeface="Times New Roman" panose="02020603050405020304" pitchFamily="18" charset="0"/>
              </a:rPr>
              <a:t>/</a:t>
            </a:r>
            <a:r>
              <a:rPr lang="en-IN" sz="2400" dirty="0" err="1">
                <a:solidFill>
                  <a:schemeClr val="accent3"/>
                </a:solidFill>
                <a:latin typeface="Times New Roman" panose="02020603050405020304" pitchFamily="18" charset="0"/>
                <a:cs typeface="Times New Roman" panose="02020603050405020304" pitchFamily="18" charset="0"/>
              </a:rPr>
              <a:t>hadoop</a:t>
            </a:r>
            <a:r>
              <a:rPr lang="en-IN" sz="2400" dirty="0">
                <a:solidFill>
                  <a:schemeClr val="accent3"/>
                </a:solidFill>
                <a:latin typeface="Times New Roman" panose="02020603050405020304" pitchFamily="18" charset="0"/>
                <a:cs typeface="Times New Roman" panose="02020603050405020304" pitchFamily="18" charset="0"/>
              </a:rPr>
              <a:t>/etc/</a:t>
            </a:r>
            <a:r>
              <a:rPr lang="en-IN" sz="2400" dirty="0" err="1">
                <a:solidFill>
                  <a:schemeClr val="accent3"/>
                </a:solidFill>
                <a:latin typeface="Times New Roman" panose="02020603050405020304" pitchFamily="18" charset="0"/>
                <a:cs typeface="Times New Roman" panose="02020603050405020304" pitchFamily="18" charset="0"/>
              </a:rPr>
              <a:t>hadoop</a:t>
            </a:r>
            <a:endParaRPr lang="en-IN" sz="2400" dirty="0">
              <a:solidFill>
                <a:schemeClr val="accent3"/>
              </a:solidFill>
              <a:latin typeface="Times New Roman" panose="02020603050405020304" pitchFamily="18" charset="0"/>
              <a:cs typeface="Times New Roman" panose="02020603050405020304" pitchFamily="18" charset="0"/>
            </a:endParaRPr>
          </a:p>
          <a:p>
            <a:pPr lvl="1" algn="just"/>
            <a:r>
              <a:rPr lang="en-IN" sz="2400" dirty="0">
                <a:solidFill>
                  <a:schemeClr val="accent3"/>
                </a:solidFill>
                <a:latin typeface="Times New Roman" panose="02020603050405020304" pitchFamily="18" charset="0"/>
                <a:cs typeface="Times New Roman" panose="02020603050405020304" pitchFamily="18" charset="0"/>
              </a:rPr>
              <a:t>export SPARK_LOG_DIR=/var/log/spark</a:t>
            </a:r>
          </a:p>
          <a:p>
            <a:pPr lvl="1" algn="just"/>
            <a:r>
              <a:rPr lang="en-IN" sz="2400" dirty="0">
                <a:solidFill>
                  <a:schemeClr val="accent3"/>
                </a:solidFill>
                <a:latin typeface="Times New Roman" panose="02020603050405020304" pitchFamily="18" charset="0"/>
                <a:cs typeface="Times New Roman" panose="02020603050405020304" pitchFamily="18" charset="0"/>
              </a:rPr>
              <a:t>export SPARK_WORKER_DIR=/</a:t>
            </a:r>
            <a:r>
              <a:rPr lang="en-IN" sz="2400" dirty="0" err="1">
                <a:solidFill>
                  <a:schemeClr val="accent3"/>
                </a:solidFill>
                <a:latin typeface="Times New Roman" panose="02020603050405020304" pitchFamily="18" charset="0"/>
                <a:cs typeface="Times New Roman" panose="02020603050405020304" pitchFamily="18" charset="0"/>
              </a:rPr>
              <a:t>tmp</a:t>
            </a:r>
            <a:r>
              <a:rPr lang="en-IN" sz="2400" dirty="0">
                <a:solidFill>
                  <a:schemeClr val="accent3"/>
                </a:solidFill>
                <a:latin typeface="Times New Roman" panose="02020603050405020304" pitchFamily="18" charset="0"/>
                <a:cs typeface="Times New Roman" panose="02020603050405020304" pitchFamily="18" charset="0"/>
              </a:rPr>
              <a:t>/spark"</a:t>
            </a:r>
          </a:p>
          <a:p>
            <a:pPr lvl="1" algn="just" fontAlgn="base"/>
            <a:r>
              <a:rPr lang="en-IN" sz="2400" dirty="0">
                <a:solidFill>
                  <a:schemeClr val="accent3"/>
                </a:solidFill>
                <a:latin typeface="Times New Roman" panose="02020603050405020304" pitchFamily="18" charset="0"/>
                <a:cs typeface="Times New Roman" panose="02020603050405020304" pitchFamily="18" charset="0"/>
              </a:rPr>
              <a:t>export JAVA_HOME=&lt;path-of-Java-installation&gt; (</a:t>
            </a:r>
            <a:r>
              <a:rPr lang="en-IN" sz="2400" dirty="0" err="1">
                <a:solidFill>
                  <a:schemeClr val="accent3"/>
                </a:solidFill>
                <a:latin typeface="Times New Roman" panose="02020603050405020304" pitchFamily="18" charset="0"/>
                <a:cs typeface="Times New Roman" panose="02020603050405020304" pitchFamily="18" charset="0"/>
              </a:rPr>
              <a:t>eg</a:t>
            </a:r>
            <a:r>
              <a:rPr lang="en-IN" sz="2400" dirty="0">
                <a:solidFill>
                  <a:schemeClr val="accent3"/>
                </a:solidFill>
                <a:latin typeface="Times New Roman" panose="02020603050405020304" pitchFamily="18" charset="0"/>
                <a:cs typeface="Times New Roman" panose="02020603050405020304" pitchFamily="18" charset="0"/>
              </a:rPr>
              <a:t>: /</a:t>
            </a:r>
            <a:r>
              <a:rPr lang="en-IN" sz="2400" dirty="0" err="1">
                <a:solidFill>
                  <a:schemeClr val="accent3"/>
                </a:solidFill>
                <a:latin typeface="Times New Roman" panose="02020603050405020304" pitchFamily="18" charset="0"/>
                <a:cs typeface="Times New Roman" panose="02020603050405020304" pitchFamily="18" charset="0"/>
              </a:rPr>
              <a:t>usr</a:t>
            </a:r>
            <a:r>
              <a:rPr lang="en-IN" sz="2400" dirty="0">
                <a:solidFill>
                  <a:schemeClr val="accent3"/>
                </a:solidFill>
                <a:latin typeface="Times New Roman" panose="02020603050405020304" pitchFamily="18" charset="0"/>
                <a:cs typeface="Times New Roman" panose="02020603050405020304" pitchFamily="18" charset="0"/>
              </a:rPr>
              <a:t>/lib/</a:t>
            </a:r>
            <a:r>
              <a:rPr lang="en-IN" sz="2400" dirty="0" err="1">
                <a:solidFill>
                  <a:schemeClr val="accent3"/>
                </a:solidFill>
                <a:latin typeface="Times New Roman" panose="02020603050405020304" pitchFamily="18" charset="0"/>
                <a:cs typeface="Times New Roman" panose="02020603050405020304" pitchFamily="18" charset="0"/>
              </a:rPr>
              <a:t>jvm</a:t>
            </a:r>
            <a:r>
              <a:rPr lang="en-IN" sz="2400" dirty="0">
                <a:solidFill>
                  <a:schemeClr val="accent3"/>
                </a:solidFill>
                <a:latin typeface="Times New Roman" panose="02020603050405020304" pitchFamily="18" charset="0"/>
                <a:cs typeface="Times New Roman" panose="02020603050405020304" pitchFamily="18" charset="0"/>
              </a:rPr>
              <a:t>/java-7-oracle/)</a:t>
            </a:r>
          </a:p>
          <a:p>
            <a:pPr lvl="1" algn="just" fontAlgn="base"/>
            <a:r>
              <a:rPr lang="en-IN" sz="2400" dirty="0">
                <a:solidFill>
                  <a:schemeClr val="accent3"/>
                </a:solidFill>
                <a:latin typeface="Times New Roman" panose="02020603050405020304" pitchFamily="18" charset="0"/>
                <a:cs typeface="Times New Roman" panose="02020603050405020304" pitchFamily="18" charset="0"/>
              </a:rPr>
              <a:t>export SPARK_WORKER_CORES=8</a:t>
            </a:r>
          </a:p>
        </p:txBody>
      </p:sp>
    </p:spTree>
    <p:extLst>
      <p:ext uri="{BB962C8B-B14F-4D97-AF65-F5344CB8AC3E}">
        <p14:creationId xmlns:p14="http://schemas.microsoft.com/office/powerpoint/2010/main" val="127936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circle(in)">
                                      <p:cBhvr>
                                        <p:cTn id="14" dur="2000"/>
                                        <p:tgtEl>
                                          <p:spTgt spid="4">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circle(in)">
                                      <p:cBhvr>
                                        <p:cTn id="17" dur="2000"/>
                                        <p:tgtEl>
                                          <p:spTgt spid="4">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circle(in)">
                                      <p:cBhvr>
                                        <p:cTn id="20" dur="2000"/>
                                        <p:tgtEl>
                                          <p:spTgt spid="4">
                                            <p:txEl>
                                              <p:pRg st="2" end="2"/>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circle(in)">
                                      <p:cBhvr>
                                        <p:cTn id="23" dur="2000"/>
                                        <p:tgtEl>
                                          <p:spTgt spid="4">
                                            <p:txEl>
                                              <p:pRg st="3" end="3"/>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circle(in)">
                                      <p:cBhvr>
                                        <p:cTn id="26" dur="2000"/>
                                        <p:tgtEl>
                                          <p:spTgt spid="4">
                                            <p:txEl>
                                              <p:pRg st="4" end="4"/>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circle(in)">
                                      <p:cBhvr>
                                        <p:cTn id="29" dur="2000"/>
                                        <p:tgtEl>
                                          <p:spTgt spid="4">
                                            <p:txEl>
                                              <p:pRg st="5" end="5"/>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circle(in)">
                                      <p:cBhvr>
                                        <p:cTn id="32" dur="2000"/>
                                        <p:tgtEl>
                                          <p:spTgt spid="4">
                                            <p:txEl>
                                              <p:pRg st="6" end="6"/>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circle(in)">
                                      <p:cBhvr>
                                        <p:cTn id="35" dur="2000"/>
                                        <p:tgtEl>
                                          <p:spTgt spid="4">
                                            <p:txEl>
                                              <p:pRg st="7" end="7"/>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circle(in)">
                                      <p:cBhvr>
                                        <p:cTn id="38" dur="2000"/>
                                        <p:tgtEl>
                                          <p:spTgt spid="4">
                                            <p:txEl>
                                              <p:pRg st="8" end="8"/>
                                            </p:txEl>
                                          </p:spTgt>
                                        </p:tgtEl>
                                      </p:cBhvr>
                                    </p:animEffect>
                                  </p:childTnLst>
                                </p:cTn>
                              </p:par>
                              <p:par>
                                <p:cTn id="39" presetID="6" presetClass="entr" presetSubtype="16"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Effect transition="in" filter="circle(in)">
                                      <p:cBhvr>
                                        <p:cTn id="41" dur="2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16</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4005469"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Spark Installation </a:t>
            </a:r>
          </a:p>
        </p:txBody>
      </p:sp>
      <p:sp>
        <p:nvSpPr>
          <p:cNvPr id="4" name="Rectangle 3">
            <a:extLst>
              <a:ext uri="{FF2B5EF4-FFF2-40B4-BE49-F238E27FC236}">
                <a16:creationId xmlns:a16="http://schemas.microsoft.com/office/drawing/2014/main" xmlns="" id="{437A6C5F-44CE-4309-B094-FA98BC3AEC2A}"/>
              </a:ext>
            </a:extLst>
          </p:cNvPr>
          <p:cNvSpPr/>
          <p:nvPr/>
        </p:nvSpPr>
        <p:spPr>
          <a:xfrm>
            <a:off x="109331" y="1031023"/>
            <a:ext cx="2226245" cy="1569660"/>
          </a:xfrm>
          <a:prstGeom prst="rect">
            <a:avLst/>
          </a:prstGeom>
          <a:ln>
            <a:solidFill>
              <a:schemeClr val="accent2"/>
            </a:solidFill>
          </a:ln>
        </p:spPr>
        <p:txBody>
          <a:bodyPr wrap="square">
            <a:spAutoFit/>
          </a:bodyPr>
          <a:lstStyle/>
          <a:p>
            <a:pPr algn="just"/>
            <a:r>
              <a:rPr lang="en-IN" sz="2400" u="sng" dirty="0">
                <a:latin typeface="Times New Roman" panose="02020603050405020304" pitchFamily="18" charset="0"/>
                <a:cs typeface="Times New Roman" panose="02020603050405020304" pitchFamily="18" charset="0"/>
              </a:rPr>
              <a:t>Include slaves</a:t>
            </a:r>
          </a:p>
          <a:p>
            <a:pPr algn="just"/>
            <a:r>
              <a:rPr lang="en-IN" sz="2400" dirty="0">
                <a:latin typeface="Times New Roman" panose="02020603050405020304" pitchFamily="18" charset="0"/>
                <a:cs typeface="Times New Roman" panose="02020603050405020304" pitchFamily="18" charset="0"/>
              </a:rPr>
              <a:t>/etc/slaves</a:t>
            </a:r>
          </a:p>
          <a:p>
            <a:pPr algn="just"/>
            <a:r>
              <a:rPr lang="en-IN" sz="2400" dirty="0">
                <a:latin typeface="Times New Roman" panose="02020603050405020304" pitchFamily="18" charset="0"/>
                <a:cs typeface="Times New Roman" panose="02020603050405020304" pitchFamily="18" charset="0"/>
              </a:rPr>
              <a:t>slave01</a:t>
            </a:r>
          </a:p>
          <a:p>
            <a:pPr algn="just"/>
            <a:r>
              <a:rPr lang="en-IN" sz="2400" dirty="0">
                <a:latin typeface="Times New Roman" panose="02020603050405020304" pitchFamily="18" charset="0"/>
                <a:cs typeface="Times New Roman" panose="02020603050405020304" pitchFamily="18" charset="0"/>
              </a:rPr>
              <a:t>slave02</a:t>
            </a:r>
          </a:p>
        </p:txBody>
      </p:sp>
      <p:sp>
        <p:nvSpPr>
          <p:cNvPr id="5" name="Rectangle 4">
            <a:extLst>
              <a:ext uri="{FF2B5EF4-FFF2-40B4-BE49-F238E27FC236}">
                <a16:creationId xmlns:a16="http://schemas.microsoft.com/office/drawing/2014/main" xmlns="" id="{2FB7B7AF-7CA5-4339-8A5E-8E340E05533B}"/>
              </a:ext>
            </a:extLst>
          </p:cNvPr>
          <p:cNvSpPr/>
          <p:nvPr/>
        </p:nvSpPr>
        <p:spPr>
          <a:xfrm>
            <a:off x="2530647" y="1485492"/>
            <a:ext cx="8363324" cy="830997"/>
          </a:xfrm>
          <a:prstGeom prst="rect">
            <a:avLst/>
          </a:prstGeom>
          <a:ln>
            <a:solidFill>
              <a:schemeClr val="accent2"/>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Apache Spark has been installed successfully on Master, now deploy Spark on all the Slaves.</a:t>
            </a:r>
            <a:endParaRPr lang="en-IN" sz="2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C5425B42-CFBB-4307-90E3-51BBD0B64575}"/>
              </a:ext>
            </a:extLst>
          </p:cNvPr>
          <p:cNvSpPr/>
          <p:nvPr/>
        </p:nvSpPr>
        <p:spPr>
          <a:xfrm>
            <a:off x="159224" y="2770959"/>
            <a:ext cx="9715489" cy="5262979"/>
          </a:xfrm>
          <a:prstGeom prst="rect">
            <a:avLst/>
          </a:prstGeom>
          <a:ln>
            <a:solidFill>
              <a:schemeClr val="accent2"/>
            </a:solidFill>
          </a:ln>
        </p:spPr>
        <p:txBody>
          <a:bodyPr wrap="square">
            <a:spAutoFit/>
          </a:bodyPr>
          <a:lstStyle/>
          <a:p>
            <a:pPr algn="just"/>
            <a:r>
              <a:rPr lang="en-US" sz="2400" u="sng" dirty="0">
                <a:solidFill>
                  <a:schemeClr val="accent3"/>
                </a:solidFill>
                <a:latin typeface="Times New Roman" panose="02020603050405020304" pitchFamily="18" charset="0"/>
                <a:cs typeface="Times New Roman" panose="02020603050405020304" pitchFamily="18" charset="0"/>
              </a:rPr>
              <a:t>Install Spark On Slaves</a:t>
            </a: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Setup Prerequisites on all the slaves.</a:t>
            </a:r>
          </a:p>
          <a:p>
            <a:pPr lvl="1" algn="just"/>
            <a:r>
              <a:rPr lang="en-US" sz="2400" dirty="0">
                <a:latin typeface="Times New Roman" panose="02020603050405020304" pitchFamily="18" charset="0"/>
                <a:cs typeface="Times New Roman" panose="02020603050405020304" pitchFamily="18" charset="0"/>
              </a:rPr>
              <a:t>Run following steps on all the slaves (or worker nodes):</a:t>
            </a:r>
          </a:p>
          <a:p>
            <a:pPr marL="914400" lvl="1" indent="-457200" algn="just">
              <a:buFont typeface="+mj-lt"/>
              <a:buAutoNum type="arabicPeriod"/>
            </a:pPr>
            <a:r>
              <a:rPr lang="en-US" sz="2400" dirty="0" err="1">
                <a:latin typeface="Times New Roman" panose="02020603050405020304" pitchFamily="18" charset="0"/>
                <a:cs typeface="Times New Roman" panose="02020603050405020304" pitchFamily="18" charset="0"/>
              </a:rPr>
              <a:t>scp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/hosts to all slaves.</a:t>
            </a:r>
          </a:p>
          <a:p>
            <a:pPr marL="914400" lvl="1" indent="-457200" algn="just">
              <a:buFont typeface="+mj-lt"/>
              <a:buAutoNum type="arabicPeriod"/>
            </a:pPr>
            <a:r>
              <a:rPr lang="en-US" sz="2400" dirty="0" err="1">
                <a:latin typeface="Times New Roman" panose="02020603050405020304" pitchFamily="18" charset="0"/>
                <a:cs typeface="Times New Roman" panose="02020603050405020304" pitchFamily="18" charset="0"/>
              </a:rPr>
              <a:t>scp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/slaves to all nodes…</a:t>
            </a:r>
          </a:p>
          <a:p>
            <a:pPr marL="914400" lvl="1" indent="-457200" algn="just">
              <a:buFont typeface="+mj-lt"/>
              <a:buAutoNum type="arabicPeriod"/>
            </a:pPr>
            <a:r>
              <a:rPr lang="en-US" sz="2400" dirty="0">
                <a:latin typeface="Times New Roman" panose="02020603050405020304" pitchFamily="18" charset="0"/>
                <a:cs typeface="Times New Roman" panose="02020603050405020304" pitchFamily="18" charset="0"/>
              </a:rPr>
              <a:t>Install Java.</a:t>
            </a:r>
          </a:p>
          <a:p>
            <a:pPr marL="914400" lvl="1" indent="-457200" algn="just">
              <a:buFont typeface="+mj-lt"/>
              <a:buAutoNum type="arabicPeriod"/>
            </a:pPr>
            <a:r>
              <a:rPr lang="en-US" sz="2400" dirty="0">
                <a:latin typeface="Times New Roman" panose="02020603050405020304" pitchFamily="18" charset="0"/>
                <a:cs typeface="Times New Roman" panose="02020603050405020304" pitchFamily="18" charset="0"/>
              </a:rPr>
              <a:t>Install Scala.</a:t>
            </a: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Copy setups from master to all the slaves: </a:t>
            </a:r>
          </a:p>
          <a:p>
            <a:pPr marL="914400" lvl="1" indent="-457200" algn="just">
              <a:buFont typeface="+mj-lt"/>
              <a:buAutoNum type="arabicPeriod"/>
            </a:pPr>
            <a:r>
              <a:rPr lang="en-US" sz="2400" dirty="0">
                <a:latin typeface="Times New Roman" panose="02020603050405020304" pitchFamily="18" charset="0"/>
                <a:cs typeface="Times New Roman" panose="02020603050405020304" pitchFamily="18" charset="0"/>
              </a:rPr>
              <a:t>Create </a:t>
            </a:r>
            <a:r>
              <a:rPr lang="en-US" sz="2400" dirty="0" err="1">
                <a:latin typeface="Times New Roman" panose="02020603050405020304" pitchFamily="18" charset="0"/>
                <a:cs typeface="Times New Roman" panose="02020603050405020304" pitchFamily="18" charset="0"/>
              </a:rPr>
              <a:t>tarball</a:t>
            </a:r>
            <a:r>
              <a:rPr lang="en-US" sz="2400" dirty="0">
                <a:latin typeface="Times New Roman" panose="02020603050405020304" pitchFamily="18" charset="0"/>
                <a:cs typeface="Times New Roman" panose="02020603050405020304" pitchFamily="18" charset="0"/>
              </a:rPr>
              <a:t> of configured setup</a:t>
            </a:r>
          </a:p>
          <a:p>
            <a:pPr lvl="2" algn="just"/>
            <a:r>
              <a:rPr lang="en-US" sz="2400" dirty="0">
                <a:latin typeface="Times New Roman" panose="02020603050405020304" pitchFamily="18" charset="0"/>
                <a:cs typeface="Times New Roman" panose="02020603050405020304" pitchFamily="18" charset="0"/>
              </a:rPr>
              <a:t>tar </a:t>
            </a:r>
            <a:r>
              <a:rPr lang="en-US" sz="2400" dirty="0" err="1">
                <a:latin typeface="Times New Roman" panose="02020603050405020304" pitchFamily="18" charset="0"/>
                <a:cs typeface="Times New Roman" panose="02020603050405020304" pitchFamily="18" charset="0"/>
              </a:rPr>
              <a:t>czf</a:t>
            </a:r>
            <a:r>
              <a:rPr lang="en-US" sz="2400" dirty="0">
                <a:latin typeface="Times New Roman" panose="02020603050405020304" pitchFamily="18" charset="0"/>
                <a:cs typeface="Times New Roman" panose="02020603050405020304" pitchFamily="18" charset="0"/>
              </a:rPr>
              <a:t> spark.tar.gz spark-2.4.0-bin-hadoop2.7</a:t>
            </a: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Run this command on Master</a:t>
            </a:r>
          </a:p>
          <a:p>
            <a:pPr marL="914400" lvl="1" indent="-457200" algn="just">
              <a:buFont typeface="+mj-lt"/>
              <a:buAutoNum type="arabicPeriod"/>
            </a:pPr>
            <a:r>
              <a:rPr lang="en-US" sz="2400" dirty="0">
                <a:latin typeface="Times New Roman" panose="02020603050405020304" pitchFamily="18" charset="0"/>
                <a:cs typeface="Times New Roman" panose="02020603050405020304" pitchFamily="18" charset="0"/>
              </a:rPr>
              <a:t>Copy the configured </a:t>
            </a:r>
            <a:r>
              <a:rPr lang="en-US" sz="2400" dirty="0" err="1">
                <a:latin typeface="Times New Roman" panose="02020603050405020304" pitchFamily="18" charset="0"/>
                <a:cs typeface="Times New Roman" panose="02020603050405020304" pitchFamily="18" charset="0"/>
              </a:rPr>
              <a:t>tarball</a:t>
            </a:r>
            <a:r>
              <a:rPr lang="en-US" sz="2400" dirty="0">
                <a:latin typeface="Times New Roman" panose="02020603050405020304" pitchFamily="18" charset="0"/>
                <a:cs typeface="Times New Roman" panose="02020603050405020304" pitchFamily="18" charset="0"/>
              </a:rPr>
              <a:t> on all the slaves</a:t>
            </a:r>
          </a:p>
          <a:p>
            <a:pPr lvl="2" algn="just"/>
            <a:r>
              <a:rPr lang="en-US" sz="2400" dirty="0" err="1">
                <a:latin typeface="Times New Roman" panose="02020603050405020304" pitchFamily="18" charset="0"/>
                <a:cs typeface="Times New Roman" panose="02020603050405020304" pitchFamily="18" charset="0"/>
              </a:rPr>
              <a:t>scp</a:t>
            </a:r>
            <a:r>
              <a:rPr lang="en-US" sz="2400" dirty="0">
                <a:latin typeface="Times New Roman" panose="02020603050405020304" pitchFamily="18" charset="0"/>
                <a:cs typeface="Times New Roman" panose="02020603050405020304" pitchFamily="18" charset="0"/>
              </a:rPr>
              <a:t> spark.tar.gz slave0?:~</a:t>
            </a: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Un-tar configured spark setup on all the slaves :tar </a:t>
            </a:r>
            <a:r>
              <a:rPr lang="en-US" sz="2400" dirty="0" err="1">
                <a:latin typeface="Times New Roman" panose="02020603050405020304" pitchFamily="18" charset="0"/>
                <a:cs typeface="Times New Roman" panose="02020603050405020304" pitchFamily="18" charset="0"/>
              </a:rPr>
              <a:t>xzf</a:t>
            </a:r>
            <a:r>
              <a:rPr lang="en-US" sz="2400" dirty="0">
                <a:latin typeface="Times New Roman" panose="02020603050405020304" pitchFamily="18" charset="0"/>
                <a:cs typeface="Times New Roman" panose="02020603050405020304" pitchFamily="18" charset="0"/>
              </a:rPr>
              <a:t> spark.tar.gz</a:t>
            </a:r>
          </a:p>
        </p:txBody>
      </p:sp>
    </p:spTree>
    <p:extLst>
      <p:ext uri="{BB962C8B-B14F-4D97-AF65-F5344CB8AC3E}">
        <p14:creationId xmlns:p14="http://schemas.microsoft.com/office/powerpoint/2010/main" val="347252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circle(in)">
                                      <p:cBhvr>
                                        <p:cTn id="14" dur="20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circle(in)">
                                      <p:cBhvr>
                                        <p:cTn id="19" dur="20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circle(in)">
                                      <p:cBhvr>
                                        <p:cTn id="24" dur="20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circle(in)">
                                      <p:cBhvr>
                                        <p:cTn id="29" dur="20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circle(in)">
                                      <p:cBhvr>
                                        <p:cTn id="34" dur="2000"/>
                                        <p:tgtEl>
                                          <p:spTgt spid="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circle(in)">
                                      <p:cBhvr>
                                        <p:cTn id="39" dur="2000"/>
                                        <p:tgtEl>
                                          <p:spTgt spid="7">
                                            <p:txEl>
                                              <p:pRg st="0" end="0"/>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circle(in)">
                                      <p:cBhvr>
                                        <p:cTn id="42" dur="2000"/>
                                        <p:tgtEl>
                                          <p:spTgt spid="7">
                                            <p:txEl>
                                              <p:pRg st="1" end="1"/>
                                            </p:txEl>
                                          </p:spTgt>
                                        </p:tgtEl>
                                      </p:cBhvr>
                                    </p:animEffect>
                                  </p:childTnLst>
                                </p:cTn>
                              </p:par>
                              <p:par>
                                <p:cTn id="43" presetID="6" presetClass="entr" presetSubtype="16" fill="hold" nodeType="with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animEffect transition="in" filter="circle(in)">
                                      <p:cBhvr>
                                        <p:cTn id="45" dur="2000"/>
                                        <p:tgtEl>
                                          <p:spTgt spid="7">
                                            <p:txEl>
                                              <p:pRg st="2" end="2"/>
                                            </p:txEl>
                                          </p:spTgt>
                                        </p:tgtEl>
                                      </p:cBhvr>
                                    </p:animEffect>
                                  </p:childTnLst>
                                </p:cTn>
                              </p:par>
                              <p:par>
                                <p:cTn id="46" presetID="6" presetClass="entr" presetSubtype="16" fill="hold" nodeType="withEffect">
                                  <p:stCondLst>
                                    <p:cond delay="0"/>
                                  </p:stCondLst>
                                  <p:childTnLst>
                                    <p:set>
                                      <p:cBhvr>
                                        <p:cTn id="47" dur="1" fill="hold">
                                          <p:stCondLst>
                                            <p:cond delay="0"/>
                                          </p:stCondLst>
                                        </p:cTn>
                                        <p:tgtEl>
                                          <p:spTgt spid="7">
                                            <p:txEl>
                                              <p:pRg st="3" end="3"/>
                                            </p:txEl>
                                          </p:spTgt>
                                        </p:tgtEl>
                                        <p:attrNameLst>
                                          <p:attrName>style.visibility</p:attrName>
                                        </p:attrNameLst>
                                      </p:cBhvr>
                                      <p:to>
                                        <p:strVal val="visible"/>
                                      </p:to>
                                    </p:set>
                                    <p:animEffect transition="in" filter="circle(in)">
                                      <p:cBhvr>
                                        <p:cTn id="48" dur="2000"/>
                                        <p:tgtEl>
                                          <p:spTgt spid="7">
                                            <p:txEl>
                                              <p:pRg st="3" end="3"/>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animEffect transition="in" filter="circle(in)">
                                      <p:cBhvr>
                                        <p:cTn id="51" dur="2000"/>
                                        <p:tgtEl>
                                          <p:spTgt spid="7">
                                            <p:txEl>
                                              <p:pRg st="4" end="4"/>
                                            </p:txEl>
                                          </p:spTgt>
                                        </p:tgtEl>
                                      </p:cBhvr>
                                    </p:animEffect>
                                  </p:childTnLst>
                                </p:cTn>
                              </p:par>
                              <p:par>
                                <p:cTn id="52" presetID="6" presetClass="entr" presetSubtype="16" fill="hold" nodeType="withEffect">
                                  <p:stCondLst>
                                    <p:cond delay="0"/>
                                  </p:stCondLst>
                                  <p:childTnLst>
                                    <p:set>
                                      <p:cBhvr>
                                        <p:cTn id="53" dur="1" fill="hold">
                                          <p:stCondLst>
                                            <p:cond delay="0"/>
                                          </p:stCondLst>
                                        </p:cTn>
                                        <p:tgtEl>
                                          <p:spTgt spid="7">
                                            <p:txEl>
                                              <p:pRg st="5" end="5"/>
                                            </p:txEl>
                                          </p:spTgt>
                                        </p:tgtEl>
                                        <p:attrNameLst>
                                          <p:attrName>style.visibility</p:attrName>
                                        </p:attrNameLst>
                                      </p:cBhvr>
                                      <p:to>
                                        <p:strVal val="visible"/>
                                      </p:to>
                                    </p:set>
                                    <p:animEffect transition="in" filter="circle(in)">
                                      <p:cBhvr>
                                        <p:cTn id="54" dur="2000"/>
                                        <p:tgtEl>
                                          <p:spTgt spid="7">
                                            <p:txEl>
                                              <p:pRg st="5" end="5"/>
                                            </p:txEl>
                                          </p:spTgt>
                                        </p:tgtEl>
                                      </p:cBhvr>
                                    </p:animEffect>
                                  </p:childTnLst>
                                </p:cTn>
                              </p:par>
                              <p:par>
                                <p:cTn id="55" presetID="6" presetClass="entr" presetSubtype="16" fill="hold" nodeType="withEffect">
                                  <p:stCondLst>
                                    <p:cond delay="0"/>
                                  </p:stCondLst>
                                  <p:childTnLst>
                                    <p:set>
                                      <p:cBhvr>
                                        <p:cTn id="56" dur="1" fill="hold">
                                          <p:stCondLst>
                                            <p:cond delay="0"/>
                                          </p:stCondLst>
                                        </p:cTn>
                                        <p:tgtEl>
                                          <p:spTgt spid="7">
                                            <p:txEl>
                                              <p:pRg st="6" end="6"/>
                                            </p:txEl>
                                          </p:spTgt>
                                        </p:tgtEl>
                                        <p:attrNameLst>
                                          <p:attrName>style.visibility</p:attrName>
                                        </p:attrNameLst>
                                      </p:cBhvr>
                                      <p:to>
                                        <p:strVal val="visible"/>
                                      </p:to>
                                    </p:set>
                                    <p:animEffect transition="in" filter="circle(in)">
                                      <p:cBhvr>
                                        <p:cTn id="57" dur="2000"/>
                                        <p:tgtEl>
                                          <p:spTgt spid="7">
                                            <p:txEl>
                                              <p:pRg st="6" end="6"/>
                                            </p:txEl>
                                          </p:spTgt>
                                        </p:tgtEl>
                                      </p:cBhvr>
                                    </p:animEffect>
                                  </p:childTnLst>
                                </p:cTn>
                              </p:par>
                              <p:par>
                                <p:cTn id="58" presetID="6" presetClass="entr" presetSubtype="16" fill="hold" nodeType="withEffect">
                                  <p:stCondLst>
                                    <p:cond delay="0"/>
                                  </p:stCondLst>
                                  <p:childTnLst>
                                    <p:set>
                                      <p:cBhvr>
                                        <p:cTn id="59" dur="1" fill="hold">
                                          <p:stCondLst>
                                            <p:cond delay="0"/>
                                          </p:stCondLst>
                                        </p:cTn>
                                        <p:tgtEl>
                                          <p:spTgt spid="7">
                                            <p:txEl>
                                              <p:pRg st="7" end="7"/>
                                            </p:txEl>
                                          </p:spTgt>
                                        </p:tgtEl>
                                        <p:attrNameLst>
                                          <p:attrName>style.visibility</p:attrName>
                                        </p:attrNameLst>
                                      </p:cBhvr>
                                      <p:to>
                                        <p:strVal val="visible"/>
                                      </p:to>
                                    </p:set>
                                    <p:animEffect transition="in" filter="circle(in)">
                                      <p:cBhvr>
                                        <p:cTn id="60" dur="2000"/>
                                        <p:tgtEl>
                                          <p:spTgt spid="7">
                                            <p:txEl>
                                              <p:pRg st="7" end="7"/>
                                            </p:txEl>
                                          </p:spTgt>
                                        </p:tgtEl>
                                      </p:cBhvr>
                                    </p:animEffect>
                                  </p:childTnLst>
                                </p:cTn>
                              </p:par>
                              <p:par>
                                <p:cTn id="61" presetID="6" presetClass="entr" presetSubtype="16" fill="hold" nodeType="withEffect">
                                  <p:stCondLst>
                                    <p:cond delay="0"/>
                                  </p:stCondLst>
                                  <p:childTnLst>
                                    <p:set>
                                      <p:cBhvr>
                                        <p:cTn id="62" dur="1" fill="hold">
                                          <p:stCondLst>
                                            <p:cond delay="0"/>
                                          </p:stCondLst>
                                        </p:cTn>
                                        <p:tgtEl>
                                          <p:spTgt spid="7">
                                            <p:txEl>
                                              <p:pRg st="8" end="8"/>
                                            </p:txEl>
                                          </p:spTgt>
                                        </p:tgtEl>
                                        <p:attrNameLst>
                                          <p:attrName>style.visibility</p:attrName>
                                        </p:attrNameLst>
                                      </p:cBhvr>
                                      <p:to>
                                        <p:strVal val="visible"/>
                                      </p:to>
                                    </p:set>
                                    <p:animEffect transition="in" filter="circle(in)">
                                      <p:cBhvr>
                                        <p:cTn id="63" dur="2000"/>
                                        <p:tgtEl>
                                          <p:spTgt spid="7">
                                            <p:txEl>
                                              <p:pRg st="8" end="8"/>
                                            </p:txEl>
                                          </p:spTgt>
                                        </p:tgtEl>
                                      </p:cBhvr>
                                    </p:animEffect>
                                  </p:childTnLst>
                                </p:cTn>
                              </p:par>
                              <p:par>
                                <p:cTn id="64" presetID="6" presetClass="entr" presetSubtype="16" fill="hold" nodeType="withEffect">
                                  <p:stCondLst>
                                    <p:cond delay="0"/>
                                  </p:stCondLst>
                                  <p:childTnLst>
                                    <p:set>
                                      <p:cBhvr>
                                        <p:cTn id="65" dur="1" fill="hold">
                                          <p:stCondLst>
                                            <p:cond delay="0"/>
                                          </p:stCondLst>
                                        </p:cTn>
                                        <p:tgtEl>
                                          <p:spTgt spid="7">
                                            <p:txEl>
                                              <p:pRg st="9" end="9"/>
                                            </p:txEl>
                                          </p:spTgt>
                                        </p:tgtEl>
                                        <p:attrNameLst>
                                          <p:attrName>style.visibility</p:attrName>
                                        </p:attrNameLst>
                                      </p:cBhvr>
                                      <p:to>
                                        <p:strVal val="visible"/>
                                      </p:to>
                                    </p:set>
                                    <p:animEffect transition="in" filter="circle(in)">
                                      <p:cBhvr>
                                        <p:cTn id="66" dur="2000"/>
                                        <p:tgtEl>
                                          <p:spTgt spid="7">
                                            <p:txEl>
                                              <p:pRg st="9" end="9"/>
                                            </p:txEl>
                                          </p:spTgt>
                                        </p:tgtEl>
                                      </p:cBhvr>
                                    </p:animEffect>
                                  </p:childTnLst>
                                </p:cTn>
                              </p:par>
                              <p:par>
                                <p:cTn id="67" presetID="6" presetClass="entr" presetSubtype="16" fill="hold" nodeType="withEffect">
                                  <p:stCondLst>
                                    <p:cond delay="0"/>
                                  </p:stCondLst>
                                  <p:childTnLst>
                                    <p:set>
                                      <p:cBhvr>
                                        <p:cTn id="68" dur="1" fill="hold">
                                          <p:stCondLst>
                                            <p:cond delay="0"/>
                                          </p:stCondLst>
                                        </p:cTn>
                                        <p:tgtEl>
                                          <p:spTgt spid="7">
                                            <p:txEl>
                                              <p:pRg st="10" end="10"/>
                                            </p:txEl>
                                          </p:spTgt>
                                        </p:tgtEl>
                                        <p:attrNameLst>
                                          <p:attrName>style.visibility</p:attrName>
                                        </p:attrNameLst>
                                      </p:cBhvr>
                                      <p:to>
                                        <p:strVal val="visible"/>
                                      </p:to>
                                    </p:set>
                                    <p:animEffect transition="in" filter="circle(in)">
                                      <p:cBhvr>
                                        <p:cTn id="69" dur="2000"/>
                                        <p:tgtEl>
                                          <p:spTgt spid="7">
                                            <p:txEl>
                                              <p:pRg st="10" end="10"/>
                                            </p:txEl>
                                          </p:spTgt>
                                        </p:tgtEl>
                                      </p:cBhvr>
                                    </p:animEffect>
                                  </p:childTnLst>
                                </p:cTn>
                              </p:par>
                              <p:par>
                                <p:cTn id="70" presetID="6" presetClass="entr" presetSubtype="16" fill="hold" nodeType="withEffect">
                                  <p:stCondLst>
                                    <p:cond delay="0"/>
                                  </p:stCondLst>
                                  <p:childTnLst>
                                    <p:set>
                                      <p:cBhvr>
                                        <p:cTn id="71" dur="1" fill="hold">
                                          <p:stCondLst>
                                            <p:cond delay="0"/>
                                          </p:stCondLst>
                                        </p:cTn>
                                        <p:tgtEl>
                                          <p:spTgt spid="7">
                                            <p:txEl>
                                              <p:pRg st="11" end="11"/>
                                            </p:txEl>
                                          </p:spTgt>
                                        </p:tgtEl>
                                        <p:attrNameLst>
                                          <p:attrName>style.visibility</p:attrName>
                                        </p:attrNameLst>
                                      </p:cBhvr>
                                      <p:to>
                                        <p:strVal val="visible"/>
                                      </p:to>
                                    </p:set>
                                    <p:animEffect transition="in" filter="circle(in)">
                                      <p:cBhvr>
                                        <p:cTn id="72" dur="2000"/>
                                        <p:tgtEl>
                                          <p:spTgt spid="7">
                                            <p:txEl>
                                              <p:pRg st="11" end="11"/>
                                            </p:txEl>
                                          </p:spTgt>
                                        </p:tgtEl>
                                      </p:cBhvr>
                                    </p:animEffect>
                                  </p:childTnLst>
                                </p:cTn>
                              </p:par>
                              <p:par>
                                <p:cTn id="73" presetID="6" presetClass="entr" presetSubtype="16" fill="hold" nodeType="withEffect">
                                  <p:stCondLst>
                                    <p:cond delay="0"/>
                                  </p:stCondLst>
                                  <p:childTnLst>
                                    <p:set>
                                      <p:cBhvr>
                                        <p:cTn id="74" dur="1" fill="hold">
                                          <p:stCondLst>
                                            <p:cond delay="0"/>
                                          </p:stCondLst>
                                        </p:cTn>
                                        <p:tgtEl>
                                          <p:spTgt spid="7">
                                            <p:txEl>
                                              <p:pRg st="12" end="12"/>
                                            </p:txEl>
                                          </p:spTgt>
                                        </p:tgtEl>
                                        <p:attrNameLst>
                                          <p:attrName>style.visibility</p:attrName>
                                        </p:attrNameLst>
                                      </p:cBhvr>
                                      <p:to>
                                        <p:strVal val="visible"/>
                                      </p:to>
                                    </p:set>
                                    <p:animEffect transition="in" filter="circle(in)">
                                      <p:cBhvr>
                                        <p:cTn id="75" dur="2000"/>
                                        <p:tgtEl>
                                          <p:spTgt spid="7">
                                            <p:txEl>
                                              <p:pRg st="12" end="12"/>
                                            </p:txEl>
                                          </p:spTgt>
                                        </p:tgtEl>
                                      </p:cBhvr>
                                    </p:animEffect>
                                  </p:childTnLst>
                                </p:cTn>
                              </p:par>
                              <p:par>
                                <p:cTn id="76" presetID="6" presetClass="entr" presetSubtype="16" fill="hold" nodeType="withEffect">
                                  <p:stCondLst>
                                    <p:cond delay="0"/>
                                  </p:stCondLst>
                                  <p:childTnLst>
                                    <p:set>
                                      <p:cBhvr>
                                        <p:cTn id="77" dur="1" fill="hold">
                                          <p:stCondLst>
                                            <p:cond delay="0"/>
                                          </p:stCondLst>
                                        </p:cTn>
                                        <p:tgtEl>
                                          <p:spTgt spid="7">
                                            <p:txEl>
                                              <p:pRg st="13" end="13"/>
                                            </p:txEl>
                                          </p:spTgt>
                                        </p:tgtEl>
                                        <p:attrNameLst>
                                          <p:attrName>style.visibility</p:attrName>
                                        </p:attrNameLst>
                                      </p:cBhvr>
                                      <p:to>
                                        <p:strVal val="visible"/>
                                      </p:to>
                                    </p:set>
                                    <p:animEffect transition="in" filter="circle(in)">
                                      <p:cBhvr>
                                        <p:cTn id="78" dur="20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17</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4005469"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Spark Installation </a:t>
            </a:r>
          </a:p>
        </p:txBody>
      </p:sp>
      <p:sp>
        <p:nvSpPr>
          <p:cNvPr id="8" name="Rectangle 7">
            <a:extLst>
              <a:ext uri="{FF2B5EF4-FFF2-40B4-BE49-F238E27FC236}">
                <a16:creationId xmlns:a16="http://schemas.microsoft.com/office/drawing/2014/main" xmlns="" id="{893C71DD-439D-4B58-9909-40D4D68E56D1}"/>
              </a:ext>
            </a:extLst>
          </p:cNvPr>
          <p:cNvSpPr/>
          <p:nvPr/>
        </p:nvSpPr>
        <p:spPr>
          <a:xfrm>
            <a:off x="320639" y="913694"/>
            <a:ext cx="5297963" cy="461665"/>
          </a:xfrm>
          <a:prstGeom prst="rect">
            <a:avLst/>
          </a:prstGeom>
          <a:ln>
            <a:solidFill>
              <a:schemeClr val="accent2"/>
            </a:solidFill>
          </a:ln>
        </p:spPr>
        <p:txBody>
          <a:bodyPr wrap="square">
            <a:spAutoFit/>
          </a:bodyPr>
          <a:lstStyle/>
          <a:p>
            <a:r>
              <a:rPr lang="en-US" sz="2400" dirty="0">
                <a:latin typeface="Times New Roman" panose="02020603050405020304" pitchFamily="18" charset="0"/>
                <a:cs typeface="Times New Roman" panose="02020603050405020304" pitchFamily="18" charset="0"/>
              </a:rPr>
              <a:t>Now Start the daemons on the Cluster</a:t>
            </a:r>
          </a:p>
        </p:txBody>
      </p:sp>
      <p:sp>
        <p:nvSpPr>
          <p:cNvPr id="9" name="Rectangle 8">
            <a:extLst>
              <a:ext uri="{FF2B5EF4-FFF2-40B4-BE49-F238E27FC236}">
                <a16:creationId xmlns:a16="http://schemas.microsoft.com/office/drawing/2014/main" xmlns="" id="{928EC099-CE9E-40BD-B28D-82B1B47636CE}"/>
              </a:ext>
            </a:extLst>
          </p:cNvPr>
          <p:cNvSpPr/>
          <p:nvPr/>
        </p:nvSpPr>
        <p:spPr>
          <a:xfrm>
            <a:off x="977268" y="1437494"/>
            <a:ext cx="10028583" cy="3416320"/>
          </a:xfrm>
          <a:prstGeom prst="rect">
            <a:avLst/>
          </a:prstGeom>
          <a:ln>
            <a:solidFill>
              <a:schemeClr val="accent2"/>
            </a:solidFill>
          </a:ln>
        </p:spPr>
        <p:txBody>
          <a:bodyPr wrap="square">
            <a:spAutoFit/>
          </a:bodyPr>
          <a:lstStyle/>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Start Spark Cluster (On Master)</a:t>
            </a:r>
          </a:p>
          <a:p>
            <a:pPr lvl="2" algn="just"/>
            <a:r>
              <a:rPr lang="en-US" sz="2400" dirty="0">
                <a:latin typeface="Times New Roman" panose="02020603050405020304" pitchFamily="18" charset="0"/>
                <a:cs typeface="Times New Roman" panose="02020603050405020304" pitchFamily="18" charset="0"/>
              </a:rPr>
              <a:t>Start Spark Services</a:t>
            </a:r>
          </a:p>
          <a:p>
            <a:pPr lvl="2" algn="just"/>
            <a:r>
              <a:rPr lang="en-US" sz="2400" dirty="0">
                <a:latin typeface="Times New Roman" panose="02020603050405020304" pitchFamily="18" charset="0"/>
                <a:cs typeface="Times New Roman" panose="02020603050405020304" pitchFamily="18" charset="0"/>
              </a:rPr>
              <a:t>sbin/start-all.sh</a:t>
            </a: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Check whether services have been started: Check daemons on Master</a:t>
            </a:r>
          </a:p>
          <a:p>
            <a:pPr lvl="1" algn="just"/>
            <a:r>
              <a:rPr lang="en-US" sz="2400" dirty="0" err="1">
                <a:latin typeface="Times New Roman" panose="02020603050405020304" pitchFamily="18" charset="0"/>
                <a:cs typeface="Times New Roman" panose="02020603050405020304" pitchFamily="18" charset="0"/>
              </a:rPr>
              <a:t>jps</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Master</a:t>
            </a:r>
            <a:endParaRPr lang="en-IN" sz="2400" dirty="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Check daemons on Slaves</a:t>
            </a:r>
          </a:p>
          <a:p>
            <a:pPr lvl="1" fontAlgn="base"/>
            <a:r>
              <a:rPr lang="en-IN" sz="2400" dirty="0" err="1">
                <a:latin typeface="Times New Roman" panose="02020603050405020304" pitchFamily="18" charset="0"/>
                <a:cs typeface="Times New Roman" panose="02020603050405020304" pitchFamily="18" charset="0"/>
              </a:rPr>
              <a:t>jps</a:t>
            </a:r>
            <a:endParaRPr lang="en-IN" sz="2400" dirty="0">
              <a:latin typeface="Times New Roman" panose="02020603050405020304" pitchFamily="18" charset="0"/>
              <a:cs typeface="Times New Roman" panose="02020603050405020304" pitchFamily="18" charset="0"/>
            </a:endParaRPr>
          </a:p>
          <a:p>
            <a:pPr lvl="1" fontAlgn="base"/>
            <a:r>
              <a:rPr lang="en-IN" sz="2400" dirty="0">
                <a:latin typeface="Times New Roman" panose="02020603050405020304" pitchFamily="18" charset="0"/>
                <a:cs typeface="Times New Roman" panose="02020603050405020304" pitchFamily="18" charset="0"/>
              </a:rPr>
              <a:t>Worker</a:t>
            </a:r>
          </a:p>
        </p:txBody>
      </p:sp>
      <p:sp>
        <p:nvSpPr>
          <p:cNvPr id="10" name="Rectangle 9">
            <a:extLst>
              <a:ext uri="{FF2B5EF4-FFF2-40B4-BE49-F238E27FC236}">
                <a16:creationId xmlns:a16="http://schemas.microsoft.com/office/drawing/2014/main" xmlns="" id="{5A85410D-36F7-42FA-9E8C-AE6C699C3A77}"/>
              </a:ext>
            </a:extLst>
          </p:cNvPr>
          <p:cNvSpPr/>
          <p:nvPr/>
        </p:nvSpPr>
        <p:spPr>
          <a:xfrm>
            <a:off x="109332" y="4861012"/>
            <a:ext cx="7194851" cy="2677656"/>
          </a:xfrm>
          <a:prstGeom prst="rect">
            <a:avLst/>
          </a:prstGeom>
          <a:ln>
            <a:solidFill>
              <a:schemeClr val="accent2"/>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Spark Web UI</a:t>
            </a: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Spark Master UI</a:t>
            </a:r>
          </a:p>
          <a:p>
            <a:pPr lvl="1" algn="just"/>
            <a:r>
              <a:rPr lang="en-US" sz="2400" dirty="0">
                <a:latin typeface="Times New Roman" panose="02020603050405020304" pitchFamily="18" charset="0"/>
                <a:cs typeface="Times New Roman" panose="02020603050405020304" pitchFamily="18" charset="0"/>
              </a:rPr>
              <a:t>Browse the Spark UI to know about worker nodes, running application, cluster resources.</a:t>
            </a:r>
          </a:p>
          <a:p>
            <a:pPr lvl="1" algn="just"/>
            <a:r>
              <a:rPr lang="en-US" sz="2400" dirty="0">
                <a:latin typeface="Times New Roman" panose="02020603050405020304" pitchFamily="18" charset="0"/>
                <a:cs typeface="Times New Roman" panose="02020603050405020304" pitchFamily="18" charset="0"/>
              </a:rPr>
              <a:t>http://MASTER-IP:8080/</a:t>
            </a: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Spark application UI</a:t>
            </a:r>
          </a:p>
          <a:p>
            <a:pPr lvl="1" algn="just"/>
            <a:r>
              <a:rPr lang="en-US" sz="2400" dirty="0">
                <a:latin typeface="Times New Roman" panose="02020603050405020304" pitchFamily="18" charset="0"/>
                <a:cs typeface="Times New Roman" panose="02020603050405020304" pitchFamily="18" charset="0"/>
              </a:rPr>
              <a:t>http://MASTER-IP:4040/</a:t>
            </a:r>
            <a:endParaRPr lang="en-IN" sz="24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xmlns="" id="{AE74EEC8-D72C-4CF4-99E0-DAB9636AB2CF}"/>
              </a:ext>
            </a:extLst>
          </p:cNvPr>
          <p:cNvSpPr/>
          <p:nvPr/>
        </p:nvSpPr>
        <p:spPr>
          <a:xfrm>
            <a:off x="7589085" y="4921381"/>
            <a:ext cx="2165978" cy="1569660"/>
          </a:xfrm>
          <a:prstGeom prst="rect">
            <a:avLst/>
          </a:prstGeom>
          <a:ln>
            <a:solidFill>
              <a:schemeClr val="accent2"/>
            </a:solidFill>
          </a:ln>
        </p:spPr>
        <p:txBody>
          <a:bodyPr wrap="none">
            <a:spAutoFit/>
          </a:bodyPr>
          <a:lstStyle/>
          <a:p>
            <a:pPr algn="just"/>
            <a:r>
              <a:rPr lang="en-IN" sz="2400" dirty="0">
                <a:latin typeface="Times New Roman" panose="02020603050405020304" pitchFamily="18" charset="0"/>
                <a:cs typeface="Times New Roman" panose="02020603050405020304" pitchFamily="18" charset="0"/>
              </a:rPr>
              <a:t>Stop the Cluster</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sbin/stop-all.sh</a:t>
            </a:r>
            <a:r>
              <a:rPr lang="en-IN" sz="2400" dirty="0"/>
              <a:t/>
            </a:r>
            <a:br>
              <a:rPr lang="en-IN" sz="2400" dirty="0"/>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253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circle(in)">
                                      <p:cBhvr>
                                        <p:cTn id="21" dur="2000"/>
                                        <p:tgtEl>
                                          <p:spTgt spid="9">
                                            <p:txEl>
                                              <p:pRg st="0" end="0"/>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circle(in)">
                                      <p:cBhvr>
                                        <p:cTn id="24" dur="2000"/>
                                        <p:tgtEl>
                                          <p:spTgt spid="9">
                                            <p:txEl>
                                              <p:pRg st="1" end="1"/>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circle(in)">
                                      <p:cBhvr>
                                        <p:cTn id="27" dur="2000"/>
                                        <p:tgtEl>
                                          <p:spTgt spid="9">
                                            <p:txEl>
                                              <p:pRg st="2" end="2"/>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Effect transition="in" filter="circle(in)">
                                      <p:cBhvr>
                                        <p:cTn id="30" dur="2000"/>
                                        <p:tgtEl>
                                          <p:spTgt spid="9">
                                            <p:txEl>
                                              <p:pRg st="3" end="3"/>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animEffect transition="in" filter="circle(in)">
                                      <p:cBhvr>
                                        <p:cTn id="33" dur="2000"/>
                                        <p:tgtEl>
                                          <p:spTgt spid="9">
                                            <p:txEl>
                                              <p:pRg st="4" end="4"/>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9">
                                            <p:txEl>
                                              <p:pRg st="5" end="5"/>
                                            </p:txEl>
                                          </p:spTgt>
                                        </p:tgtEl>
                                        <p:attrNameLst>
                                          <p:attrName>style.visibility</p:attrName>
                                        </p:attrNameLst>
                                      </p:cBhvr>
                                      <p:to>
                                        <p:strVal val="visible"/>
                                      </p:to>
                                    </p:set>
                                    <p:animEffect transition="in" filter="circle(in)">
                                      <p:cBhvr>
                                        <p:cTn id="36" dur="2000"/>
                                        <p:tgtEl>
                                          <p:spTgt spid="9">
                                            <p:txEl>
                                              <p:pRg st="5" end="5"/>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animEffect transition="in" filter="circle(in)">
                                      <p:cBhvr>
                                        <p:cTn id="39" dur="2000"/>
                                        <p:tgtEl>
                                          <p:spTgt spid="9">
                                            <p:txEl>
                                              <p:pRg st="6" end="6"/>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circle(in)">
                                      <p:cBhvr>
                                        <p:cTn id="42" dur="2000"/>
                                        <p:tgtEl>
                                          <p:spTgt spid="9">
                                            <p:txEl>
                                              <p:pRg st="7" end="7"/>
                                            </p:txEl>
                                          </p:spTgt>
                                        </p:tgtEl>
                                      </p:cBhvr>
                                    </p:animEffect>
                                  </p:childTnLst>
                                </p:cTn>
                              </p:par>
                              <p:par>
                                <p:cTn id="43" presetID="6" presetClass="entr" presetSubtype="16" fill="hold" nodeType="with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animEffect transition="in" filter="circle(in)">
                                      <p:cBhvr>
                                        <p:cTn id="45" dur="2000"/>
                                        <p:tgtEl>
                                          <p:spTgt spid="9">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0">
                                            <p:txEl>
                                              <p:pRg st="0" end="0"/>
                                            </p:txEl>
                                          </p:spTgt>
                                        </p:tgtEl>
                                        <p:attrNameLst>
                                          <p:attrName>style.visibility</p:attrName>
                                        </p:attrNameLst>
                                      </p:cBhvr>
                                      <p:to>
                                        <p:strVal val="visible"/>
                                      </p:to>
                                    </p:set>
                                    <p:animEffect transition="in" filter="barn(inVertical)">
                                      <p:cBhvr>
                                        <p:cTn id="50" dur="500"/>
                                        <p:tgtEl>
                                          <p:spTgt spid="10">
                                            <p:txEl>
                                              <p:pRg st="0" end="0"/>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animEffect transition="in" filter="barn(inVertical)">
                                      <p:cBhvr>
                                        <p:cTn id="53" dur="500"/>
                                        <p:tgtEl>
                                          <p:spTgt spid="10">
                                            <p:txEl>
                                              <p:pRg st="1" end="1"/>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10">
                                            <p:txEl>
                                              <p:pRg st="2" end="2"/>
                                            </p:txEl>
                                          </p:spTgt>
                                        </p:tgtEl>
                                        <p:attrNameLst>
                                          <p:attrName>style.visibility</p:attrName>
                                        </p:attrNameLst>
                                      </p:cBhvr>
                                      <p:to>
                                        <p:strVal val="visible"/>
                                      </p:to>
                                    </p:set>
                                    <p:animEffect transition="in" filter="barn(inVertical)">
                                      <p:cBhvr>
                                        <p:cTn id="56" dur="500"/>
                                        <p:tgtEl>
                                          <p:spTgt spid="10">
                                            <p:txEl>
                                              <p:pRg st="2" end="2"/>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10">
                                            <p:txEl>
                                              <p:pRg st="3" end="3"/>
                                            </p:txEl>
                                          </p:spTgt>
                                        </p:tgtEl>
                                        <p:attrNameLst>
                                          <p:attrName>style.visibility</p:attrName>
                                        </p:attrNameLst>
                                      </p:cBhvr>
                                      <p:to>
                                        <p:strVal val="visible"/>
                                      </p:to>
                                    </p:set>
                                    <p:animEffect transition="in" filter="barn(inVertical)">
                                      <p:cBhvr>
                                        <p:cTn id="59" dur="500"/>
                                        <p:tgtEl>
                                          <p:spTgt spid="10">
                                            <p:txEl>
                                              <p:pRg st="3" end="3"/>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10">
                                            <p:txEl>
                                              <p:pRg st="4" end="4"/>
                                            </p:txEl>
                                          </p:spTgt>
                                        </p:tgtEl>
                                        <p:attrNameLst>
                                          <p:attrName>style.visibility</p:attrName>
                                        </p:attrNameLst>
                                      </p:cBhvr>
                                      <p:to>
                                        <p:strVal val="visible"/>
                                      </p:to>
                                    </p:set>
                                    <p:animEffect transition="in" filter="barn(inVertical)">
                                      <p:cBhvr>
                                        <p:cTn id="62" dur="500"/>
                                        <p:tgtEl>
                                          <p:spTgt spid="10">
                                            <p:txEl>
                                              <p:pRg st="4" end="4"/>
                                            </p:txEl>
                                          </p:spTgt>
                                        </p:tgtEl>
                                      </p:cBhvr>
                                    </p:animEffect>
                                  </p:childTnLst>
                                </p:cTn>
                              </p:par>
                              <p:par>
                                <p:cTn id="63" presetID="16" presetClass="entr" presetSubtype="21" fill="hold" nodeType="withEffect">
                                  <p:stCondLst>
                                    <p:cond delay="0"/>
                                  </p:stCondLst>
                                  <p:childTnLst>
                                    <p:set>
                                      <p:cBhvr>
                                        <p:cTn id="64" dur="1" fill="hold">
                                          <p:stCondLst>
                                            <p:cond delay="0"/>
                                          </p:stCondLst>
                                        </p:cTn>
                                        <p:tgtEl>
                                          <p:spTgt spid="10">
                                            <p:txEl>
                                              <p:pRg st="5" end="5"/>
                                            </p:txEl>
                                          </p:spTgt>
                                        </p:tgtEl>
                                        <p:attrNameLst>
                                          <p:attrName>style.visibility</p:attrName>
                                        </p:attrNameLst>
                                      </p:cBhvr>
                                      <p:to>
                                        <p:strVal val="visible"/>
                                      </p:to>
                                    </p:set>
                                    <p:animEffect transition="in" filter="barn(inVertical)">
                                      <p:cBhvr>
                                        <p:cTn id="65" dur="500"/>
                                        <p:tgtEl>
                                          <p:spTgt spid="10">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barn(inVertical)">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1">
                                            <p:txEl>
                                              <p:pRg st="0" end="0"/>
                                            </p:txEl>
                                          </p:spTgt>
                                        </p:tgtEl>
                                        <p:attrNameLst>
                                          <p:attrName>style.visibility</p:attrName>
                                        </p:attrNameLst>
                                      </p:cBhvr>
                                      <p:to>
                                        <p:strVal val="visible"/>
                                      </p:to>
                                    </p:set>
                                    <p:animEffect transition="in" filter="fade">
                                      <p:cBhvr>
                                        <p:cTn id="75" dur="1000"/>
                                        <p:tgtEl>
                                          <p:spTgt spid="11">
                                            <p:txEl>
                                              <p:pRg st="0" end="0"/>
                                            </p:txEl>
                                          </p:spTgt>
                                        </p:tgtEl>
                                      </p:cBhvr>
                                    </p:animEffect>
                                    <p:anim calcmode="lin" valueType="num">
                                      <p:cBhvr>
                                        <p:cTn id="76"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77"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1">
                                            <p:txEl>
                                              <p:pRg st="2" end="2"/>
                                            </p:txEl>
                                          </p:spTgt>
                                        </p:tgtEl>
                                        <p:attrNameLst>
                                          <p:attrName>style.visibility</p:attrName>
                                        </p:attrNameLst>
                                      </p:cBhvr>
                                      <p:to>
                                        <p:strVal val="visible"/>
                                      </p:to>
                                    </p:set>
                                    <p:animEffect transition="in" filter="fade">
                                      <p:cBhvr>
                                        <p:cTn id="80" dur="1000"/>
                                        <p:tgtEl>
                                          <p:spTgt spid="11">
                                            <p:txEl>
                                              <p:pRg st="2" end="2"/>
                                            </p:txEl>
                                          </p:spTgt>
                                        </p:tgtEl>
                                      </p:cBhvr>
                                    </p:animEffect>
                                    <p:anim calcmode="lin" valueType="num">
                                      <p:cBhvr>
                                        <p:cTn id="81"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82"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18</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4005469"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Spark</a:t>
            </a:r>
          </a:p>
        </p:txBody>
      </p:sp>
      <p:sp>
        <p:nvSpPr>
          <p:cNvPr id="5" name="Rectangle 4">
            <a:extLst>
              <a:ext uri="{FF2B5EF4-FFF2-40B4-BE49-F238E27FC236}">
                <a16:creationId xmlns:a16="http://schemas.microsoft.com/office/drawing/2014/main" xmlns="" id="{D090F7DD-44BC-4321-AE38-0F1C89373062}"/>
              </a:ext>
            </a:extLst>
          </p:cNvPr>
          <p:cNvSpPr/>
          <p:nvPr/>
        </p:nvSpPr>
        <p:spPr>
          <a:xfrm>
            <a:off x="159225" y="1960477"/>
            <a:ext cx="11187388" cy="2677656"/>
          </a:xfrm>
          <a:prstGeom prst="rect">
            <a:avLst/>
          </a:prstGeom>
          <a:ln>
            <a:solidFill>
              <a:schemeClr val="accent1"/>
            </a:solidFill>
          </a:ln>
        </p:spPr>
        <p:txBody>
          <a:bodyPr wrap="square">
            <a:spAutoFit/>
          </a:bodyPr>
          <a:lstStyle/>
          <a:p>
            <a:pPr algn="just"/>
            <a:r>
              <a:rPr lang="en-US" sz="2400" u="sng" dirty="0">
                <a:solidFill>
                  <a:schemeClr val="accent3"/>
                </a:solidFill>
                <a:latin typeface="Times New Roman" panose="02020603050405020304" pitchFamily="18" charset="0"/>
                <a:cs typeface="Times New Roman" panose="02020603050405020304" pitchFamily="18" charset="0"/>
              </a:rPr>
              <a:t>Spark Shell</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Spark provides an interactive shell − a powerful tool to analyze data interactively. It is available in either Scala or Python language. Spark’s primary abstraction is a distributed collection of items called a Resilient Distributed Dataset (RDD). RDDs can be created from Hadoop Input Formats (such as HDFS files) or by transforming other RDDs.</a:t>
            </a:r>
          </a:p>
          <a:p>
            <a:pPr algn="just"/>
            <a:r>
              <a:rPr lang="en-US" sz="2400" dirty="0">
                <a:latin typeface="Times New Roman" panose="02020603050405020304" pitchFamily="18" charset="0"/>
                <a:cs typeface="Times New Roman" panose="02020603050405020304" pitchFamily="18" charset="0"/>
              </a:rPr>
              <a:t>$ spark-shell</a:t>
            </a:r>
            <a:endParaRPr lang="en-IN" sz="2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9316097D-495C-42FA-8338-18A2C05017A8}"/>
              </a:ext>
            </a:extLst>
          </p:cNvPr>
          <p:cNvSpPr/>
          <p:nvPr/>
        </p:nvSpPr>
        <p:spPr>
          <a:xfrm>
            <a:off x="109331" y="1131353"/>
            <a:ext cx="10640537" cy="461665"/>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Now that the installation is complete, test it by running a local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interpreter:</a:t>
            </a:r>
            <a:endParaRPr lang="en-IN"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94FE9440-9AD9-43D3-AFE5-E997324946F0}"/>
              </a:ext>
            </a:extLst>
          </p:cNvPr>
          <p:cNvSpPr/>
          <p:nvPr/>
        </p:nvSpPr>
        <p:spPr>
          <a:xfrm>
            <a:off x="308013" y="5567587"/>
            <a:ext cx="11038599" cy="1569660"/>
          </a:xfrm>
          <a:prstGeom prst="rect">
            <a:avLst/>
          </a:prstGeom>
          <a:ln>
            <a:solidFill>
              <a:schemeClr val="accent1"/>
            </a:solidFill>
          </a:ln>
        </p:spPr>
        <p:txBody>
          <a:bodyPr wrap="square">
            <a:spAutoFit/>
          </a:bodyPr>
          <a:lstStyle/>
          <a:p>
            <a:r>
              <a:rPr lang="en-US" sz="2400" dirty="0">
                <a:latin typeface="Times New Roman" panose="02020603050405020304" pitchFamily="18" charset="0"/>
                <a:cs typeface="Times New Roman" panose="02020603050405020304" pitchFamily="18" charset="0"/>
              </a:rPr>
              <a:t>Spark’s installation directories include the following:</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bin contains the executable files such as the program that starts the Spark shell.</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core, streaming and others contain the source code for the major Spark components.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examples contains useful Spark standalone jobs you can use to learn Spark.</a:t>
            </a:r>
            <a:endParaRPr lang="en-IN" sz="2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FFFC3178-8116-4765-AF15-501A94B07981}"/>
              </a:ext>
            </a:extLst>
          </p:cNvPr>
          <p:cNvSpPr/>
          <p:nvPr/>
        </p:nvSpPr>
        <p:spPr>
          <a:xfrm>
            <a:off x="109331" y="4831080"/>
            <a:ext cx="2167581" cy="461665"/>
          </a:xfrm>
          <a:prstGeom prst="rect">
            <a:avLst/>
          </a:prstGeom>
          <a:ln>
            <a:solidFill>
              <a:schemeClr val="accent1"/>
            </a:solidFill>
          </a:ln>
        </p:spPr>
        <p:txBody>
          <a:bodyPr wrap="none">
            <a:spAutoFit/>
          </a:bodyPr>
          <a:lstStyle/>
          <a:p>
            <a:r>
              <a:rPr lang="en-US" sz="2400" dirty="0">
                <a:solidFill>
                  <a:schemeClr val="accent3"/>
                </a:solidFill>
                <a:latin typeface="Times New Roman" panose="02020603050405020304" pitchFamily="18" charset="0"/>
                <a:cs typeface="Times New Roman" panose="02020603050405020304" pitchFamily="18" charset="0"/>
              </a:rPr>
              <a:t>Key Spark Files</a:t>
            </a:r>
          </a:p>
        </p:txBody>
      </p:sp>
    </p:spTree>
    <p:extLst>
      <p:ext uri="{BB962C8B-B14F-4D97-AF65-F5344CB8AC3E}">
        <p14:creationId xmlns:p14="http://schemas.microsoft.com/office/powerpoint/2010/main" val="86923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wipe(down)">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down)">
                                      <p:cBhvr>
                                        <p:cTn id="19" dur="500"/>
                                        <p:tgtEl>
                                          <p:spTgt spid="5">
                                            <p:txEl>
                                              <p:pRg st="0" end="0"/>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down)">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fade">
                                      <p:cBhvr>
                                        <p:cTn id="30" dur="1000"/>
                                        <p:tgtEl>
                                          <p:spTgt spid="8">
                                            <p:txEl>
                                              <p:pRg st="0" end="0"/>
                                            </p:txEl>
                                          </p:spTgt>
                                        </p:tgtEl>
                                      </p:cBhvr>
                                    </p:animEffect>
                                    <p:anim calcmode="lin" valueType="num">
                                      <p:cBhvr>
                                        <p:cTn id="31"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fade">
                                      <p:cBhvr>
                                        <p:cTn id="37" dur="1000"/>
                                        <p:tgtEl>
                                          <p:spTgt spid="8">
                                            <p:txEl>
                                              <p:pRg st="1" end="1"/>
                                            </p:txEl>
                                          </p:spTgt>
                                        </p:tgtEl>
                                      </p:cBhvr>
                                    </p:animEffect>
                                    <p:anim calcmode="lin" valueType="num">
                                      <p:cBhvr>
                                        <p:cTn id="3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fade">
                                      <p:cBhvr>
                                        <p:cTn id="44" dur="1000"/>
                                        <p:tgtEl>
                                          <p:spTgt spid="8">
                                            <p:txEl>
                                              <p:pRg st="2" end="2"/>
                                            </p:txEl>
                                          </p:spTgt>
                                        </p:tgtEl>
                                      </p:cBhvr>
                                    </p:animEffect>
                                    <p:anim calcmode="lin" valueType="num">
                                      <p:cBhvr>
                                        <p:cTn id="4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animEffect transition="in" filter="fade">
                                      <p:cBhvr>
                                        <p:cTn id="51" dur="1000"/>
                                        <p:tgtEl>
                                          <p:spTgt spid="8">
                                            <p:txEl>
                                              <p:pRg st="3" end="3"/>
                                            </p:txEl>
                                          </p:spTgt>
                                        </p:tgtEl>
                                      </p:cBhvr>
                                    </p:animEffect>
                                    <p:anim calcmode="lin" valueType="num">
                                      <p:cBhvr>
                                        <p:cTn id="52"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53"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19</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4005469"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Spark Run Modes</a:t>
            </a:r>
          </a:p>
        </p:txBody>
      </p:sp>
      <p:sp>
        <p:nvSpPr>
          <p:cNvPr id="4" name="Rectangle 3">
            <a:extLst>
              <a:ext uri="{FF2B5EF4-FFF2-40B4-BE49-F238E27FC236}">
                <a16:creationId xmlns:a16="http://schemas.microsoft.com/office/drawing/2014/main" xmlns="" id="{665BC3B6-3B81-4252-8ABA-266A0F3F8C8F}"/>
              </a:ext>
            </a:extLst>
          </p:cNvPr>
          <p:cNvSpPr/>
          <p:nvPr/>
        </p:nvSpPr>
        <p:spPr>
          <a:xfrm>
            <a:off x="159225" y="1539346"/>
            <a:ext cx="10734746" cy="1200329"/>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local mode uses just a single server and so is a non-distributed mode. When running Spark locally you can run it with a single worker thread or with multiple worker threads. The local mode is really just for development and testing.</a:t>
            </a:r>
          </a:p>
        </p:txBody>
      </p:sp>
      <p:sp>
        <p:nvSpPr>
          <p:cNvPr id="10" name="Rectangle 9">
            <a:extLst>
              <a:ext uri="{FF2B5EF4-FFF2-40B4-BE49-F238E27FC236}">
                <a16:creationId xmlns:a16="http://schemas.microsoft.com/office/drawing/2014/main" xmlns="" id="{F9F44368-BBE7-45B6-BFF0-87184EEFADF8}"/>
              </a:ext>
            </a:extLst>
          </p:cNvPr>
          <p:cNvSpPr/>
          <p:nvPr/>
        </p:nvSpPr>
        <p:spPr>
          <a:xfrm>
            <a:off x="109331" y="936203"/>
            <a:ext cx="1678665" cy="461665"/>
          </a:xfrm>
          <a:prstGeom prst="rect">
            <a:avLst/>
          </a:prstGeom>
          <a:ln>
            <a:solidFill>
              <a:schemeClr val="accent1"/>
            </a:solidFill>
          </a:ln>
        </p:spPr>
        <p:txBody>
          <a:bodyPr wrap="none">
            <a:spAutoFit/>
          </a:bodyPr>
          <a:lstStyle/>
          <a:p>
            <a:pPr algn="just"/>
            <a:r>
              <a:rPr lang="en-US" sz="2400" dirty="0">
                <a:latin typeface="Times New Roman" panose="02020603050405020304" pitchFamily="18" charset="0"/>
                <a:cs typeface="Times New Roman" panose="02020603050405020304" pitchFamily="18" charset="0"/>
              </a:rPr>
              <a:t>Local Mode</a:t>
            </a:r>
          </a:p>
        </p:txBody>
      </p:sp>
      <p:sp>
        <p:nvSpPr>
          <p:cNvPr id="11" name="Rectangle 10">
            <a:extLst>
              <a:ext uri="{FF2B5EF4-FFF2-40B4-BE49-F238E27FC236}">
                <a16:creationId xmlns:a16="http://schemas.microsoft.com/office/drawing/2014/main" xmlns="" id="{E1B48352-7F21-42C5-B564-634983A7457A}"/>
              </a:ext>
            </a:extLst>
          </p:cNvPr>
          <p:cNvSpPr/>
          <p:nvPr/>
        </p:nvSpPr>
        <p:spPr>
          <a:xfrm>
            <a:off x="77407" y="3484296"/>
            <a:ext cx="11213445" cy="3293209"/>
          </a:xfrm>
          <a:prstGeom prst="rect">
            <a:avLst/>
          </a:prstGeom>
          <a:ln>
            <a:solidFill>
              <a:schemeClr val="accent1"/>
            </a:solidFill>
          </a:ln>
        </p:spPr>
        <p:txBody>
          <a:bodyPr wrap="square">
            <a:spAutoFit/>
          </a:bodyPr>
          <a:lstStyle/>
          <a:p>
            <a:pPr marL="914400" lvl="1"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A cluster manager is an external service that helps acquire resources on a cluster. </a:t>
            </a:r>
          </a:p>
          <a:p>
            <a:pPr marL="914400" lvl="1"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There are three types of clusters on which Spark can be run:</a:t>
            </a:r>
          </a:p>
          <a:p>
            <a:pPr marL="1371600" lvl="2"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Spark standalone cluster </a:t>
            </a:r>
          </a:p>
          <a:p>
            <a:pPr marL="1371600" lvl="2"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Apache Mesos: This is the original platform that was supported by Spark and is not as commonly used as the next alternative, YARN.</a:t>
            </a:r>
          </a:p>
          <a:p>
            <a:pPr marL="1371600" lvl="2"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Hadoop YARN: Spark can be run side by side with other application frameworks such as MapReduce and Impala.</a:t>
            </a:r>
          </a:p>
        </p:txBody>
      </p:sp>
      <p:sp>
        <p:nvSpPr>
          <p:cNvPr id="12" name="Rectangle 11">
            <a:extLst>
              <a:ext uri="{FF2B5EF4-FFF2-40B4-BE49-F238E27FC236}">
                <a16:creationId xmlns:a16="http://schemas.microsoft.com/office/drawing/2014/main" xmlns="" id="{20E51124-B8BF-4986-972A-6DD327064DA0}"/>
              </a:ext>
            </a:extLst>
          </p:cNvPr>
          <p:cNvSpPr/>
          <p:nvPr/>
        </p:nvSpPr>
        <p:spPr>
          <a:xfrm>
            <a:off x="109331" y="2881153"/>
            <a:ext cx="1867819" cy="461665"/>
          </a:xfrm>
          <a:prstGeom prst="rect">
            <a:avLst/>
          </a:prstGeom>
          <a:ln>
            <a:solidFill>
              <a:schemeClr val="accent1"/>
            </a:solidFill>
          </a:ln>
        </p:spPr>
        <p:txBody>
          <a:bodyPr wrap="none">
            <a:spAutoFit/>
          </a:bodyPr>
          <a:lstStyle/>
          <a:p>
            <a:pPr algn="just"/>
            <a:r>
              <a:rPr lang="en-US" sz="2400" dirty="0">
                <a:latin typeface="Times New Roman" panose="02020603050405020304" pitchFamily="18" charset="0"/>
                <a:cs typeface="Times New Roman" panose="02020603050405020304" pitchFamily="18" charset="0"/>
              </a:rPr>
              <a:t>Cluster Mode</a:t>
            </a:r>
          </a:p>
        </p:txBody>
      </p:sp>
      <p:sp>
        <p:nvSpPr>
          <p:cNvPr id="13" name="Rectangle 12">
            <a:extLst>
              <a:ext uri="{FF2B5EF4-FFF2-40B4-BE49-F238E27FC236}">
                <a16:creationId xmlns:a16="http://schemas.microsoft.com/office/drawing/2014/main" xmlns="" id="{64EE9935-7AAC-4B3B-AE06-DC3350C85109}"/>
              </a:ext>
            </a:extLst>
          </p:cNvPr>
          <p:cNvSpPr/>
          <p:nvPr/>
        </p:nvSpPr>
        <p:spPr>
          <a:xfrm>
            <a:off x="159225" y="6918983"/>
            <a:ext cx="11213444" cy="1200329"/>
          </a:xfrm>
          <a:prstGeom prst="rect">
            <a:avLst/>
          </a:prstGeom>
          <a:ln>
            <a:solidFill>
              <a:schemeClr val="accent1"/>
            </a:solidFill>
          </a:ln>
        </p:spPr>
        <p:txBody>
          <a:bodyPr wrap="square">
            <a:spAutoFit/>
          </a:bodyPr>
          <a:lstStyle/>
          <a:p>
            <a:pPr algn="just"/>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Regardless of which cluster manager you use, a Spark application works the same, since the applications don’t care about how you manage the cluster—the Spark API is quite independent of the cluster </a:t>
            </a:r>
            <a:r>
              <a:rPr lang="en-US" sz="2400" dirty="0" smtClean="0">
                <a:solidFill>
                  <a:schemeClr val="tx2">
                    <a:lumMod val="60000"/>
                    <a:lumOff val="40000"/>
                  </a:schemeClr>
                </a:solidFill>
                <a:latin typeface="Times New Roman" panose="02020603050405020304" pitchFamily="18" charset="0"/>
                <a:cs typeface="Times New Roman" panose="02020603050405020304" pitchFamily="18" charset="0"/>
              </a:rPr>
              <a:t>manager </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you choose to use. </a:t>
            </a:r>
            <a:endParaRPr lang="en-IN"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00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1000"/>
                                        <p:tgtEl>
                                          <p:spTgt spid="11">
                                            <p:txEl>
                                              <p:pRg st="0" end="0"/>
                                            </p:txEl>
                                          </p:spTgt>
                                        </p:tgtEl>
                                      </p:cBhvr>
                                    </p:animEffect>
                                    <p:anim calcmode="lin" valueType="num">
                                      <p:cBhvr>
                                        <p:cTn id="26"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1000"/>
                                        <p:tgtEl>
                                          <p:spTgt spid="11">
                                            <p:txEl>
                                              <p:pRg st="1" end="1"/>
                                            </p:txEl>
                                          </p:spTgt>
                                        </p:tgtEl>
                                      </p:cBhvr>
                                    </p:animEffect>
                                    <p:anim calcmode="lin" valueType="num">
                                      <p:cBhvr>
                                        <p:cTn id="31"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11">
                                            <p:txEl>
                                              <p:pRg st="1" end="1"/>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animEffect transition="in" filter="fade">
                                      <p:cBhvr>
                                        <p:cTn id="35" dur="1000"/>
                                        <p:tgtEl>
                                          <p:spTgt spid="11">
                                            <p:txEl>
                                              <p:pRg st="2" end="2"/>
                                            </p:txEl>
                                          </p:spTgt>
                                        </p:tgtEl>
                                      </p:cBhvr>
                                    </p:animEffect>
                                    <p:anim calcmode="lin" valueType="num">
                                      <p:cBhvr>
                                        <p:cTn id="36"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1">
                                            <p:txEl>
                                              <p:pRg st="3" end="3"/>
                                            </p:txEl>
                                          </p:spTgt>
                                        </p:tgtEl>
                                        <p:attrNameLst>
                                          <p:attrName>style.visibility</p:attrName>
                                        </p:attrNameLst>
                                      </p:cBhvr>
                                      <p:to>
                                        <p:strVal val="visible"/>
                                      </p:to>
                                    </p:set>
                                    <p:animEffect transition="in" filter="fade">
                                      <p:cBhvr>
                                        <p:cTn id="40" dur="1000"/>
                                        <p:tgtEl>
                                          <p:spTgt spid="11">
                                            <p:txEl>
                                              <p:pRg st="3" end="3"/>
                                            </p:txEl>
                                          </p:spTgt>
                                        </p:tgtEl>
                                      </p:cBhvr>
                                    </p:animEffect>
                                    <p:anim calcmode="lin" valueType="num">
                                      <p:cBhvr>
                                        <p:cTn id="41"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1">
                                            <p:txEl>
                                              <p:pRg st="4" end="4"/>
                                            </p:txEl>
                                          </p:spTgt>
                                        </p:tgtEl>
                                        <p:attrNameLst>
                                          <p:attrName>style.visibility</p:attrName>
                                        </p:attrNameLst>
                                      </p:cBhvr>
                                      <p:to>
                                        <p:strVal val="visible"/>
                                      </p:to>
                                    </p:set>
                                    <p:animEffect transition="in" filter="fade">
                                      <p:cBhvr>
                                        <p:cTn id="45" dur="1000"/>
                                        <p:tgtEl>
                                          <p:spTgt spid="11">
                                            <p:txEl>
                                              <p:pRg st="4" end="4"/>
                                            </p:txEl>
                                          </p:spTgt>
                                        </p:tgtEl>
                                      </p:cBhvr>
                                    </p:animEffect>
                                    <p:anim calcmode="lin" valueType="num">
                                      <p:cBhvr>
                                        <p:cTn id="4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3">
                                            <p:txEl>
                                              <p:pRg st="0" end="0"/>
                                            </p:txEl>
                                          </p:spTgt>
                                        </p:tgtEl>
                                        <p:attrNameLst>
                                          <p:attrName>style.visibility</p:attrName>
                                        </p:attrNameLst>
                                      </p:cBhvr>
                                      <p:to>
                                        <p:strVal val="visible"/>
                                      </p:to>
                                    </p:set>
                                    <p:animEffect transition="in" filter="barn(inVertical)">
                                      <p:cBhvr>
                                        <p:cTn id="5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2</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1371600"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Spark</a:t>
            </a:r>
          </a:p>
        </p:txBody>
      </p:sp>
      <p:sp>
        <p:nvSpPr>
          <p:cNvPr id="4" name="Rectangle 3">
            <a:extLst>
              <a:ext uri="{FF2B5EF4-FFF2-40B4-BE49-F238E27FC236}">
                <a16:creationId xmlns:a16="http://schemas.microsoft.com/office/drawing/2014/main" xmlns="" id="{35021928-90B0-4000-95D5-6EFD9C70F9B9}"/>
              </a:ext>
            </a:extLst>
          </p:cNvPr>
          <p:cNvSpPr/>
          <p:nvPr/>
        </p:nvSpPr>
        <p:spPr>
          <a:xfrm>
            <a:off x="159225" y="1150983"/>
            <a:ext cx="10813773" cy="2985433"/>
          </a:xfrm>
          <a:prstGeom prst="rect">
            <a:avLst/>
          </a:prstGeom>
          <a:ln>
            <a:solidFill>
              <a:schemeClr val="accent1"/>
            </a:solidFill>
          </a:ln>
        </p:spPr>
        <p:txBody>
          <a:bodyPr wrap="square">
            <a:spAutoFit/>
          </a:bodyPr>
          <a:lstStyle/>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Spark is an-open source computational framework that, like MapReduce, processes and analyzes huge amounts of data using commodity servers. MapReduce is on its way out in many places, with Spark increasingly becoming the go-to processing framework in Hadoop environments. </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Four things set Spark apart from its predecessor: </a:t>
            </a:r>
          </a:p>
          <a:p>
            <a:pPr marL="800100" lvl="1" indent="-342900" algn="just">
              <a:spcBef>
                <a:spcPts val="600"/>
              </a:spcBef>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Speed, ease of use, a general purpose framework and built-in sophisticated analytical capabilities.</a:t>
            </a:r>
            <a:endParaRPr lang="en-IN"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A9995802-2366-4E03-AEB7-71DED38A7AFA}"/>
              </a:ext>
            </a:extLst>
          </p:cNvPr>
          <p:cNvSpPr/>
          <p:nvPr/>
        </p:nvSpPr>
        <p:spPr>
          <a:xfrm>
            <a:off x="109330" y="4485729"/>
            <a:ext cx="11290853" cy="1200329"/>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Spark’s API lets developers create distributed applications that make use of a cluster’s resources without having to know all the low-level details about how to allocate the cluster’s resources among the various applications. </a:t>
            </a:r>
            <a:endParaRPr lang="en-IN"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93BCC811-121B-4D70-99B7-E2BE5AB7EAAE}"/>
              </a:ext>
            </a:extLst>
          </p:cNvPr>
          <p:cNvSpPr/>
          <p:nvPr/>
        </p:nvSpPr>
        <p:spPr>
          <a:xfrm>
            <a:off x="109330" y="6095221"/>
            <a:ext cx="11290852" cy="830997"/>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Spark started as a research project in 2009, and its creators started the company named Databricks to promote and commercialize Spark.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71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arn(inVertic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fade">
                                      <p:cBhvr>
                                        <p:cTn id="40" dur="1000"/>
                                        <p:tgtEl>
                                          <p:spTgt spid="8">
                                            <p:txEl>
                                              <p:pRg st="0" end="0"/>
                                            </p:txEl>
                                          </p:spTgt>
                                        </p:tgtEl>
                                      </p:cBhvr>
                                    </p:animEffect>
                                    <p:anim calcmode="lin" valueType="num">
                                      <p:cBhvr>
                                        <p:cTn id="41"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20</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8756373" cy="584775"/>
          </a:xfrm>
          <a:prstGeom prst="rect">
            <a:avLst/>
          </a:prstGeom>
          <a:noFill/>
          <a:ln>
            <a:solidFill>
              <a:schemeClr val="accent1"/>
            </a:solidFill>
          </a:ln>
        </p:spPr>
        <p:txBody>
          <a:bodyPr wrap="square" rtlCol="0">
            <a:spAutoFit/>
          </a:bodyPr>
          <a:lstStyle/>
          <a:p>
            <a:pPr algn="just"/>
            <a:r>
              <a:rPr lang="en-US" sz="3200" b="1" dirty="0">
                <a:latin typeface="Times New Roman" panose="02020603050405020304" pitchFamily="18" charset="0"/>
                <a:cs typeface="Times New Roman" panose="02020603050405020304" pitchFamily="18" charset="0"/>
              </a:rPr>
              <a:t>Architecture of the Standalone Cluster Manager</a:t>
            </a:r>
          </a:p>
        </p:txBody>
      </p:sp>
      <p:sp>
        <p:nvSpPr>
          <p:cNvPr id="5" name="Rectangle 4">
            <a:extLst>
              <a:ext uri="{FF2B5EF4-FFF2-40B4-BE49-F238E27FC236}">
                <a16:creationId xmlns:a16="http://schemas.microsoft.com/office/drawing/2014/main" xmlns="" id="{98A42D31-9495-4C93-B1EA-0CC67544DEF3}"/>
              </a:ext>
            </a:extLst>
          </p:cNvPr>
          <p:cNvSpPr/>
          <p:nvPr/>
        </p:nvSpPr>
        <p:spPr>
          <a:xfrm>
            <a:off x="268356" y="1031023"/>
            <a:ext cx="10944119" cy="5262979"/>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standalone cluster manager uses worker and master processes to perform computations.</a:t>
            </a:r>
          </a:p>
          <a:p>
            <a:pPr algn="just"/>
            <a:r>
              <a:rPr lang="en-US" sz="2400" dirty="0">
                <a:latin typeface="Times New Roman" panose="02020603050405020304" pitchFamily="18" charset="0"/>
                <a:cs typeface="Times New Roman" panose="02020603050405020304" pitchFamily="18" charset="0"/>
              </a:rPr>
              <a:t>The worker process manages the computing resources such as CPU/RAM on each of a cluster’s nodes. The master node pools the resources and allocates them to competing applications.</a:t>
            </a:r>
          </a:p>
          <a:p>
            <a:pPr algn="just"/>
            <a:r>
              <a:rPr lang="en-US" sz="2400" dirty="0">
                <a:latin typeface="Times New Roman" panose="02020603050405020304" pitchFamily="18" charset="0"/>
                <a:cs typeface="Times New Roman" panose="02020603050405020304" pitchFamily="18" charset="0"/>
              </a:rPr>
              <a:t>Spark application that you deploy on a standalone cluster manger uses the following</a:t>
            </a:r>
          </a:p>
          <a:p>
            <a:pPr algn="just"/>
            <a:r>
              <a:rPr lang="en-US" sz="2400" dirty="0">
                <a:latin typeface="Times New Roman" panose="02020603050405020304" pitchFamily="18" charset="0"/>
                <a:cs typeface="Times New Roman" panose="02020603050405020304" pitchFamily="18" charset="0"/>
              </a:rPr>
              <a:t>entities:</a:t>
            </a:r>
          </a:p>
          <a:p>
            <a:pPr marL="914400" lvl="1" indent="-457200" algn="just">
              <a:buFont typeface="+mj-lt"/>
              <a:buAutoNum type="arabicPeriod"/>
            </a:pPr>
            <a:r>
              <a:rPr lang="en-US" sz="2400" dirty="0">
                <a:solidFill>
                  <a:schemeClr val="accent3"/>
                </a:solidFill>
                <a:latin typeface="Times New Roman" panose="02020603050405020304" pitchFamily="18" charset="0"/>
                <a:cs typeface="Times New Roman" panose="02020603050405020304" pitchFamily="18" charset="0"/>
              </a:rPr>
              <a:t>Driver program</a:t>
            </a:r>
            <a:r>
              <a:rPr lang="en-US" sz="2400" dirty="0">
                <a:latin typeface="Times New Roman" panose="02020603050405020304" pitchFamily="18" charset="0"/>
                <a:cs typeface="Times New Roman" panose="02020603050405020304" pitchFamily="18" charset="0"/>
              </a:rPr>
              <a:t>: This is the main Spark application that consists of the data processing logic.</a:t>
            </a:r>
          </a:p>
          <a:p>
            <a:pPr marL="914400" lvl="1" indent="-457200" algn="just">
              <a:buFont typeface="+mj-lt"/>
              <a:buAutoNum type="arabicPeriod"/>
            </a:pPr>
            <a:r>
              <a:rPr lang="en-US" sz="2400" dirty="0">
                <a:solidFill>
                  <a:schemeClr val="accent3"/>
                </a:solidFill>
                <a:latin typeface="Times New Roman" panose="02020603050405020304" pitchFamily="18" charset="0"/>
                <a:cs typeface="Times New Roman" panose="02020603050405020304" pitchFamily="18" charset="0"/>
              </a:rPr>
              <a:t>Executo</a:t>
            </a:r>
            <a:r>
              <a:rPr lang="en-US" sz="2400" dirty="0">
                <a:latin typeface="Times New Roman" panose="02020603050405020304" pitchFamily="18" charset="0"/>
                <a:cs typeface="Times New Roman" panose="02020603050405020304" pitchFamily="18" charset="0"/>
              </a:rPr>
              <a:t>r: This is a JVM process that runs on each worker node and processes the jobs that the driver program submits.</a:t>
            </a:r>
          </a:p>
          <a:p>
            <a:pPr marL="914400" lvl="1" indent="-457200" algn="just">
              <a:buFont typeface="+mj-lt"/>
              <a:buAutoNum type="arabicPeriod"/>
            </a:pPr>
            <a:r>
              <a:rPr lang="en-US" sz="2400" dirty="0">
                <a:solidFill>
                  <a:schemeClr val="accent3"/>
                </a:solidFill>
                <a:latin typeface="Times New Roman" panose="02020603050405020304" pitchFamily="18" charset="0"/>
                <a:cs typeface="Times New Roman" panose="02020603050405020304" pitchFamily="18" charset="0"/>
              </a:rPr>
              <a:t>Task</a:t>
            </a:r>
            <a:r>
              <a:rPr lang="en-US" sz="2400" dirty="0">
                <a:latin typeface="Times New Roman" panose="02020603050405020304" pitchFamily="18" charset="0"/>
                <a:cs typeface="Times New Roman" panose="02020603050405020304" pitchFamily="18" charset="0"/>
              </a:rPr>
              <a:t>: A task is a subcomponent of a data processing job.</a:t>
            </a:r>
          </a:p>
          <a:p>
            <a:pPr algn="just"/>
            <a:r>
              <a:rPr lang="en-US" sz="2400" dirty="0">
                <a:solidFill>
                  <a:schemeClr val="accent3"/>
                </a:solidFill>
                <a:latin typeface="Times New Roman" panose="02020603050405020304" pitchFamily="18" charset="0"/>
                <a:cs typeface="Times New Roman" panose="02020603050405020304" pitchFamily="18" charset="0"/>
              </a:rPr>
              <a:t>Note</a:t>
            </a:r>
          </a:p>
          <a:p>
            <a:pPr algn="just"/>
            <a:r>
              <a:rPr lang="en-US" sz="2400" dirty="0">
                <a:solidFill>
                  <a:schemeClr val="accent3"/>
                </a:solidFill>
                <a:latin typeface="Times New Roman" panose="02020603050405020304" pitchFamily="18" charset="0"/>
                <a:cs typeface="Times New Roman" panose="02020603050405020304" pitchFamily="18" charset="0"/>
              </a:rPr>
              <a:t>A Spark application and the driver program are used as synonyms for each other.</a:t>
            </a:r>
            <a:endParaRPr lang="en-IN" sz="2400" dirty="0">
              <a:solidFill>
                <a:schemeClr val="accent3"/>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248" y="6294002"/>
            <a:ext cx="6572250" cy="179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24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1000"/>
                                        <p:tgtEl>
                                          <p:spTgt spid="5">
                                            <p:txEl>
                                              <p:pRg st="3" end="3"/>
                                            </p:txEl>
                                          </p:spTgt>
                                        </p:tgtEl>
                                      </p:cBhvr>
                                    </p:animEffect>
                                    <p:anim calcmode="lin" valueType="num">
                                      <p:cBhvr>
                                        <p:cTn id="3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6" presetID="6" presetClass="entr" presetSubtype="16" fill="hold" nodeType="with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Effect transition="in" filter="circle(in)">
                                      <p:cBhvr>
                                        <p:cTn id="38" dur="2000"/>
                                        <p:tgtEl>
                                          <p:spTgt spid="5">
                                            <p:txEl>
                                              <p:pRg st="4" end="4"/>
                                            </p:txEl>
                                          </p:spTgt>
                                        </p:tgtEl>
                                      </p:cBhvr>
                                    </p:animEffect>
                                  </p:childTnLst>
                                </p:cTn>
                              </p:par>
                              <p:par>
                                <p:cTn id="39" presetID="6" presetClass="entr" presetSubtype="16"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circle(in)">
                                      <p:cBhvr>
                                        <p:cTn id="41" dur="2000"/>
                                        <p:tgtEl>
                                          <p:spTgt spid="5">
                                            <p:txEl>
                                              <p:pRg st="5" end="5"/>
                                            </p:txEl>
                                          </p:spTgt>
                                        </p:tgtEl>
                                      </p:cBhvr>
                                    </p:animEffect>
                                  </p:childTnLst>
                                </p:cTn>
                              </p:par>
                              <p:par>
                                <p:cTn id="42" presetID="6" presetClass="entr" presetSubtype="16" fill="hold" nodeType="with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circle(in)">
                                      <p:cBhvr>
                                        <p:cTn id="44" dur="2000"/>
                                        <p:tgtEl>
                                          <p:spTgt spid="5">
                                            <p:txEl>
                                              <p:pRg st="6" end="6"/>
                                            </p:txEl>
                                          </p:spTgt>
                                        </p:tgtEl>
                                      </p:cBhvr>
                                    </p:animEffect>
                                  </p:childTnLst>
                                </p:cTn>
                              </p:par>
                              <p:par>
                                <p:cTn id="45" presetID="42" presetClass="entr" presetSubtype="0" fill="hold"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1000"/>
                                        <p:tgtEl>
                                          <p:spTgt spid="5">
                                            <p:txEl>
                                              <p:pRg st="7" end="7"/>
                                            </p:txEl>
                                          </p:spTgt>
                                        </p:tgtEl>
                                      </p:cBhvr>
                                    </p:animEffect>
                                    <p:anim calcmode="lin" valueType="num">
                                      <p:cBhvr>
                                        <p:cTn id="4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fade">
                                      <p:cBhvr>
                                        <p:cTn id="52" dur="1000"/>
                                        <p:tgtEl>
                                          <p:spTgt spid="5">
                                            <p:txEl>
                                              <p:pRg st="8" end="8"/>
                                            </p:txEl>
                                          </p:spTgt>
                                        </p:tgtEl>
                                      </p:cBhvr>
                                    </p:animEffect>
                                    <p:anim calcmode="lin" valueType="num">
                                      <p:cBhvr>
                                        <p:cTn id="5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10539355" y="1499100"/>
            <a:ext cx="1637903" cy="291662"/>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21</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2365855"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Spark</a:t>
            </a:r>
            <a:endParaRPr lang="en-US"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0A4DAF3D-9B27-48D5-97A8-7147E160B03F}"/>
              </a:ext>
            </a:extLst>
          </p:cNvPr>
          <p:cNvSpPr/>
          <p:nvPr/>
        </p:nvSpPr>
        <p:spPr>
          <a:xfrm>
            <a:off x="159224" y="1031023"/>
            <a:ext cx="10214485" cy="830997"/>
          </a:xfrm>
          <a:prstGeom prst="rect">
            <a:avLst/>
          </a:prstGeom>
          <a:ln>
            <a:solidFill>
              <a:schemeClr val="accent1"/>
            </a:solidFill>
          </a:ln>
        </p:spPr>
        <p:txBody>
          <a:bodyPr wrap="square">
            <a:spAutoFit/>
          </a:bodyPr>
          <a:lstStyle/>
          <a:p>
            <a:pPr marL="457200" indent="-457200" algn="just">
              <a:buFont typeface="+mj-lt"/>
              <a:buAutoNum type="arabicPeriod"/>
            </a:pPr>
            <a:r>
              <a:rPr lang="en-US" sz="2400" dirty="0">
                <a:solidFill>
                  <a:schemeClr val="accent3"/>
                </a:solidFill>
                <a:latin typeface="Times New Roman" panose="02020603050405020304" pitchFamily="18" charset="0"/>
                <a:cs typeface="Times New Roman" panose="02020603050405020304" pitchFamily="18" charset="0"/>
              </a:rPr>
              <a:t>What actually happens when we execute code through Spark? </a:t>
            </a:r>
          </a:p>
          <a:p>
            <a:pPr marL="457200" indent="-457200" algn="just">
              <a:buFont typeface="+mj-lt"/>
              <a:buAutoNum type="arabicPeriod"/>
            </a:pPr>
            <a:r>
              <a:rPr lang="en-US" sz="2400" dirty="0">
                <a:solidFill>
                  <a:schemeClr val="accent3"/>
                </a:solidFill>
                <a:latin typeface="Times New Roman" panose="02020603050405020304" pitchFamily="18" charset="0"/>
                <a:cs typeface="Times New Roman" panose="02020603050405020304" pitchFamily="18" charset="0"/>
              </a:rPr>
              <a:t>How does Apache Spark run on our cluster? </a:t>
            </a:r>
            <a:endParaRPr lang="en-IN" sz="2400" dirty="0">
              <a:solidFill>
                <a:schemeClr val="accent3"/>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0073798E-8330-4400-91FF-91B5BBB90E27}"/>
              </a:ext>
            </a:extLst>
          </p:cNvPr>
          <p:cNvSpPr/>
          <p:nvPr/>
        </p:nvSpPr>
        <p:spPr>
          <a:xfrm>
            <a:off x="101450" y="2931024"/>
            <a:ext cx="11111026" cy="1569660"/>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high level components of a Spark application include </a:t>
            </a:r>
          </a:p>
          <a:p>
            <a:pPr marL="914400" lvl="1" indent="-457200" algn="just">
              <a:buFont typeface="+mj-lt"/>
              <a:buAutoNum type="arabicPeriod"/>
            </a:pPr>
            <a:r>
              <a:rPr lang="en-US" sz="2400" dirty="0">
                <a:latin typeface="Times New Roman" panose="02020603050405020304" pitchFamily="18" charset="0"/>
                <a:cs typeface="Times New Roman" panose="02020603050405020304" pitchFamily="18" charset="0"/>
              </a:rPr>
              <a:t>the </a:t>
            </a:r>
            <a:r>
              <a:rPr lang="en-US" sz="2400" dirty="0">
                <a:solidFill>
                  <a:schemeClr val="accent3"/>
                </a:solidFill>
                <a:latin typeface="Times New Roman" panose="02020603050405020304" pitchFamily="18" charset="0"/>
                <a:cs typeface="Times New Roman" panose="02020603050405020304" pitchFamily="18" charset="0"/>
              </a:rPr>
              <a:t>Spark driver, </a:t>
            </a:r>
          </a:p>
          <a:p>
            <a:pPr marL="914400" lvl="1" indent="-457200" algn="just">
              <a:buFont typeface="+mj-lt"/>
              <a:buAutoNum type="arabicPeriod"/>
            </a:pPr>
            <a:r>
              <a:rPr lang="en-US" sz="2400" dirty="0">
                <a:latin typeface="Times New Roman" panose="02020603050405020304" pitchFamily="18" charset="0"/>
                <a:cs typeface="Times New Roman" panose="02020603050405020304" pitchFamily="18" charset="0"/>
              </a:rPr>
              <a:t>the Spark executors and </a:t>
            </a:r>
          </a:p>
          <a:p>
            <a:pPr marL="914400" lvl="1" indent="-457200" algn="just">
              <a:buFont typeface="+mj-lt"/>
              <a:buAutoNum type="arabicPeriod"/>
            </a:pPr>
            <a:r>
              <a:rPr lang="en-US" sz="2400" dirty="0">
                <a:latin typeface="Times New Roman" panose="02020603050405020304" pitchFamily="18" charset="0"/>
                <a:cs typeface="Times New Roman" panose="02020603050405020304" pitchFamily="18" charset="0"/>
              </a:rPr>
              <a:t>the Cluster Manager.</a:t>
            </a:r>
            <a:endParaRPr lang="en-IN" sz="2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1A95859A-CA99-49F6-BB90-51F18A2C4C27}"/>
              </a:ext>
            </a:extLst>
          </p:cNvPr>
          <p:cNvSpPr/>
          <p:nvPr/>
        </p:nvSpPr>
        <p:spPr>
          <a:xfrm>
            <a:off x="101450" y="2173666"/>
            <a:ext cx="5464701" cy="461665"/>
          </a:xfrm>
          <a:prstGeom prst="rect">
            <a:avLst/>
          </a:prstGeom>
          <a:ln>
            <a:solidFill>
              <a:schemeClr val="accent1"/>
            </a:solidFill>
          </a:ln>
        </p:spPr>
        <p:txBody>
          <a:bodyPr wrap="none">
            <a:spAutoFit/>
          </a:bodyPr>
          <a:lstStyle/>
          <a:p>
            <a:r>
              <a:rPr lang="en-US" sz="2400" b="1" dirty="0">
                <a:solidFill>
                  <a:schemeClr val="accent3"/>
                </a:solidFill>
                <a:latin typeface="Times New Roman" panose="02020603050405020304" pitchFamily="18" charset="0"/>
                <a:cs typeface="Times New Roman" panose="02020603050405020304" pitchFamily="18" charset="0"/>
              </a:rPr>
              <a:t>The Architecture of a Spark Application</a:t>
            </a:r>
          </a:p>
        </p:txBody>
      </p:sp>
      <p:sp>
        <p:nvSpPr>
          <p:cNvPr id="8" name="Rectangle 7">
            <a:extLst>
              <a:ext uri="{FF2B5EF4-FFF2-40B4-BE49-F238E27FC236}">
                <a16:creationId xmlns:a16="http://schemas.microsoft.com/office/drawing/2014/main" xmlns="" id="{90FCBBFD-E1A3-4963-AC36-645420E70C82}"/>
              </a:ext>
            </a:extLst>
          </p:cNvPr>
          <p:cNvSpPr/>
          <p:nvPr/>
        </p:nvSpPr>
        <p:spPr>
          <a:xfrm>
            <a:off x="82946" y="4865605"/>
            <a:ext cx="11129530" cy="2985433"/>
          </a:xfrm>
          <a:prstGeom prst="rect">
            <a:avLst/>
          </a:prstGeom>
          <a:ln>
            <a:solidFill>
              <a:schemeClr val="accent1"/>
            </a:solidFill>
          </a:ln>
        </p:spPr>
        <p:txBody>
          <a:bodyPr wrap="square">
            <a:spAutoFit/>
          </a:bodyPr>
          <a:lstStyle/>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The Spark driver is really the process that is in the driver seat of your Spark Application. It controls the execution of a Spark application and maintains all of the state of the Spark cluster, which includes the state and tasks of the executors. </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The driver must interface with the cluster manager in order to get physical resources and launch executors. </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To put this in simple terms, this process is just a process on a physical machine that is responsible for maintaining the state of the application running on the cluster.</a:t>
            </a:r>
          </a:p>
        </p:txBody>
      </p:sp>
    </p:spTree>
    <p:extLst>
      <p:ext uri="{BB962C8B-B14F-4D97-AF65-F5344CB8AC3E}">
        <p14:creationId xmlns:p14="http://schemas.microsoft.com/office/powerpoint/2010/main" val="292096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arn(inVertic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circle(in)">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circle(in)">
                                      <p:cBhvr>
                                        <p:cTn id="27" dur="20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circle(in)">
                                      <p:cBhvr>
                                        <p:cTn id="32" dur="20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circle(in)">
                                      <p:cBhvr>
                                        <p:cTn id="37" dur="20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circle(in)">
                                      <p:cBhvr>
                                        <p:cTn id="42"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10539355" y="1499100"/>
            <a:ext cx="1637903" cy="291662"/>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22</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2365855"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Spark</a:t>
            </a:r>
            <a:endParaRPr lang="en-US"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0073798E-8330-4400-91FF-91B5BBB90E27}"/>
              </a:ext>
            </a:extLst>
          </p:cNvPr>
          <p:cNvSpPr/>
          <p:nvPr/>
        </p:nvSpPr>
        <p:spPr>
          <a:xfrm>
            <a:off x="101450" y="1606713"/>
            <a:ext cx="11111026" cy="1569660"/>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high level components of a Spark application include </a:t>
            </a:r>
          </a:p>
          <a:p>
            <a:pPr marL="914400" lvl="1" indent="-457200" algn="just">
              <a:buFont typeface="+mj-lt"/>
              <a:buAutoNum type="arabicPeriod"/>
            </a:pPr>
            <a:r>
              <a:rPr lang="en-US" sz="2400" dirty="0">
                <a:latin typeface="Times New Roman" panose="02020603050405020304" pitchFamily="18" charset="0"/>
                <a:cs typeface="Times New Roman" panose="02020603050405020304" pitchFamily="18" charset="0"/>
              </a:rPr>
              <a:t>the Spark driver, </a:t>
            </a:r>
          </a:p>
          <a:p>
            <a:pPr marL="914400" lvl="1" indent="-457200" algn="just">
              <a:buFont typeface="+mj-lt"/>
              <a:buAutoNum type="arabicPeriod"/>
            </a:pPr>
            <a:r>
              <a:rPr lang="en-US" sz="2400" dirty="0">
                <a:latin typeface="Times New Roman" panose="02020603050405020304" pitchFamily="18" charset="0"/>
                <a:cs typeface="Times New Roman" panose="02020603050405020304" pitchFamily="18" charset="0"/>
              </a:rPr>
              <a:t>the </a:t>
            </a:r>
            <a:r>
              <a:rPr lang="en-US" sz="2400" dirty="0">
                <a:solidFill>
                  <a:schemeClr val="accent3"/>
                </a:solidFill>
                <a:latin typeface="Times New Roman" panose="02020603050405020304" pitchFamily="18" charset="0"/>
                <a:cs typeface="Times New Roman" panose="02020603050405020304" pitchFamily="18" charset="0"/>
              </a:rPr>
              <a:t>Spark executors </a:t>
            </a:r>
            <a:r>
              <a:rPr lang="en-US" sz="2400" dirty="0">
                <a:latin typeface="Times New Roman" panose="02020603050405020304" pitchFamily="18" charset="0"/>
                <a:cs typeface="Times New Roman" panose="02020603050405020304" pitchFamily="18" charset="0"/>
              </a:rPr>
              <a:t>and </a:t>
            </a:r>
          </a:p>
          <a:p>
            <a:pPr marL="914400" lvl="1" indent="-457200" algn="just">
              <a:buFont typeface="+mj-lt"/>
              <a:buAutoNum type="arabicPeriod"/>
            </a:pPr>
            <a:r>
              <a:rPr lang="en-US" sz="2400" dirty="0">
                <a:latin typeface="Times New Roman" panose="02020603050405020304" pitchFamily="18" charset="0"/>
                <a:cs typeface="Times New Roman" panose="02020603050405020304" pitchFamily="18" charset="0"/>
              </a:rPr>
              <a:t>the </a:t>
            </a:r>
            <a:r>
              <a:rPr lang="en-US" sz="2400" dirty="0">
                <a:solidFill>
                  <a:schemeClr val="accent3"/>
                </a:solidFill>
                <a:latin typeface="Times New Roman" panose="02020603050405020304" pitchFamily="18" charset="0"/>
                <a:cs typeface="Times New Roman" panose="02020603050405020304" pitchFamily="18" charset="0"/>
              </a:rPr>
              <a:t>Cluster Manager</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1A95859A-CA99-49F6-BB90-51F18A2C4C27}"/>
              </a:ext>
            </a:extLst>
          </p:cNvPr>
          <p:cNvSpPr/>
          <p:nvPr/>
        </p:nvSpPr>
        <p:spPr>
          <a:xfrm>
            <a:off x="101450" y="985079"/>
            <a:ext cx="5110373" cy="461665"/>
          </a:xfrm>
          <a:prstGeom prst="rect">
            <a:avLst/>
          </a:prstGeom>
          <a:ln>
            <a:solidFill>
              <a:schemeClr val="accent1"/>
            </a:solidFill>
          </a:ln>
        </p:spPr>
        <p:txBody>
          <a:bodyPr wrap="none">
            <a:spAutoFit/>
          </a:bodyPr>
          <a:lstStyle/>
          <a:p>
            <a:r>
              <a:rPr lang="en-US" sz="2400" dirty="0">
                <a:solidFill>
                  <a:schemeClr val="accent3"/>
                </a:solidFill>
                <a:latin typeface="Times New Roman" panose="02020603050405020304" pitchFamily="18" charset="0"/>
                <a:cs typeface="Times New Roman" panose="02020603050405020304" pitchFamily="18" charset="0"/>
              </a:rPr>
              <a:t>The Architecture of a Spark Application</a:t>
            </a:r>
          </a:p>
        </p:txBody>
      </p:sp>
      <p:sp>
        <p:nvSpPr>
          <p:cNvPr id="8" name="Rectangle 7">
            <a:extLst>
              <a:ext uri="{FF2B5EF4-FFF2-40B4-BE49-F238E27FC236}">
                <a16:creationId xmlns:a16="http://schemas.microsoft.com/office/drawing/2014/main" xmlns="" id="{90FCBBFD-E1A3-4963-AC36-645420E70C82}"/>
              </a:ext>
            </a:extLst>
          </p:cNvPr>
          <p:cNvSpPr/>
          <p:nvPr/>
        </p:nvSpPr>
        <p:spPr>
          <a:xfrm>
            <a:off x="82946" y="3273278"/>
            <a:ext cx="11129530" cy="2246769"/>
          </a:xfrm>
          <a:prstGeom prst="rect">
            <a:avLst/>
          </a:prstGeom>
          <a:ln>
            <a:solidFill>
              <a:schemeClr val="accent1"/>
            </a:solidFill>
          </a:ln>
        </p:spPr>
        <p:txBody>
          <a:bodyPr wrap="square">
            <a:spAutoFit/>
          </a:bodyPr>
          <a:lstStyle/>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The Spark executors are the processes that perform the tasks assigned by the Spark driver. </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They have one responsibility, take the tasks assigned to them by the driver, run them and report back their state and results. </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Each Spark Application will have its own separate executor processes. </a:t>
            </a:r>
          </a:p>
        </p:txBody>
      </p:sp>
      <p:sp>
        <p:nvSpPr>
          <p:cNvPr id="10" name="Rectangle 9">
            <a:extLst>
              <a:ext uri="{FF2B5EF4-FFF2-40B4-BE49-F238E27FC236}">
                <a16:creationId xmlns:a16="http://schemas.microsoft.com/office/drawing/2014/main" xmlns="" id="{DACA0A0B-8F4C-4194-9246-9BBED2710353}"/>
              </a:ext>
            </a:extLst>
          </p:cNvPr>
          <p:cNvSpPr/>
          <p:nvPr/>
        </p:nvSpPr>
        <p:spPr>
          <a:xfrm>
            <a:off x="157273" y="5680514"/>
            <a:ext cx="11055202" cy="2246769"/>
          </a:xfrm>
          <a:prstGeom prst="rect">
            <a:avLst/>
          </a:prstGeom>
          <a:ln>
            <a:solidFill>
              <a:schemeClr val="accent1"/>
            </a:solidFill>
          </a:ln>
        </p:spPr>
        <p:txBody>
          <a:bodyPr wrap="square">
            <a:spAutoFit/>
          </a:bodyPr>
          <a:lstStyle/>
          <a:p>
            <a:pPr algn="just">
              <a:spcBef>
                <a:spcPts val="600"/>
              </a:spcBef>
              <a:spcAft>
                <a:spcPts val="600"/>
              </a:spcAft>
            </a:pPr>
            <a:r>
              <a:rPr lang="en-US" sz="2400" i="1" u="sng" dirty="0">
                <a:solidFill>
                  <a:schemeClr val="accent3"/>
                </a:solidFill>
                <a:latin typeface="Times New Roman" panose="02020603050405020304" pitchFamily="18" charset="0"/>
                <a:cs typeface="Times New Roman" panose="02020603050405020304" pitchFamily="18" charset="0"/>
              </a:rPr>
              <a:t>Cluster Manager</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This is responsible for maintaining a cluster of machines that will run your Spark Application. </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Cluster managers have their own ‘driver’ and ‘worker’ abstractions, but the difference is that these are tied to physical machines rather than processes.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69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circle(in)">
                                      <p:cBhvr>
                                        <p:cTn id="14" dur="20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circle(in)">
                                      <p:cBhvr>
                                        <p:cTn id="19" dur="20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circle(in)">
                                      <p:cBhvr>
                                        <p:cTn id="24" dur="20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circle(in)">
                                      <p:cBhvr>
                                        <p:cTn id="29" dur="20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barn(inVertical)">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circle(in)">
                                      <p:cBhvr>
                                        <p:cTn id="39" dur="2000"/>
                                        <p:tgtEl>
                                          <p:spTgt spid="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8">
                                            <p:txEl>
                                              <p:pRg st="1" end="1"/>
                                            </p:txEl>
                                          </p:spTgt>
                                        </p:tgtEl>
                                        <p:attrNameLst>
                                          <p:attrName>style.visibility</p:attrName>
                                        </p:attrNameLst>
                                      </p:cBhvr>
                                      <p:to>
                                        <p:strVal val="visible"/>
                                      </p:to>
                                    </p:set>
                                    <p:animEffect transition="in" filter="circle(in)">
                                      <p:cBhvr>
                                        <p:cTn id="44" dur="2000"/>
                                        <p:tgtEl>
                                          <p:spTgt spid="8">
                                            <p:txEl>
                                              <p:pRg st="1" end="1"/>
                                            </p:txEl>
                                          </p:spTgt>
                                        </p:tgtEl>
                                      </p:cBhvr>
                                    </p:animEffect>
                                  </p:childTnLst>
                                </p:cTn>
                              </p:par>
                              <p:par>
                                <p:cTn id="45" presetID="6" presetClass="entr" presetSubtype="16" fill="hold" nodeType="with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circle(in)">
                                      <p:cBhvr>
                                        <p:cTn id="47" dur="2000"/>
                                        <p:tgtEl>
                                          <p:spTgt spid="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circle(in)">
                                      <p:cBhvr>
                                        <p:cTn id="52" dur="2000"/>
                                        <p:tgtEl>
                                          <p:spTgt spid="10">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10">
                                            <p:txEl>
                                              <p:pRg st="1" end="1"/>
                                            </p:txEl>
                                          </p:spTgt>
                                        </p:tgtEl>
                                        <p:attrNameLst>
                                          <p:attrName>style.visibility</p:attrName>
                                        </p:attrNameLst>
                                      </p:cBhvr>
                                      <p:to>
                                        <p:strVal val="visible"/>
                                      </p:to>
                                    </p:set>
                                    <p:animEffect transition="in" filter="circle(in)">
                                      <p:cBhvr>
                                        <p:cTn id="57" dur="2000"/>
                                        <p:tgtEl>
                                          <p:spTgt spid="10">
                                            <p:txEl>
                                              <p:pRg st="1" end="1"/>
                                            </p:txEl>
                                          </p:spTgt>
                                        </p:tgtEl>
                                      </p:cBhvr>
                                    </p:animEffect>
                                  </p:childTnLst>
                                </p:cTn>
                              </p:par>
                              <p:par>
                                <p:cTn id="58" presetID="6" presetClass="entr" presetSubtype="16" fill="hold" nodeType="withEffect">
                                  <p:stCondLst>
                                    <p:cond delay="0"/>
                                  </p:stCondLst>
                                  <p:childTnLst>
                                    <p:set>
                                      <p:cBhvr>
                                        <p:cTn id="59" dur="1" fill="hold">
                                          <p:stCondLst>
                                            <p:cond delay="0"/>
                                          </p:stCondLst>
                                        </p:cTn>
                                        <p:tgtEl>
                                          <p:spTgt spid="10">
                                            <p:txEl>
                                              <p:pRg st="2" end="2"/>
                                            </p:txEl>
                                          </p:spTgt>
                                        </p:tgtEl>
                                        <p:attrNameLst>
                                          <p:attrName>style.visibility</p:attrName>
                                        </p:attrNameLst>
                                      </p:cBhvr>
                                      <p:to>
                                        <p:strVal val="visible"/>
                                      </p:to>
                                    </p:set>
                                    <p:animEffect transition="in" filter="circle(in)">
                                      <p:cBhvr>
                                        <p:cTn id="60" dur="20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10539355" y="1499100"/>
            <a:ext cx="1637903" cy="291662"/>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23</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2365855"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Spark</a:t>
            </a:r>
            <a:endParaRPr lang="en-US" sz="32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1A95859A-CA99-49F6-BB90-51F18A2C4C27}"/>
              </a:ext>
            </a:extLst>
          </p:cNvPr>
          <p:cNvSpPr/>
          <p:nvPr/>
        </p:nvSpPr>
        <p:spPr>
          <a:xfrm>
            <a:off x="101450" y="985079"/>
            <a:ext cx="5110373" cy="461665"/>
          </a:xfrm>
          <a:prstGeom prst="rect">
            <a:avLst/>
          </a:prstGeom>
          <a:ln>
            <a:solidFill>
              <a:schemeClr val="accent1"/>
            </a:solidFill>
          </a:ln>
        </p:spPr>
        <p:txBody>
          <a:bodyPr wrap="none">
            <a:spAutoFit/>
          </a:bodyPr>
          <a:lstStyle/>
          <a:p>
            <a:r>
              <a:rPr lang="en-US" sz="2400" dirty="0">
                <a:solidFill>
                  <a:schemeClr val="accent3"/>
                </a:solidFill>
                <a:latin typeface="Times New Roman" panose="02020603050405020304" pitchFamily="18" charset="0"/>
                <a:cs typeface="Times New Roman" panose="02020603050405020304" pitchFamily="18" charset="0"/>
              </a:rPr>
              <a:t>The Architecture of a Spark Application</a:t>
            </a:r>
          </a:p>
        </p:txBody>
      </p:sp>
      <p:pic>
        <p:nvPicPr>
          <p:cNvPr id="4" name="Picture 3">
            <a:extLst>
              <a:ext uri="{FF2B5EF4-FFF2-40B4-BE49-F238E27FC236}">
                <a16:creationId xmlns:a16="http://schemas.microsoft.com/office/drawing/2014/main" xmlns="" id="{9DDB8A42-5C8D-42AE-8799-A8EB61F35734}"/>
              </a:ext>
            </a:extLst>
          </p:cNvPr>
          <p:cNvPicPr>
            <a:picLocks noChangeAspect="1"/>
          </p:cNvPicPr>
          <p:nvPr/>
        </p:nvPicPr>
        <p:blipFill>
          <a:blip r:embed="rId2"/>
          <a:stretch>
            <a:fillRect/>
          </a:stretch>
        </p:blipFill>
        <p:spPr>
          <a:xfrm>
            <a:off x="274828" y="1888331"/>
            <a:ext cx="6257925" cy="4467225"/>
          </a:xfrm>
          <a:prstGeom prst="rect">
            <a:avLst/>
          </a:prstGeom>
        </p:spPr>
      </p:pic>
      <p:pic>
        <p:nvPicPr>
          <p:cNvPr id="9" name="Picture 8">
            <a:extLst>
              <a:ext uri="{FF2B5EF4-FFF2-40B4-BE49-F238E27FC236}">
                <a16:creationId xmlns:a16="http://schemas.microsoft.com/office/drawing/2014/main" xmlns="" id="{79482BB5-8BB9-404C-B0C9-D8CFE5F7E276}"/>
              </a:ext>
            </a:extLst>
          </p:cNvPr>
          <p:cNvPicPr>
            <a:picLocks noChangeAspect="1"/>
          </p:cNvPicPr>
          <p:nvPr/>
        </p:nvPicPr>
        <p:blipFill>
          <a:blip r:embed="rId3"/>
          <a:stretch>
            <a:fillRect/>
          </a:stretch>
        </p:blipFill>
        <p:spPr>
          <a:xfrm>
            <a:off x="1669083" y="6355556"/>
            <a:ext cx="4863670" cy="903253"/>
          </a:xfrm>
          <a:prstGeom prst="rect">
            <a:avLst/>
          </a:prstGeom>
        </p:spPr>
      </p:pic>
      <p:sp>
        <p:nvSpPr>
          <p:cNvPr id="11" name="Rectangle 10">
            <a:extLst>
              <a:ext uri="{FF2B5EF4-FFF2-40B4-BE49-F238E27FC236}">
                <a16:creationId xmlns:a16="http://schemas.microsoft.com/office/drawing/2014/main" xmlns="" id="{DA5F4C4C-8D50-4BDD-B64C-C51DD93D164D}"/>
              </a:ext>
            </a:extLst>
          </p:cNvPr>
          <p:cNvSpPr/>
          <p:nvPr/>
        </p:nvSpPr>
        <p:spPr>
          <a:xfrm>
            <a:off x="6747259" y="1017311"/>
            <a:ext cx="3127455" cy="1938992"/>
          </a:xfrm>
          <a:prstGeom prst="rect">
            <a:avLst/>
          </a:prstGeom>
          <a:ln>
            <a:solidFill>
              <a:schemeClr val="accent1"/>
            </a:solidFill>
          </a:ln>
        </p:spPr>
        <p:txBody>
          <a:bodyPr wrap="square">
            <a:spAutoFit/>
          </a:bodyPr>
          <a:lstStyle/>
          <a:p>
            <a:r>
              <a:rPr lang="en-US" sz="2400" dirty="0">
                <a:latin typeface="Times New Roman" panose="02020603050405020304" pitchFamily="18" charset="0"/>
                <a:cs typeface="Times New Roman" panose="02020603050405020304" pitchFamily="18" charset="0"/>
              </a:rPr>
              <a:t>Execution Modes</a:t>
            </a:r>
          </a:p>
          <a:p>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Cluster Mode,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Client Mode and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Local Mode.</a:t>
            </a:r>
            <a:endParaRPr lang="en-IN"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xmlns="" id="{29B084E0-E63A-4AF4-A09D-C88D6A59ECAE}"/>
              </a:ext>
            </a:extLst>
          </p:cNvPr>
          <p:cNvSpPr/>
          <p:nvPr/>
        </p:nvSpPr>
        <p:spPr>
          <a:xfrm>
            <a:off x="6532753" y="3159232"/>
            <a:ext cx="4863670" cy="4462760"/>
          </a:xfrm>
          <a:prstGeom prst="rect">
            <a:avLst/>
          </a:prstGeom>
          <a:ln>
            <a:solidFill>
              <a:schemeClr val="accent1"/>
            </a:solidFill>
          </a:ln>
        </p:spPr>
        <p:txBody>
          <a:bodyPr wrap="square">
            <a:spAutoFit/>
          </a:bodyPr>
          <a:lstStyle/>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In cluster mode, A user submits a pre-complied JAR to the cluster manager. </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The cluster manager then launches the driver process on a worker node inside the cluster, in addition to the executor processes. </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The cluster manager is responsible for maintaining all Spark Application related processes. </a:t>
            </a:r>
          </a:p>
        </p:txBody>
      </p:sp>
    </p:spTree>
    <p:extLst>
      <p:ext uri="{BB962C8B-B14F-4D97-AF65-F5344CB8AC3E}">
        <p14:creationId xmlns:p14="http://schemas.microsoft.com/office/powerpoint/2010/main" val="238241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circle(in)">
                                      <p:cBhvr>
                                        <p:cTn id="14" dur="20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Effect transition="in" filter="fade">
                                      <p:cBhvr>
                                        <p:cTn id="31" dur="1000"/>
                                        <p:tgtEl>
                                          <p:spTgt spid="12">
                                            <p:txEl>
                                              <p:pRg st="0" end="0"/>
                                            </p:txEl>
                                          </p:spTgt>
                                        </p:tgtEl>
                                      </p:cBhvr>
                                    </p:animEffect>
                                    <p:anim calcmode="lin" valueType="num">
                                      <p:cBhvr>
                                        <p:cTn id="3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xEl>
                                              <p:pRg st="1" end="1"/>
                                            </p:txEl>
                                          </p:spTgt>
                                        </p:tgtEl>
                                        <p:attrNameLst>
                                          <p:attrName>style.visibility</p:attrName>
                                        </p:attrNameLst>
                                      </p:cBhvr>
                                      <p:to>
                                        <p:strVal val="visible"/>
                                      </p:to>
                                    </p:set>
                                    <p:animEffect transition="in" filter="fade">
                                      <p:cBhvr>
                                        <p:cTn id="36" dur="1000"/>
                                        <p:tgtEl>
                                          <p:spTgt spid="12">
                                            <p:txEl>
                                              <p:pRg st="1" end="1"/>
                                            </p:txEl>
                                          </p:spTgt>
                                        </p:tgtEl>
                                      </p:cBhvr>
                                    </p:animEffect>
                                    <p:anim calcmode="lin" valueType="num">
                                      <p:cBhvr>
                                        <p:cTn id="37"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animEffect transition="in" filter="fade">
                                      <p:cBhvr>
                                        <p:cTn id="41" dur="1000"/>
                                        <p:tgtEl>
                                          <p:spTgt spid="12">
                                            <p:txEl>
                                              <p:pRg st="2" end="2"/>
                                            </p:txEl>
                                          </p:spTgt>
                                        </p:tgtEl>
                                      </p:cBhvr>
                                    </p:animEffect>
                                    <p:anim calcmode="lin" valueType="num">
                                      <p:cBhvr>
                                        <p:cTn id="4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10539355" y="1499100"/>
            <a:ext cx="1637903" cy="291662"/>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24</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2365855"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Spark</a:t>
            </a:r>
            <a:endParaRPr lang="en-US"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275381BA-4F91-4283-887D-8EBBECD8676B}"/>
              </a:ext>
            </a:extLst>
          </p:cNvPr>
          <p:cNvSpPr/>
          <p:nvPr/>
        </p:nvSpPr>
        <p:spPr>
          <a:xfrm>
            <a:off x="316879" y="3670110"/>
            <a:ext cx="10198721" cy="2092881"/>
          </a:xfrm>
          <a:prstGeom prst="rect">
            <a:avLst/>
          </a:prstGeom>
          <a:ln>
            <a:solidFill>
              <a:schemeClr val="accent1"/>
            </a:solidFill>
          </a:ln>
        </p:spPr>
        <p:txBody>
          <a:bodyPr wrap="square">
            <a:spAutoFit/>
          </a:bodyPr>
          <a:lstStyle/>
          <a:p>
            <a:pPr marL="342900" indent="-342900" algn="just">
              <a:spcBef>
                <a:spcPts val="600"/>
              </a:spcBef>
              <a:spcAft>
                <a:spcPts val="600"/>
              </a:spcAft>
              <a:buFont typeface="Wingdings" panose="05000000000000000000" pitchFamily="2" charset="2"/>
              <a:buChar char="ü"/>
            </a:pPr>
            <a:r>
              <a:rPr lang="en-US" sz="2400" dirty="0">
                <a:solidFill>
                  <a:schemeClr val="accent3"/>
                </a:solidFill>
                <a:latin typeface="Times New Roman" panose="02020603050405020304" pitchFamily="18" charset="0"/>
                <a:cs typeface="Times New Roman" panose="02020603050405020304" pitchFamily="18" charset="0"/>
              </a:rPr>
              <a:t>Local mode</a:t>
            </a:r>
            <a:r>
              <a:rPr lang="en-US" sz="2400" dirty="0">
                <a:latin typeface="Times New Roman" panose="02020603050405020304" pitchFamily="18" charset="0"/>
                <a:cs typeface="Times New Roman" panose="02020603050405020304" pitchFamily="18" charset="0"/>
              </a:rPr>
              <a:t> is very different from both cluster and client modes. Local mode runs the entire Spark Application on a single machine and it achieves parallelism through threads on that single machine. </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We use this mode as a way to learn Spark, test applications or just experiment with Spark. </a:t>
            </a:r>
            <a:endParaRPr lang="en-IN"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A2A7C82E-3396-4C4B-96A6-E43E28354F70}"/>
              </a:ext>
            </a:extLst>
          </p:cNvPr>
          <p:cNvSpPr/>
          <p:nvPr/>
        </p:nvSpPr>
        <p:spPr>
          <a:xfrm>
            <a:off x="316880" y="1330642"/>
            <a:ext cx="10198721" cy="2246769"/>
          </a:xfrm>
          <a:prstGeom prst="rect">
            <a:avLst/>
          </a:prstGeom>
          <a:ln>
            <a:solidFill>
              <a:schemeClr val="accent1"/>
            </a:solidFill>
          </a:ln>
        </p:spPr>
        <p:txBody>
          <a:bodyPr wrap="square">
            <a:spAutoFit/>
          </a:bodyPr>
          <a:lstStyle/>
          <a:p>
            <a:pPr marL="342900" indent="-342900" algn="just">
              <a:spcBef>
                <a:spcPts val="600"/>
              </a:spcBef>
              <a:spcAft>
                <a:spcPts val="600"/>
              </a:spcAft>
              <a:buFont typeface="Wingdings" panose="05000000000000000000" pitchFamily="2" charset="2"/>
              <a:buChar char="ü"/>
            </a:pPr>
            <a:r>
              <a:rPr lang="en-US" sz="2400" dirty="0">
                <a:solidFill>
                  <a:schemeClr val="accent3"/>
                </a:solidFill>
                <a:latin typeface="Times New Roman" panose="02020603050405020304" pitchFamily="18" charset="0"/>
                <a:cs typeface="Times New Roman" panose="02020603050405020304" pitchFamily="18" charset="0"/>
              </a:rPr>
              <a:t>Client mode</a:t>
            </a:r>
            <a:r>
              <a:rPr lang="en-US" sz="2400" dirty="0">
                <a:latin typeface="Times New Roman" panose="02020603050405020304" pitchFamily="18" charset="0"/>
                <a:cs typeface="Times New Roman" panose="02020603050405020304" pitchFamily="18" charset="0"/>
              </a:rPr>
              <a:t> is almost the same as cluster mode, however the Spark driver remains on the </a:t>
            </a:r>
            <a:r>
              <a:rPr lang="en-US" sz="2400" dirty="0">
                <a:solidFill>
                  <a:schemeClr val="accent3"/>
                </a:solidFill>
                <a:latin typeface="Times New Roman" panose="02020603050405020304" pitchFamily="18" charset="0"/>
                <a:cs typeface="Times New Roman" panose="02020603050405020304" pitchFamily="18" charset="0"/>
              </a:rPr>
              <a:t>client machine that submitted the application</a:t>
            </a:r>
            <a:r>
              <a:rPr lang="en-US" sz="2400" dirty="0">
                <a:latin typeface="Times New Roman" panose="02020603050405020304" pitchFamily="18" charset="0"/>
                <a:cs typeface="Times New Roman" panose="02020603050405020304" pitchFamily="18" charset="0"/>
              </a:rPr>
              <a:t>. </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This means that the client machine is responsible for maintaining the Spark driver process and the cluster manager maintains the executor processes.</a:t>
            </a:r>
          </a:p>
          <a:p>
            <a:pPr marL="342900" indent="-342900" algn="just">
              <a:spcBef>
                <a:spcPts val="600"/>
              </a:spcBef>
              <a:spcAft>
                <a:spcPts val="600"/>
              </a:spcAf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26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barn(inVertical)">
                                      <p:cBhvr>
                                        <p:cTn id="14" dur="500"/>
                                        <p:tgtEl>
                                          <p:spTgt spid="8">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arn(inVertic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circle(in)">
                                      <p:cBhvr>
                                        <p:cTn id="22" dur="2000"/>
                                        <p:tgtEl>
                                          <p:spTgt spid="5">
                                            <p:txEl>
                                              <p:pRg st="0" end="0"/>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circle(in)">
                                      <p:cBhvr>
                                        <p:cTn id="25"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10539355" y="1499100"/>
            <a:ext cx="1637903" cy="291662"/>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25</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2365855"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Spark</a:t>
            </a:r>
            <a:endParaRPr lang="en-US"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B4478D03-2BC5-448A-BFAC-D785A72AB8F6}"/>
              </a:ext>
            </a:extLst>
          </p:cNvPr>
          <p:cNvSpPr/>
          <p:nvPr/>
        </p:nvSpPr>
        <p:spPr>
          <a:xfrm>
            <a:off x="159224" y="836419"/>
            <a:ext cx="7250569" cy="461665"/>
          </a:xfrm>
          <a:prstGeom prst="rect">
            <a:avLst/>
          </a:prstGeom>
          <a:ln>
            <a:solidFill>
              <a:schemeClr val="accent1"/>
            </a:solidFill>
          </a:ln>
        </p:spPr>
        <p:txBody>
          <a:bodyPr wrap="square">
            <a:spAutoFit/>
          </a:bodyPr>
          <a:lstStyle/>
          <a:p>
            <a:r>
              <a:rPr lang="en-US" sz="2400" dirty="0">
                <a:solidFill>
                  <a:schemeClr val="accent3"/>
                </a:solidFill>
                <a:latin typeface="Times New Roman" panose="02020603050405020304" pitchFamily="18" charset="0"/>
                <a:cs typeface="Times New Roman" panose="02020603050405020304" pitchFamily="18" charset="0"/>
              </a:rPr>
              <a:t>The Life cycle of a Spark Application outside of Spark</a:t>
            </a:r>
          </a:p>
        </p:txBody>
      </p:sp>
      <p:sp>
        <p:nvSpPr>
          <p:cNvPr id="7" name="Rectangle 6">
            <a:extLst>
              <a:ext uri="{FF2B5EF4-FFF2-40B4-BE49-F238E27FC236}">
                <a16:creationId xmlns:a16="http://schemas.microsoft.com/office/drawing/2014/main" xmlns="" id="{7F9BD352-2412-465A-9D3C-EAE87635B07D}"/>
              </a:ext>
            </a:extLst>
          </p:cNvPr>
          <p:cNvSpPr/>
          <p:nvPr/>
        </p:nvSpPr>
        <p:spPr>
          <a:xfrm>
            <a:off x="109331" y="1472646"/>
            <a:ext cx="11103144" cy="2769989"/>
          </a:xfrm>
          <a:prstGeom prst="rect">
            <a:avLst/>
          </a:prstGeom>
          <a:ln>
            <a:solidFill>
              <a:schemeClr val="accent1"/>
            </a:solidFill>
          </a:ln>
        </p:spPr>
        <p:txBody>
          <a:bodyPr wrap="square">
            <a:spAutoFit/>
          </a:bodyPr>
          <a:lstStyle/>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Submit an actual application in the form of a pre-complied JAR or library. </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Execute code on your local machine and make a request to the cluster manager driver node. </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Spark driver starts process and the cluster manager places the driver onto a node in the cluster. </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The client then executes the process and the application starts running on the cluster.</a:t>
            </a:r>
            <a:endParaRPr lang="en-IN" sz="2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E113FAC1-CD7B-4E16-A9F1-988860D5C43A}"/>
              </a:ext>
            </a:extLst>
          </p:cNvPr>
          <p:cNvSpPr/>
          <p:nvPr/>
        </p:nvSpPr>
        <p:spPr>
          <a:xfrm>
            <a:off x="159223" y="4480261"/>
            <a:ext cx="11053251" cy="830997"/>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./bin/spark-spark submit --class &lt;main-class&gt; --master &lt;master-</a:t>
            </a:r>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&gt; --deploy-mode cluster --conf &lt;key&gt;=&lt;value&gt; &lt;application-jar&gt;</a:t>
            </a:r>
            <a:endParaRPr lang="en-IN" sz="2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AC2C72BF-9C93-4E34-BA16-C37CE915197C}"/>
              </a:ext>
            </a:extLst>
          </p:cNvPr>
          <p:cNvSpPr/>
          <p:nvPr/>
        </p:nvSpPr>
        <p:spPr>
          <a:xfrm>
            <a:off x="159222" y="5335205"/>
            <a:ext cx="11103143" cy="2769989"/>
          </a:xfrm>
          <a:prstGeom prst="rect">
            <a:avLst/>
          </a:prstGeom>
          <a:ln>
            <a:solidFill>
              <a:schemeClr val="accent1"/>
            </a:solidFill>
          </a:ln>
        </p:spPr>
        <p:txBody>
          <a:bodyPr wrap="square">
            <a:spAutoFit/>
          </a:bodyPr>
          <a:lstStyle/>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Once the driver process has been placed on the cluster, it begins running our code. </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This should include a </a:t>
            </a:r>
            <a:r>
              <a:rPr lang="en-US" sz="2400" dirty="0" err="1">
                <a:latin typeface="Times New Roman" panose="02020603050405020304" pitchFamily="18" charset="0"/>
                <a:cs typeface="Times New Roman" panose="02020603050405020304" pitchFamily="18" charset="0"/>
              </a:rPr>
              <a:t>SparkSession</a:t>
            </a:r>
            <a:r>
              <a:rPr lang="en-US" sz="2400" dirty="0">
                <a:latin typeface="Times New Roman" panose="02020603050405020304" pitchFamily="18" charset="0"/>
                <a:cs typeface="Times New Roman" panose="02020603050405020304" pitchFamily="18" charset="0"/>
              </a:rPr>
              <a:t> that initializes a Spark cluster. </a:t>
            </a:r>
          </a:p>
          <a:p>
            <a:pPr marL="457200" indent="-457200" algn="just">
              <a:spcBef>
                <a:spcPts val="600"/>
              </a:spcBef>
              <a:spcAft>
                <a:spcPts val="600"/>
              </a:spcAft>
              <a:buFont typeface="+mj-lt"/>
              <a:buAutoNum type="arabicPeriod"/>
            </a:pPr>
            <a:r>
              <a:rPr lang="en-US" sz="2400" dirty="0" err="1">
                <a:latin typeface="Times New Roman" panose="02020603050405020304" pitchFamily="18" charset="0"/>
                <a:cs typeface="Times New Roman" panose="02020603050405020304" pitchFamily="18" charset="0"/>
              </a:rPr>
              <a:t>SparkSession</a:t>
            </a:r>
            <a:r>
              <a:rPr lang="en-US" sz="2400" dirty="0">
                <a:latin typeface="Times New Roman" panose="02020603050405020304" pitchFamily="18" charset="0"/>
                <a:cs typeface="Times New Roman" panose="02020603050405020304" pitchFamily="18" charset="0"/>
              </a:rPr>
              <a:t> will communicate with the cluster manager, asking it to launch Spark executor processes across our cluster. </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The number of executors and relevant configurations are set by the user via command-line arguments in the original spark-submit call.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22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circle(in)">
                                      <p:cBhvr>
                                        <p:cTn id="21" dur="2000"/>
                                        <p:tgtEl>
                                          <p:spTgt spid="7">
                                            <p:txEl>
                                              <p:pRg st="0" end="0"/>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circle(in)">
                                      <p:cBhvr>
                                        <p:cTn id="24" dur="2000"/>
                                        <p:tgtEl>
                                          <p:spTgt spid="7">
                                            <p:txEl>
                                              <p:pRg st="1" end="1"/>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circle(in)">
                                      <p:cBhvr>
                                        <p:cTn id="27" dur="2000"/>
                                        <p:tgtEl>
                                          <p:spTgt spid="7">
                                            <p:txEl>
                                              <p:pRg st="2" end="2"/>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circle(in)">
                                      <p:cBhvr>
                                        <p:cTn id="30" dur="20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inVertic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barn(inVertical)">
                                      <p:cBhvr>
                                        <p:cTn id="40" dur="500"/>
                                        <p:tgtEl>
                                          <p:spTgt spid="10">
                                            <p:txEl>
                                              <p:pRg st="0" end="0"/>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animEffect transition="in" filter="barn(inVertical)">
                                      <p:cBhvr>
                                        <p:cTn id="43" dur="500"/>
                                        <p:tgtEl>
                                          <p:spTgt spid="10">
                                            <p:txEl>
                                              <p:pRg st="1" end="1"/>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10">
                                            <p:txEl>
                                              <p:pRg st="2" end="2"/>
                                            </p:txEl>
                                          </p:spTgt>
                                        </p:tgtEl>
                                        <p:attrNameLst>
                                          <p:attrName>style.visibility</p:attrName>
                                        </p:attrNameLst>
                                      </p:cBhvr>
                                      <p:to>
                                        <p:strVal val="visible"/>
                                      </p:to>
                                    </p:set>
                                    <p:animEffect transition="in" filter="barn(inVertical)">
                                      <p:cBhvr>
                                        <p:cTn id="46" dur="500"/>
                                        <p:tgtEl>
                                          <p:spTgt spid="10">
                                            <p:txEl>
                                              <p:pRg st="2" end="2"/>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animEffect transition="in" filter="barn(inVertical)">
                                      <p:cBhvr>
                                        <p:cTn id="49"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10539355" y="1499100"/>
            <a:ext cx="1637903" cy="291662"/>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26</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2365855"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Spark</a:t>
            </a:r>
            <a:endParaRPr lang="en-US"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B4478D03-2BC5-448A-BFAC-D785A72AB8F6}"/>
              </a:ext>
            </a:extLst>
          </p:cNvPr>
          <p:cNvSpPr/>
          <p:nvPr/>
        </p:nvSpPr>
        <p:spPr>
          <a:xfrm>
            <a:off x="159224" y="836419"/>
            <a:ext cx="7250569" cy="461665"/>
          </a:xfrm>
          <a:prstGeom prst="rect">
            <a:avLst/>
          </a:prstGeom>
          <a:ln>
            <a:solidFill>
              <a:schemeClr val="accent1"/>
            </a:solidFill>
          </a:ln>
        </p:spPr>
        <p:txBody>
          <a:bodyPr wrap="square">
            <a:spAutoFit/>
          </a:bodyPr>
          <a:lstStyle/>
          <a:p>
            <a:r>
              <a:rPr lang="en-US" sz="2400" dirty="0">
                <a:solidFill>
                  <a:schemeClr val="accent3"/>
                </a:solidFill>
                <a:latin typeface="Times New Roman" panose="02020603050405020304" pitchFamily="18" charset="0"/>
                <a:cs typeface="Times New Roman" panose="02020603050405020304" pitchFamily="18" charset="0"/>
              </a:rPr>
              <a:t>The Life cycle of a Spark Application outside of Spark</a:t>
            </a:r>
          </a:p>
        </p:txBody>
      </p:sp>
      <p:sp>
        <p:nvSpPr>
          <p:cNvPr id="7" name="Rectangle 6">
            <a:extLst>
              <a:ext uri="{FF2B5EF4-FFF2-40B4-BE49-F238E27FC236}">
                <a16:creationId xmlns:a16="http://schemas.microsoft.com/office/drawing/2014/main" xmlns="" id="{7F9BD352-2412-465A-9D3C-EAE87635B07D}"/>
              </a:ext>
            </a:extLst>
          </p:cNvPr>
          <p:cNvSpPr/>
          <p:nvPr/>
        </p:nvSpPr>
        <p:spPr>
          <a:xfrm>
            <a:off x="109331" y="1472646"/>
            <a:ext cx="11103144" cy="4401205"/>
          </a:xfrm>
          <a:prstGeom prst="rect">
            <a:avLst/>
          </a:prstGeom>
          <a:ln>
            <a:solidFill>
              <a:schemeClr val="accent1"/>
            </a:solidFill>
          </a:ln>
        </p:spPr>
        <p:txBody>
          <a:bodyPr wrap="square">
            <a:spAutoFit/>
          </a:bodyPr>
          <a:lstStyle/>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We now have a Spark Cluster that will execute our code. </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The driver and the workers will communicate with each other to execute our code and move the data around. </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Each worker will be scheduled with tasks by the driver and will respond with the status of those tasks whether they failed or not.</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After a Spark Application finishes, the driver process exits with either the task succeeding or failing. </a:t>
            </a:r>
          </a:p>
          <a:p>
            <a:pPr marL="457200"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The Cluster Manager will then shut down the executors in that Spark cluster for the driver and we can see whether the Spark Application failed or succeeded by asking the cluster manager.</a:t>
            </a:r>
          </a:p>
        </p:txBody>
      </p:sp>
    </p:spTree>
    <p:extLst>
      <p:ext uri="{BB962C8B-B14F-4D97-AF65-F5344CB8AC3E}">
        <p14:creationId xmlns:p14="http://schemas.microsoft.com/office/powerpoint/2010/main" val="369472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circle(in)">
                                      <p:cBhvr>
                                        <p:cTn id="21" dur="20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circle(in)">
                                      <p:cBhvr>
                                        <p:cTn id="26" dur="2000"/>
                                        <p:tgtEl>
                                          <p:spTgt spid="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Effect transition="in" filter="circle(in)">
                                      <p:cBhvr>
                                        <p:cTn id="31" dur="2000"/>
                                        <p:tgtEl>
                                          <p:spTgt spid="7">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Effect transition="in" filter="circle(in)">
                                      <p:cBhvr>
                                        <p:cTn id="36" dur="2000"/>
                                        <p:tgtEl>
                                          <p:spTgt spid="7">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animEffect transition="in" filter="circle(in)">
                                      <p:cBhvr>
                                        <p:cTn id="41"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10176598" y="132203"/>
            <a:ext cx="686034" cy="623399"/>
          </a:xfrm>
        </p:spPr>
        <p:txBody>
          <a:bodyPr/>
          <a:lstStyle/>
          <a:p>
            <a:pPr lvl="0"/>
            <a:fld id="{E1CB8AA0-6398-4937-B6CC-1DD74CD573E1}" type="slidenum">
              <a:rPr lang="en-IN" smtClean="0"/>
              <a:t>27</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2" y="209950"/>
            <a:ext cx="1532182"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Spark</a:t>
            </a:r>
          </a:p>
        </p:txBody>
      </p:sp>
      <p:sp>
        <p:nvSpPr>
          <p:cNvPr id="4" name="Rectangle 3">
            <a:extLst>
              <a:ext uri="{FF2B5EF4-FFF2-40B4-BE49-F238E27FC236}">
                <a16:creationId xmlns:a16="http://schemas.microsoft.com/office/drawing/2014/main" xmlns="" id="{ACE43CD4-B010-41D4-ACB6-D2793B5A7A61}"/>
              </a:ext>
            </a:extLst>
          </p:cNvPr>
          <p:cNvSpPr/>
          <p:nvPr/>
        </p:nvSpPr>
        <p:spPr>
          <a:xfrm>
            <a:off x="134075" y="1030444"/>
            <a:ext cx="1765227" cy="461665"/>
          </a:xfrm>
          <a:prstGeom prst="rect">
            <a:avLst/>
          </a:prstGeom>
          <a:ln>
            <a:solidFill>
              <a:schemeClr val="accent2"/>
            </a:solidFill>
          </a:ln>
        </p:spPr>
        <p:txBody>
          <a:bodyPr wrap="none">
            <a:spAutoFit/>
          </a:bodyPr>
          <a:lstStyle/>
          <a:p>
            <a:pPr algn="just"/>
            <a:r>
              <a:rPr lang="en-IN" sz="2400" dirty="0">
                <a:latin typeface="Times New Roman" panose="02020603050405020304" pitchFamily="18" charset="0"/>
                <a:cs typeface="Times New Roman" panose="02020603050405020304" pitchFamily="18" charset="0"/>
              </a:rPr>
              <a:t>$ spark-shell</a:t>
            </a:r>
          </a:p>
        </p:txBody>
      </p:sp>
      <p:sp>
        <p:nvSpPr>
          <p:cNvPr id="5" name="Rectangle 4">
            <a:extLst>
              <a:ext uri="{FF2B5EF4-FFF2-40B4-BE49-F238E27FC236}">
                <a16:creationId xmlns:a16="http://schemas.microsoft.com/office/drawing/2014/main" xmlns="" id="{4D079455-3927-496D-AB16-E8C14D2F0DFD}"/>
              </a:ext>
            </a:extLst>
          </p:cNvPr>
          <p:cNvSpPr/>
          <p:nvPr/>
        </p:nvSpPr>
        <p:spPr>
          <a:xfrm>
            <a:off x="1822209" y="85764"/>
            <a:ext cx="8500595" cy="1938992"/>
          </a:xfrm>
          <a:prstGeom prst="rect">
            <a:avLst/>
          </a:prstGeom>
          <a:ln>
            <a:solidFill>
              <a:schemeClr val="accent2"/>
            </a:solidFill>
          </a:ln>
        </p:spPr>
        <p:txBody>
          <a:bodyPr wrap="square">
            <a:spAutoFit/>
          </a:bodyPr>
          <a:lstStyle/>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Apache Spark is shipped with an interactive shell/scala prompt, as the spark is developed in Scala. </a:t>
            </a: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Using the interactive shell we will run different commands (RDD transformation/action) to process the data. </a:t>
            </a:r>
          </a:p>
          <a:p>
            <a:pPr lvl="1" algn="just"/>
            <a:r>
              <a:rPr lang="en-US" sz="2400" dirty="0">
                <a:latin typeface="Times New Roman" panose="02020603050405020304" pitchFamily="18" charset="0"/>
                <a:cs typeface="Times New Roman" panose="02020603050405020304" pitchFamily="18" charset="0"/>
              </a:rPr>
              <a:t>The command to start the Apache Spark Shell:  </a:t>
            </a:r>
            <a:r>
              <a:rPr lang="en-US" sz="2400" dirty="0">
                <a:solidFill>
                  <a:schemeClr val="accent3"/>
                </a:solidFill>
                <a:latin typeface="Times New Roman" panose="02020603050405020304" pitchFamily="18" charset="0"/>
                <a:cs typeface="Times New Roman" panose="02020603050405020304" pitchFamily="18" charset="0"/>
              </a:rPr>
              <a:t>$bin/spark-shell </a:t>
            </a:r>
            <a:endParaRPr lang="en-IN" sz="2400" dirty="0">
              <a:solidFill>
                <a:schemeClr val="accent3"/>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2275E0A0-3A88-4183-B596-D48C6A1233BB}"/>
              </a:ext>
            </a:extLst>
          </p:cNvPr>
          <p:cNvSpPr/>
          <p:nvPr/>
        </p:nvSpPr>
        <p:spPr>
          <a:xfrm>
            <a:off x="220509" y="2156316"/>
            <a:ext cx="8416715" cy="5693866"/>
          </a:xfrm>
          <a:prstGeom prst="rect">
            <a:avLst/>
          </a:prstGeom>
          <a:ln>
            <a:solidFill>
              <a:schemeClr val="accent2"/>
            </a:solidFill>
          </a:ln>
        </p:spPr>
        <p:txBody>
          <a:bodyPr wrap="square">
            <a:spAutoFit/>
          </a:bodyPr>
          <a:lstStyle/>
          <a:p>
            <a:pPr algn="just">
              <a:spcBef>
                <a:spcPts val="600"/>
              </a:spcBef>
              <a:spcAft>
                <a:spcPts val="600"/>
              </a:spcAft>
            </a:pPr>
            <a:r>
              <a:rPr lang="en-US" sz="2400" b="1" u="sng" dirty="0">
                <a:latin typeface="Times New Roman" panose="02020603050405020304" pitchFamily="18" charset="0"/>
                <a:cs typeface="Times New Roman" panose="02020603050405020304" pitchFamily="18" charset="0"/>
              </a:rPr>
              <a:t>Create a new RDD</a:t>
            </a:r>
          </a:p>
          <a:p>
            <a:pPr marL="342900" indent="-342900" algn="just">
              <a:spcBef>
                <a:spcPts val="600"/>
              </a:spcBef>
              <a:spcAft>
                <a:spcPts val="600"/>
              </a:spcAft>
              <a:buAutoNum type="alphaLcParenR"/>
            </a:pPr>
            <a:r>
              <a:rPr lang="en-US" sz="2400" dirty="0">
                <a:latin typeface="Times New Roman" panose="02020603050405020304" pitchFamily="18" charset="0"/>
                <a:cs typeface="Times New Roman" panose="02020603050405020304" pitchFamily="18" charset="0"/>
              </a:rPr>
              <a:t>Read File from local filesystem and create an RDD.</a:t>
            </a:r>
          </a:p>
          <a:p>
            <a:pPr lvl="1" algn="just">
              <a:spcBef>
                <a:spcPts val="600"/>
              </a:spcBef>
              <a:spcAft>
                <a:spcPts val="600"/>
              </a:spcAft>
            </a:pPr>
            <a:r>
              <a:rPr lang="en-IN" sz="2400" dirty="0" err="1">
                <a:latin typeface="Times New Roman" panose="02020603050405020304" pitchFamily="18" charset="0"/>
                <a:cs typeface="Times New Roman" panose="02020603050405020304" pitchFamily="18" charset="0"/>
              </a:rPr>
              <a:t>scala</a:t>
            </a:r>
            <a:r>
              <a:rPr lang="en-IN" sz="2400" dirty="0">
                <a:latin typeface="Times New Roman" panose="02020603050405020304" pitchFamily="18" charset="0"/>
                <a:cs typeface="Times New Roman" panose="02020603050405020304" pitchFamily="18" charset="0"/>
              </a:rPr>
              <a:t>&gt; </a:t>
            </a:r>
            <a:r>
              <a:rPr lang="en-IN" sz="2400" dirty="0" err="1">
                <a:latin typeface="Times New Roman" panose="02020603050405020304" pitchFamily="18" charset="0"/>
                <a:cs typeface="Times New Roman" panose="02020603050405020304" pitchFamily="18" charset="0"/>
              </a:rPr>
              <a:t>val</a:t>
            </a:r>
            <a:r>
              <a:rPr lang="en-IN" sz="2400" dirty="0">
                <a:latin typeface="Times New Roman" panose="02020603050405020304" pitchFamily="18" charset="0"/>
                <a:cs typeface="Times New Roman" panose="02020603050405020304" pitchFamily="18" charset="0"/>
              </a:rPr>
              <a:t> data = </a:t>
            </a:r>
            <a:r>
              <a:rPr lang="en-IN" sz="2400" dirty="0" err="1">
                <a:latin typeface="Times New Roman" panose="02020603050405020304" pitchFamily="18" charset="0"/>
                <a:cs typeface="Times New Roman" panose="02020603050405020304" pitchFamily="18" charset="0"/>
              </a:rPr>
              <a:t>sc.textFile</a:t>
            </a:r>
            <a:r>
              <a:rPr lang="en-IN" sz="2400" dirty="0">
                <a:latin typeface="Times New Roman" panose="02020603050405020304" pitchFamily="18" charset="0"/>
                <a:cs typeface="Times New Roman" panose="02020603050405020304" pitchFamily="18" charset="0"/>
              </a:rPr>
              <a:t>(“data.txt”)</a:t>
            </a:r>
          </a:p>
          <a:p>
            <a:pPr algn="just" fontAlgn="base">
              <a:spcBef>
                <a:spcPts val="600"/>
              </a:spcBef>
              <a:spcAft>
                <a:spcPts val="600"/>
              </a:spcAft>
            </a:pPr>
            <a:r>
              <a:rPr lang="en-US" sz="2400" i="1" dirty="0">
                <a:solidFill>
                  <a:schemeClr val="accent3"/>
                </a:solidFill>
                <a:latin typeface="Times New Roman" panose="02020603050405020304" pitchFamily="18" charset="0"/>
                <a:cs typeface="Times New Roman" panose="02020603050405020304" pitchFamily="18" charset="0"/>
              </a:rPr>
              <a:t>Note: </a:t>
            </a:r>
            <a:r>
              <a:rPr lang="en-US" sz="2400" i="1" dirty="0" err="1">
                <a:solidFill>
                  <a:schemeClr val="accent3"/>
                </a:solidFill>
                <a:latin typeface="Times New Roman" panose="02020603050405020304" pitchFamily="18" charset="0"/>
                <a:cs typeface="Times New Roman" panose="02020603050405020304" pitchFamily="18" charset="0"/>
              </a:rPr>
              <a:t>sc</a:t>
            </a:r>
            <a:r>
              <a:rPr lang="en-US" sz="2400" i="1" dirty="0">
                <a:solidFill>
                  <a:schemeClr val="accent3"/>
                </a:solidFill>
                <a:latin typeface="Times New Roman" panose="02020603050405020304" pitchFamily="18" charset="0"/>
                <a:cs typeface="Times New Roman" panose="02020603050405020304" pitchFamily="18" charset="0"/>
              </a:rPr>
              <a:t> is the object of </a:t>
            </a:r>
            <a:r>
              <a:rPr lang="en-US" sz="2400" i="1" dirty="0" err="1">
                <a:solidFill>
                  <a:schemeClr val="accent3"/>
                </a:solidFill>
                <a:latin typeface="Times New Roman" panose="02020603050405020304" pitchFamily="18" charset="0"/>
                <a:cs typeface="Times New Roman" panose="02020603050405020304" pitchFamily="18" charset="0"/>
              </a:rPr>
              <a:t>SparkContext</a:t>
            </a:r>
            <a:endParaRPr lang="en-US" sz="2400" i="1" dirty="0">
              <a:solidFill>
                <a:schemeClr val="accent3"/>
              </a:solidFill>
              <a:latin typeface="Times New Roman" panose="02020603050405020304" pitchFamily="18" charset="0"/>
              <a:cs typeface="Times New Roman" panose="02020603050405020304" pitchFamily="18" charset="0"/>
            </a:endParaRPr>
          </a:p>
          <a:p>
            <a:pPr algn="just" fontAlgn="base">
              <a:spcBef>
                <a:spcPts val="600"/>
              </a:spcBef>
              <a:spcAft>
                <a:spcPts val="600"/>
              </a:spcAft>
            </a:pPr>
            <a:r>
              <a:rPr lang="en-US" sz="2400" dirty="0">
                <a:latin typeface="Times New Roman" panose="02020603050405020304" pitchFamily="18" charset="0"/>
                <a:cs typeface="Times New Roman" panose="02020603050405020304" pitchFamily="18" charset="0"/>
              </a:rPr>
              <a:t>b) Create an RDD through Parallelized Collection</a:t>
            </a:r>
          </a:p>
          <a:p>
            <a:pPr lvl="1" algn="just" fontAlgn="base">
              <a:spcBef>
                <a:spcPts val="600"/>
              </a:spcBef>
              <a:spcAft>
                <a:spcPts val="600"/>
              </a:spcAft>
            </a:pPr>
            <a:r>
              <a:rPr lang="en-IN" sz="2400" dirty="0" err="1">
                <a:latin typeface="Times New Roman" panose="02020603050405020304" pitchFamily="18" charset="0"/>
                <a:cs typeface="Times New Roman" panose="02020603050405020304" pitchFamily="18" charset="0"/>
              </a:rPr>
              <a:t>scala</a:t>
            </a:r>
            <a:r>
              <a:rPr lang="en-IN" sz="2400" dirty="0">
                <a:latin typeface="Times New Roman" panose="02020603050405020304" pitchFamily="18" charset="0"/>
                <a:cs typeface="Times New Roman" panose="02020603050405020304" pitchFamily="18" charset="0"/>
              </a:rPr>
              <a:t>&gt; </a:t>
            </a:r>
            <a:r>
              <a:rPr lang="en-IN" sz="2400" dirty="0" err="1">
                <a:latin typeface="Times New Roman" panose="02020603050405020304" pitchFamily="18" charset="0"/>
                <a:cs typeface="Times New Roman" panose="02020603050405020304" pitchFamily="18" charset="0"/>
              </a:rPr>
              <a:t>val</a:t>
            </a:r>
            <a:r>
              <a:rPr lang="en-IN" sz="2400" dirty="0">
                <a:latin typeface="Times New Roman" panose="02020603050405020304" pitchFamily="18" charset="0"/>
                <a:cs typeface="Times New Roman" panose="02020603050405020304" pitchFamily="18" charset="0"/>
              </a:rPr>
              <a:t> no = Array(1, 2, 3, 4, 5, 6, 7, 8, 9, 10)</a:t>
            </a:r>
          </a:p>
          <a:p>
            <a:pPr lvl="1" algn="just" fontAlgn="base">
              <a:spcBef>
                <a:spcPts val="600"/>
              </a:spcBef>
              <a:spcAft>
                <a:spcPts val="600"/>
              </a:spcAft>
            </a:pPr>
            <a:r>
              <a:rPr lang="en-IN" sz="2400" dirty="0" err="1">
                <a:latin typeface="Times New Roman" panose="02020603050405020304" pitchFamily="18" charset="0"/>
                <a:cs typeface="Times New Roman" panose="02020603050405020304" pitchFamily="18" charset="0"/>
              </a:rPr>
              <a:t>scala</a:t>
            </a:r>
            <a:r>
              <a:rPr lang="en-IN" sz="2400" dirty="0">
                <a:latin typeface="Times New Roman" panose="02020603050405020304" pitchFamily="18" charset="0"/>
                <a:cs typeface="Times New Roman" panose="02020603050405020304" pitchFamily="18" charset="0"/>
              </a:rPr>
              <a:t>&gt; </a:t>
            </a:r>
            <a:r>
              <a:rPr lang="en-IN" sz="2400" dirty="0" err="1">
                <a:latin typeface="Times New Roman" panose="02020603050405020304" pitchFamily="18" charset="0"/>
                <a:cs typeface="Times New Roman" panose="02020603050405020304" pitchFamily="18" charset="0"/>
              </a:rPr>
              <a:t>val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noData</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sc.parallelize</a:t>
            </a:r>
            <a:r>
              <a:rPr lang="en-IN" sz="2400" dirty="0">
                <a:latin typeface="Times New Roman" panose="02020603050405020304" pitchFamily="18" charset="0"/>
                <a:cs typeface="Times New Roman" panose="02020603050405020304" pitchFamily="18" charset="0"/>
              </a:rPr>
              <a:t>(no)</a:t>
            </a:r>
          </a:p>
          <a:p>
            <a:pPr algn="just" fontAlgn="base">
              <a:spcBef>
                <a:spcPts val="600"/>
              </a:spcBef>
              <a:spcAft>
                <a:spcPts val="600"/>
              </a:spcAft>
            </a:pPr>
            <a:r>
              <a:rPr lang="en-IN" sz="2400" dirty="0">
                <a:latin typeface="Times New Roman" panose="02020603050405020304" pitchFamily="18" charset="0"/>
                <a:cs typeface="Times New Roman" panose="02020603050405020304" pitchFamily="18" charset="0"/>
              </a:rPr>
              <a:t>c) From Existing RDDs</a:t>
            </a:r>
          </a:p>
          <a:p>
            <a:pPr lvl="1" algn="just" fontAlgn="base">
              <a:spcBef>
                <a:spcPts val="600"/>
              </a:spcBef>
              <a:spcAft>
                <a:spcPts val="600"/>
              </a:spcAft>
            </a:pPr>
            <a:r>
              <a:rPr lang="en-IN" sz="2400" dirty="0" err="1">
                <a:latin typeface="Times New Roman" panose="02020603050405020304" pitchFamily="18" charset="0"/>
                <a:cs typeface="Times New Roman" panose="02020603050405020304" pitchFamily="18" charset="0"/>
              </a:rPr>
              <a:t>scala</a:t>
            </a:r>
            <a:r>
              <a:rPr lang="en-IN" sz="2400" dirty="0">
                <a:latin typeface="Times New Roman" panose="02020603050405020304" pitchFamily="18" charset="0"/>
                <a:cs typeface="Times New Roman" panose="02020603050405020304" pitchFamily="18" charset="0"/>
              </a:rPr>
              <a:t>&gt; </a:t>
            </a:r>
            <a:r>
              <a:rPr lang="en-IN" sz="2400" dirty="0" err="1">
                <a:latin typeface="Times New Roman" panose="02020603050405020304" pitchFamily="18" charset="0"/>
                <a:cs typeface="Times New Roman" panose="02020603050405020304" pitchFamily="18" charset="0"/>
              </a:rPr>
              <a:t>val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newRDD</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no.map</a:t>
            </a:r>
            <a:r>
              <a:rPr lang="en-IN" sz="2400" dirty="0">
                <a:latin typeface="Times New Roman" panose="02020603050405020304" pitchFamily="18" charset="0"/>
                <a:cs typeface="Times New Roman" panose="02020603050405020304" pitchFamily="18" charset="0"/>
              </a:rPr>
              <a:t>(data =&gt; (data * 2))</a:t>
            </a:r>
          </a:p>
          <a:p>
            <a:pPr algn="just" fontAlgn="base">
              <a:spcBef>
                <a:spcPts val="600"/>
              </a:spcBef>
              <a:spcAft>
                <a:spcPts val="600"/>
              </a:spcAft>
            </a:pPr>
            <a:r>
              <a:rPr lang="en-US" sz="2400" b="1" u="sng" dirty="0">
                <a:latin typeface="Times New Roman" panose="02020603050405020304" pitchFamily="18" charset="0"/>
                <a:cs typeface="Times New Roman" panose="02020603050405020304" pitchFamily="18" charset="0"/>
              </a:rPr>
              <a:t>Number of Items in the RDD</a:t>
            </a:r>
          </a:p>
          <a:p>
            <a:pPr lvl="1" algn="just" fontAlgn="base">
              <a:spcBef>
                <a:spcPts val="600"/>
              </a:spcBef>
              <a:spcAft>
                <a:spcPts val="600"/>
              </a:spcAft>
            </a:pPr>
            <a:r>
              <a:rPr lang="en-IN" sz="2400" dirty="0" err="1">
                <a:latin typeface="Times New Roman" panose="02020603050405020304" pitchFamily="18" charset="0"/>
                <a:cs typeface="Times New Roman" panose="02020603050405020304" pitchFamily="18" charset="0"/>
              </a:rPr>
              <a:t>scala</a:t>
            </a:r>
            <a:r>
              <a:rPr lang="en-IN" sz="2400" dirty="0">
                <a:latin typeface="Times New Roman" panose="02020603050405020304" pitchFamily="18" charset="0"/>
                <a:cs typeface="Times New Roman" panose="02020603050405020304" pitchFamily="18" charset="0"/>
              </a:rPr>
              <a:t>&gt; </a:t>
            </a:r>
            <a:r>
              <a:rPr lang="en-IN" sz="2400" dirty="0" err="1">
                <a:latin typeface="Times New Roman" panose="02020603050405020304" pitchFamily="18" charset="0"/>
                <a:cs typeface="Times New Roman" panose="02020603050405020304" pitchFamily="18" charset="0"/>
              </a:rPr>
              <a:t>data.count</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0837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circle(in)">
                                      <p:cBhvr>
                                        <p:cTn id="21" dur="2000"/>
                                        <p:tgtEl>
                                          <p:spTgt spid="7">
                                            <p:txEl>
                                              <p:pRg st="0" end="0"/>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circle(in)">
                                      <p:cBhvr>
                                        <p:cTn id="24" dur="2000"/>
                                        <p:tgtEl>
                                          <p:spTgt spid="7">
                                            <p:txEl>
                                              <p:pRg st="1" end="1"/>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circle(in)">
                                      <p:cBhvr>
                                        <p:cTn id="27" dur="2000"/>
                                        <p:tgtEl>
                                          <p:spTgt spid="7">
                                            <p:txEl>
                                              <p:pRg st="2" end="2"/>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circle(in)">
                                      <p:cBhvr>
                                        <p:cTn id="30" dur="2000"/>
                                        <p:tgtEl>
                                          <p:spTgt spid="7">
                                            <p:txEl>
                                              <p:pRg st="3" end="3"/>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circle(in)">
                                      <p:cBhvr>
                                        <p:cTn id="33" dur="2000"/>
                                        <p:tgtEl>
                                          <p:spTgt spid="7">
                                            <p:txEl>
                                              <p:pRg st="4" end="4"/>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Effect transition="in" filter="circle(in)">
                                      <p:cBhvr>
                                        <p:cTn id="36" dur="2000"/>
                                        <p:tgtEl>
                                          <p:spTgt spid="7">
                                            <p:txEl>
                                              <p:pRg st="5" end="5"/>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Effect transition="in" filter="circle(in)">
                                      <p:cBhvr>
                                        <p:cTn id="39" dur="2000"/>
                                        <p:tgtEl>
                                          <p:spTgt spid="7">
                                            <p:txEl>
                                              <p:pRg st="6" end="6"/>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circle(in)">
                                      <p:cBhvr>
                                        <p:cTn id="42" dur="2000"/>
                                        <p:tgtEl>
                                          <p:spTgt spid="7">
                                            <p:txEl>
                                              <p:pRg st="7" end="7"/>
                                            </p:txEl>
                                          </p:spTgt>
                                        </p:tgtEl>
                                      </p:cBhvr>
                                    </p:animEffect>
                                  </p:childTnLst>
                                </p:cTn>
                              </p:par>
                              <p:par>
                                <p:cTn id="43" presetID="6" presetClass="entr" presetSubtype="16"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Effect transition="in" filter="circle(in)">
                                      <p:cBhvr>
                                        <p:cTn id="45" dur="2000"/>
                                        <p:tgtEl>
                                          <p:spTgt spid="7">
                                            <p:txEl>
                                              <p:pRg st="8" end="8"/>
                                            </p:txEl>
                                          </p:spTgt>
                                        </p:tgtEl>
                                      </p:cBhvr>
                                    </p:animEffect>
                                  </p:childTnLst>
                                </p:cTn>
                              </p:par>
                              <p:par>
                                <p:cTn id="46" presetID="6" presetClass="entr" presetSubtype="16" fill="hold" nodeType="withEffect">
                                  <p:stCondLst>
                                    <p:cond delay="0"/>
                                  </p:stCondLst>
                                  <p:childTnLst>
                                    <p:set>
                                      <p:cBhvr>
                                        <p:cTn id="47" dur="1" fill="hold">
                                          <p:stCondLst>
                                            <p:cond delay="0"/>
                                          </p:stCondLst>
                                        </p:cTn>
                                        <p:tgtEl>
                                          <p:spTgt spid="7">
                                            <p:txEl>
                                              <p:pRg st="9" end="9"/>
                                            </p:txEl>
                                          </p:spTgt>
                                        </p:tgtEl>
                                        <p:attrNameLst>
                                          <p:attrName>style.visibility</p:attrName>
                                        </p:attrNameLst>
                                      </p:cBhvr>
                                      <p:to>
                                        <p:strVal val="visible"/>
                                      </p:to>
                                    </p:set>
                                    <p:animEffect transition="in" filter="circle(in)">
                                      <p:cBhvr>
                                        <p:cTn id="48" dur="2000"/>
                                        <p:tgtEl>
                                          <p:spTgt spid="7">
                                            <p:txEl>
                                              <p:pRg st="9" end="9"/>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animEffect transition="in" filter="circle(in)">
                                      <p:cBhvr>
                                        <p:cTn id="51" dur="20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10176598" y="132203"/>
            <a:ext cx="686034" cy="623399"/>
          </a:xfrm>
        </p:spPr>
        <p:txBody>
          <a:bodyPr/>
          <a:lstStyle/>
          <a:p>
            <a:pPr lvl="0"/>
            <a:fld id="{E1CB8AA0-6398-4937-B6CC-1DD74CD573E1}" type="slidenum">
              <a:rPr lang="en-IN" smtClean="0"/>
              <a:t>28</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2" y="209950"/>
            <a:ext cx="1532182"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Spark</a:t>
            </a:r>
          </a:p>
        </p:txBody>
      </p:sp>
      <p:sp>
        <p:nvSpPr>
          <p:cNvPr id="4" name="Rectangle 3">
            <a:extLst>
              <a:ext uri="{FF2B5EF4-FFF2-40B4-BE49-F238E27FC236}">
                <a16:creationId xmlns:a16="http://schemas.microsoft.com/office/drawing/2014/main" xmlns="" id="{ACE43CD4-B010-41D4-ACB6-D2793B5A7A61}"/>
              </a:ext>
            </a:extLst>
          </p:cNvPr>
          <p:cNvSpPr/>
          <p:nvPr/>
        </p:nvSpPr>
        <p:spPr>
          <a:xfrm>
            <a:off x="1896773" y="215825"/>
            <a:ext cx="1765227" cy="461665"/>
          </a:xfrm>
          <a:prstGeom prst="rect">
            <a:avLst/>
          </a:prstGeom>
          <a:ln>
            <a:solidFill>
              <a:schemeClr val="accent2"/>
            </a:solidFill>
          </a:ln>
        </p:spPr>
        <p:txBody>
          <a:bodyPr wrap="none">
            <a:spAutoFit/>
          </a:bodyPr>
          <a:lstStyle/>
          <a:p>
            <a:pPr algn="just"/>
            <a:r>
              <a:rPr lang="en-IN" sz="2400" dirty="0">
                <a:latin typeface="Times New Roman" panose="02020603050405020304" pitchFamily="18" charset="0"/>
                <a:cs typeface="Times New Roman" panose="02020603050405020304" pitchFamily="18" charset="0"/>
              </a:rPr>
              <a:t>$ spark-shell</a:t>
            </a:r>
          </a:p>
        </p:txBody>
      </p:sp>
      <p:sp>
        <p:nvSpPr>
          <p:cNvPr id="7" name="Rectangle 6">
            <a:extLst>
              <a:ext uri="{FF2B5EF4-FFF2-40B4-BE49-F238E27FC236}">
                <a16:creationId xmlns:a16="http://schemas.microsoft.com/office/drawing/2014/main" xmlns="" id="{2275E0A0-3A88-4183-B596-D48C6A1233BB}"/>
              </a:ext>
            </a:extLst>
          </p:cNvPr>
          <p:cNvSpPr/>
          <p:nvPr/>
        </p:nvSpPr>
        <p:spPr>
          <a:xfrm>
            <a:off x="159225" y="909885"/>
            <a:ext cx="10455007" cy="6063198"/>
          </a:xfrm>
          <a:prstGeom prst="rect">
            <a:avLst/>
          </a:prstGeom>
          <a:ln>
            <a:solidFill>
              <a:schemeClr val="accent1"/>
            </a:solidFill>
          </a:ln>
        </p:spPr>
        <p:txBody>
          <a:bodyPr wrap="square">
            <a:spAutoFit/>
          </a:bodyPr>
          <a:lstStyle/>
          <a:p>
            <a:pPr algn="just" fontAlgn="base">
              <a:spcBef>
                <a:spcPts val="600"/>
              </a:spcBef>
              <a:spcAft>
                <a:spcPts val="600"/>
              </a:spcAft>
            </a:pPr>
            <a:r>
              <a:rPr lang="en-IN" sz="2400" b="1" u="sng" dirty="0">
                <a:solidFill>
                  <a:schemeClr val="accent3"/>
                </a:solidFill>
                <a:latin typeface="Times New Roman" panose="02020603050405020304" pitchFamily="18" charset="0"/>
                <a:cs typeface="Times New Roman" panose="02020603050405020304" pitchFamily="18" charset="0"/>
              </a:rPr>
              <a:t>Filter Operation</a:t>
            </a:r>
          </a:p>
          <a:p>
            <a:pPr algn="just" fontAlgn="base">
              <a:spcBef>
                <a:spcPts val="600"/>
              </a:spcBef>
              <a:spcAft>
                <a:spcPts val="600"/>
              </a:spcAft>
            </a:pPr>
            <a:r>
              <a:rPr lang="en-IN" sz="2400" dirty="0" err="1">
                <a:latin typeface="Times New Roman" panose="02020603050405020304" pitchFamily="18" charset="0"/>
                <a:cs typeface="Times New Roman" panose="02020603050405020304" pitchFamily="18" charset="0"/>
              </a:rPr>
              <a:t>scala</a:t>
            </a:r>
            <a:r>
              <a:rPr lang="en-IN" sz="2400" dirty="0">
                <a:latin typeface="Times New Roman" panose="02020603050405020304" pitchFamily="18" charset="0"/>
                <a:cs typeface="Times New Roman" panose="02020603050405020304" pitchFamily="18" charset="0"/>
              </a:rPr>
              <a:t>&gt; </a:t>
            </a:r>
            <a:r>
              <a:rPr lang="en-IN" sz="2400" dirty="0" err="1">
                <a:latin typeface="Times New Roman" panose="02020603050405020304" pitchFamily="18" charset="0"/>
                <a:cs typeface="Times New Roman" panose="02020603050405020304" pitchFamily="18" charset="0"/>
              </a:rPr>
              <a:t>val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DFData</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data.filter</a:t>
            </a:r>
            <a:r>
              <a:rPr lang="en-IN" sz="2400" dirty="0">
                <a:latin typeface="Times New Roman" panose="02020603050405020304" pitchFamily="18" charset="0"/>
                <a:cs typeface="Times New Roman" panose="02020603050405020304" pitchFamily="18" charset="0"/>
              </a:rPr>
              <a:t>(line =&gt; </a:t>
            </a:r>
            <a:r>
              <a:rPr lang="en-IN" sz="2400" dirty="0" err="1">
                <a:latin typeface="Times New Roman" panose="02020603050405020304" pitchFamily="18" charset="0"/>
                <a:cs typeface="Times New Roman" panose="02020603050405020304" pitchFamily="18" charset="0"/>
              </a:rPr>
              <a:t>line.contains</a:t>
            </a:r>
            <a:r>
              <a:rPr lang="en-IN" sz="2400" dirty="0">
                <a:latin typeface="Times New Roman" panose="02020603050405020304" pitchFamily="18" charset="0"/>
                <a:cs typeface="Times New Roman" panose="02020603050405020304" pitchFamily="18" charset="0"/>
              </a:rPr>
              <a:t>(“NIELIT”))</a:t>
            </a:r>
          </a:p>
          <a:p>
            <a:pPr algn="just" fontAlgn="base">
              <a:spcBef>
                <a:spcPts val="600"/>
              </a:spcBef>
              <a:spcAft>
                <a:spcPts val="600"/>
              </a:spcAft>
            </a:pPr>
            <a:r>
              <a:rPr lang="en-US" sz="2400" dirty="0">
                <a:latin typeface="Times New Roman" panose="02020603050405020304" pitchFamily="18" charset="0"/>
                <a:cs typeface="Times New Roman" panose="02020603050405020304" pitchFamily="18" charset="0"/>
              </a:rPr>
              <a:t>Transformation and Action together</a:t>
            </a:r>
          </a:p>
          <a:p>
            <a:pPr algn="just" fontAlgn="base">
              <a:spcBef>
                <a:spcPts val="600"/>
              </a:spcBef>
              <a:spcAft>
                <a:spcPts val="600"/>
              </a:spcAft>
            </a:pPr>
            <a:r>
              <a:rPr lang="en-US" sz="2400" dirty="0">
                <a:latin typeface="Times New Roman" panose="02020603050405020304" pitchFamily="18" charset="0"/>
                <a:cs typeface="Times New Roman" panose="02020603050405020304" pitchFamily="18" charset="0"/>
              </a:rPr>
              <a:t>For complex requirements, we can chain multiple operations together like filter transformation and count action together:</a:t>
            </a:r>
          </a:p>
          <a:p>
            <a:pPr algn="just" fontAlgn="base">
              <a:spcBef>
                <a:spcPts val="600"/>
              </a:spcBef>
              <a:spcAft>
                <a:spcPts val="600"/>
              </a:spcAft>
            </a:pPr>
            <a:r>
              <a:rPr lang="en-US" sz="2400" dirty="0">
                <a:latin typeface="Times New Roman" panose="02020603050405020304" pitchFamily="18" charset="0"/>
                <a:cs typeface="Times New Roman" panose="02020603050405020304" pitchFamily="18" charset="0"/>
              </a:rPr>
              <a:t>scala&gt; </a:t>
            </a:r>
            <a:r>
              <a:rPr lang="en-US" sz="2400" dirty="0" err="1">
                <a:latin typeface="Times New Roman" panose="02020603050405020304" pitchFamily="18" charset="0"/>
                <a:cs typeface="Times New Roman" panose="02020603050405020304" pitchFamily="18" charset="0"/>
              </a:rPr>
              <a:t>data.filter</a:t>
            </a:r>
            <a:r>
              <a:rPr lang="en-US" sz="2400" dirty="0">
                <a:latin typeface="Times New Roman" panose="02020603050405020304" pitchFamily="18" charset="0"/>
                <a:cs typeface="Times New Roman" panose="02020603050405020304" pitchFamily="18" charset="0"/>
              </a:rPr>
              <a:t>(line =&gt; </a:t>
            </a:r>
            <a:r>
              <a:rPr lang="en-US" sz="2400" dirty="0" err="1">
                <a:latin typeface="Times New Roman" panose="02020603050405020304" pitchFamily="18" charset="0"/>
                <a:cs typeface="Times New Roman" panose="02020603050405020304" pitchFamily="18" charset="0"/>
              </a:rPr>
              <a:t>line.contains</a:t>
            </a:r>
            <a:r>
              <a:rPr lang="en-US" sz="2400" dirty="0">
                <a:latin typeface="Times New Roman" panose="02020603050405020304" pitchFamily="18" charset="0"/>
                <a:cs typeface="Times New Roman" panose="02020603050405020304" pitchFamily="18" charset="0"/>
              </a:rPr>
              <a:t>(“NIELIT")).count()</a:t>
            </a:r>
          </a:p>
          <a:p>
            <a:pPr algn="just" fontAlgn="base">
              <a:spcBef>
                <a:spcPts val="600"/>
              </a:spcBef>
              <a:spcAft>
                <a:spcPts val="600"/>
              </a:spcAft>
            </a:pPr>
            <a:r>
              <a:rPr lang="en-US" sz="2400" b="1" u="sng" dirty="0">
                <a:solidFill>
                  <a:schemeClr val="accent3"/>
                </a:solidFill>
                <a:latin typeface="Times New Roman" panose="02020603050405020304" pitchFamily="18" charset="0"/>
                <a:cs typeface="Times New Roman" panose="02020603050405020304" pitchFamily="18" charset="0"/>
              </a:rPr>
              <a:t>Read the first item from the RDD</a:t>
            </a:r>
          </a:p>
          <a:p>
            <a:pPr algn="just" fontAlgn="base">
              <a:spcBef>
                <a:spcPts val="600"/>
              </a:spcBef>
              <a:spcAft>
                <a:spcPts val="600"/>
              </a:spcAft>
            </a:pPr>
            <a:r>
              <a:rPr lang="en-US" sz="2400" dirty="0">
                <a:latin typeface="Times New Roman" panose="02020603050405020304" pitchFamily="18" charset="0"/>
                <a:cs typeface="Times New Roman" panose="02020603050405020304" pitchFamily="18" charset="0"/>
              </a:rPr>
              <a:t>To read the first item from the file, you can use the following command:</a:t>
            </a:r>
          </a:p>
          <a:p>
            <a:pPr algn="just" fontAlgn="base">
              <a:spcBef>
                <a:spcPts val="600"/>
              </a:spcBef>
              <a:spcAft>
                <a:spcPts val="600"/>
              </a:spcAft>
            </a:pPr>
            <a:r>
              <a:rPr lang="en-US" sz="2400" dirty="0">
                <a:latin typeface="Times New Roman" panose="02020603050405020304" pitchFamily="18" charset="0"/>
                <a:cs typeface="Times New Roman" panose="02020603050405020304" pitchFamily="18" charset="0"/>
              </a:rPr>
              <a:t>scala&gt; </a:t>
            </a:r>
            <a:r>
              <a:rPr lang="en-US" sz="2400" dirty="0" err="1">
                <a:latin typeface="Times New Roman" panose="02020603050405020304" pitchFamily="18" charset="0"/>
                <a:cs typeface="Times New Roman" panose="02020603050405020304" pitchFamily="18" charset="0"/>
              </a:rPr>
              <a:t>data.first</a:t>
            </a:r>
            <a:r>
              <a:rPr lang="en-US" sz="2400" dirty="0">
                <a:latin typeface="Times New Roman" panose="02020603050405020304" pitchFamily="18" charset="0"/>
                <a:cs typeface="Times New Roman" panose="02020603050405020304" pitchFamily="18" charset="0"/>
              </a:rPr>
              <a:t>()</a:t>
            </a:r>
          </a:p>
          <a:p>
            <a:pPr algn="just" fontAlgn="base">
              <a:spcBef>
                <a:spcPts val="600"/>
              </a:spcBef>
              <a:spcAft>
                <a:spcPts val="600"/>
              </a:spcAft>
            </a:pPr>
            <a:r>
              <a:rPr lang="en-US" sz="2400" b="1" u="sng" dirty="0">
                <a:solidFill>
                  <a:schemeClr val="accent3"/>
                </a:solidFill>
                <a:latin typeface="Times New Roman" panose="02020603050405020304" pitchFamily="18" charset="0"/>
                <a:cs typeface="Times New Roman" panose="02020603050405020304" pitchFamily="18" charset="0"/>
              </a:rPr>
              <a:t>Read the first 5 item from the RDD</a:t>
            </a:r>
          </a:p>
          <a:p>
            <a:pPr algn="just" fontAlgn="base">
              <a:spcBef>
                <a:spcPts val="600"/>
              </a:spcBef>
              <a:spcAft>
                <a:spcPts val="600"/>
              </a:spcAft>
            </a:pPr>
            <a:r>
              <a:rPr lang="en-US" sz="2400" dirty="0">
                <a:latin typeface="Times New Roman" panose="02020603050405020304" pitchFamily="18" charset="0"/>
                <a:cs typeface="Times New Roman" panose="02020603050405020304" pitchFamily="18" charset="0"/>
              </a:rPr>
              <a:t>To read the first 5 item from the file, you can use the following command:</a:t>
            </a:r>
          </a:p>
          <a:p>
            <a:pPr algn="just" fontAlgn="base">
              <a:spcBef>
                <a:spcPts val="600"/>
              </a:spcBef>
              <a:spcAft>
                <a:spcPts val="600"/>
              </a:spcAft>
            </a:pPr>
            <a:r>
              <a:rPr lang="en-US" sz="2400" dirty="0">
                <a:latin typeface="Times New Roman" panose="02020603050405020304" pitchFamily="18" charset="0"/>
                <a:cs typeface="Times New Roman" panose="02020603050405020304" pitchFamily="18" charset="0"/>
              </a:rPr>
              <a:t>scala&gt; </a:t>
            </a:r>
            <a:r>
              <a:rPr lang="en-US" sz="2400" dirty="0" err="1">
                <a:latin typeface="Times New Roman" panose="02020603050405020304" pitchFamily="18" charset="0"/>
                <a:cs typeface="Times New Roman" panose="02020603050405020304" pitchFamily="18" charset="0"/>
              </a:rPr>
              <a:t>data.take</a:t>
            </a:r>
            <a:r>
              <a:rPr lang="en-US" sz="2400" dirty="0">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350267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circle(in)">
                                      <p:cBhvr>
                                        <p:cTn id="21" dur="2000"/>
                                        <p:tgtEl>
                                          <p:spTgt spid="7">
                                            <p:txEl>
                                              <p:pRg st="0" end="0"/>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circle(in)">
                                      <p:cBhvr>
                                        <p:cTn id="24" dur="2000"/>
                                        <p:tgtEl>
                                          <p:spTgt spid="7">
                                            <p:txEl>
                                              <p:pRg st="1" end="1"/>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circle(in)">
                                      <p:cBhvr>
                                        <p:cTn id="27" dur="2000"/>
                                        <p:tgtEl>
                                          <p:spTgt spid="7">
                                            <p:txEl>
                                              <p:pRg st="2" end="2"/>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circle(in)">
                                      <p:cBhvr>
                                        <p:cTn id="30" dur="2000"/>
                                        <p:tgtEl>
                                          <p:spTgt spid="7">
                                            <p:txEl>
                                              <p:pRg st="3" end="3"/>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circle(in)">
                                      <p:cBhvr>
                                        <p:cTn id="33" dur="2000"/>
                                        <p:tgtEl>
                                          <p:spTgt spid="7">
                                            <p:txEl>
                                              <p:pRg st="4" end="4"/>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Effect transition="in" filter="circle(in)">
                                      <p:cBhvr>
                                        <p:cTn id="36" dur="2000"/>
                                        <p:tgtEl>
                                          <p:spTgt spid="7">
                                            <p:txEl>
                                              <p:pRg st="5" end="5"/>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Effect transition="in" filter="circle(in)">
                                      <p:cBhvr>
                                        <p:cTn id="39" dur="2000"/>
                                        <p:tgtEl>
                                          <p:spTgt spid="7">
                                            <p:txEl>
                                              <p:pRg st="6" end="6"/>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circle(in)">
                                      <p:cBhvr>
                                        <p:cTn id="42" dur="2000"/>
                                        <p:tgtEl>
                                          <p:spTgt spid="7">
                                            <p:txEl>
                                              <p:pRg st="7" end="7"/>
                                            </p:txEl>
                                          </p:spTgt>
                                        </p:tgtEl>
                                      </p:cBhvr>
                                    </p:animEffect>
                                  </p:childTnLst>
                                </p:cTn>
                              </p:par>
                              <p:par>
                                <p:cTn id="43" presetID="6" presetClass="entr" presetSubtype="16"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Effect transition="in" filter="circle(in)">
                                      <p:cBhvr>
                                        <p:cTn id="45" dur="2000"/>
                                        <p:tgtEl>
                                          <p:spTgt spid="7">
                                            <p:txEl>
                                              <p:pRg st="8" end="8"/>
                                            </p:txEl>
                                          </p:spTgt>
                                        </p:tgtEl>
                                      </p:cBhvr>
                                    </p:animEffect>
                                  </p:childTnLst>
                                </p:cTn>
                              </p:par>
                              <p:par>
                                <p:cTn id="46" presetID="6" presetClass="entr" presetSubtype="16" fill="hold" nodeType="withEffect">
                                  <p:stCondLst>
                                    <p:cond delay="0"/>
                                  </p:stCondLst>
                                  <p:childTnLst>
                                    <p:set>
                                      <p:cBhvr>
                                        <p:cTn id="47" dur="1" fill="hold">
                                          <p:stCondLst>
                                            <p:cond delay="0"/>
                                          </p:stCondLst>
                                        </p:cTn>
                                        <p:tgtEl>
                                          <p:spTgt spid="7">
                                            <p:txEl>
                                              <p:pRg st="9" end="9"/>
                                            </p:txEl>
                                          </p:spTgt>
                                        </p:tgtEl>
                                        <p:attrNameLst>
                                          <p:attrName>style.visibility</p:attrName>
                                        </p:attrNameLst>
                                      </p:cBhvr>
                                      <p:to>
                                        <p:strVal val="visible"/>
                                      </p:to>
                                    </p:set>
                                    <p:animEffect transition="in" filter="circle(in)">
                                      <p:cBhvr>
                                        <p:cTn id="48" dur="2000"/>
                                        <p:tgtEl>
                                          <p:spTgt spid="7">
                                            <p:txEl>
                                              <p:pRg st="9" end="9"/>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animEffect transition="in" filter="circle(in)">
                                      <p:cBhvr>
                                        <p:cTn id="51" dur="20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10176598" y="132203"/>
            <a:ext cx="686034" cy="623399"/>
          </a:xfrm>
        </p:spPr>
        <p:txBody>
          <a:bodyPr/>
          <a:lstStyle/>
          <a:p>
            <a:pPr lvl="0"/>
            <a:fld id="{E1CB8AA0-6398-4937-B6CC-1DD74CD573E1}" type="slidenum">
              <a:rPr lang="en-IN" smtClean="0"/>
              <a:t>29</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2" y="209950"/>
            <a:ext cx="1532182"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Spark</a:t>
            </a:r>
          </a:p>
        </p:txBody>
      </p:sp>
      <p:sp>
        <p:nvSpPr>
          <p:cNvPr id="8" name="Rectangle 7">
            <a:extLst>
              <a:ext uri="{FF2B5EF4-FFF2-40B4-BE49-F238E27FC236}">
                <a16:creationId xmlns:a16="http://schemas.microsoft.com/office/drawing/2014/main" xmlns="" id="{21EBD733-F50B-454C-91DE-322BBBE18A7A}"/>
              </a:ext>
            </a:extLst>
          </p:cNvPr>
          <p:cNvSpPr/>
          <p:nvPr/>
        </p:nvSpPr>
        <p:spPr>
          <a:xfrm>
            <a:off x="159225" y="906786"/>
            <a:ext cx="10748967" cy="7325082"/>
          </a:xfrm>
          <a:prstGeom prst="rect">
            <a:avLst/>
          </a:prstGeom>
          <a:ln>
            <a:solidFill>
              <a:schemeClr val="accent1"/>
            </a:solidFill>
          </a:ln>
        </p:spPr>
        <p:txBody>
          <a:bodyPr wrap="square">
            <a:spAutoFit/>
          </a:bodyPr>
          <a:lstStyle/>
          <a:p>
            <a:pPr algn="just">
              <a:spcBef>
                <a:spcPts val="600"/>
              </a:spcBef>
              <a:spcAft>
                <a:spcPts val="600"/>
              </a:spcAft>
            </a:pPr>
            <a:r>
              <a:rPr lang="en-US" sz="2400" b="1" i="1" u="sng" dirty="0">
                <a:solidFill>
                  <a:schemeClr val="accent3"/>
                </a:solidFill>
                <a:latin typeface="Times New Roman" panose="02020603050405020304" pitchFamily="18" charset="0"/>
                <a:cs typeface="Times New Roman" panose="02020603050405020304" pitchFamily="18" charset="0"/>
              </a:rPr>
              <a:t>RDD Partitions</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An RDD is made up of multiple partitions, to count the number of partitions:</a:t>
            </a:r>
          </a:p>
          <a:p>
            <a:pPr lvl="1" algn="just">
              <a:spcBef>
                <a:spcPts val="600"/>
              </a:spcBef>
              <a:spcAft>
                <a:spcPts val="600"/>
              </a:spcAft>
            </a:pPr>
            <a:r>
              <a:rPr lang="en-US" sz="2400" dirty="0">
                <a:latin typeface="Times New Roman" panose="02020603050405020304" pitchFamily="18" charset="0"/>
                <a:cs typeface="Times New Roman" panose="02020603050405020304" pitchFamily="18" charset="0"/>
              </a:rPr>
              <a:t>scala&gt; </a:t>
            </a:r>
            <a:r>
              <a:rPr lang="en-US" sz="2400" dirty="0" err="1">
                <a:latin typeface="Times New Roman" panose="02020603050405020304" pitchFamily="18" charset="0"/>
                <a:cs typeface="Times New Roman" panose="02020603050405020304" pitchFamily="18" charset="0"/>
              </a:rPr>
              <a:t>data.partitions.length</a:t>
            </a:r>
            <a:endParaRPr lang="en-US"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US" sz="2400" dirty="0">
                <a:solidFill>
                  <a:schemeClr val="accent2"/>
                </a:solidFill>
                <a:latin typeface="Times New Roman" panose="02020603050405020304" pitchFamily="18" charset="0"/>
                <a:cs typeface="Times New Roman" panose="02020603050405020304" pitchFamily="18" charset="0"/>
              </a:rPr>
              <a:t>Note: Minimum no. of partitions in the RDD is 2 (by default). When we create RDD from HDFS file then a number of blocks will be equals to the number of partitions.</a:t>
            </a:r>
          </a:p>
          <a:p>
            <a:pPr algn="just">
              <a:spcBef>
                <a:spcPts val="600"/>
              </a:spcBef>
              <a:spcAft>
                <a:spcPts val="600"/>
              </a:spcAft>
            </a:pPr>
            <a:r>
              <a:rPr lang="en-US" sz="2400" b="1" i="1" u="sng" dirty="0">
                <a:solidFill>
                  <a:schemeClr val="accent3"/>
                </a:solidFill>
                <a:latin typeface="Times New Roman" panose="02020603050405020304" pitchFamily="18" charset="0"/>
                <a:cs typeface="Times New Roman" panose="02020603050405020304" pitchFamily="18" charset="0"/>
              </a:rPr>
              <a:t>Cache the file</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Caching is the optimization technique. Once we cache the RDD in the memory all future computation will work on the in-memory data, which saves disk seeks and improve the performance.</a:t>
            </a:r>
          </a:p>
          <a:p>
            <a:pPr lvl="1" algn="just">
              <a:spcBef>
                <a:spcPts val="600"/>
              </a:spcBef>
              <a:spcAft>
                <a:spcPts val="600"/>
              </a:spcAft>
            </a:pPr>
            <a:r>
              <a:rPr lang="en-US" sz="2400" dirty="0">
                <a:latin typeface="Times New Roman" panose="02020603050405020304" pitchFamily="18" charset="0"/>
                <a:cs typeface="Times New Roman" panose="02020603050405020304" pitchFamily="18" charset="0"/>
              </a:rPr>
              <a:t>scala&gt; </a:t>
            </a:r>
            <a:r>
              <a:rPr lang="en-US" sz="2400" dirty="0" err="1">
                <a:latin typeface="Times New Roman" panose="02020603050405020304" pitchFamily="18" charset="0"/>
                <a:cs typeface="Times New Roman" panose="02020603050405020304" pitchFamily="18" charset="0"/>
              </a:rPr>
              <a:t>data.cache</a:t>
            </a:r>
            <a:r>
              <a:rPr lang="en-US" sz="2400" dirty="0">
                <a:latin typeface="Times New Roman" panose="02020603050405020304" pitchFamily="18" charset="0"/>
                <a:cs typeface="Times New Roman" panose="02020603050405020304" pitchFamily="18" charset="0"/>
              </a:rPr>
              <a:t>()</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RDD will not be cached once you run above operation, you can visit the web UI:</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http://localhost:4040/storage, it will be blank. </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Let’s run some actions                      </a:t>
            </a:r>
          </a:p>
          <a:p>
            <a:pPr lvl="1" algn="just">
              <a:spcBef>
                <a:spcPts val="600"/>
              </a:spcBef>
              <a:spcAft>
                <a:spcPts val="600"/>
              </a:spcAft>
            </a:pPr>
            <a:r>
              <a:rPr lang="en-US" sz="2400" dirty="0">
                <a:latin typeface="Times New Roman" panose="02020603050405020304" pitchFamily="18" charset="0"/>
                <a:cs typeface="Times New Roman" panose="02020603050405020304" pitchFamily="18" charset="0"/>
              </a:rPr>
              <a:t>scala&gt; </a:t>
            </a:r>
            <a:r>
              <a:rPr lang="en-US" sz="2400" dirty="0" err="1">
                <a:latin typeface="Times New Roman" panose="02020603050405020304" pitchFamily="18" charset="0"/>
                <a:cs typeface="Times New Roman" panose="02020603050405020304" pitchFamily="18" charset="0"/>
              </a:rPr>
              <a:t>data.count</a:t>
            </a:r>
            <a:r>
              <a:rPr lang="en-US" sz="2400" dirty="0">
                <a:latin typeface="Times New Roman" panose="02020603050405020304" pitchFamily="18" charset="0"/>
                <a:cs typeface="Times New Roman" panose="02020603050405020304" pitchFamily="18" charset="0"/>
              </a:rPr>
              <a:t>(); scala&gt; </a:t>
            </a:r>
            <a:r>
              <a:rPr lang="en-US" sz="2400" dirty="0" err="1">
                <a:latin typeface="Times New Roman" panose="02020603050405020304" pitchFamily="18" charset="0"/>
                <a:cs typeface="Times New Roman" panose="02020603050405020304" pitchFamily="18" charset="0"/>
              </a:rPr>
              <a:t>data.collect</a:t>
            </a:r>
            <a:r>
              <a:rPr lang="en-US" sz="2400" dirty="0">
                <a:latin typeface="Times New Roman" panose="02020603050405020304" pitchFamily="18" charset="0"/>
                <a:cs typeface="Times New Roman" panose="02020603050405020304" pitchFamily="18" charset="0"/>
              </a:rPr>
              <a:t>()  </a:t>
            </a:r>
          </a:p>
          <a:p>
            <a:pPr lvl="1" algn="just">
              <a:spcBef>
                <a:spcPts val="600"/>
              </a:spcBef>
              <a:spcAft>
                <a:spcPts val="600"/>
              </a:spcAft>
            </a:pP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sym typeface="Wingdings" panose="05000000000000000000" pitchFamily="2" charset="2"/>
              </a:rPr>
              <a:t> The Operation will be executed in Memory , thus faster.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8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circle(in)">
                                      <p:cBhvr>
                                        <p:cTn id="14" dur="2000"/>
                                        <p:tgtEl>
                                          <p:spTgt spid="8">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ircle(in)">
                                      <p:cBhvr>
                                        <p:cTn id="17" dur="2000"/>
                                        <p:tgtEl>
                                          <p:spTgt spid="8">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circle(in)">
                                      <p:cBhvr>
                                        <p:cTn id="20" dur="2000"/>
                                        <p:tgtEl>
                                          <p:spTgt spid="8">
                                            <p:txEl>
                                              <p:pRg st="2" end="2"/>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circle(in)">
                                      <p:cBhvr>
                                        <p:cTn id="23" dur="2000"/>
                                        <p:tgtEl>
                                          <p:spTgt spid="8">
                                            <p:txEl>
                                              <p:pRg st="3" end="3"/>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circle(in)">
                                      <p:cBhvr>
                                        <p:cTn id="26" dur="2000"/>
                                        <p:tgtEl>
                                          <p:spTgt spid="8">
                                            <p:txEl>
                                              <p:pRg st="4" end="4"/>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circle(in)">
                                      <p:cBhvr>
                                        <p:cTn id="29" dur="2000"/>
                                        <p:tgtEl>
                                          <p:spTgt spid="8">
                                            <p:txEl>
                                              <p:pRg st="5" end="5"/>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circle(in)">
                                      <p:cBhvr>
                                        <p:cTn id="32" dur="2000"/>
                                        <p:tgtEl>
                                          <p:spTgt spid="8">
                                            <p:txEl>
                                              <p:pRg st="6" end="6"/>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circle(in)">
                                      <p:cBhvr>
                                        <p:cTn id="35" dur="2000"/>
                                        <p:tgtEl>
                                          <p:spTgt spid="8">
                                            <p:txEl>
                                              <p:pRg st="7" end="7"/>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8">
                                            <p:txEl>
                                              <p:pRg st="8" end="8"/>
                                            </p:txEl>
                                          </p:spTgt>
                                        </p:tgtEl>
                                        <p:attrNameLst>
                                          <p:attrName>style.visibility</p:attrName>
                                        </p:attrNameLst>
                                      </p:cBhvr>
                                      <p:to>
                                        <p:strVal val="visible"/>
                                      </p:to>
                                    </p:set>
                                    <p:animEffect transition="in" filter="circle(in)">
                                      <p:cBhvr>
                                        <p:cTn id="38" dur="2000"/>
                                        <p:tgtEl>
                                          <p:spTgt spid="8">
                                            <p:txEl>
                                              <p:pRg st="8" end="8"/>
                                            </p:txEl>
                                          </p:spTgt>
                                        </p:tgtEl>
                                      </p:cBhvr>
                                    </p:animEffect>
                                  </p:childTnLst>
                                </p:cTn>
                              </p:par>
                              <p:par>
                                <p:cTn id="39" presetID="6" presetClass="entr" presetSubtype="16" fill="hold" nodeType="withEffect">
                                  <p:stCondLst>
                                    <p:cond delay="0"/>
                                  </p:stCondLst>
                                  <p:childTnLst>
                                    <p:set>
                                      <p:cBhvr>
                                        <p:cTn id="40" dur="1" fill="hold">
                                          <p:stCondLst>
                                            <p:cond delay="0"/>
                                          </p:stCondLst>
                                        </p:cTn>
                                        <p:tgtEl>
                                          <p:spTgt spid="8">
                                            <p:txEl>
                                              <p:pRg st="9" end="9"/>
                                            </p:txEl>
                                          </p:spTgt>
                                        </p:tgtEl>
                                        <p:attrNameLst>
                                          <p:attrName>style.visibility</p:attrName>
                                        </p:attrNameLst>
                                      </p:cBhvr>
                                      <p:to>
                                        <p:strVal val="visible"/>
                                      </p:to>
                                    </p:set>
                                    <p:animEffect transition="in" filter="circle(in)">
                                      <p:cBhvr>
                                        <p:cTn id="41" dur="2000"/>
                                        <p:tgtEl>
                                          <p:spTgt spid="8">
                                            <p:txEl>
                                              <p:pRg st="9" end="9"/>
                                            </p:txEl>
                                          </p:spTgt>
                                        </p:tgtEl>
                                      </p:cBhvr>
                                    </p:animEffect>
                                  </p:childTnLst>
                                </p:cTn>
                              </p:par>
                              <p:par>
                                <p:cTn id="42" presetID="6" presetClass="entr" presetSubtype="16" fill="hold" nodeType="withEffect">
                                  <p:stCondLst>
                                    <p:cond delay="0"/>
                                  </p:stCondLst>
                                  <p:childTnLst>
                                    <p:set>
                                      <p:cBhvr>
                                        <p:cTn id="43" dur="1" fill="hold">
                                          <p:stCondLst>
                                            <p:cond delay="0"/>
                                          </p:stCondLst>
                                        </p:cTn>
                                        <p:tgtEl>
                                          <p:spTgt spid="8">
                                            <p:txEl>
                                              <p:pRg st="10" end="10"/>
                                            </p:txEl>
                                          </p:spTgt>
                                        </p:tgtEl>
                                        <p:attrNameLst>
                                          <p:attrName>style.visibility</p:attrName>
                                        </p:attrNameLst>
                                      </p:cBhvr>
                                      <p:to>
                                        <p:strVal val="visible"/>
                                      </p:to>
                                    </p:set>
                                    <p:animEffect transition="in" filter="circle(in)">
                                      <p:cBhvr>
                                        <p:cTn id="44" dur="2000"/>
                                        <p:tgtEl>
                                          <p:spTgt spid="8">
                                            <p:txEl>
                                              <p:pRg st="10" end="10"/>
                                            </p:txEl>
                                          </p:spTgt>
                                        </p:tgtEl>
                                      </p:cBhvr>
                                    </p:animEffect>
                                  </p:childTnLst>
                                </p:cTn>
                              </p:par>
                              <p:par>
                                <p:cTn id="45" presetID="6" presetClass="entr" presetSubtype="16" fill="hold" nodeType="with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animEffect transition="in" filter="circle(in)">
                                      <p:cBhvr>
                                        <p:cTn id="47" dur="2000"/>
                                        <p:tgtEl>
                                          <p:spTgt spid="8">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8">
                                            <p:txEl>
                                              <p:pRg st="11" end="11"/>
                                            </p:txEl>
                                          </p:spTgt>
                                        </p:tgtEl>
                                        <p:attrNameLst>
                                          <p:attrName>style.visibility</p:attrName>
                                        </p:attrNameLst>
                                      </p:cBhvr>
                                      <p:to>
                                        <p:strVal val="visible"/>
                                      </p:to>
                                    </p:set>
                                    <p:anim calcmode="lin" valueType="num">
                                      <p:cBhvr additive="base">
                                        <p:cTn id="52"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3</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1371600"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Spark</a:t>
            </a:r>
          </a:p>
        </p:txBody>
      </p:sp>
      <p:sp>
        <p:nvSpPr>
          <p:cNvPr id="4" name="Rectangle 3">
            <a:extLst>
              <a:ext uri="{FF2B5EF4-FFF2-40B4-BE49-F238E27FC236}">
                <a16:creationId xmlns:a16="http://schemas.microsoft.com/office/drawing/2014/main" xmlns="" id="{35021928-90B0-4000-95D5-6EFD9C70F9B9}"/>
              </a:ext>
            </a:extLst>
          </p:cNvPr>
          <p:cNvSpPr/>
          <p:nvPr/>
        </p:nvSpPr>
        <p:spPr>
          <a:xfrm>
            <a:off x="159225" y="1129789"/>
            <a:ext cx="10813773" cy="5447645"/>
          </a:xfrm>
          <a:prstGeom prst="rect">
            <a:avLst/>
          </a:prstGeom>
          <a:ln>
            <a:solidFill>
              <a:schemeClr val="accent1"/>
            </a:solidFill>
          </a:ln>
        </p:spPr>
        <p:txBody>
          <a:bodyPr wrap="square">
            <a:spAutoFit/>
          </a:bodyPr>
          <a:lstStyle/>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Spark was explicitly designed to overcome </a:t>
            </a:r>
            <a:r>
              <a:rPr lang="en-US" sz="2400" dirty="0">
                <a:solidFill>
                  <a:schemeClr val="accent3"/>
                </a:solidFill>
                <a:latin typeface="Times New Roman" panose="02020603050405020304" pitchFamily="18" charset="0"/>
                <a:cs typeface="Times New Roman" panose="02020603050405020304" pitchFamily="18" charset="0"/>
              </a:rPr>
              <a:t>the inefficiency of the MapReduce model in performing interactive and iterative computations.</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Spark supports a wide variety of workloads, including batch processing, streaming, business intelligence, graphs and machine learning.</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You can run Spark on clusters of thousands of nodes (the largest known Spark cluster has 8,000 nodes). </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 large clusters, Spark has successfully worked with multiple petabytes of data.</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 a Hadoop cluster, Spark and MapReduce can be used side-by-side to provide distributed data processing. </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We can run Spark on the same nodes as we run MapReduce, with YARN managing both processing frameworks, or we can dedicate some of the nodes in a Hadoop cluster exclusively to Spark.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94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1000"/>
                                        <p:tgtEl>
                                          <p:spTgt spid="4">
                                            <p:txEl>
                                              <p:pRg st="3" end="3"/>
                                            </p:txEl>
                                          </p:spTgt>
                                        </p:tgtEl>
                                      </p:cBhvr>
                                    </p:animEffect>
                                    <p:anim calcmode="lin" valueType="num">
                                      <p:cBhvr>
                                        <p:cTn id="3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1000"/>
                                        <p:tgtEl>
                                          <p:spTgt spid="4">
                                            <p:txEl>
                                              <p:pRg st="4" end="4"/>
                                            </p:txEl>
                                          </p:spTgt>
                                        </p:tgtEl>
                                      </p:cBhvr>
                                    </p:animEffect>
                                    <p:anim calcmode="lin" valueType="num">
                                      <p:cBhvr>
                                        <p:cTn id="4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Effect transition="in" filter="fade">
                                      <p:cBhvr>
                                        <p:cTn id="49" dur="1000"/>
                                        <p:tgtEl>
                                          <p:spTgt spid="4">
                                            <p:txEl>
                                              <p:pRg st="5" end="5"/>
                                            </p:txEl>
                                          </p:spTgt>
                                        </p:tgtEl>
                                      </p:cBhvr>
                                    </p:animEffect>
                                    <p:anim calcmode="lin" valueType="num">
                                      <p:cBhvr>
                                        <p:cTn id="5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10176598" y="132203"/>
            <a:ext cx="686034" cy="623399"/>
          </a:xfrm>
        </p:spPr>
        <p:txBody>
          <a:bodyPr/>
          <a:lstStyle/>
          <a:p>
            <a:pPr lvl="0"/>
            <a:fld id="{E1CB8AA0-6398-4937-B6CC-1DD74CD573E1}" type="slidenum">
              <a:rPr lang="en-IN" smtClean="0"/>
              <a:t>30</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2" y="154865"/>
            <a:ext cx="1532182"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Spark</a:t>
            </a:r>
          </a:p>
        </p:txBody>
      </p:sp>
      <p:sp>
        <p:nvSpPr>
          <p:cNvPr id="8" name="Rectangle 7">
            <a:extLst>
              <a:ext uri="{FF2B5EF4-FFF2-40B4-BE49-F238E27FC236}">
                <a16:creationId xmlns:a16="http://schemas.microsoft.com/office/drawing/2014/main" xmlns="" id="{21EBD733-F50B-454C-91DE-322BBBE18A7A}"/>
              </a:ext>
            </a:extLst>
          </p:cNvPr>
          <p:cNvSpPr/>
          <p:nvPr/>
        </p:nvSpPr>
        <p:spPr>
          <a:xfrm>
            <a:off x="159225" y="906786"/>
            <a:ext cx="11053251" cy="5878532"/>
          </a:xfrm>
          <a:prstGeom prst="rect">
            <a:avLst/>
          </a:prstGeom>
          <a:ln>
            <a:solidFill>
              <a:schemeClr val="accent1"/>
            </a:solidFill>
          </a:ln>
        </p:spPr>
        <p:txBody>
          <a:bodyPr wrap="square">
            <a:spAutoFit/>
          </a:bodyPr>
          <a:lstStyle/>
          <a:p>
            <a:pPr algn="just">
              <a:spcBef>
                <a:spcPts val="600"/>
              </a:spcBef>
              <a:spcAft>
                <a:spcPts val="600"/>
              </a:spcAft>
            </a:pPr>
            <a:r>
              <a:rPr lang="en-US" sz="2400" b="1" u="sng" dirty="0">
                <a:latin typeface="Times New Roman" panose="02020603050405020304" pitchFamily="18" charset="0"/>
                <a:cs typeface="Times New Roman" panose="02020603050405020304" pitchFamily="18" charset="0"/>
              </a:rPr>
              <a:t>Read Data from HDFS file</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To read data from HDFS file we can specify complete </a:t>
            </a:r>
            <a:r>
              <a:rPr lang="en-US" sz="2400" dirty="0" err="1">
                <a:latin typeface="Times New Roman" panose="02020603050405020304" pitchFamily="18" charset="0"/>
                <a:cs typeface="Times New Roman" panose="02020603050405020304" pitchFamily="18" charset="0"/>
              </a:rPr>
              <a:t>hdfs</a:t>
            </a:r>
            <a:r>
              <a:rPr lang="en-US" sz="2400" dirty="0">
                <a:latin typeface="Times New Roman" panose="02020603050405020304" pitchFamily="18" charset="0"/>
                <a:cs typeface="Times New Roman" panose="02020603050405020304" pitchFamily="18" charset="0"/>
              </a:rPr>
              <a:t> URL like hdfs://IP:PORT/PATH</a:t>
            </a:r>
          </a:p>
          <a:p>
            <a:pPr lvl="1" algn="just">
              <a:spcBef>
                <a:spcPts val="600"/>
              </a:spcBef>
              <a:spcAft>
                <a:spcPts val="600"/>
              </a:spcAft>
            </a:pPr>
            <a:r>
              <a:rPr lang="en-US" sz="2400" dirty="0">
                <a:latin typeface="Times New Roman" panose="02020603050405020304" pitchFamily="18" charset="0"/>
                <a:cs typeface="Times New Roman" panose="02020603050405020304" pitchFamily="18" charset="0"/>
              </a:rPr>
              <a:t>scala&gt; var </a:t>
            </a:r>
            <a:r>
              <a:rPr lang="en-US" sz="2400" dirty="0" err="1">
                <a:latin typeface="Times New Roman" panose="02020603050405020304" pitchFamily="18" charset="0"/>
                <a:cs typeface="Times New Roman" panose="02020603050405020304" pitchFamily="18" charset="0"/>
              </a:rPr>
              <a:t>hFile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sc.textFile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hdfs</a:t>
            </a:r>
            <a:r>
              <a:rPr lang="en-US" sz="2400" dirty="0">
                <a:latin typeface="Times New Roman" panose="02020603050405020304" pitchFamily="18" charset="0"/>
                <a:cs typeface="Times New Roman" panose="02020603050405020304" pitchFamily="18" charset="0"/>
              </a:rPr>
              <a:t>://localhost or IP:9000/</a:t>
            </a:r>
            <a:r>
              <a:rPr lang="en-US" sz="2400" dirty="0" err="1">
                <a:latin typeface="Times New Roman" panose="02020603050405020304" pitchFamily="18" charset="0"/>
                <a:cs typeface="Times New Roman" panose="02020603050405020304" pitchFamily="18" charset="0"/>
              </a:rPr>
              <a:t>inp</a:t>
            </a:r>
            <a:r>
              <a:rPr lang="en-US" sz="2400" dirty="0">
                <a:latin typeface="Times New Roman" panose="02020603050405020304" pitchFamily="18" charset="0"/>
                <a:cs typeface="Times New Roman" panose="02020603050405020304" pitchFamily="18" charset="0"/>
              </a:rPr>
              <a:t>")</a:t>
            </a:r>
          </a:p>
          <a:p>
            <a:pPr algn="just">
              <a:spcBef>
                <a:spcPts val="600"/>
              </a:spcBef>
              <a:spcAft>
                <a:spcPts val="600"/>
              </a:spcAft>
            </a:pPr>
            <a:r>
              <a:rPr lang="en-US" sz="2400" b="1" u="sng" dirty="0">
                <a:latin typeface="Times New Roman" panose="02020603050405020304" pitchFamily="18" charset="0"/>
                <a:cs typeface="Times New Roman" panose="02020603050405020304" pitchFamily="18" charset="0"/>
              </a:rPr>
              <a:t>Spark </a:t>
            </a:r>
            <a:r>
              <a:rPr lang="en-US" sz="2400" b="1" u="sng" dirty="0" err="1">
                <a:latin typeface="Times New Roman" panose="02020603050405020304" pitchFamily="18" charset="0"/>
                <a:cs typeface="Times New Roman" panose="02020603050405020304" pitchFamily="18" charset="0"/>
              </a:rPr>
              <a:t>WordCount</a:t>
            </a:r>
            <a:r>
              <a:rPr lang="en-US" sz="2400" b="1" u="sng" dirty="0">
                <a:latin typeface="Times New Roman" panose="02020603050405020304" pitchFamily="18" charset="0"/>
                <a:cs typeface="Times New Roman" panose="02020603050405020304" pitchFamily="18" charset="0"/>
              </a:rPr>
              <a:t> Program in Scala</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One of the most popular operations of MapReduce – Wordcount. Count all the words available in the file.</a:t>
            </a:r>
          </a:p>
          <a:p>
            <a:pPr algn="just">
              <a:spcBef>
                <a:spcPts val="600"/>
              </a:spcBef>
              <a:spcAft>
                <a:spcPts val="600"/>
              </a:spcAft>
            </a:pPr>
            <a:r>
              <a:rPr lang="en-US" sz="2200" dirty="0">
                <a:solidFill>
                  <a:schemeClr val="accent3"/>
                </a:solidFill>
                <a:latin typeface="Times New Roman" panose="02020603050405020304" pitchFamily="18" charset="0"/>
                <a:cs typeface="Times New Roman" panose="02020603050405020304" pitchFamily="18" charset="0"/>
              </a:rPr>
              <a:t>    scala&gt;</a:t>
            </a:r>
            <a:r>
              <a:rPr lang="en-US" sz="2200" dirty="0" err="1">
                <a:solidFill>
                  <a:schemeClr val="accent3"/>
                </a:solidFill>
                <a:latin typeface="Times New Roman" panose="02020603050405020304" pitchFamily="18" charset="0"/>
                <a:cs typeface="Times New Roman" panose="02020603050405020304" pitchFamily="18" charset="0"/>
              </a:rPr>
              <a:t>val</a:t>
            </a:r>
            <a:r>
              <a:rPr lang="en-US" sz="2200" dirty="0">
                <a:solidFill>
                  <a:schemeClr val="accent3"/>
                </a:solidFill>
                <a:latin typeface="Times New Roman" panose="02020603050405020304" pitchFamily="18" charset="0"/>
                <a:cs typeface="Times New Roman" panose="02020603050405020304" pitchFamily="18" charset="0"/>
              </a:rPr>
              <a:t> </a:t>
            </a:r>
            <a:r>
              <a:rPr lang="en-US" sz="2200" dirty="0" err="1">
                <a:solidFill>
                  <a:schemeClr val="accent3"/>
                </a:solidFill>
                <a:latin typeface="Times New Roman" panose="02020603050405020304" pitchFamily="18" charset="0"/>
                <a:cs typeface="Times New Roman" panose="02020603050405020304" pitchFamily="18" charset="0"/>
              </a:rPr>
              <a:t>wc</a:t>
            </a:r>
            <a:r>
              <a:rPr lang="en-US" sz="2200" dirty="0">
                <a:solidFill>
                  <a:schemeClr val="accent3"/>
                </a:solidFill>
                <a:latin typeface="Times New Roman" panose="02020603050405020304" pitchFamily="18" charset="0"/>
                <a:cs typeface="Times New Roman" panose="02020603050405020304" pitchFamily="18" charset="0"/>
              </a:rPr>
              <a:t>=</a:t>
            </a:r>
            <a:r>
              <a:rPr lang="en-US" sz="2200" dirty="0" err="1">
                <a:solidFill>
                  <a:schemeClr val="accent3"/>
                </a:solidFill>
                <a:latin typeface="Times New Roman" panose="02020603050405020304" pitchFamily="18" charset="0"/>
                <a:cs typeface="Times New Roman" panose="02020603050405020304" pitchFamily="18" charset="0"/>
              </a:rPr>
              <a:t>hFile.flatMap</a:t>
            </a:r>
            <a:r>
              <a:rPr lang="en-US" sz="2200" dirty="0">
                <a:solidFill>
                  <a:schemeClr val="accent3"/>
                </a:solidFill>
                <a:latin typeface="Times New Roman" panose="02020603050405020304" pitchFamily="18" charset="0"/>
                <a:cs typeface="Times New Roman" panose="02020603050405020304" pitchFamily="18" charset="0"/>
              </a:rPr>
              <a:t>(line=&gt;</a:t>
            </a:r>
            <a:r>
              <a:rPr lang="en-US" sz="2200" dirty="0" err="1">
                <a:solidFill>
                  <a:schemeClr val="accent3"/>
                </a:solidFill>
                <a:latin typeface="Times New Roman" panose="02020603050405020304" pitchFamily="18" charset="0"/>
                <a:cs typeface="Times New Roman" panose="02020603050405020304" pitchFamily="18" charset="0"/>
              </a:rPr>
              <a:t>line.split</a:t>
            </a:r>
            <a:r>
              <a:rPr lang="en-US" sz="2200" dirty="0">
                <a:solidFill>
                  <a:schemeClr val="accent3"/>
                </a:solidFill>
                <a:latin typeface="Times New Roman" panose="02020603050405020304" pitchFamily="18" charset="0"/>
                <a:cs typeface="Times New Roman" panose="02020603050405020304" pitchFamily="18" charset="0"/>
              </a:rPr>
              <a:t>(“ ”)).map(word=&gt;(word, 1)).</a:t>
            </a:r>
            <a:r>
              <a:rPr lang="en-US" sz="2200" dirty="0" err="1">
                <a:solidFill>
                  <a:schemeClr val="accent3"/>
                </a:solidFill>
                <a:latin typeface="Times New Roman" panose="02020603050405020304" pitchFamily="18" charset="0"/>
                <a:cs typeface="Times New Roman" panose="02020603050405020304" pitchFamily="18" charset="0"/>
              </a:rPr>
              <a:t>reduceByKey</a:t>
            </a:r>
            <a:r>
              <a:rPr lang="en-US" sz="2200" dirty="0">
                <a:solidFill>
                  <a:schemeClr val="accent3"/>
                </a:solidFill>
                <a:latin typeface="Times New Roman" panose="02020603050405020304" pitchFamily="18" charset="0"/>
                <a:cs typeface="Times New Roman" panose="02020603050405020304" pitchFamily="18" charset="0"/>
              </a:rPr>
              <a:t>(_ + _)</a:t>
            </a:r>
          </a:p>
          <a:p>
            <a:pPr algn="just">
              <a:spcBef>
                <a:spcPts val="600"/>
              </a:spcBef>
              <a:spcAft>
                <a:spcPts val="600"/>
              </a:spcAft>
            </a:pPr>
            <a:r>
              <a:rPr lang="en-US" sz="2400" b="1" u="sng" dirty="0">
                <a:latin typeface="Times New Roman" panose="02020603050405020304" pitchFamily="18" charset="0"/>
                <a:cs typeface="Times New Roman" panose="02020603050405020304" pitchFamily="18" charset="0"/>
              </a:rPr>
              <a:t>Read the result on console</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scala&gt; </a:t>
            </a:r>
            <a:r>
              <a:rPr lang="en-US" sz="2400" dirty="0" err="1">
                <a:latin typeface="Times New Roman" panose="02020603050405020304" pitchFamily="18" charset="0"/>
                <a:cs typeface="Times New Roman" panose="02020603050405020304" pitchFamily="18" charset="0"/>
              </a:rPr>
              <a:t>wc.take</a:t>
            </a:r>
            <a:r>
              <a:rPr lang="en-US" sz="2400" dirty="0">
                <a:latin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It will display first 5 results</a:t>
            </a:r>
          </a:p>
          <a:p>
            <a:pPr algn="just">
              <a:spcBef>
                <a:spcPts val="600"/>
              </a:spcBef>
              <a:spcAft>
                <a:spcPts val="600"/>
              </a:spcAft>
            </a:pPr>
            <a:r>
              <a:rPr lang="en-US" sz="2400" b="1" u="sng" dirty="0">
                <a:latin typeface="Times New Roman" panose="02020603050405020304" pitchFamily="18" charset="0"/>
                <a:cs typeface="Times New Roman" panose="02020603050405020304" pitchFamily="18" charset="0"/>
              </a:rPr>
              <a:t>Write the data to HDFS file</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scala&gt; </a:t>
            </a:r>
            <a:r>
              <a:rPr lang="en-US" sz="2400" dirty="0" err="1">
                <a:latin typeface="Times New Roman" panose="02020603050405020304" pitchFamily="18" charset="0"/>
                <a:cs typeface="Times New Roman" panose="02020603050405020304" pitchFamily="18" charset="0"/>
              </a:rPr>
              <a:t>wc.saveAsTextFile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hdfs</a:t>
            </a:r>
            <a:r>
              <a:rPr lang="en-US" sz="2400" dirty="0">
                <a:latin typeface="Times New Roman" panose="02020603050405020304" pitchFamily="18" charset="0"/>
                <a:cs typeface="Times New Roman" panose="02020603050405020304" pitchFamily="18" charset="0"/>
              </a:rPr>
              <a:t>://localhost or :9000/out")</a:t>
            </a:r>
          </a:p>
        </p:txBody>
      </p:sp>
    </p:spTree>
    <p:extLst>
      <p:ext uri="{BB962C8B-B14F-4D97-AF65-F5344CB8AC3E}">
        <p14:creationId xmlns:p14="http://schemas.microsoft.com/office/powerpoint/2010/main" val="411060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circle(in)">
                                      <p:cBhvr>
                                        <p:cTn id="14" dur="20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circle(in)">
                                      <p:cBhvr>
                                        <p:cTn id="19" dur="2000"/>
                                        <p:tgtEl>
                                          <p:spTgt spid="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circle(in)">
                                      <p:cBhvr>
                                        <p:cTn id="24" dur="2000"/>
                                        <p:tgtEl>
                                          <p:spTgt spid="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circle(in)">
                                      <p:cBhvr>
                                        <p:cTn id="29" dur="2000"/>
                                        <p:tgtEl>
                                          <p:spTgt spid="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circle(in)">
                                      <p:cBhvr>
                                        <p:cTn id="34" dur="2000"/>
                                        <p:tgtEl>
                                          <p:spTgt spid="8">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Effect transition="in" filter="circle(in)">
                                      <p:cBhvr>
                                        <p:cTn id="39" dur="2000"/>
                                        <p:tgtEl>
                                          <p:spTgt spid="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8">
                                            <p:txEl>
                                              <p:pRg st="6" end="6"/>
                                            </p:txEl>
                                          </p:spTgt>
                                        </p:tgtEl>
                                        <p:attrNameLst>
                                          <p:attrName>style.visibility</p:attrName>
                                        </p:attrNameLst>
                                      </p:cBhvr>
                                      <p:to>
                                        <p:strVal val="visible"/>
                                      </p:to>
                                    </p:set>
                                    <p:animEffect transition="in" filter="circle(in)">
                                      <p:cBhvr>
                                        <p:cTn id="44" dur="2000"/>
                                        <p:tgtEl>
                                          <p:spTgt spid="8">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Effect transition="in" filter="wipe(down)">
                                      <p:cBhvr>
                                        <p:cTn id="49" dur="500"/>
                                        <p:tgtEl>
                                          <p:spTgt spid="8">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8">
                                            <p:txEl>
                                              <p:pRg st="8" end="8"/>
                                            </p:txEl>
                                          </p:spTgt>
                                        </p:tgtEl>
                                        <p:attrNameLst>
                                          <p:attrName>style.visibility</p:attrName>
                                        </p:attrNameLst>
                                      </p:cBhvr>
                                      <p:to>
                                        <p:strVal val="visible"/>
                                      </p:to>
                                    </p:set>
                                    <p:animEffect transition="in" filter="circle(in)">
                                      <p:cBhvr>
                                        <p:cTn id="54" dur="2000"/>
                                        <p:tgtEl>
                                          <p:spTgt spid="8">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8">
                                            <p:txEl>
                                              <p:pRg st="9" end="9"/>
                                            </p:txEl>
                                          </p:spTgt>
                                        </p:tgtEl>
                                        <p:attrNameLst>
                                          <p:attrName>style.visibility</p:attrName>
                                        </p:attrNameLst>
                                      </p:cBhvr>
                                      <p:to>
                                        <p:strVal val="visible"/>
                                      </p:to>
                                    </p:set>
                                    <p:animEffect transition="in" filter="circle(in)">
                                      <p:cBhvr>
                                        <p:cTn id="59" dur="20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31</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7941365"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Spark on a Hadoop Cluster </a:t>
            </a:r>
            <a:endParaRPr lang="en-US"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98A42D31-9495-4C93-B1EA-0CC67544DEF3}"/>
              </a:ext>
            </a:extLst>
          </p:cNvPr>
          <p:cNvSpPr/>
          <p:nvPr/>
        </p:nvSpPr>
        <p:spPr>
          <a:xfrm>
            <a:off x="122526" y="1032714"/>
            <a:ext cx="11235781" cy="830997"/>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scala&gt;</a:t>
            </a:r>
            <a:r>
              <a:rPr lang="en-US" sz="2400" dirty="0" err="1">
                <a:latin typeface="Times New Roman" panose="02020603050405020304" pitchFamily="18" charset="0"/>
                <a:cs typeface="Times New Roman" panose="02020603050405020304" pitchFamily="18" charset="0"/>
              </a:rPr>
              <a:t>sc.textFile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hdfs</a:t>
            </a:r>
            <a:r>
              <a:rPr lang="en-US" sz="2400" dirty="0">
                <a:latin typeface="Times New Roman" panose="02020603050405020304" pitchFamily="18" charset="0"/>
                <a:cs typeface="Times New Roman" panose="02020603050405020304" pitchFamily="18" charset="0"/>
              </a:rPr>
              <a:t>://192.168.1.145:9000/user/</a:t>
            </a:r>
            <a:r>
              <a:rPr lang="en-US" sz="2400" dirty="0" err="1">
                <a:latin typeface="Times New Roman" panose="02020603050405020304" pitchFamily="18" charset="0"/>
                <a:cs typeface="Times New Roman" panose="02020603050405020304" pitchFamily="18" charset="0"/>
              </a:rPr>
              <a:t>hadoop</a:t>
            </a:r>
            <a:r>
              <a:rPr lang="en-US" sz="2400" dirty="0">
                <a:latin typeface="Times New Roman" panose="02020603050405020304" pitchFamily="18" charset="0"/>
                <a:cs typeface="Times New Roman" panose="02020603050405020304" pitchFamily="18" charset="0"/>
              </a:rPr>
              <a:t>/input/wordcount.txt"). </a:t>
            </a:r>
            <a:r>
              <a:rPr lang="en-US" sz="2400" dirty="0" err="1">
                <a:latin typeface="Times New Roman" panose="02020603050405020304" pitchFamily="18" charset="0"/>
                <a:cs typeface="Times New Roman" panose="02020603050405020304" pitchFamily="18" charset="0"/>
              </a:rPr>
              <a:t>flatMap</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_.split("\\W+")).map( w =&gt; (w,1)). </a:t>
            </a:r>
            <a:r>
              <a:rPr lang="en-US" sz="2400" dirty="0" err="1">
                <a:latin typeface="Times New Roman" panose="02020603050405020304" pitchFamily="18" charset="0"/>
                <a:cs typeface="Times New Roman" panose="02020603050405020304" pitchFamily="18" charset="0"/>
              </a:rPr>
              <a:t>reduceByKey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a,b</a:t>
            </a:r>
            <a:r>
              <a:rPr lang="en-US" sz="2400" dirty="0">
                <a:latin typeface="Times New Roman" panose="02020603050405020304" pitchFamily="18" charset="0"/>
                <a:cs typeface="Times New Roman" panose="02020603050405020304" pitchFamily="18" charset="0"/>
              </a:rPr>
              <a:t>) =&gt; (</a:t>
            </a:r>
            <a:r>
              <a:rPr lang="en-US" sz="2400" dirty="0" err="1">
                <a:latin typeface="Times New Roman" panose="02020603050405020304" pitchFamily="18" charset="0"/>
                <a:cs typeface="Times New Roman" panose="02020603050405020304" pitchFamily="18" charset="0"/>
              </a:rPr>
              <a:t>a+b</a:t>
            </a:r>
            <a:r>
              <a:rPr lang="en-US" sz="2400" dirty="0">
                <a:latin typeface="Times New Roman" panose="02020603050405020304" pitchFamily="18" charset="0"/>
                <a:cs typeface="Times New Roman" panose="02020603050405020304" pitchFamily="18" charset="0"/>
              </a:rPr>
              <a:t>)).foreach(</a:t>
            </a:r>
            <a:r>
              <a:rPr lang="en-US" sz="2400" dirty="0" err="1">
                <a:latin typeface="Times New Roman" panose="02020603050405020304" pitchFamily="18" charset="0"/>
                <a:cs typeface="Times New Roman" panose="02020603050405020304" pitchFamily="18" charset="0"/>
              </a:rPr>
              <a:t>println</a:t>
            </a:r>
            <a:r>
              <a:rPr lang="en-US" sz="2400" dirty="0">
                <a:latin typeface="Times New Roman" panose="02020603050405020304" pitchFamily="18" charset="0"/>
                <a:cs typeface="Times New Roman" panose="02020603050405020304" pitchFamily="18" charset="0"/>
              </a:rPr>
              <a:t>)</a:t>
            </a:r>
            <a:endParaRPr lang="en-IN" sz="2400" dirty="0">
              <a:solidFill>
                <a:schemeClr val="accent3"/>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2E995050-396C-4703-974A-08CD71CCA43C}"/>
              </a:ext>
            </a:extLst>
          </p:cNvPr>
          <p:cNvSpPr/>
          <p:nvPr/>
        </p:nvSpPr>
        <p:spPr>
          <a:xfrm>
            <a:off x="159225" y="2044452"/>
            <a:ext cx="10928887" cy="5539978"/>
          </a:xfrm>
          <a:prstGeom prst="rect">
            <a:avLst/>
          </a:prstGeom>
          <a:ln>
            <a:solidFill>
              <a:schemeClr val="accent1"/>
            </a:solidFill>
          </a:ln>
        </p:spPr>
        <p:txBody>
          <a:bodyPr wrap="square">
            <a:spAutoFit/>
          </a:bodyPr>
          <a:lstStyle/>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The following steps show how to download the zipped files in the </a:t>
            </a:r>
            <a:r>
              <a:rPr lang="en-US" sz="2400" dirty="0" err="1">
                <a:latin typeface="Times New Roman" panose="02020603050405020304" pitchFamily="18" charset="0"/>
                <a:cs typeface="Times New Roman" panose="02020603050405020304" pitchFamily="18" charset="0"/>
              </a:rPr>
              <a:t>gzip</a:t>
            </a:r>
            <a:r>
              <a:rPr lang="en-US" sz="2400" dirty="0">
                <a:latin typeface="Times New Roman" panose="02020603050405020304" pitchFamily="18" charset="0"/>
                <a:cs typeface="Times New Roman" panose="02020603050405020304" pitchFamily="18" charset="0"/>
              </a:rPr>
              <a:t> format (.</a:t>
            </a:r>
            <a:r>
              <a:rPr lang="en-US" sz="2400" dirty="0" err="1">
                <a:latin typeface="Times New Roman" panose="02020603050405020304" pitchFamily="18" charset="0"/>
                <a:cs typeface="Times New Roman" panose="02020603050405020304" pitchFamily="18" charset="0"/>
              </a:rPr>
              <a:t>gz</a:t>
            </a:r>
            <a:r>
              <a:rPr lang="en-US" sz="2400" dirty="0">
                <a:latin typeface="Times New Roman" panose="02020603050405020304" pitchFamily="18" charset="0"/>
                <a:cs typeface="Times New Roman" panose="02020603050405020304" pitchFamily="18" charset="0"/>
              </a:rPr>
              <a:t>) and load them into HDFS.</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1. Download the files:</a:t>
            </a:r>
          </a:p>
          <a:p>
            <a:pPr lvl="1" algn="just">
              <a:spcBef>
                <a:spcPts val="600"/>
              </a:spcBef>
              <a:spcAft>
                <a:spcPts val="600"/>
              </a:spcAft>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wget</a:t>
            </a:r>
            <a:r>
              <a:rPr lang="en-US" sz="2400" dirty="0">
                <a:latin typeface="Times New Roman" panose="02020603050405020304" pitchFamily="18" charset="0"/>
                <a:cs typeface="Times New Roman" panose="02020603050405020304" pitchFamily="18" charset="0"/>
              </a:rPr>
              <a:t> –r ftp://ftp.ncdc.noaa.gov/pub/data/noaa/</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2. Load the downloaded data into HDFS:</a:t>
            </a:r>
          </a:p>
          <a:p>
            <a:pPr lvl="1" algn="just">
              <a:spcBef>
                <a:spcPts val="600"/>
              </a:spcBef>
              <a:spcAft>
                <a:spcPts val="600"/>
              </a:spcAft>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hdfs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dfs</a:t>
            </a:r>
            <a:r>
              <a:rPr lang="en-US" sz="2400" dirty="0">
                <a:latin typeface="Times New Roman" panose="02020603050405020304" pitchFamily="18" charset="0"/>
                <a:cs typeface="Times New Roman" panose="02020603050405020304" pitchFamily="18" charset="0"/>
              </a:rPr>
              <a:t> –put ftp.ncdc.noaa.gov/pub/data/</a:t>
            </a:r>
            <a:r>
              <a:rPr lang="en-US" sz="2400" dirty="0" err="1">
                <a:latin typeface="Times New Roman" panose="02020603050405020304" pitchFamily="18" charset="0"/>
                <a:cs typeface="Times New Roman" panose="02020603050405020304" pitchFamily="18" charset="0"/>
              </a:rPr>
              <a:t>noaa</a:t>
            </a:r>
            <a:r>
              <a:rPr lang="en-US" sz="2400" dirty="0">
                <a:latin typeface="Times New Roman" panose="02020603050405020304" pitchFamily="18" charset="0"/>
                <a:cs typeface="Times New Roman" panose="02020603050405020304" pitchFamily="18" charset="0"/>
              </a:rPr>
              <a:t> weather/</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3. Start the Spark shell and load the data for the year 1919 into an RDD:</a:t>
            </a:r>
          </a:p>
          <a:p>
            <a:pPr lvl="1" algn="just">
              <a:spcBef>
                <a:spcPts val="600"/>
              </a:spcBef>
              <a:spcAft>
                <a:spcPts val="600"/>
              </a:spcAft>
            </a:pPr>
            <a:r>
              <a:rPr lang="en-US" sz="2400" dirty="0">
                <a:latin typeface="Times New Roman" panose="02020603050405020304" pitchFamily="18" charset="0"/>
                <a:cs typeface="Times New Roman" panose="02020603050405020304" pitchFamily="18" charset="0"/>
              </a:rPr>
              <a:t>scala&gt; </a:t>
            </a:r>
            <a:r>
              <a:rPr lang="en-US" sz="2400" dirty="0" err="1">
                <a:latin typeface="Times New Roman" panose="02020603050405020304" pitchFamily="18" charset="0"/>
                <a:cs typeface="Times New Roman" panose="02020603050405020304" pitchFamily="18" charset="0"/>
              </a:rPr>
              <a:t>val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weatherFileRDD</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sc.wholeTextfiles</a:t>
            </a:r>
            <a:endParaRPr lang="en-US" sz="2400" dirty="0">
              <a:latin typeface="Times New Roman" panose="02020603050405020304" pitchFamily="18" charset="0"/>
              <a:cs typeface="Times New Roman" panose="02020603050405020304" pitchFamily="18" charset="0"/>
            </a:endParaRPr>
          </a:p>
          <a:p>
            <a:pPr lvl="1" algn="just">
              <a:spcBef>
                <a:spcPts val="600"/>
              </a:spcBef>
              <a:spcAft>
                <a:spcPts val="600"/>
              </a:spcAft>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hdfs</a:t>
            </a:r>
            <a:r>
              <a:rPr lang="en-US" sz="2400" dirty="0">
                <a:latin typeface="Times New Roman" panose="02020603050405020304" pitchFamily="18" charset="0"/>
                <a:cs typeface="Times New Roman" panose="02020603050405020304" pitchFamily="18" charset="0"/>
              </a:rPr>
              <a:t>://localhost:9000/user/</a:t>
            </a:r>
            <a:r>
              <a:rPr lang="en-US" sz="2400" dirty="0" err="1">
                <a:latin typeface="Times New Roman" panose="02020603050405020304" pitchFamily="18" charset="0"/>
                <a:cs typeface="Times New Roman" panose="02020603050405020304" pitchFamily="18" charset="0"/>
              </a:rPr>
              <a:t>hadoop</a:t>
            </a:r>
            <a:r>
              <a:rPr lang="en-US" sz="2400" dirty="0">
                <a:latin typeface="Times New Roman" panose="02020603050405020304" pitchFamily="18" charset="0"/>
                <a:cs typeface="Times New Roman" panose="02020603050405020304" pitchFamily="18" charset="0"/>
              </a:rPr>
              <a:t>/weather/1919")</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4. To avoid </a:t>
            </a:r>
            <a:r>
              <a:rPr lang="en-US" sz="2400" dirty="0" err="1">
                <a:latin typeface="Times New Roman" panose="02020603050405020304" pitchFamily="18" charset="0"/>
                <a:cs typeface="Times New Roman" panose="02020603050405020304" pitchFamily="18" charset="0"/>
              </a:rPr>
              <a:t>recomputation</a:t>
            </a:r>
            <a:r>
              <a:rPr lang="en-US" sz="2400" dirty="0">
                <a:latin typeface="Times New Roman" panose="02020603050405020304" pitchFamily="18" charset="0"/>
                <a:cs typeface="Times New Roman" panose="02020603050405020304" pitchFamily="18" charset="0"/>
              </a:rPr>
              <a:t> each time you access it, you can cache the data in the RDD:</a:t>
            </a:r>
          </a:p>
          <a:p>
            <a:pPr lvl="1" algn="just">
              <a:spcBef>
                <a:spcPts val="600"/>
              </a:spcBef>
              <a:spcAft>
                <a:spcPts val="600"/>
              </a:spcAft>
            </a:pPr>
            <a:r>
              <a:rPr lang="en-US" sz="2400" dirty="0">
                <a:latin typeface="Times New Roman" panose="02020603050405020304" pitchFamily="18" charset="0"/>
                <a:cs typeface="Times New Roman" panose="02020603050405020304" pitchFamily="18" charset="0"/>
              </a:rPr>
              <a:t>scala&gt; </a:t>
            </a:r>
            <a:r>
              <a:rPr lang="en-US" sz="2400" dirty="0" err="1">
                <a:latin typeface="Times New Roman" panose="02020603050405020304" pitchFamily="18" charset="0"/>
                <a:cs typeface="Times New Roman" panose="02020603050405020304" pitchFamily="18" charset="0"/>
              </a:rPr>
              <a:t>val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weatherRDD</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weatherFileRDD.cache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666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circle(in)">
                                      <p:cBhvr>
                                        <p:cTn id="28" dur="2000"/>
                                        <p:tgtEl>
                                          <p:spTgt spid="7">
                                            <p:txEl>
                                              <p:pRg st="0" end="0"/>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circle(in)">
                                      <p:cBhvr>
                                        <p:cTn id="31" dur="2000"/>
                                        <p:tgtEl>
                                          <p:spTgt spid="7">
                                            <p:txEl>
                                              <p:pRg st="1" end="1"/>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circle(in)">
                                      <p:cBhvr>
                                        <p:cTn id="34" dur="2000"/>
                                        <p:tgtEl>
                                          <p:spTgt spid="7">
                                            <p:txEl>
                                              <p:pRg st="2" end="2"/>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circle(in)">
                                      <p:cBhvr>
                                        <p:cTn id="37" dur="2000"/>
                                        <p:tgtEl>
                                          <p:spTgt spid="7">
                                            <p:txEl>
                                              <p:pRg st="3" end="3"/>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Effect transition="in" filter="circle(in)">
                                      <p:cBhvr>
                                        <p:cTn id="40" dur="2000"/>
                                        <p:tgtEl>
                                          <p:spTgt spid="7">
                                            <p:txEl>
                                              <p:pRg st="4" end="4"/>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animEffect transition="in" filter="circle(in)">
                                      <p:cBhvr>
                                        <p:cTn id="43" dur="2000"/>
                                        <p:tgtEl>
                                          <p:spTgt spid="7">
                                            <p:txEl>
                                              <p:pRg st="5" end="5"/>
                                            </p:txEl>
                                          </p:spTgt>
                                        </p:tgtEl>
                                      </p:cBhvr>
                                    </p:animEffect>
                                  </p:childTnLst>
                                </p:cTn>
                              </p:par>
                              <p:par>
                                <p:cTn id="44" presetID="6" presetClass="entr" presetSubtype="16" fill="hold" nodeType="withEffect">
                                  <p:stCondLst>
                                    <p:cond delay="0"/>
                                  </p:stCondLst>
                                  <p:childTnLst>
                                    <p:set>
                                      <p:cBhvr>
                                        <p:cTn id="45" dur="1" fill="hold">
                                          <p:stCondLst>
                                            <p:cond delay="0"/>
                                          </p:stCondLst>
                                        </p:cTn>
                                        <p:tgtEl>
                                          <p:spTgt spid="7">
                                            <p:txEl>
                                              <p:pRg st="6" end="6"/>
                                            </p:txEl>
                                          </p:spTgt>
                                        </p:tgtEl>
                                        <p:attrNameLst>
                                          <p:attrName>style.visibility</p:attrName>
                                        </p:attrNameLst>
                                      </p:cBhvr>
                                      <p:to>
                                        <p:strVal val="visible"/>
                                      </p:to>
                                    </p:set>
                                    <p:animEffect transition="in" filter="circle(in)">
                                      <p:cBhvr>
                                        <p:cTn id="46" dur="2000"/>
                                        <p:tgtEl>
                                          <p:spTgt spid="7">
                                            <p:txEl>
                                              <p:pRg st="6" end="6"/>
                                            </p:txEl>
                                          </p:spTgt>
                                        </p:tgtEl>
                                      </p:cBhvr>
                                    </p:animEffect>
                                  </p:childTnLst>
                                </p:cTn>
                              </p:par>
                              <p:par>
                                <p:cTn id="47" presetID="6" presetClass="entr" presetSubtype="16"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circle(in)">
                                      <p:cBhvr>
                                        <p:cTn id="49" dur="2000"/>
                                        <p:tgtEl>
                                          <p:spTgt spid="7">
                                            <p:txEl>
                                              <p:pRg st="7" end="7"/>
                                            </p:txEl>
                                          </p:spTgt>
                                        </p:tgtEl>
                                      </p:cBhvr>
                                    </p:animEffect>
                                  </p:childTnLst>
                                </p:cTn>
                              </p:par>
                              <p:par>
                                <p:cTn id="50" presetID="6" presetClass="entr" presetSubtype="16" fill="hold" nodeType="with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animEffect transition="in" filter="circle(in)">
                                      <p:cBhvr>
                                        <p:cTn id="52" dur="2000"/>
                                        <p:tgtEl>
                                          <p:spTgt spid="7">
                                            <p:txEl>
                                              <p:pRg st="8" end="8"/>
                                            </p:txEl>
                                          </p:spTgt>
                                        </p:tgtEl>
                                      </p:cBhvr>
                                    </p:animEffect>
                                  </p:childTnLst>
                                </p:cTn>
                              </p:par>
                              <p:par>
                                <p:cTn id="53" presetID="6" presetClass="entr" presetSubtype="16" fill="hold" nodeType="with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animEffect transition="in" filter="circle(in)">
                                      <p:cBhvr>
                                        <p:cTn id="55" dur="20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32</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7941365"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Spark on a Hadoop Cluster </a:t>
            </a:r>
            <a:endParaRPr lang="en-US" sz="32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2E995050-396C-4703-974A-08CD71CCA43C}"/>
              </a:ext>
            </a:extLst>
          </p:cNvPr>
          <p:cNvSpPr/>
          <p:nvPr/>
        </p:nvSpPr>
        <p:spPr>
          <a:xfrm>
            <a:off x="159225" y="1072346"/>
            <a:ext cx="10916000" cy="5170646"/>
          </a:xfrm>
          <a:prstGeom prst="rect">
            <a:avLst/>
          </a:prstGeom>
          <a:ln>
            <a:solidFill>
              <a:schemeClr val="accent1"/>
            </a:solidFill>
          </a:ln>
        </p:spPr>
        <p:txBody>
          <a:bodyPr wrap="square">
            <a:spAutoFit/>
          </a:bodyPr>
          <a:lstStyle/>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5. Load the first element of the data set:</a:t>
            </a:r>
          </a:p>
          <a:p>
            <a:pPr lvl="1" algn="just">
              <a:spcBef>
                <a:spcPts val="600"/>
              </a:spcBef>
              <a:spcAft>
                <a:spcPts val="600"/>
              </a:spcAft>
            </a:pPr>
            <a:r>
              <a:rPr lang="en-US" sz="2400" dirty="0">
                <a:latin typeface="Times New Roman" panose="02020603050405020304" pitchFamily="18" charset="0"/>
                <a:cs typeface="Times New Roman" panose="02020603050405020304" pitchFamily="18" charset="0"/>
              </a:rPr>
              <a:t>scala&gt; </a:t>
            </a:r>
            <a:r>
              <a:rPr lang="en-US" sz="2400" dirty="0" err="1">
                <a:latin typeface="Times New Roman" panose="02020603050405020304" pitchFamily="18" charset="0"/>
                <a:cs typeface="Times New Roman" panose="02020603050405020304" pitchFamily="18" charset="0"/>
              </a:rPr>
              <a:t>val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firstElement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weatherRDD.first</a:t>
            </a:r>
            <a:endParaRPr lang="en-US"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6. Read the value for the first element of the RDD:</a:t>
            </a:r>
          </a:p>
          <a:p>
            <a:pPr lvl="1" algn="just">
              <a:spcBef>
                <a:spcPts val="600"/>
              </a:spcBef>
              <a:spcAft>
                <a:spcPts val="600"/>
              </a:spcAft>
            </a:pPr>
            <a:r>
              <a:rPr lang="en-US" sz="2400" dirty="0">
                <a:latin typeface="Times New Roman" panose="02020603050405020304" pitchFamily="18" charset="0"/>
                <a:cs typeface="Times New Roman" panose="02020603050405020304" pitchFamily="18" charset="0"/>
              </a:rPr>
              <a:t>scala&gt; </a:t>
            </a:r>
            <a:r>
              <a:rPr lang="en-US" sz="2400" dirty="0" err="1">
                <a:latin typeface="Times New Roman" panose="02020603050405020304" pitchFamily="18" charset="0"/>
                <a:cs typeface="Times New Roman" panose="02020603050405020304" pitchFamily="18" charset="0"/>
              </a:rPr>
              <a:t>val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firstValue</a:t>
            </a:r>
            <a:r>
              <a:rPr lang="en-US" sz="2400" dirty="0">
                <a:latin typeface="Times New Roman" panose="02020603050405020304" pitchFamily="18" charset="0"/>
                <a:cs typeface="Times New Roman" panose="02020603050405020304" pitchFamily="18" charset="0"/>
              </a:rPr>
              <a:t> = firstElement._2</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7. Split </a:t>
            </a:r>
            <a:r>
              <a:rPr lang="en-US" sz="2400" dirty="0" err="1">
                <a:latin typeface="Times New Roman" panose="02020603050405020304" pitchFamily="18" charset="0"/>
                <a:cs typeface="Times New Roman" panose="02020603050405020304" pitchFamily="18" charset="0"/>
              </a:rPr>
              <a:t>firstValue</a:t>
            </a:r>
            <a:r>
              <a:rPr lang="en-US" sz="2400" dirty="0">
                <a:latin typeface="Times New Roman" panose="02020603050405020304" pitchFamily="18" charset="0"/>
                <a:cs typeface="Times New Roman" panose="02020603050405020304" pitchFamily="18" charset="0"/>
              </a:rPr>
              <a:t> by lines:</a:t>
            </a:r>
          </a:p>
          <a:p>
            <a:pPr lvl="1" algn="just">
              <a:spcBef>
                <a:spcPts val="600"/>
              </a:spcBef>
              <a:spcAft>
                <a:spcPts val="600"/>
              </a:spcAft>
            </a:pPr>
            <a:r>
              <a:rPr lang="en-US" sz="2400" dirty="0">
                <a:latin typeface="Times New Roman" panose="02020603050405020304" pitchFamily="18" charset="0"/>
                <a:cs typeface="Times New Roman" panose="02020603050405020304" pitchFamily="18" charset="0"/>
              </a:rPr>
              <a:t>scala&gt; Val </a:t>
            </a:r>
            <a:r>
              <a:rPr lang="en-US" sz="2400" dirty="0" err="1">
                <a:latin typeface="Times New Roman" panose="02020603050405020304" pitchFamily="18" charset="0"/>
                <a:cs typeface="Times New Roman" panose="02020603050405020304" pitchFamily="18" charset="0"/>
              </a:rPr>
              <a:t>firstVals</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firstValue.split</a:t>
            </a:r>
            <a:r>
              <a:rPr lang="en-US" sz="2400" dirty="0">
                <a:latin typeface="Times New Roman" panose="02020603050405020304" pitchFamily="18" charset="0"/>
                <a:cs typeface="Times New Roman" panose="02020603050405020304" pitchFamily="18" charset="0"/>
              </a:rPr>
              <a:t>(\\n)</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8. Wind speed occupies positions 66-69 in the text of the weather data files. </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You can find the wind speed by doing this:</a:t>
            </a:r>
          </a:p>
          <a:p>
            <a:pPr lvl="1" algn="just">
              <a:spcBef>
                <a:spcPts val="600"/>
              </a:spcBef>
              <a:spcAft>
                <a:spcPts val="600"/>
              </a:spcAft>
            </a:pPr>
            <a:r>
              <a:rPr lang="en-US" sz="2400" dirty="0">
                <a:latin typeface="Times New Roman" panose="02020603050405020304" pitchFamily="18" charset="0"/>
                <a:cs typeface="Times New Roman" panose="02020603050405020304" pitchFamily="18" charset="0"/>
              </a:rPr>
              <a:t>scala&gt; </a:t>
            </a:r>
            <a:r>
              <a:rPr lang="en-US" sz="2400" dirty="0" err="1">
                <a:latin typeface="Times New Roman" panose="02020603050405020304" pitchFamily="18" charset="0"/>
                <a:cs typeface="Times New Roman" panose="02020603050405020304" pitchFamily="18" charset="0"/>
              </a:rPr>
              <a:t>val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windSpeed</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firstVals.map</a:t>
            </a:r>
            <a:r>
              <a:rPr lang="en-US" sz="2400" dirty="0">
                <a:latin typeface="Times New Roman" panose="02020603050405020304" pitchFamily="18" charset="0"/>
                <a:cs typeface="Times New Roman" panose="02020603050405020304" pitchFamily="18" charset="0"/>
              </a:rPr>
              <a:t>(line =&gt; </a:t>
            </a:r>
            <a:r>
              <a:rPr lang="en-US" sz="2400" dirty="0" err="1">
                <a:latin typeface="Times New Roman" panose="02020603050405020304" pitchFamily="18" charset="0"/>
                <a:cs typeface="Times New Roman" panose="02020603050405020304" pitchFamily="18" charset="0"/>
              </a:rPr>
              <a:t>line.substring</a:t>
            </a:r>
            <a:r>
              <a:rPr lang="en-US" sz="2400" dirty="0">
                <a:latin typeface="Times New Roman" panose="02020603050405020304" pitchFamily="18" charset="0"/>
                <a:cs typeface="Times New Roman" panose="02020603050405020304" pitchFamily="18" charset="0"/>
              </a:rPr>
              <a:t>(65,69))</a:t>
            </a:r>
          </a:p>
          <a:p>
            <a:pPr lvl="1" algn="just">
              <a:spcBef>
                <a:spcPts val="600"/>
              </a:spcBef>
              <a:spcAft>
                <a:spcPts val="600"/>
              </a:spcAft>
            </a:pPr>
            <a:r>
              <a:rPr lang="en-IN" sz="2400" dirty="0" err="1">
                <a:latin typeface="Times New Roman" panose="02020603050405020304" pitchFamily="18" charset="0"/>
                <a:cs typeface="Times New Roman" panose="02020603050405020304" pitchFamily="18" charset="0"/>
              </a:rPr>
              <a:t>scala</a:t>
            </a:r>
            <a:r>
              <a:rPr lang="en-IN" sz="2400" dirty="0">
                <a:latin typeface="Times New Roman" panose="02020603050405020304" pitchFamily="18" charset="0"/>
                <a:cs typeface="Times New Roman" panose="02020603050405020304" pitchFamily="18" charset="0"/>
              </a:rPr>
              <a:t>&gt; </a:t>
            </a:r>
            <a:r>
              <a:rPr lang="en-IN" sz="2400" dirty="0" err="1">
                <a:latin typeface="Times New Roman" panose="02020603050405020304" pitchFamily="18" charset="0"/>
                <a:cs typeface="Times New Roman" panose="02020603050405020304" pitchFamily="18" charset="0"/>
              </a:rPr>
              <a:t>windspeed.saveAsTextFile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hdfs</a:t>
            </a:r>
            <a:r>
              <a:rPr lang="en-IN" sz="2400" dirty="0">
                <a:latin typeface="Times New Roman" panose="02020603050405020304" pitchFamily="18" charset="0"/>
                <a:cs typeface="Times New Roman" panose="02020603050405020304" pitchFamily="18" charset="0"/>
              </a:rPr>
              <a:t>://192.168.1.145:9000/user/</a:t>
            </a:r>
            <a:r>
              <a:rPr lang="en-IN" sz="2400" dirty="0" err="1">
                <a:latin typeface="Times New Roman" panose="02020603050405020304" pitchFamily="18" charset="0"/>
                <a:cs typeface="Times New Roman" panose="02020603050405020304" pitchFamily="18" charset="0"/>
              </a:rPr>
              <a:t>hadoop</a:t>
            </a:r>
            <a:r>
              <a:rPr lang="en-IN" sz="2400"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96924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circle(in)">
                                      <p:cBhvr>
                                        <p:cTn id="14" dur="2000"/>
                                        <p:tgtEl>
                                          <p:spTgt spid="7">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circle(in)">
                                      <p:cBhvr>
                                        <p:cTn id="17" dur="2000"/>
                                        <p:tgtEl>
                                          <p:spTgt spid="7">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circle(in)">
                                      <p:cBhvr>
                                        <p:cTn id="20" dur="2000"/>
                                        <p:tgtEl>
                                          <p:spTgt spid="7">
                                            <p:txEl>
                                              <p:pRg st="2" end="2"/>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circle(in)">
                                      <p:cBhvr>
                                        <p:cTn id="23" dur="2000"/>
                                        <p:tgtEl>
                                          <p:spTgt spid="7">
                                            <p:txEl>
                                              <p:pRg st="3" end="3"/>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circle(in)">
                                      <p:cBhvr>
                                        <p:cTn id="26" dur="2000"/>
                                        <p:tgtEl>
                                          <p:spTgt spid="7">
                                            <p:txEl>
                                              <p:pRg st="4" end="4"/>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circle(in)">
                                      <p:cBhvr>
                                        <p:cTn id="29" dur="2000"/>
                                        <p:tgtEl>
                                          <p:spTgt spid="7">
                                            <p:txEl>
                                              <p:pRg st="5" end="5"/>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circle(in)">
                                      <p:cBhvr>
                                        <p:cTn id="32" dur="2000"/>
                                        <p:tgtEl>
                                          <p:spTgt spid="7">
                                            <p:txEl>
                                              <p:pRg st="6" end="6"/>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circle(in)">
                                      <p:cBhvr>
                                        <p:cTn id="35" dur="2000"/>
                                        <p:tgtEl>
                                          <p:spTgt spid="7">
                                            <p:txEl>
                                              <p:pRg st="7" end="7"/>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7">
                                            <p:txEl>
                                              <p:pRg st="8" end="8"/>
                                            </p:txEl>
                                          </p:spTgt>
                                        </p:tgtEl>
                                        <p:attrNameLst>
                                          <p:attrName>style.visibility</p:attrName>
                                        </p:attrNameLst>
                                      </p:cBhvr>
                                      <p:to>
                                        <p:strVal val="visible"/>
                                      </p:to>
                                    </p:set>
                                    <p:animEffect transition="in" filter="circle(in)">
                                      <p:cBhvr>
                                        <p:cTn id="38" dur="2000"/>
                                        <p:tgtEl>
                                          <p:spTgt spid="7">
                                            <p:txEl>
                                              <p:pRg st="8" end="8"/>
                                            </p:txEl>
                                          </p:spTgt>
                                        </p:tgtEl>
                                      </p:cBhvr>
                                    </p:animEffect>
                                  </p:childTnLst>
                                </p:cTn>
                              </p:par>
                              <p:par>
                                <p:cTn id="39" presetID="6" presetClass="entr" presetSubtype="16"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animEffect transition="in" filter="circle(in)">
                                      <p:cBhvr>
                                        <p:cTn id="41" dur="20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33</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3933859"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Spark-Python</a:t>
            </a:r>
            <a:endParaRPr lang="en-US" sz="32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2E995050-396C-4703-974A-08CD71CCA43C}"/>
              </a:ext>
            </a:extLst>
          </p:cNvPr>
          <p:cNvSpPr/>
          <p:nvPr/>
        </p:nvSpPr>
        <p:spPr>
          <a:xfrm>
            <a:off x="159225" y="1072346"/>
            <a:ext cx="10916000" cy="4924425"/>
          </a:xfrm>
          <a:prstGeom prst="rect">
            <a:avLst/>
          </a:prstGeom>
          <a:ln>
            <a:solidFill>
              <a:schemeClr val="accent1"/>
            </a:solidFill>
          </a:ln>
        </p:spPr>
        <p:txBody>
          <a:bodyPr wrap="square">
            <a:spAutoFit/>
          </a:bodyPr>
          <a:lstStyle/>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Apache Spark is written in Scala programming language. </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To support Python with Spark, Apache Spark Community released a tool,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Using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you can work with RDDs in Python programming language also. </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It is because of a library called Py4j that they are able to achieve this.</a:t>
            </a:r>
          </a:p>
          <a:p>
            <a:pPr marL="342900" indent="-342900" algn="just">
              <a:spcBef>
                <a:spcPts val="600"/>
              </a:spcBef>
              <a:spcAft>
                <a:spcPts val="600"/>
              </a:spcAft>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offers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Shell which links the Python API to the spark core and initializes the Spark context. </a:t>
            </a:r>
          </a:p>
          <a:p>
            <a:pPr marL="342900" indent="-342900" algn="just">
              <a:spcBef>
                <a:spcPts val="600"/>
              </a:spcBef>
              <a:spcAft>
                <a:spcPts val="600"/>
              </a:spcAft>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SparkContext</a:t>
            </a:r>
            <a:r>
              <a:rPr lang="en-US" sz="2400" dirty="0">
                <a:latin typeface="Times New Roman" panose="02020603050405020304" pitchFamily="18" charset="0"/>
                <a:cs typeface="Times New Roman" panose="02020603050405020304" pitchFamily="18" charset="0"/>
              </a:rPr>
              <a:t> is the entry point to any spark functionality. When we run any Spark application, a </a:t>
            </a:r>
            <a:r>
              <a:rPr lang="en-US" sz="2400" dirty="0">
                <a:solidFill>
                  <a:schemeClr val="accent3"/>
                </a:solidFill>
                <a:latin typeface="Times New Roman" panose="02020603050405020304" pitchFamily="18" charset="0"/>
                <a:cs typeface="Times New Roman" panose="02020603050405020304" pitchFamily="18" charset="0"/>
              </a:rPr>
              <a:t>driver program</a:t>
            </a:r>
            <a:r>
              <a:rPr lang="en-US" sz="2400" dirty="0">
                <a:latin typeface="Times New Roman" panose="02020603050405020304" pitchFamily="18" charset="0"/>
                <a:cs typeface="Times New Roman" panose="02020603050405020304" pitchFamily="18" charset="0"/>
              </a:rPr>
              <a:t> starts, which has the main function and your </a:t>
            </a:r>
            <a:r>
              <a:rPr lang="en-US" sz="2400" dirty="0" err="1">
                <a:latin typeface="Times New Roman" panose="02020603050405020304" pitchFamily="18" charset="0"/>
                <a:cs typeface="Times New Roman" panose="02020603050405020304" pitchFamily="18" charset="0"/>
              </a:rPr>
              <a:t>SparkContext</a:t>
            </a:r>
            <a:r>
              <a:rPr lang="en-US" sz="2400" dirty="0">
                <a:latin typeface="Times New Roman" panose="02020603050405020304" pitchFamily="18" charset="0"/>
                <a:cs typeface="Times New Roman" panose="02020603050405020304" pitchFamily="18" charset="0"/>
              </a:rPr>
              <a:t> gets initiated here. The driver program then runs the operations inside the executors on worker nodes.</a:t>
            </a:r>
          </a:p>
          <a:p>
            <a:pPr marL="342900" indent="-342900" algn="just">
              <a:spcBef>
                <a:spcPts val="600"/>
              </a:spcBef>
              <a:spcAft>
                <a:spcPts val="600"/>
              </a:spcAft>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SparkContext</a:t>
            </a:r>
            <a:r>
              <a:rPr lang="en-US" sz="2400" dirty="0">
                <a:latin typeface="Times New Roman" panose="02020603050405020304" pitchFamily="18" charset="0"/>
                <a:cs typeface="Times New Roman" panose="02020603050405020304" pitchFamily="18" charset="0"/>
              </a:rPr>
              <a:t> uses </a:t>
            </a:r>
            <a:r>
              <a:rPr lang="en-US" sz="2400" dirty="0">
                <a:solidFill>
                  <a:schemeClr val="accent3"/>
                </a:solidFill>
                <a:latin typeface="Times New Roman" panose="02020603050405020304" pitchFamily="18" charset="0"/>
                <a:cs typeface="Times New Roman" panose="02020603050405020304" pitchFamily="18" charset="0"/>
              </a:rPr>
              <a:t>Py4J to launch a JVM and creates a </a:t>
            </a:r>
            <a:r>
              <a:rPr lang="en-US" sz="2400" dirty="0" err="1">
                <a:solidFill>
                  <a:schemeClr val="accent3"/>
                </a:solidFill>
                <a:latin typeface="Times New Roman" panose="02020603050405020304" pitchFamily="18" charset="0"/>
                <a:cs typeface="Times New Roman" panose="02020603050405020304" pitchFamily="18" charset="0"/>
              </a:rPr>
              <a:t>JavaSparkContext</a:t>
            </a:r>
            <a:r>
              <a:rPr lang="en-US" sz="2400" dirty="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xmlns="" id="{14BB6617-F0B3-4DCD-845C-B3BCA5686BCB}"/>
              </a:ext>
            </a:extLst>
          </p:cNvPr>
          <p:cNvSpPr/>
          <p:nvPr/>
        </p:nvSpPr>
        <p:spPr>
          <a:xfrm>
            <a:off x="4398622" y="209950"/>
            <a:ext cx="1321196" cy="461665"/>
          </a:xfrm>
          <a:prstGeom prst="rect">
            <a:avLst/>
          </a:prstGeom>
          <a:ln>
            <a:solidFill>
              <a:schemeClr val="accent1"/>
            </a:solidFill>
          </a:ln>
        </p:spPr>
        <p:txBody>
          <a:bodyPr wrap="none">
            <a:spAutoFit/>
          </a:bodyPr>
          <a:lstStyle/>
          <a:p>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pyspark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68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circle(in)">
                                      <p:cBhvr>
                                        <p:cTn id="14" dur="20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circle(in)">
                                      <p:cBhvr>
                                        <p:cTn id="19" dur="2000"/>
                                        <p:tgtEl>
                                          <p:spTgt spid="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circle(in)">
                                      <p:cBhvr>
                                        <p:cTn id="24" dur="20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circle(in)">
                                      <p:cBhvr>
                                        <p:cTn id="29" dur="2000"/>
                                        <p:tgtEl>
                                          <p:spTgt spid="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circle(in)">
                                      <p:cBhvr>
                                        <p:cTn id="34" dur="2000"/>
                                        <p:tgtEl>
                                          <p:spTgt spid="7">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animEffect transition="in" filter="circle(in)">
                                      <p:cBhvr>
                                        <p:cTn id="39"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34</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3933859"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Spark-Python</a:t>
            </a:r>
            <a:endParaRPr lang="en-US"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D6930AAC-A574-4BA3-AFD1-FB2E1D6F8DA8}"/>
              </a:ext>
            </a:extLst>
          </p:cNvPr>
          <p:cNvPicPr>
            <a:picLocks noChangeAspect="1"/>
          </p:cNvPicPr>
          <p:nvPr/>
        </p:nvPicPr>
        <p:blipFill>
          <a:blip r:embed="rId2"/>
          <a:stretch>
            <a:fillRect/>
          </a:stretch>
        </p:blipFill>
        <p:spPr>
          <a:xfrm>
            <a:off x="1067345" y="794725"/>
            <a:ext cx="6743614" cy="6801350"/>
          </a:xfrm>
          <a:prstGeom prst="rect">
            <a:avLst/>
          </a:prstGeom>
        </p:spPr>
      </p:pic>
      <p:pic>
        <p:nvPicPr>
          <p:cNvPr id="8" name="Picture 7">
            <a:extLst>
              <a:ext uri="{FF2B5EF4-FFF2-40B4-BE49-F238E27FC236}">
                <a16:creationId xmlns:a16="http://schemas.microsoft.com/office/drawing/2014/main" xmlns="" id="{965EC2EC-8EE5-4AF2-86B1-384E28E53C78}"/>
              </a:ext>
            </a:extLst>
          </p:cNvPr>
          <p:cNvPicPr>
            <a:picLocks noChangeAspect="1"/>
          </p:cNvPicPr>
          <p:nvPr/>
        </p:nvPicPr>
        <p:blipFill>
          <a:blip r:embed="rId3"/>
          <a:stretch>
            <a:fillRect/>
          </a:stretch>
        </p:blipFill>
        <p:spPr>
          <a:xfrm>
            <a:off x="7700963" y="4991474"/>
            <a:ext cx="3962400" cy="552450"/>
          </a:xfrm>
          <a:prstGeom prst="rect">
            <a:avLst/>
          </a:prstGeom>
        </p:spPr>
      </p:pic>
    </p:spTree>
    <p:extLst>
      <p:ext uri="{BB962C8B-B14F-4D97-AF65-F5344CB8AC3E}">
        <p14:creationId xmlns:p14="http://schemas.microsoft.com/office/powerpoint/2010/main" val="52815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35</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3933859"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Spark-Python</a:t>
            </a:r>
            <a:endParaRPr lang="en-US"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5296DB4C-4617-42CE-BEDA-7D59157BFC33}"/>
              </a:ext>
            </a:extLst>
          </p:cNvPr>
          <p:cNvSpPr/>
          <p:nvPr/>
        </p:nvSpPr>
        <p:spPr>
          <a:xfrm>
            <a:off x="769392" y="913845"/>
            <a:ext cx="10259540" cy="7263527"/>
          </a:xfrm>
          <a:prstGeom prst="rect">
            <a:avLst/>
          </a:prstGeom>
          <a:ln>
            <a:solidFill>
              <a:schemeClr val="accent1"/>
            </a:solidFill>
          </a:ln>
        </p:spPr>
        <p:txBody>
          <a:bodyPr wrap="none">
            <a:spAutoFit/>
          </a:bodyPr>
          <a:lstStyle/>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&gt;&gt;&gt; </a:t>
            </a:r>
            <a:r>
              <a:rPr lang="en-IN" sz="2400" dirty="0" err="1">
                <a:latin typeface="Times New Roman" panose="02020603050405020304" pitchFamily="18" charset="0"/>
                <a:cs typeface="Times New Roman" panose="02020603050405020304" pitchFamily="18" charset="0"/>
              </a:rPr>
              <a:t>textFile</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spark.read.text</a:t>
            </a:r>
            <a:r>
              <a:rPr lang="en-IN" sz="2400" dirty="0">
                <a:latin typeface="Times New Roman" panose="02020603050405020304" pitchFamily="18" charset="0"/>
                <a:cs typeface="Times New Roman" panose="02020603050405020304" pitchFamily="18" charset="0"/>
              </a:rPr>
              <a:t>("README.md")</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&gt;&gt;&gt;</a:t>
            </a:r>
            <a:r>
              <a:rPr lang="en-IN" sz="2400" dirty="0" err="1">
                <a:latin typeface="Times New Roman" panose="02020603050405020304" pitchFamily="18" charset="0"/>
                <a:cs typeface="Times New Roman" panose="02020603050405020304" pitchFamily="18" charset="0"/>
              </a:rPr>
              <a:t>textFile.count</a:t>
            </a:r>
            <a:r>
              <a:rPr lang="en-IN" sz="2400" dirty="0">
                <a:latin typeface="Times New Roman" panose="02020603050405020304" pitchFamily="18" charset="0"/>
                <a:cs typeface="Times New Roman" panose="02020603050405020304" pitchFamily="18" charset="0"/>
              </a:rPr>
              <a:t>()</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&gt;&gt;&gt; </a:t>
            </a:r>
            <a:r>
              <a:rPr lang="en-US" sz="2400" dirty="0" err="1">
                <a:latin typeface="Times New Roman" panose="02020603050405020304" pitchFamily="18" charset="0"/>
                <a:cs typeface="Times New Roman" panose="02020603050405020304" pitchFamily="18" charset="0"/>
              </a:rPr>
              <a:t>textFile.first</a:t>
            </a:r>
            <a:r>
              <a:rPr lang="en-US" sz="2400" dirty="0">
                <a:latin typeface="Times New Roman" panose="02020603050405020304" pitchFamily="18" charset="0"/>
                <a:cs typeface="Times New Roman" panose="02020603050405020304" pitchFamily="18" charset="0"/>
              </a:rPr>
              <a:t>()   # First row in this </a:t>
            </a:r>
            <a:r>
              <a:rPr lang="en-US" sz="2400" dirty="0" err="1">
                <a:latin typeface="Times New Roman" panose="02020603050405020304" pitchFamily="18" charset="0"/>
                <a:cs typeface="Times New Roman" panose="02020603050405020304" pitchFamily="18" charset="0"/>
              </a:rPr>
              <a:t>DataFrame</a:t>
            </a:r>
            <a:endParaRPr lang="en-US"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&gt;&gt;&gt; </a:t>
            </a:r>
            <a:r>
              <a:rPr lang="en-IN" sz="2400" dirty="0" err="1">
                <a:latin typeface="Times New Roman" panose="02020603050405020304" pitchFamily="18" charset="0"/>
                <a:cs typeface="Times New Roman" panose="02020603050405020304" pitchFamily="18" charset="0"/>
              </a:rPr>
              <a:t>linesWithSpark</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textFile.filter</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textFile.value.contains</a:t>
            </a:r>
            <a:r>
              <a:rPr lang="en-IN" sz="2400" dirty="0">
                <a:latin typeface="Times New Roman" panose="02020603050405020304" pitchFamily="18" charset="0"/>
                <a:cs typeface="Times New Roman" panose="02020603050405020304" pitchFamily="18" charset="0"/>
              </a:rPr>
              <a:t>("Spark"))</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&gt;&gt;&gt; </a:t>
            </a:r>
            <a:r>
              <a:rPr lang="en-US" sz="2400" dirty="0" err="1">
                <a:latin typeface="Times New Roman" panose="02020603050405020304" pitchFamily="18" charset="0"/>
                <a:cs typeface="Times New Roman" panose="02020603050405020304" pitchFamily="18" charset="0"/>
              </a:rPr>
              <a:t>textFile.filter</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textFile.value.contains</a:t>
            </a:r>
            <a:r>
              <a:rPr lang="en-US" sz="2400" dirty="0">
                <a:latin typeface="Times New Roman" panose="02020603050405020304" pitchFamily="18" charset="0"/>
                <a:cs typeface="Times New Roman" panose="02020603050405020304" pitchFamily="18" charset="0"/>
              </a:rPr>
              <a:t>("Spark")).count() </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	# How many lines contain "Spark"?</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&gt;&gt;&gt;from </a:t>
            </a:r>
            <a:r>
              <a:rPr lang="en-US" sz="2400" dirty="0" err="1">
                <a:latin typeface="Times New Roman" panose="02020603050405020304" pitchFamily="18" charset="0"/>
                <a:cs typeface="Times New Roman" panose="02020603050405020304" pitchFamily="18" charset="0"/>
              </a:rPr>
              <a:t>pyspark.sql.functions</a:t>
            </a:r>
            <a:r>
              <a:rPr lang="en-US" sz="2400" dirty="0">
                <a:latin typeface="Times New Roman" panose="02020603050405020304" pitchFamily="18" charset="0"/>
                <a:cs typeface="Times New Roman" panose="02020603050405020304" pitchFamily="18" charset="0"/>
              </a:rPr>
              <a:t> import *</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&gt;&gt;&gt; </a:t>
            </a:r>
            <a:r>
              <a:rPr lang="en-US" sz="2400" dirty="0" err="1">
                <a:latin typeface="Times New Roman" panose="02020603050405020304" pitchFamily="18" charset="0"/>
                <a:cs typeface="Times New Roman" panose="02020603050405020304" pitchFamily="18" charset="0"/>
              </a:rPr>
              <a:t>textFile.select</a:t>
            </a:r>
            <a:r>
              <a:rPr lang="en-US" sz="2400" dirty="0">
                <a:latin typeface="Times New Roman" panose="02020603050405020304" pitchFamily="18" charset="0"/>
                <a:cs typeface="Times New Roman" panose="02020603050405020304" pitchFamily="18" charset="0"/>
              </a:rPr>
              <a:t>(size(split(</a:t>
            </a:r>
            <a:r>
              <a:rPr lang="en-US" sz="2400" dirty="0" err="1">
                <a:latin typeface="Times New Roman" panose="02020603050405020304" pitchFamily="18" charset="0"/>
                <a:cs typeface="Times New Roman" panose="02020603050405020304" pitchFamily="18" charset="0"/>
              </a:rPr>
              <a:t>textFile.value</a:t>
            </a:r>
            <a:r>
              <a:rPr lang="en-US" sz="2400" dirty="0">
                <a:latin typeface="Times New Roman" panose="02020603050405020304" pitchFamily="18" charset="0"/>
                <a:cs typeface="Times New Roman" panose="02020603050405020304" pitchFamily="18" charset="0"/>
              </a:rPr>
              <a:t>, "\s+"))</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.name("</a:t>
            </a:r>
            <a:r>
              <a:rPr lang="en-US" sz="2400" dirty="0" err="1">
                <a:latin typeface="Times New Roman" panose="02020603050405020304" pitchFamily="18" charset="0"/>
                <a:cs typeface="Times New Roman" panose="02020603050405020304" pitchFamily="18" charset="0"/>
              </a:rPr>
              <a:t>numWords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agg</a:t>
            </a:r>
            <a:r>
              <a:rPr lang="en-US" sz="2400" dirty="0">
                <a:latin typeface="Times New Roman" panose="02020603050405020304" pitchFamily="18" charset="0"/>
                <a:cs typeface="Times New Roman" panose="02020603050405020304" pitchFamily="18" charset="0"/>
              </a:rPr>
              <a:t>(max(col("</a:t>
            </a:r>
            <a:r>
              <a:rPr lang="en-US" sz="2400" dirty="0" err="1">
                <a:latin typeface="Times New Roman" panose="02020603050405020304" pitchFamily="18" charset="0"/>
                <a:cs typeface="Times New Roman" panose="02020603050405020304" pitchFamily="18" charset="0"/>
              </a:rPr>
              <a:t>numWords</a:t>
            </a:r>
            <a:r>
              <a:rPr lang="en-US" sz="2400" dirty="0">
                <a:latin typeface="Times New Roman" panose="02020603050405020304" pitchFamily="18" charset="0"/>
                <a:cs typeface="Times New Roman" panose="02020603050405020304" pitchFamily="18" charset="0"/>
              </a:rPr>
              <a:t>"))).collect()</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&gt;&gt;&gt; </a:t>
            </a:r>
            <a:r>
              <a:rPr lang="en-US" sz="2400" dirty="0" err="1">
                <a:latin typeface="Times New Roman" panose="02020603050405020304" pitchFamily="18" charset="0"/>
                <a:cs typeface="Times New Roman" panose="02020603050405020304" pitchFamily="18" charset="0"/>
              </a:rPr>
              <a:t>wordCounts</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textFile.select</a:t>
            </a:r>
            <a:r>
              <a:rPr lang="en-US" sz="2400" dirty="0">
                <a:latin typeface="Times New Roman" panose="02020603050405020304" pitchFamily="18" charset="0"/>
                <a:cs typeface="Times New Roman" panose="02020603050405020304" pitchFamily="18" charset="0"/>
              </a:rPr>
              <a:t>(explode(split(</a:t>
            </a:r>
            <a:r>
              <a:rPr lang="en-US" sz="2400" dirty="0" err="1">
                <a:latin typeface="Times New Roman" panose="02020603050405020304" pitchFamily="18" charset="0"/>
                <a:cs typeface="Times New Roman" panose="02020603050405020304" pitchFamily="18" charset="0"/>
              </a:rPr>
              <a:t>textFile.value</a:t>
            </a:r>
            <a:r>
              <a:rPr lang="en-US" sz="2400" dirty="0">
                <a:latin typeface="Times New Roman" panose="02020603050405020304" pitchFamily="18" charset="0"/>
                <a:cs typeface="Times New Roman" panose="02020603050405020304" pitchFamily="18" charset="0"/>
              </a:rPr>
              <a:t>, "\s+"))</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.alias("word")).</a:t>
            </a:r>
            <a:r>
              <a:rPr lang="en-US" sz="2400" dirty="0" err="1">
                <a:latin typeface="Times New Roman" panose="02020603050405020304" pitchFamily="18" charset="0"/>
                <a:cs typeface="Times New Roman" panose="02020603050405020304" pitchFamily="18" charset="0"/>
              </a:rPr>
              <a:t>groupBy</a:t>
            </a:r>
            <a:r>
              <a:rPr lang="en-US" sz="2400" dirty="0">
                <a:latin typeface="Times New Roman" panose="02020603050405020304" pitchFamily="18" charset="0"/>
                <a:cs typeface="Times New Roman" panose="02020603050405020304" pitchFamily="18" charset="0"/>
              </a:rPr>
              <a:t>("word").count()</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##Here, we use the explode function in select, to transform a Dataset of lines to a </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Dataset of words, and then combine </a:t>
            </a:r>
            <a:r>
              <a:rPr lang="en-US" sz="2400" dirty="0" err="1">
                <a:latin typeface="Times New Roman" panose="02020603050405020304" pitchFamily="18" charset="0"/>
                <a:cs typeface="Times New Roman" panose="02020603050405020304" pitchFamily="18" charset="0"/>
              </a:rPr>
              <a:t>groupBy</a:t>
            </a:r>
            <a:r>
              <a:rPr lang="en-US" sz="2400" dirty="0">
                <a:latin typeface="Times New Roman" panose="02020603050405020304" pitchFamily="18" charset="0"/>
                <a:cs typeface="Times New Roman" panose="02020603050405020304" pitchFamily="18" charset="0"/>
              </a:rPr>
              <a:t> and count to compute the per-word </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counts in the file as a </a:t>
            </a:r>
            <a:r>
              <a:rPr lang="en-US" sz="2400" dirty="0" err="1">
                <a:latin typeface="Times New Roman" panose="02020603050405020304" pitchFamily="18" charset="0"/>
                <a:cs typeface="Times New Roman" panose="02020603050405020304" pitchFamily="18" charset="0"/>
              </a:rPr>
              <a:t>DataFrame</a:t>
            </a:r>
            <a:r>
              <a:rPr lang="en-US" sz="2400" dirty="0">
                <a:latin typeface="Times New Roman" panose="02020603050405020304" pitchFamily="18" charset="0"/>
                <a:cs typeface="Times New Roman" panose="02020603050405020304" pitchFamily="18" charset="0"/>
              </a:rPr>
              <a:t> of 2 columns: “word” and “count”. </a:t>
            </a:r>
          </a:p>
        </p:txBody>
      </p:sp>
    </p:spTree>
    <p:extLst>
      <p:ext uri="{BB962C8B-B14F-4D97-AF65-F5344CB8AC3E}">
        <p14:creationId xmlns:p14="http://schemas.microsoft.com/office/powerpoint/2010/main" val="27422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1000"/>
                                        <p:tgtEl>
                                          <p:spTgt spid="4">
                                            <p:txEl>
                                              <p:pRg st="1" end="1"/>
                                            </p:txEl>
                                          </p:spTgt>
                                        </p:tgtEl>
                                      </p:cBhvr>
                                    </p:animEffect>
                                    <p:anim calcmode="lin" valueType="num">
                                      <p:cBhvr>
                                        <p:cTn id="2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1000"/>
                                        <p:tgtEl>
                                          <p:spTgt spid="4">
                                            <p:txEl>
                                              <p:pRg st="2" end="2"/>
                                            </p:txEl>
                                          </p:spTgt>
                                        </p:tgtEl>
                                      </p:cBhvr>
                                    </p:animEffect>
                                    <p:anim calcmode="lin" valueType="num">
                                      <p:cBhvr>
                                        <p:cTn id="3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fade">
                                      <p:cBhvr>
                                        <p:cTn id="36" dur="1000"/>
                                        <p:tgtEl>
                                          <p:spTgt spid="4">
                                            <p:txEl>
                                              <p:pRg st="3" end="3"/>
                                            </p:txEl>
                                          </p:spTgt>
                                        </p:tgtEl>
                                      </p:cBhvr>
                                    </p:animEffect>
                                    <p:anim calcmode="lin" valueType="num">
                                      <p:cBhvr>
                                        <p:cTn id="3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fade">
                                      <p:cBhvr>
                                        <p:cTn id="41" dur="1000"/>
                                        <p:tgtEl>
                                          <p:spTgt spid="4">
                                            <p:txEl>
                                              <p:pRg st="4" end="4"/>
                                            </p:txEl>
                                          </p:spTgt>
                                        </p:tgtEl>
                                      </p:cBhvr>
                                    </p:animEffect>
                                    <p:anim calcmode="lin" valueType="num">
                                      <p:cBhvr>
                                        <p:cTn id="4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5" end="5"/>
                                            </p:txEl>
                                          </p:spTgt>
                                        </p:tgtEl>
                                        <p:attrNameLst>
                                          <p:attrName>style.visibility</p:attrName>
                                        </p:attrNameLst>
                                      </p:cBhvr>
                                      <p:to>
                                        <p:strVal val="visible"/>
                                      </p:to>
                                    </p:set>
                                    <p:animEffect transition="in" filter="fade">
                                      <p:cBhvr>
                                        <p:cTn id="46" dur="1000"/>
                                        <p:tgtEl>
                                          <p:spTgt spid="4">
                                            <p:txEl>
                                              <p:pRg st="5" end="5"/>
                                            </p:txEl>
                                          </p:spTgt>
                                        </p:tgtEl>
                                      </p:cBhvr>
                                    </p:animEffect>
                                    <p:anim calcmode="lin" valueType="num">
                                      <p:cBhvr>
                                        <p:cTn id="4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1000"/>
                                        <p:tgtEl>
                                          <p:spTgt spid="4">
                                            <p:txEl>
                                              <p:pRg st="6" end="6"/>
                                            </p:txEl>
                                          </p:spTgt>
                                        </p:tgtEl>
                                      </p:cBhvr>
                                    </p:animEffect>
                                    <p:anim calcmode="lin" valueType="num">
                                      <p:cBhvr>
                                        <p:cTn id="5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Effect transition="in" filter="fade">
                                      <p:cBhvr>
                                        <p:cTn id="61" dur="1000"/>
                                        <p:tgtEl>
                                          <p:spTgt spid="4">
                                            <p:txEl>
                                              <p:pRg st="8" end="8"/>
                                            </p:txEl>
                                          </p:spTgt>
                                        </p:tgtEl>
                                      </p:cBhvr>
                                    </p:animEffect>
                                    <p:anim calcmode="lin" valueType="num">
                                      <p:cBhvr>
                                        <p:cTn id="6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Effect transition="in" filter="fade">
                                      <p:cBhvr>
                                        <p:cTn id="66" dur="1000"/>
                                        <p:tgtEl>
                                          <p:spTgt spid="4">
                                            <p:txEl>
                                              <p:pRg st="9" end="9"/>
                                            </p:txEl>
                                          </p:spTgt>
                                        </p:tgtEl>
                                      </p:cBhvr>
                                    </p:animEffect>
                                    <p:anim calcmode="lin" valueType="num">
                                      <p:cBhvr>
                                        <p:cTn id="6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4">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
                                            <p:txEl>
                                              <p:pRg st="10" end="10"/>
                                            </p:txEl>
                                          </p:spTgt>
                                        </p:tgtEl>
                                        <p:attrNameLst>
                                          <p:attrName>style.visibility</p:attrName>
                                        </p:attrNameLst>
                                      </p:cBhvr>
                                      <p:to>
                                        <p:strVal val="visible"/>
                                      </p:to>
                                    </p:set>
                                    <p:animEffect transition="in" filter="fade">
                                      <p:cBhvr>
                                        <p:cTn id="71" dur="1000"/>
                                        <p:tgtEl>
                                          <p:spTgt spid="4">
                                            <p:txEl>
                                              <p:pRg st="10" end="10"/>
                                            </p:txEl>
                                          </p:spTgt>
                                        </p:tgtEl>
                                      </p:cBhvr>
                                    </p:animEffect>
                                    <p:anim calcmode="lin" valueType="num">
                                      <p:cBhvr>
                                        <p:cTn id="72"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4">
                                            <p:txEl>
                                              <p:pRg st="11" end="11"/>
                                            </p:txEl>
                                          </p:spTgt>
                                        </p:tgtEl>
                                        <p:attrNameLst>
                                          <p:attrName>style.visibility</p:attrName>
                                        </p:attrNameLst>
                                      </p:cBhvr>
                                      <p:to>
                                        <p:strVal val="visible"/>
                                      </p:to>
                                    </p:set>
                                    <p:animEffect transition="in" filter="fade">
                                      <p:cBhvr>
                                        <p:cTn id="76" dur="1000"/>
                                        <p:tgtEl>
                                          <p:spTgt spid="4">
                                            <p:txEl>
                                              <p:pRg st="11" end="11"/>
                                            </p:txEl>
                                          </p:spTgt>
                                        </p:tgtEl>
                                      </p:cBhvr>
                                    </p:animEffect>
                                    <p:anim calcmode="lin" valueType="num">
                                      <p:cBhvr>
                                        <p:cTn id="77"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4">
                                            <p:txEl>
                                              <p:pRg st="12" end="12"/>
                                            </p:txEl>
                                          </p:spTgt>
                                        </p:tgtEl>
                                        <p:attrNameLst>
                                          <p:attrName>style.visibility</p:attrName>
                                        </p:attrNameLst>
                                      </p:cBhvr>
                                      <p:to>
                                        <p:strVal val="visible"/>
                                      </p:to>
                                    </p:set>
                                    <p:animEffect transition="in" filter="fade">
                                      <p:cBhvr>
                                        <p:cTn id="81" dur="1000"/>
                                        <p:tgtEl>
                                          <p:spTgt spid="4">
                                            <p:txEl>
                                              <p:pRg st="12" end="12"/>
                                            </p:txEl>
                                          </p:spTgt>
                                        </p:tgtEl>
                                      </p:cBhvr>
                                    </p:animEffect>
                                    <p:anim calcmode="lin" valueType="num">
                                      <p:cBhvr>
                                        <p:cTn id="8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83"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4">
                                            <p:txEl>
                                              <p:pRg st="13" end="13"/>
                                            </p:txEl>
                                          </p:spTgt>
                                        </p:tgtEl>
                                        <p:attrNameLst>
                                          <p:attrName>style.visibility</p:attrName>
                                        </p:attrNameLst>
                                      </p:cBhvr>
                                      <p:to>
                                        <p:strVal val="visible"/>
                                      </p:to>
                                    </p:set>
                                    <p:animEffect transition="in" filter="fade">
                                      <p:cBhvr>
                                        <p:cTn id="86" dur="1000"/>
                                        <p:tgtEl>
                                          <p:spTgt spid="4">
                                            <p:txEl>
                                              <p:pRg st="13" end="13"/>
                                            </p:txEl>
                                          </p:spTgt>
                                        </p:tgtEl>
                                      </p:cBhvr>
                                    </p:animEffect>
                                    <p:anim calcmode="lin" valueType="num">
                                      <p:cBhvr>
                                        <p:cTn id="8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88"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36</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3933859"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Spark-Python</a:t>
            </a:r>
            <a:endParaRPr lang="en-US"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5296DB4C-4617-42CE-BEDA-7D59157BFC33}"/>
              </a:ext>
            </a:extLst>
          </p:cNvPr>
          <p:cNvSpPr/>
          <p:nvPr/>
        </p:nvSpPr>
        <p:spPr>
          <a:xfrm>
            <a:off x="159225" y="1031023"/>
            <a:ext cx="9079578" cy="984885"/>
          </a:xfrm>
          <a:prstGeom prst="rect">
            <a:avLst/>
          </a:prstGeom>
          <a:ln>
            <a:solidFill>
              <a:schemeClr val="accent1"/>
            </a:solidFill>
          </a:ln>
        </p:spPr>
        <p:txBody>
          <a:bodyPr wrap="square">
            <a:spAutoFit/>
          </a:bodyPr>
          <a:lstStyle/>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To collect the word counts in our shell, we can call collect:</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&gt;&gt;&gt;</a:t>
            </a:r>
            <a:r>
              <a:rPr lang="en-US" sz="2400" dirty="0" err="1">
                <a:latin typeface="Times New Roman" panose="02020603050405020304" pitchFamily="18" charset="0"/>
                <a:cs typeface="Times New Roman" panose="02020603050405020304" pitchFamily="18" charset="0"/>
              </a:rPr>
              <a:t>wordCounts.collect</a:t>
            </a:r>
            <a:r>
              <a:rPr lang="en-US" sz="2400" dirty="0">
                <a:latin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xmlns="" id="{319DA710-E246-4CD2-B7E6-2E166B6DF7DC}"/>
              </a:ext>
            </a:extLst>
          </p:cNvPr>
          <p:cNvSpPr/>
          <p:nvPr/>
        </p:nvSpPr>
        <p:spPr>
          <a:xfrm>
            <a:off x="109331" y="2415195"/>
            <a:ext cx="10784640" cy="2400657"/>
          </a:xfrm>
          <a:prstGeom prst="rect">
            <a:avLst/>
          </a:prstGeom>
          <a:ln>
            <a:solidFill>
              <a:schemeClr val="accent1"/>
            </a:solidFill>
          </a:ln>
        </p:spPr>
        <p:txBody>
          <a:bodyPr wrap="square">
            <a:spAutoFit/>
          </a:bodyPr>
          <a:lstStyle/>
          <a:p>
            <a:pPr algn="just">
              <a:spcBef>
                <a:spcPts val="600"/>
              </a:spcBef>
              <a:spcAft>
                <a:spcPts val="600"/>
              </a:spcAft>
            </a:pPr>
            <a:r>
              <a:rPr lang="en-US" sz="2400" u="sng" dirty="0">
                <a:solidFill>
                  <a:schemeClr val="accent3"/>
                </a:solidFill>
                <a:latin typeface="Times New Roman" panose="02020603050405020304" pitchFamily="18" charset="0"/>
                <a:cs typeface="Times New Roman" panose="02020603050405020304" pitchFamily="18" charset="0"/>
              </a:rPr>
              <a:t>Caching</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Spark also supports pulling data sets into a cluster-wide in-memory cache. This is very useful when data is accessed repeatedly. </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&gt;&gt;&gt; </a:t>
            </a:r>
            <a:r>
              <a:rPr lang="en-IN" sz="2400" dirty="0" err="1">
                <a:latin typeface="Times New Roman" panose="02020603050405020304" pitchFamily="18" charset="0"/>
                <a:cs typeface="Times New Roman" panose="02020603050405020304" pitchFamily="18" charset="0"/>
              </a:rPr>
              <a:t>linesWithSpark.cache</a:t>
            </a:r>
            <a:r>
              <a:rPr lang="en-IN" sz="2400" dirty="0">
                <a:latin typeface="Times New Roman" panose="02020603050405020304" pitchFamily="18" charset="0"/>
                <a:cs typeface="Times New Roman" panose="02020603050405020304" pitchFamily="18" charset="0"/>
              </a:rPr>
              <a:t>()</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&gt;&gt;&gt; </a:t>
            </a:r>
            <a:r>
              <a:rPr lang="en-IN" sz="2400" dirty="0" err="1">
                <a:latin typeface="Times New Roman" panose="02020603050405020304" pitchFamily="18" charset="0"/>
                <a:cs typeface="Times New Roman" panose="02020603050405020304" pitchFamily="18" charset="0"/>
              </a:rPr>
              <a:t>linesWithSpark.count</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3923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1000"/>
                                        <p:tgtEl>
                                          <p:spTgt spid="4">
                                            <p:txEl>
                                              <p:pRg st="1" end="1"/>
                                            </p:txEl>
                                          </p:spTgt>
                                        </p:tgtEl>
                                      </p:cBhvr>
                                    </p:animEffect>
                                    <p:anim calcmode="lin" valueType="num">
                                      <p:cBhvr>
                                        <p:cTn id="2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37</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3933859"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Spark-Python</a:t>
            </a:r>
            <a:endParaRPr lang="en-US" sz="32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8BA7927F-082F-4D91-BFA1-03B46AAA6E91}"/>
              </a:ext>
            </a:extLst>
          </p:cNvPr>
          <p:cNvSpPr/>
          <p:nvPr/>
        </p:nvSpPr>
        <p:spPr>
          <a:xfrm>
            <a:off x="534313" y="1135242"/>
            <a:ext cx="10594735" cy="5170646"/>
          </a:xfrm>
          <a:prstGeom prst="rect">
            <a:avLst/>
          </a:prstGeom>
          <a:ln>
            <a:solidFill>
              <a:schemeClr val="accent1"/>
            </a:solidFill>
          </a:ln>
        </p:spPr>
        <p:txBody>
          <a:bodyPr wrap="square">
            <a:spAutoFit/>
          </a:bodyPr>
          <a:lstStyle/>
          <a:p>
            <a:pPr>
              <a:spcBef>
                <a:spcPts val="600"/>
              </a:spcBef>
              <a:spcAft>
                <a:spcPts val="600"/>
              </a:spcAft>
            </a:pPr>
            <a:r>
              <a:rPr lang="en-IN" sz="2400" dirty="0">
                <a:latin typeface="Times New Roman" panose="02020603050405020304" pitchFamily="18" charset="0"/>
                <a:cs typeface="Times New Roman" panose="02020603050405020304" pitchFamily="18" charset="0"/>
              </a:rPr>
              <a:t>-------------SimpleApp.py-------------</a:t>
            </a:r>
          </a:p>
          <a:p>
            <a:pPr>
              <a:spcBef>
                <a:spcPts val="600"/>
              </a:spcBef>
              <a:spcAft>
                <a:spcPts val="600"/>
              </a:spcAft>
            </a:pPr>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pyspark.sql</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SparkSession</a:t>
            </a:r>
            <a:endParaRPr lang="en-IN" sz="2400" dirty="0">
              <a:latin typeface="Times New Roman" panose="02020603050405020304" pitchFamily="18" charset="0"/>
              <a:cs typeface="Times New Roman" panose="02020603050405020304" pitchFamily="18" charset="0"/>
            </a:endParaRPr>
          </a:p>
          <a:p>
            <a:pPr>
              <a:spcBef>
                <a:spcPts val="600"/>
              </a:spcBef>
              <a:spcAft>
                <a:spcPts val="600"/>
              </a:spcAft>
            </a:pPr>
            <a:r>
              <a:rPr lang="en-IN" sz="2400" dirty="0" err="1">
                <a:latin typeface="Times New Roman" panose="02020603050405020304" pitchFamily="18" charset="0"/>
                <a:cs typeface="Times New Roman" panose="02020603050405020304" pitchFamily="18" charset="0"/>
              </a:rPr>
              <a:t>logFile</a:t>
            </a:r>
            <a:r>
              <a:rPr lang="en-IN" sz="2400" dirty="0">
                <a:latin typeface="Times New Roman" panose="02020603050405020304" pitchFamily="18" charset="0"/>
                <a:cs typeface="Times New Roman" panose="02020603050405020304" pitchFamily="18" charset="0"/>
              </a:rPr>
              <a:t> = “$SPARK_HOME/README.md"  </a:t>
            </a:r>
          </a:p>
          <a:p>
            <a:pPr>
              <a:spcBef>
                <a:spcPts val="600"/>
              </a:spcBef>
              <a:spcAft>
                <a:spcPts val="600"/>
              </a:spcAft>
            </a:pPr>
            <a:r>
              <a:rPr lang="en-IN" sz="2400" dirty="0">
                <a:latin typeface="Times New Roman" panose="02020603050405020304" pitchFamily="18" charset="0"/>
                <a:cs typeface="Times New Roman" panose="02020603050405020304" pitchFamily="18" charset="0"/>
              </a:rPr>
              <a:t># Should be some file on your system</a:t>
            </a:r>
          </a:p>
          <a:p>
            <a:pPr>
              <a:spcBef>
                <a:spcPts val="600"/>
              </a:spcBef>
              <a:spcAft>
                <a:spcPts val="600"/>
              </a:spcAft>
            </a:pPr>
            <a:r>
              <a:rPr lang="en-IN" sz="2400" dirty="0">
                <a:latin typeface="Times New Roman" panose="02020603050405020304" pitchFamily="18" charset="0"/>
                <a:cs typeface="Times New Roman" panose="02020603050405020304" pitchFamily="18" charset="0"/>
              </a:rPr>
              <a:t>spark = </a:t>
            </a:r>
            <a:r>
              <a:rPr lang="en-IN" sz="2400" dirty="0" err="1">
                <a:latin typeface="Times New Roman" panose="02020603050405020304" pitchFamily="18" charset="0"/>
                <a:cs typeface="Times New Roman" panose="02020603050405020304" pitchFamily="18" charset="0"/>
              </a:rPr>
              <a:t>SparkSession.builder.appName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SimpleApp</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getOrCreate</a:t>
            </a:r>
            <a:r>
              <a:rPr lang="en-IN" sz="2400" dirty="0">
                <a:latin typeface="Times New Roman" panose="02020603050405020304" pitchFamily="18" charset="0"/>
                <a:cs typeface="Times New Roman" panose="02020603050405020304" pitchFamily="18" charset="0"/>
              </a:rPr>
              <a:t>()</a:t>
            </a:r>
          </a:p>
          <a:p>
            <a:pPr>
              <a:spcBef>
                <a:spcPts val="600"/>
              </a:spcBef>
              <a:spcAft>
                <a:spcPts val="600"/>
              </a:spcAft>
            </a:pPr>
            <a:r>
              <a:rPr lang="en-IN" sz="2400" dirty="0" err="1">
                <a:latin typeface="Times New Roman" panose="02020603050405020304" pitchFamily="18" charset="0"/>
                <a:cs typeface="Times New Roman" panose="02020603050405020304" pitchFamily="18" charset="0"/>
              </a:rPr>
              <a:t>logData</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spark.read.text</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logFile</a:t>
            </a:r>
            <a:r>
              <a:rPr lang="en-IN" sz="2400" dirty="0">
                <a:latin typeface="Times New Roman" panose="02020603050405020304" pitchFamily="18" charset="0"/>
                <a:cs typeface="Times New Roman" panose="02020603050405020304" pitchFamily="18" charset="0"/>
              </a:rPr>
              <a:t>).cache()</a:t>
            </a:r>
          </a:p>
          <a:p>
            <a:pPr>
              <a:spcBef>
                <a:spcPts val="600"/>
              </a:spcBef>
              <a:spcAft>
                <a:spcPts val="600"/>
              </a:spcAft>
            </a:pPr>
            <a:r>
              <a:rPr lang="en-IN" sz="2400" dirty="0" err="1">
                <a:latin typeface="Times New Roman" panose="02020603050405020304" pitchFamily="18" charset="0"/>
                <a:cs typeface="Times New Roman" panose="02020603050405020304" pitchFamily="18" charset="0"/>
              </a:rPr>
              <a:t>numAs</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logData.filter</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logData.value.contains</a:t>
            </a:r>
            <a:r>
              <a:rPr lang="en-IN" sz="2400" dirty="0">
                <a:latin typeface="Times New Roman" panose="02020603050405020304" pitchFamily="18" charset="0"/>
                <a:cs typeface="Times New Roman" panose="02020603050405020304" pitchFamily="18" charset="0"/>
              </a:rPr>
              <a:t>('a')).count()</a:t>
            </a:r>
          </a:p>
          <a:p>
            <a:pPr>
              <a:spcBef>
                <a:spcPts val="600"/>
              </a:spcBef>
              <a:spcAft>
                <a:spcPts val="600"/>
              </a:spcAft>
            </a:pPr>
            <a:r>
              <a:rPr lang="en-IN" sz="2400" dirty="0" err="1">
                <a:latin typeface="Times New Roman" panose="02020603050405020304" pitchFamily="18" charset="0"/>
                <a:cs typeface="Times New Roman" panose="02020603050405020304" pitchFamily="18" charset="0"/>
              </a:rPr>
              <a:t>numBs</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logData.filter</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logData.value.contains</a:t>
            </a:r>
            <a:r>
              <a:rPr lang="en-IN" sz="2400" dirty="0">
                <a:latin typeface="Times New Roman" panose="02020603050405020304" pitchFamily="18" charset="0"/>
                <a:cs typeface="Times New Roman" panose="02020603050405020304" pitchFamily="18" charset="0"/>
              </a:rPr>
              <a:t>('b')).count()</a:t>
            </a:r>
          </a:p>
          <a:p>
            <a:pPr>
              <a:spcBef>
                <a:spcPts val="600"/>
              </a:spcBef>
              <a:spcAft>
                <a:spcPts val="600"/>
              </a:spcAft>
            </a:pPr>
            <a:r>
              <a:rPr lang="en-IN" sz="2400" dirty="0">
                <a:latin typeface="Times New Roman" panose="02020603050405020304" pitchFamily="18" charset="0"/>
                <a:cs typeface="Times New Roman" panose="02020603050405020304" pitchFamily="18" charset="0"/>
              </a:rPr>
              <a:t>print("Lines with a: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lines with b: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numAs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numBs</a:t>
            </a:r>
            <a:r>
              <a:rPr lang="en-IN" sz="2400" dirty="0">
                <a:latin typeface="Times New Roman" panose="02020603050405020304" pitchFamily="18" charset="0"/>
                <a:cs typeface="Times New Roman" panose="02020603050405020304" pitchFamily="18" charset="0"/>
              </a:rPr>
              <a:t>))</a:t>
            </a:r>
          </a:p>
          <a:p>
            <a:pPr>
              <a:spcBef>
                <a:spcPts val="600"/>
              </a:spcBef>
              <a:spcAft>
                <a:spcPts val="600"/>
              </a:spcAft>
            </a:pPr>
            <a:r>
              <a:rPr lang="en-IN" sz="2400" dirty="0" err="1">
                <a:latin typeface="Times New Roman" panose="02020603050405020304" pitchFamily="18" charset="0"/>
                <a:cs typeface="Times New Roman" panose="02020603050405020304" pitchFamily="18" charset="0"/>
              </a:rPr>
              <a:t>spark.stop</a:t>
            </a:r>
            <a:r>
              <a:rPr lang="en-IN" sz="24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xmlns="" id="{C9A773F2-C661-46CD-A55D-1C3D9230C812}"/>
              </a:ext>
            </a:extLst>
          </p:cNvPr>
          <p:cNvSpPr/>
          <p:nvPr/>
        </p:nvSpPr>
        <p:spPr>
          <a:xfrm>
            <a:off x="299236" y="6410107"/>
            <a:ext cx="10594735" cy="1569660"/>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$python SimpleApp.py</a:t>
            </a:r>
          </a:p>
          <a:p>
            <a:pPr algn="just"/>
            <a:r>
              <a:rPr lang="en-US" sz="2400" dirty="0">
                <a:latin typeface="Times New Roman" panose="02020603050405020304" pitchFamily="18" charset="0"/>
                <a:cs typeface="Times New Roman" panose="02020603050405020304" pitchFamily="18" charset="0"/>
              </a:rPr>
              <a:t>We can run this application using the bin/spark-submit script:</a:t>
            </a:r>
          </a:p>
          <a:p>
            <a:pPr algn="just"/>
            <a:r>
              <a:rPr lang="en-US" sz="2400" dirty="0">
                <a:latin typeface="Times New Roman" panose="02020603050405020304" pitchFamily="18" charset="0"/>
                <a:cs typeface="Times New Roman" panose="02020603050405020304" pitchFamily="18" charset="0"/>
              </a:rPr>
              <a:t># Use spark-submit to run your application</a:t>
            </a:r>
          </a:p>
          <a:p>
            <a:pPr algn="just"/>
            <a:r>
              <a:rPr lang="en-US" sz="2400" dirty="0">
                <a:latin typeface="Times New Roman" panose="02020603050405020304" pitchFamily="18" charset="0"/>
                <a:cs typeface="Times New Roman" panose="02020603050405020304" pitchFamily="18" charset="0"/>
              </a:rPr>
              <a:t>$ SPARK_HOME/bin/spark-submit  --master local[4]   SimpleApp.py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11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1000"/>
                                        <p:tgtEl>
                                          <p:spTgt spid="10">
                                            <p:txEl>
                                              <p:pRg st="1" end="1"/>
                                            </p:txEl>
                                          </p:spTgt>
                                        </p:tgtEl>
                                      </p:cBhvr>
                                    </p:animEffect>
                                    <p:anim calcmode="lin" valueType="num">
                                      <p:cBhvr>
                                        <p:cTn id="20"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Effect transition="in" filter="fade">
                                      <p:cBhvr>
                                        <p:cTn id="24" dur="1000"/>
                                        <p:tgtEl>
                                          <p:spTgt spid="10">
                                            <p:txEl>
                                              <p:pRg st="2" end="2"/>
                                            </p:txEl>
                                          </p:spTgt>
                                        </p:tgtEl>
                                      </p:cBhvr>
                                    </p:animEffect>
                                    <p:anim calcmode="lin" valueType="num">
                                      <p:cBhvr>
                                        <p:cTn id="25"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animEffect transition="in" filter="fade">
                                      <p:cBhvr>
                                        <p:cTn id="29" dur="1000"/>
                                        <p:tgtEl>
                                          <p:spTgt spid="10">
                                            <p:txEl>
                                              <p:pRg st="3" end="3"/>
                                            </p:txEl>
                                          </p:spTgt>
                                        </p:tgtEl>
                                      </p:cBhvr>
                                    </p:animEffect>
                                    <p:anim calcmode="lin" valueType="num">
                                      <p:cBhvr>
                                        <p:cTn id="30"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
                                            <p:txEl>
                                              <p:pRg st="4" end="4"/>
                                            </p:txEl>
                                          </p:spTgt>
                                        </p:tgtEl>
                                        <p:attrNameLst>
                                          <p:attrName>style.visibility</p:attrName>
                                        </p:attrNameLst>
                                      </p:cBhvr>
                                      <p:to>
                                        <p:strVal val="visible"/>
                                      </p:to>
                                    </p:set>
                                    <p:animEffect transition="in" filter="fade">
                                      <p:cBhvr>
                                        <p:cTn id="34" dur="1000"/>
                                        <p:tgtEl>
                                          <p:spTgt spid="10">
                                            <p:txEl>
                                              <p:pRg st="4" end="4"/>
                                            </p:txEl>
                                          </p:spTgt>
                                        </p:tgtEl>
                                      </p:cBhvr>
                                    </p:animEffect>
                                    <p:anim calcmode="lin" valueType="num">
                                      <p:cBhvr>
                                        <p:cTn id="35"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0">
                                            <p:txEl>
                                              <p:pRg st="5" end="5"/>
                                            </p:txEl>
                                          </p:spTgt>
                                        </p:tgtEl>
                                        <p:attrNameLst>
                                          <p:attrName>style.visibility</p:attrName>
                                        </p:attrNameLst>
                                      </p:cBhvr>
                                      <p:to>
                                        <p:strVal val="visible"/>
                                      </p:to>
                                    </p:set>
                                    <p:animEffect transition="in" filter="fade">
                                      <p:cBhvr>
                                        <p:cTn id="39" dur="1000"/>
                                        <p:tgtEl>
                                          <p:spTgt spid="10">
                                            <p:txEl>
                                              <p:pRg st="5" end="5"/>
                                            </p:txEl>
                                          </p:spTgt>
                                        </p:tgtEl>
                                      </p:cBhvr>
                                    </p:animEffect>
                                    <p:anim calcmode="lin" valueType="num">
                                      <p:cBhvr>
                                        <p:cTn id="40"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0">
                                            <p:txEl>
                                              <p:pRg st="6" end="6"/>
                                            </p:txEl>
                                          </p:spTgt>
                                        </p:tgtEl>
                                        <p:attrNameLst>
                                          <p:attrName>style.visibility</p:attrName>
                                        </p:attrNameLst>
                                      </p:cBhvr>
                                      <p:to>
                                        <p:strVal val="visible"/>
                                      </p:to>
                                    </p:set>
                                    <p:animEffect transition="in" filter="fade">
                                      <p:cBhvr>
                                        <p:cTn id="44" dur="1000"/>
                                        <p:tgtEl>
                                          <p:spTgt spid="10">
                                            <p:txEl>
                                              <p:pRg st="6" end="6"/>
                                            </p:txEl>
                                          </p:spTgt>
                                        </p:tgtEl>
                                      </p:cBhvr>
                                    </p:animEffect>
                                    <p:anim calcmode="lin" valueType="num">
                                      <p:cBhvr>
                                        <p:cTn id="45"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0">
                                            <p:txEl>
                                              <p:pRg st="7" end="7"/>
                                            </p:txEl>
                                          </p:spTgt>
                                        </p:tgtEl>
                                        <p:attrNameLst>
                                          <p:attrName>style.visibility</p:attrName>
                                        </p:attrNameLst>
                                      </p:cBhvr>
                                      <p:to>
                                        <p:strVal val="visible"/>
                                      </p:to>
                                    </p:set>
                                    <p:animEffect transition="in" filter="fade">
                                      <p:cBhvr>
                                        <p:cTn id="49" dur="1000"/>
                                        <p:tgtEl>
                                          <p:spTgt spid="10">
                                            <p:txEl>
                                              <p:pRg st="7" end="7"/>
                                            </p:txEl>
                                          </p:spTgt>
                                        </p:tgtEl>
                                      </p:cBhvr>
                                    </p:animEffect>
                                    <p:anim calcmode="lin" valueType="num">
                                      <p:cBhvr>
                                        <p:cTn id="50"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0">
                                            <p:txEl>
                                              <p:pRg st="8" end="8"/>
                                            </p:txEl>
                                          </p:spTgt>
                                        </p:tgtEl>
                                        <p:attrNameLst>
                                          <p:attrName>style.visibility</p:attrName>
                                        </p:attrNameLst>
                                      </p:cBhvr>
                                      <p:to>
                                        <p:strVal val="visible"/>
                                      </p:to>
                                    </p:set>
                                    <p:animEffect transition="in" filter="fade">
                                      <p:cBhvr>
                                        <p:cTn id="54" dur="1000"/>
                                        <p:tgtEl>
                                          <p:spTgt spid="10">
                                            <p:txEl>
                                              <p:pRg st="8" end="8"/>
                                            </p:txEl>
                                          </p:spTgt>
                                        </p:tgtEl>
                                      </p:cBhvr>
                                    </p:animEffect>
                                    <p:anim calcmode="lin" valueType="num">
                                      <p:cBhvr>
                                        <p:cTn id="55"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10">
                                            <p:txEl>
                                              <p:pRg st="8" end="8"/>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0">
                                            <p:txEl>
                                              <p:pRg st="9" end="9"/>
                                            </p:txEl>
                                          </p:spTgt>
                                        </p:tgtEl>
                                        <p:attrNameLst>
                                          <p:attrName>style.visibility</p:attrName>
                                        </p:attrNameLst>
                                      </p:cBhvr>
                                      <p:to>
                                        <p:strVal val="visible"/>
                                      </p:to>
                                    </p:set>
                                    <p:animEffect transition="in" filter="fade">
                                      <p:cBhvr>
                                        <p:cTn id="59" dur="1000"/>
                                        <p:tgtEl>
                                          <p:spTgt spid="10">
                                            <p:txEl>
                                              <p:pRg st="9" end="9"/>
                                            </p:txEl>
                                          </p:spTgt>
                                        </p:tgtEl>
                                      </p:cBhvr>
                                    </p:animEffect>
                                    <p:anim calcmode="lin" valueType="num">
                                      <p:cBhvr>
                                        <p:cTn id="60" dur="100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1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5">
                                            <p:txEl>
                                              <p:pRg st="1" end="1"/>
                                            </p:txEl>
                                          </p:spTgt>
                                        </p:tgtEl>
                                        <p:attrNameLst>
                                          <p:attrName>style.visibility</p:attrName>
                                        </p:attrNameLst>
                                      </p:cBhvr>
                                      <p:to>
                                        <p:strVal val="visible"/>
                                      </p:to>
                                    </p:set>
                                    <p:animEffect transition="in" filter="wipe(down)">
                                      <p:cBhvr>
                                        <p:cTn id="66" dur="500"/>
                                        <p:tgtEl>
                                          <p:spTgt spid="5">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animEffect transition="in" filter="wipe(down)">
                                      <p:cBhvr>
                                        <p:cTn id="71" dur="500"/>
                                        <p:tgtEl>
                                          <p:spTgt spid="5">
                                            <p:txEl>
                                              <p:pRg st="0" end="0"/>
                                            </p:txEl>
                                          </p:spTgt>
                                        </p:tgtEl>
                                      </p:cBhvr>
                                    </p:animEffect>
                                  </p:childTnLst>
                                </p:cTn>
                              </p:par>
                              <p:par>
                                <p:cTn id="72" presetID="22" presetClass="entr" presetSubtype="4" fill="hold" nodeType="withEffect">
                                  <p:stCondLst>
                                    <p:cond delay="0"/>
                                  </p:stCondLst>
                                  <p:childTnLst>
                                    <p:set>
                                      <p:cBhvr>
                                        <p:cTn id="73" dur="1" fill="hold">
                                          <p:stCondLst>
                                            <p:cond delay="0"/>
                                          </p:stCondLst>
                                        </p:cTn>
                                        <p:tgtEl>
                                          <p:spTgt spid="5">
                                            <p:txEl>
                                              <p:pRg st="2" end="2"/>
                                            </p:txEl>
                                          </p:spTgt>
                                        </p:tgtEl>
                                        <p:attrNameLst>
                                          <p:attrName>style.visibility</p:attrName>
                                        </p:attrNameLst>
                                      </p:cBhvr>
                                      <p:to>
                                        <p:strVal val="visible"/>
                                      </p:to>
                                    </p:set>
                                    <p:animEffect transition="in" filter="wipe(down)">
                                      <p:cBhvr>
                                        <p:cTn id="74" dur="500"/>
                                        <p:tgtEl>
                                          <p:spTgt spid="5">
                                            <p:txEl>
                                              <p:pRg st="2" end="2"/>
                                            </p:txEl>
                                          </p:spTgt>
                                        </p:tgtEl>
                                      </p:cBhvr>
                                    </p:animEffect>
                                  </p:childTnLst>
                                </p:cTn>
                              </p:par>
                              <p:par>
                                <p:cTn id="75" presetID="22" presetClass="entr" presetSubtype="4" fill="hold" nodeType="withEffect">
                                  <p:stCondLst>
                                    <p:cond delay="0"/>
                                  </p:stCondLst>
                                  <p:childTnLst>
                                    <p:set>
                                      <p:cBhvr>
                                        <p:cTn id="76" dur="1" fill="hold">
                                          <p:stCondLst>
                                            <p:cond delay="0"/>
                                          </p:stCondLst>
                                        </p:cTn>
                                        <p:tgtEl>
                                          <p:spTgt spid="5">
                                            <p:txEl>
                                              <p:pRg st="3" end="3"/>
                                            </p:txEl>
                                          </p:spTgt>
                                        </p:tgtEl>
                                        <p:attrNameLst>
                                          <p:attrName>style.visibility</p:attrName>
                                        </p:attrNameLst>
                                      </p:cBhvr>
                                      <p:to>
                                        <p:strVal val="visible"/>
                                      </p:to>
                                    </p:set>
                                    <p:animEffect transition="in" filter="wipe(down)">
                                      <p:cBhvr>
                                        <p:cTn id="7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38</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3933859"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Spark-Python</a:t>
            </a:r>
            <a:endParaRPr lang="en-US" sz="32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8BA7927F-082F-4D91-BFA1-03B46AAA6E91}"/>
              </a:ext>
            </a:extLst>
          </p:cNvPr>
          <p:cNvSpPr/>
          <p:nvPr/>
        </p:nvSpPr>
        <p:spPr>
          <a:xfrm>
            <a:off x="534314" y="1135242"/>
            <a:ext cx="7348446" cy="3077766"/>
          </a:xfrm>
          <a:prstGeom prst="rect">
            <a:avLst/>
          </a:prstGeom>
          <a:ln>
            <a:solidFill>
              <a:schemeClr val="accent1"/>
            </a:solidFill>
          </a:ln>
        </p:spPr>
        <p:txBody>
          <a:bodyPr wrap="square">
            <a:spAutoFit/>
          </a:bodyPr>
          <a:lstStyle/>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 For Scala and Java, use run-example:</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./bin/run-example </a:t>
            </a:r>
            <a:r>
              <a:rPr lang="en-IN" sz="2400" dirty="0" err="1">
                <a:latin typeface="Times New Roman" panose="02020603050405020304" pitchFamily="18" charset="0"/>
                <a:cs typeface="Times New Roman" panose="02020603050405020304" pitchFamily="18" charset="0"/>
              </a:rPr>
              <a:t>SparkPi</a:t>
            </a:r>
            <a:endParaRPr lang="en-IN"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 For Python examples, use spark-submit directly:</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./bin/spark-submit examples/src/main/python/pi.py</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 For R examples, use spark-submit directly:</a:t>
            </a:r>
          </a:p>
          <a:p>
            <a:pPr lvl="1" algn="just">
              <a:spcBef>
                <a:spcPts val="600"/>
              </a:spcBef>
              <a:spcAft>
                <a:spcPts val="600"/>
              </a:spcAft>
            </a:pPr>
            <a:r>
              <a:rPr lang="en-IN" sz="2400" dirty="0">
                <a:latin typeface="Times New Roman" panose="02020603050405020304" pitchFamily="18" charset="0"/>
                <a:cs typeface="Times New Roman" panose="02020603050405020304" pitchFamily="18" charset="0"/>
              </a:rPr>
              <a:t>./bin/spark-submit examples/</a:t>
            </a:r>
            <a:r>
              <a:rPr lang="en-IN" sz="2400" dirty="0" err="1">
                <a:latin typeface="Times New Roman" panose="02020603050405020304" pitchFamily="18" charset="0"/>
                <a:cs typeface="Times New Roman" panose="02020603050405020304" pitchFamily="18" charset="0"/>
              </a:rPr>
              <a:t>src</a:t>
            </a:r>
            <a:r>
              <a:rPr lang="en-IN" sz="2400" dirty="0">
                <a:latin typeface="Times New Roman" panose="02020603050405020304" pitchFamily="18" charset="0"/>
                <a:cs typeface="Times New Roman" panose="02020603050405020304" pitchFamily="18" charset="0"/>
              </a:rPr>
              <a:t>/main/r/</a:t>
            </a:r>
            <a:r>
              <a:rPr lang="en-IN" sz="2400" dirty="0" err="1">
                <a:latin typeface="Times New Roman" panose="02020603050405020304" pitchFamily="18" charset="0"/>
                <a:cs typeface="Times New Roman" panose="02020603050405020304" pitchFamily="18" charset="0"/>
              </a:rPr>
              <a:t>dataframe.R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64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fade">
                                      <p:cBhvr>
                                        <p:cTn id="21" dur="1000"/>
                                        <p:tgtEl>
                                          <p:spTgt spid="10">
                                            <p:txEl>
                                              <p:pRg st="1" end="1"/>
                                            </p:txEl>
                                          </p:spTgt>
                                        </p:tgtEl>
                                      </p:cBhvr>
                                    </p:animEffect>
                                    <p:anim calcmode="lin" valueType="num">
                                      <p:cBhvr>
                                        <p:cTn id="22"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animEffect transition="in" filter="fade">
                                      <p:cBhvr>
                                        <p:cTn id="35" dur="1000"/>
                                        <p:tgtEl>
                                          <p:spTgt spid="10">
                                            <p:txEl>
                                              <p:pRg st="3" end="3"/>
                                            </p:txEl>
                                          </p:spTgt>
                                        </p:tgtEl>
                                      </p:cBhvr>
                                    </p:animEffect>
                                    <p:anim calcmode="lin" valueType="num">
                                      <p:cBhvr>
                                        <p:cTn id="36"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xEl>
                                              <p:pRg st="4" end="4"/>
                                            </p:txEl>
                                          </p:spTgt>
                                        </p:tgtEl>
                                        <p:attrNameLst>
                                          <p:attrName>style.visibility</p:attrName>
                                        </p:attrNameLst>
                                      </p:cBhvr>
                                      <p:to>
                                        <p:strVal val="visible"/>
                                      </p:to>
                                    </p:set>
                                    <p:animEffect transition="in" filter="fade">
                                      <p:cBhvr>
                                        <p:cTn id="42" dur="1000"/>
                                        <p:tgtEl>
                                          <p:spTgt spid="10">
                                            <p:txEl>
                                              <p:pRg st="4" end="4"/>
                                            </p:txEl>
                                          </p:spTgt>
                                        </p:tgtEl>
                                      </p:cBhvr>
                                    </p:animEffect>
                                    <p:anim calcmode="lin" valueType="num">
                                      <p:cBhvr>
                                        <p:cTn id="43"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
                                            <p:txEl>
                                              <p:pRg st="5" end="5"/>
                                            </p:txEl>
                                          </p:spTgt>
                                        </p:tgtEl>
                                        <p:attrNameLst>
                                          <p:attrName>style.visibility</p:attrName>
                                        </p:attrNameLst>
                                      </p:cBhvr>
                                      <p:to>
                                        <p:strVal val="visible"/>
                                      </p:to>
                                    </p:set>
                                    <p:animEffect transition="in" filter="fade">
                                      <p:cBhvr>
                                        <p:cTn id="49" dur="1000"/>
                                        <p:tgtEl>
                                          <p:spTgt spid="10">
                                            <p:txEl>
                                              <p:pRg st="5" end="5"/>
                                            </p:txEl>
                                          </p:spTgt>
                                        </p:tgtEl>
                                      </p:cBhvr>
                                    </p:animEffect>
                                    <p:anim calcmode="lin" valueType="num">
                                      <p:cBhvr>
                                        <p:cTn id="50"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39</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3933859"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Spark-Python</a:t>
            </a:r>
            <a:endParaRPr lang="en-US"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F2A428E9-A8C3-49B3-BF2D-6A679356F836}"/>
              </a:ext>
            </a:extLst>
          </p:cNvPr>
          <p:cNvSpPr/>
          <p:nvPr/>
        </p:nvSpPr>
        <p:spPr>
          <a:xfrm>
            <a:off x="338291" y="960359"/>
            <a:ext cx="9433670" cy="830997"/>
          </a:xfrm>
          <a:prstGeom prst="rect">
            <a:avLst/>
          </a:prstGeom>
          <a:ln>
            <a:solidFill>
              <a:schemeClr val="accent1"/>
            </a:solidFill>
          </a:ln>
        </p:spPr>
        <p:txBody>
          <a:bodyPr wrap="square">
            <a:spAutoFit/>
          </a:bodyPr>
          <a:lstStyle/>
          <a:p>
            <a:pPr algn="just"/>
            <a:r>
              <a:rPr lang="en-IN" sz="2400" dirty="0">
                <a:latin typeface="Times New Roman" panose="02020603050405020304" pitchFamily="18" charset="0"/>
                <a:cs typeface="Times New Roman" panose="02020603050405020304" pitchFamily="18" charset="0"/>
              </a:rPr>
              <a:t>The following code block has the details of a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class and the parameters, which a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 can take.</a:t>
            </a:r>
          </a:p>
        </p:txBody>
      </p:sp>
      <p:sp>
        <p:nvSpPr>
          <p:cNvPr id="7" name="Rectangle 6">
            <a:extLst>
              <a:ext uri="{FF2B5EF4-FFF2-40B4-BE49-F238E27FC236}">
                <a16:creationId xmlns:a16="http://schemas.microsoft.com/office/drawing/2014/main" xmlns="" id="{6C4A35A1-EC30-4CCD-BE12-3DDA2D0D8EE0}"/>
              </a:ext>
            </a:extLst>
          </p:cNvPr>
          <p:cNvSpPr/>
          <p:nvPr/>
        </p:nvSpPr>
        <p:spPr>
          <a:xfrm>
            <a:off x="338291" y="1956990"/>
            <a:ext cx="6921826" cy="4893647"/>
          </a:xfrm>
          <a:prstGeom prst="rect">
            <a:avLst/>
          </a:prstGeom>
          <a:ln>
            <a:solidFill>
              <a:schemeClr val="accent1"/>
            </a:solidFill>
          </a:ln>
        </p:spPr>
        <p:txBody>
          <a:bodyPr wrap="square">
            <a:spAutoFit/>
          </a:bodyPr>
          <a:lstStyle/>
          <a:p>
            <a:r>
              <a:rPr lang="en-IN" sz="2400" dirty="0">
                <a:latin typeface="Times New Roman" panose="02020603050405020304" pitchFamily="18" charset="0"/>
                <a:cs typeface="Times New Roman" panose="02020603050405020304" pitchFamily="18" charset="0"/>
              </a:rPr>
              <a:t>class </a:t>
            </a:r>
            <a:r>
              <a:rPr lang="en-IN" sz="2400" dirty="0" err="1">
                <a:latin typeface="Times New Roman" panose="02020603050405020304" pitchFamily="18" charset="0"/>
                <a:cs typeface="Times New Roman" panose="02020603050405020304" pitchFamily="18" charset="0"/>
              </a:rPr>
              <a:t>pyspark.SparkContext</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master = None,</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appName</a:t>
            </a:r>
            <a:r>
              <a:rPr lang="en-IN" sz="2400" dirty="0">
                <a:latin typeface="Times New Roman" panose="02020603050405020304" pitchFamily="18" charset="0"/>
                <a:cs typeface="Times New Roman" panose="02020603050405020304" pitchFamily="18" charset="0"/>
              </a:rPr>
              <a:t> = None,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sparkHome</a:t>
            </a:r>
            <a:r>
              <a:rPr lang="en-IN" sz="2400" dirty="0">
                <a:latin typeface="Times New Roman" panose="02020603050405020304" pitchFamily="18" charset="0"/>
                <a:cs typeface="Times New Roman" panose="02020603050405020304" pitchFamily="18" charset="0"/>
              </a:rPr>
              <a:t> = None,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pyFiles</a:t>
            </a:r>
            <a:r>
              <a:rPr lang="en-IN" sz="2400" dirty="0">
                <a:latin typeface="Times New Roman" panose="02020603050405020304" pitchFamily="18" charset="0"/>
                <a:cs typeface="Times New Roman" panose="02020603050405020304" pitchFamily="18" charset="0"/>
              </a:rPr>
              <a:t> = None, </a:t>
            </a:r>
          </a:p>
          <a:p>
            <a:r>
              <a:rPr lang="en-IN" sz="2400" dirty="0">
                <a:latin typeface="Times New Roman" panose="02020603050405020304" pitchFamily="18" charset="0"/>
                <a:cs typeface="Times New Roman" panose="02020603050405020304" pitchFamily="18" charset="0"/>
              </a:rPr>
              <a:t>   environment = None,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batchSize</a:t>
            </a:r>
            <a:r>
              <a:rPr lang="en-IN" sz="2400" dirty="0">
                <a:latin typeface="Times New Roman" panose="02020603050405020304" pitchFamily="18" charset="0"/>
                <a:cs typeface="Times New Roman" panose="02020603050405020304" pitchFamily="18" charset="0"/>
              </a:rPr>
              <a:t> = 0, </a:t>
            </a:r>
          </a:p>
          <a:p>
            <a:r>
              <a:rPr lang="en-IN" sz="2400" dirty="0">
                <a:latin typeface="Times New Roman" panose="02020603050405020304" pitchFamily="18" charset="0"/>
                <a:cs typeface="Times New Roman" panose="02020603050405020304" pitchFamily="18" charset="0"/>
              </a:rPr>
              <a:t>   serializer = </a:t>
            </a:r>
            <a:r>
              <a:rPr lang="en-IN" sz="2400" dirty="0" err="1">
                <a:latin typeface="Times New Roman" panose="02020603050405020304" pitchFamily="18" charset="0"/>
                <a:cs typeface="Times New Roman" panose="02020603050405020304" pitchFamily="18" charset="0"/>
              </a:rPr>
              <a:t>PickleSerializer</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conf = None, </a:t>
            </a:r>
          </a:p>
          <a:p>
            <a:r>
              <a:rPr lang="en-IN" sz="2400" dirty="0">
                <a:latin typeface="Times New Roman" panose="02020603050405020304" pitchFamily="18" charset="0"/>
                <a:cs typeface="Times New Roman" panose="02020603050405020304" pitchFamily="18" charset="0"/>
              </a:rPr>
              <a:t>   gateway = None,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jsc</a:t>
            </a:r>
            <a:r>
              <a:rPr lang="en-IN" sz="2400" dirty="0">
                <a:latin typeface="Times New Roman" panose="02020603050405020304" pitchFamily="18" charset="0"/>
                <a:cs typeface="Times New Roman" panose="02020603050405020304" pitchFamily="18" charset="0"/>
              </a:rPr>
              <a:t> = None,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profiler_cls</a:t>
            </a:r>
            <a:r>
              <a:rPr lang="en-IN" sz="2400" dirty="0">
                <a:latin typeface="Times New Roman" panose="02020603050405020304" pitchFamily="18" charset="0"/>
                <a:cs typeface="Times New Roman" panose="02020603050405020304" pitchFamily="18" charset="0"/>
              </a:rPr>
              <a:t> = &lt;class '</a:t>
            </a:r>
            <a:r>
              <a:rPr lang="en-IN" sz="2400" dirty="0" err="1">
                <a:latin typeface="Times New Roman" panose="02020603050405020304" pitchFamily="18" charset="0"/>
                <a:cs typeface="Times New Roman" panose="02020603050405020304" pitchFamily="18" charset="0"/>
              </a:rPr>
              <a:t>pyspark.profiler.BasicProfiler</a:t>
            </a:r>
            <a:r>
              <a:rPr lang="en-IN" sz="2400" dirty="0">
                <a:latin typeface="Times New Roman" panose="02020603050405020304" pitchFamily="18" charset="0"/>
                <a:cs typeface="Times New Roman" panose="02020603050405020304" pitchFamily="18" charset="0"/>
              </a:rPr>
              <a:t>'&gt;</a:t>
            </a:r>
          </a:p>
          <a:p>
            <a:r>
              <a:rPr lang="en-IN" sz="2400" dirty="0">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xmlns="" id="{BBF74B6E-377F-43AA-BB2F-DCC12AEBA5DF}"/>
              </a:ext>
            </a:extLst>
          </p:cNvPr>
          <p:cNvSpPr/>
          <p:nvPr/>
        </p:nvSpPr>
        <p:spPr>
          <a:xfrm>
            <a:off x="7367115" y="1841657"/>
            <a:ext cx="4137024" cy="5262979"/>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Master − 192.168.1.145</a:t>
            </a:r>
          </a:p>
          <a:p>
            <a:pPr algn="just"/>
            <a:r>
              <a:rPr lang="en-US" sz="2400" dirty="0" err="1">
                <a:latin typeface="Times New Roman" panose="02020603050405020304" pitchFamily="18" charset="0"/>
                <a:cs typeface="Times New Roman" panose="02020603050405020304" pitchFamily="18" charset="0"/>
              </a:rPr>
              <a:t>appName</a:t>
            </a:r>
            <a:r>
              <a:rPr lang="en-US" sz="2400" dirty="0">
                <a:latin typeface="Times New Roman" panose="02020603050405020304" pitchFamily="18" charset="0"/>
                <a:cs typeface="Times New Roman" panose="02020603050405020304" pitchFamily="18" charset="0"/>
              </a:rPr>
              <a:t> − Name of your job.</a:t>
            </a:r>
          </a:p>
          <a:p>
            <a:pPr algn="just"/>
            <a:r>
              <a:rPr lang="en-US" sz="2400" dirty="0" err="1">
                <a:latin typeface="Times New Roman" panose="02020603050405020304" pitchFamily="18" charset="0"/>
                <a:cs typeface="Times New Roman" panose="02020603050405020304" pitchFamily="18" charset="0"/>
              </a:rPr>
              <a:t>sparkHome</a:t>
            </a:r>
            <a:r>
              <a:rPr lang="en-US" sz="2400" dirty="0">
                <a:latin typeface="Times New Roman" panose="02020603050405020304" pitchFamily="18" charset="0"/>
                <a:cs typeface="Times New Roman" panose="02020603050405020304" pitchFamily="18" charset="0"/>
              </a:rPr>
              <a:t> − Spark installation directory.</a:t>
            </a:r>
          </a:p>
          <a:p>
            <a:pPr algn="just"/>
            <a:r>
              <a:rPr lang="en-US" sz="2400" dirty="0" err="1">
                <a:latin typeface="Times New Roman" panose="02020603050405020304" pitchFamily="18" charset="0"/>
                <a:cs typeface="Times New Roman" panose="02020603050405020304" pitchFamily="18" charset="0"/>
              </a:rPr>
              <a:t>pyFiles</a:t>
            </a:r>
            <a:r>
              <a:rPr lang="en-US" sz="2400" dirty="0">
                <a:latin typeface="Times New Roman" panose="02020603050405020304" pitchFamily="18" charset="0"/>
                <a:cs typeface="Times New Roman" panose="02020603050405020304" pitchFamily="18" charset="0"/>
              </a:rPr>
              <a:t> − The .zip or .</a:t>
            </a:r>
            <a:r>
              <a:rPr lang="en-US" sz="2400" dirty="0" err="1">
                <a:latin typeface="Times New Roman" panose="02020603050405020304" pitchFamily="18" charset="0"/>
                <a:cs typeface="Times New Roman" panose="02020603050405020304" pitchFamily="18" charset="0"/>
              </a:rPr>
              <a:t>py</a:t>
            </a:r>
            <a:r>
              <a:rPr lang="en-US" sz="2400" dirty="0">
                <a:latin typeface="Times New Roman" panose="02020603050405020304" pitchFamily="18" charset="0"/>
                <a:cs typeface="Times New Roman" panose="02020603050405020304" pitchFamily="18" charset="0"/>
              </a:rPr>
              <a:t> files to send to the cluster.</a:t>
            </a:r>
          </a:p>
          <a:p>
            <a:pPr algn="just"/>
            <a:r>
              <a:rPr lang="en-US" sz="2400" dirty="0">
                <a:latin typeface="Times New Roman" panose="02020603050405020304" pitchFamily="18" charset="0"/>
                <a:cs typeface="Times New Roman" panose="02020603050405020304" pitchFamily="18" charset="0"/>
              </a:rPr>
              <a:t>Environment − Worker nodes environment variables.</a:t>
            </a:r>
          </a:p>
          <a:p>
            <a:pPr algn="just"/>
            <a:r>
              <a:rPr lang="en-US" sz="2400" dirty="0" err="1">
                <a:latin typeface="Times New Roman" panose="02020603050405020304" pitchFamily="18" charset="0"/>
                <a:cs typeface="Times New Roman" panose="02020603050405020304" pitchFamily="18" charset="0"/>
              </a:rPr>
              <a:t>batchSize</a:t>
            </a:r>
            <a:r>
              <a:rPr lang="en-US" sz="2400" dirty="0">
                <a:latin typeface="Times New Roman" panose="02020603050405020304" pitchFamily="18" charset="0"/>
                <a:cs typeface="Times New Roman" panose="02020603050405020304" pitchFamily="18" charset="0"/>
              </a:rPr>
              <a:t> − Set 1 to disable batching, 0 to automatically choose the batch size based on object sizes, or -1 to use an unlimited batch size.</a:t>
            </a:r>
          </a:p>
          <a:p>
            <a:pPr algn="just"/>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2422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1000"/>
                                        <p:tgtEl>
                                          <p:spTgt spid="7">
                                            <p:txEl>
                                              <p:pRg st="6" end="6"/>
                                            </p:txEl>
                                          </p:spTgt>
                                        </p:tgtEl>
                                      </p:cBhvr>
                                    </p:animEffect>
                                    <p:anim calcmode="lin" valueType="num">
                                      <p:cBhvr>
                                        <p:cTn id="4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animEffect transition="in" filter="fade">
                                      <p:cBhvr>
                                        <p:cTn id="54" dur="1000"/>
                                        <p:tgtEl>
                                          <p:spTgt spid="7">
                                            <p:txEl>
                                              <p:pRg st="8" end="8"/>
                                            </p:txEl>
                                          </p:spTgt>
                                        </p:tgtEl>
                                      </p:cBhvr>
                                    </p:animEffect>
                                    <p:anim calcmode="lin" valueType="num">
                                      <p:cBhvr>
                                        <p:cTn id="5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8" end="8"/>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7">
                                            <p:txEl>
                                              <p:pRg st="9" end="9"/>
                                            </p:txEl>
                                          </p:spTgt>
                                        </p:tgtEl>
                                        <p:attrNameLst>
                                          <p:attrName>style.visibility</p:attrName>
                                        </p:attrNameLst>
                                      </p:cBhvr>
                                      <p:to>
                                        <p:strVal val="visible"/>
                                      </p:to>
                                    </p:set>
                                    <p:animEffect transition="in" filter="fade">
                                      <p:cBhvr>
                                        <p:cTn id="59" dur="1000"/>
                                        <p:tgtEl>
                                          <p:spTgt spid="7">
                                            <p:txEl>
                                              <p:pRg st="9" end="9"/>
                                            </p:txEl>
                                          </p:spTgt>
                                        </p:tgtEl>
                                      </p:cBhvr>
                                    </p:animEffect>
                                    <p:anim calcmode="lin" valueType="num">
                                      <p:cBhvr>
                                        <p:cTn id="60"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7">
                                            <p:txEl>
                                              <p:pRg st="9" end="9"/>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7">
                                            <p:txEl>
                                              <p:pRg st="10" end="10"/>
                                            </p:txEl>
                                          </p:spTgt>
                                        </p:tgtEl>
                                        <p:attrNameLst>
                                          <p:attrName>style.visibility</p:attrName>
                                        </p:attrNameLst>
                                      </p:cBhvr>
                                      <p:to>
                                        <p:strVal val="visible"/>
                                      </p:to>
                                    </p:set>
                                    <p:animEffect transition="in" filter="fade">
                                      <p:cBhvr>
                                        <p:cTn id="64" dur="1000"/>
                                        <p:tgtEl>
                                          <p:spTgt spid="7">
                                            <p:txEl>
                                              <p:pRg st="10" end="10"/>
                                            </p:txEl>
                                          </p:spTgt>
                                        </p:tgtEl>
                                      </p:cBhvr>
                                    </p:animEffect>
                                    <p:anim calcmode="lin" valueType="num">
                                      <p:cBhvr>
                                        <p:cTn id="6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6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7">
                                            <p:txEl>
                                              <p:pRg st="11" end="11"/>
                                            </p:txEl>
                                          </p:spTgt>
                                        </p:tgtEl>
                                        <p:attrNameLst>
                                          <p:attrName>style.visibility</p:attrName>
                                        </p:attrNameLst>
                                      </p:cBhvr>
                                      <p:to>
                                        <p:strVal val="visible"/>
                                      </p:to>
                                    </p:set>
                                    <p:animEffect transition="in" filter="fade">
                                      <p:cBhvr>
                                        <p:cTn id="69" dur="1000"/>
                                        <p:tgtEl>
                                          <p:spTgt spid="7">
                                            <p:txEl>
                                              <p:pRg st="11" end="11"/>
                                            </p:txEl>
                                          </p:spTgt>
                                        </p:tgtEl>
                                      </p:cBhvr>
                                    </p:animEffect>
                                    <p:anim calcmode="lin" valueType="num">
                                      <p:cBhvr>
                                        <p:cTn id="70"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71"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7">
                                            <p:txEl>
                                              <p:pRg st="12" end="12"/>
                                            </p:txEl>
                                          </p:spTgt>
                                        </p:tgtEl>
                                        <p:attrNameLst>
                                          <p:attrName>style.visibility</p:attrName>
                                        </p:attrNameLst>
                                      </p:cBhvr>
                                      <p:to>
                                        <p:strVal val="visible"/>
                                      </p:to>
                                    </p:set>
                                    <p:animEffect transition="in" filter="fade">
                                      <p:cBhvr>
                                        <p:cTn id="74" dur="1000"/>
                                        <p:tgtEl>
                                          <p:spTgt spid="7">
                                            <p:txEl>
                                              <p:pRg st="12" end="12"/>
                                            </p:txEl>
                                          </p:spTgt>
                                        </p:tgtEl>
                                      </p:cBhvr>
                                    </p:animEffect>
                                    <p:anim calcmode="lin" valueType="num">
                                      <p:cBhvr>
                                        <p:cTn id="75"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76"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nodeType="clickEffect">
                                  <p:stCondLst>
                                    <p:cond delay="0"/>
                                  </p:stCondLst>
                                  <p:childTnLst>
                                    <p:set>
                                      <p:cBhvr>
                                        <p:cTn id="80" dur="1" fill="hold">
                                          <p:stCondLst>
                                            <p:cond delay="0"/>
                                          </p:stCondLst>
                                        </p:cTn>
                                        <p:tgtEl>
                                          <p:spTgt spid="9">
                                            <p:txEl>
                                              <p:pRg st="0" end="0"/>
                                            </p:txEl>
                                          </p:spTgt>
                                        </p:tgtEl>
                                        <p:attrNameLst>
                                          <p:attrName>style.visibility</p:attrName>
                                        </p:attrNameLst>
                                      </p:cBhvr>
                                      <p:to>
                                        <p:strVal val="visible"/>
                                      </p:to>
                                    </p:set>
                                    <p:animEffect transition="in" filter="circle(in)">
                                      <p:cBhvr>
                                        <p:cTn id="81" dur="2000"/>
                                        <p:tgtEl>
                                          <p:spTgt spid="9">
                                            <p:txEl>
                                              <p:pRg st="0" end="0"/>
                                            </p:txEl>
                                          </p:spTgt>
                                        </p:tgtEl>
                                      </p:cBhvr>
                                    </p:animEffect>
                                  </p:childTnLst>
                                </p:cTn>
                              </p:par>
                              <p:par>
                                <p:cTn id="82" presetID="6" presetClass="entr" presetSubtype="16" fill="hold" nodeType="withEffect">
                                  <p:stCondLst>
                                    <p:cond delay="0"/>
                                  </p:stCondLst>
                                  <p:childTnLst>
                                    <p:set>
                                      <p:cBhvr>
                                        <p:cTn id="83" dur="1" fill="hold">
                                          <p:stCondLst>
                                            <p:cond delay="0"/>
                                          </p:stCondLst>
                                        </p:cTn>
                                        <p:tgtEl>
                                          <p:spTgt spid="9">
                                            <p:txEl>
                                              <p:pRg st="1" end="1"/>
                                            </p:txEl>
                                          </p:spTgt>
                                        </p:tgtEl>
                                        <p:attrNameLst>
                                          <p:attrName>style.visibility</p:attrName>
                                        </p:attrNameLst>
                                      </p:cBhvr>
                                      <p:to>
                                        <p:strVal val="visible"/>
                                      </p:to>
                                    </p:set>
                                    <p:animEffect transition="in" filter="circle(in)">
                                      <p:cBhvr>
                                        <p:cTn id="84" dur="2000"/>
                                        <p:tgtEl>
                                          <p:spTgt spid="9">
                                            <p:txEl>
                                              <p:pRg st="1" end="1"/>
                                            </p:txEl>
                                          </p:spTgt>
                                        </p:tgtEl>
                                      </p:cBhvr>
                                    </p:animEffect>
                                  </p:childTnLst>
                                </p:cTn>
                              </p:par>
                              <p:par>
                                <p:cTn id="85" presetID="6" presetClass="entr" presetSubtype="16" fill="hold" nodeType="withEffect">
                                  <p:stCondLst>
                                    <p:cond delay="0"/>
                                  </p:stCondLst>
                                  <p:childTnLst>
                                    <p:set>
                                      <p:cBhvr>
                                        <p:cTn id="86" dur="1" fill="hold">
                                          <p:stCondLst>
                                            <p:cond delay="0"/>
                                          </p:stCondLst>
                                        </p:cTn>
                                        <p:tgtEl>
                                          <p:spTgt spid="9">
                                            <p:txEl>
                                              <p:pRg st="2" end="2"/>
                                            </p:txEl>
                                          </p:spTgt>
                                        </p:tgtEl>
                                        <p:attrNameLst>
                                          <p:attrName>style.visibility</p:attrName>
                                        </p:attrNameLst>
                                      </p:cBhvr>
                                      <p:to>
                                        <p:strVal val="visible"/>
                                      </p:to>
                                    </p:set>
                                    <p:animEffect transition="in" filter="circle(in)">
                                      <p:cBhvr>
                                        <p:cTn id="87" dur="2000"/>
                                        <p:tgtEl>
                                          <p:spTgt spid="9">
                                            <p:txEl>
                                              <p:pRg st="2" end="2"/>
                                            </p:txEl>
                                          </p:spTgt>
                                        </p:tgtEl>
                                      </p:cBhvr>
                                    </p:animEffect>
                                  </p:childTnLst>
                                </p:cTn>
                              </p:par>
                              <p:par>
                                <p:cTn id="88" presetID="6" presetClass="entr" presetSubtype="16" fill="hold" nodeType="withEffect">
                                  <p:stCondLst>
                                    <p:cond delay="0"/>
                                  </p:stCondLst>
                                  <p:childTnLst>
                                    <p:set>
                                      <p:cBhvr>
                                        <p:cTn id="89" dur="1" fill="hold">
                                          <p:stCondLst>
                                            <p:cond delay="0"/>
                                          </p:stCondLst>
                                        </p:cTn>
                                        <p:tgtEl>
                                          <p:spTgt spid="9">
                                            <p:txEl>
                                              <p:pRg st="3" end="3"/>
                                            </p:txEl>
                                          </p:spTgt>
                                        </p:tgtEl>
                                        <p:attrNameLst>
                                          <p:attrName>style.visibility</p:attrName>
                                        </p:attrNameLst>
                                      </p:cBhvr>
                                      <p:to>
                                        <p:strVal val="visible"/>
                                      </p:to>
                                    </p:set>
                                    <p:animEffect transition="in" filter="circle(in)">
                                      <p:cBhvr>
                                        <p:cTn id="90" dur="2000"/>
                                        <p:tgtEl>
                                          <p:spTgt spid="9">
                                            <p:txEl>
                                              <p:pRg st="3" end="3"/>
                                            </p:txEl>
                                          </p:spTgt>
                                        </p:tgtEl>
                                      </p:cBhvr>
                                    </p:animEffect>
                                  </p:childTnLst>
                                </p:cTn>
                              </p:par>
                              <p:par>
                                <p:cTn id="91" presetID="6" presetClass="entr" presetSubtype="16" fill="hold" nodeType="withEffect">
                                  <p:stCondLst>
                                    <p:cond delay="0"/>
                                  </p:stCondLst>
                                  <p:childTnLst>
                                    <p:set>
                                      <p:cBhvr>
                                        <p:cTn id="92" dur="1" fill="hold">
                                          <p:stCondLst>
                                            <p:cond delay="0"/>
                                          </p:stCondLst>
                                        </p:cTn>
                                        <p:tgtEl>
                                          <p:spTgt spid="9">
                                            <p:txEl>
                                              <p:pRg st="4" end="4"/>
                                            </p:txEl>
                                          </p:spTgt>
                                        </p:tgtEl>
                                        <p:attrNameLst>
                                          <p:attrName>style.visibility</p:attrName>
                                        </p:attrNameLst>
                                      </p:cBhvr>
                                      <p:to>
                                        <p:strVal val="visible"/>
                                      </p:to>
                                    </p:set>
                                    <p:animEffect transition="in" filter="circle(in)">
                                      <p:cBhvr>
                                        <p:cTn id="93" dur="2000"/>
                                        <p:tgtEl>
                                          <p:spTgt spid="9">
                                            <p:txEl>
                                              <p:pRg st="4" end="4"/>
                                            </p:txEl>
                                          </p:spTgt>
                                        </p:tgtEl>
                                      </p:cBhvr>
                                    </p:animEffect>
                                  </p:childTnLst>
                                </p:cTn>
                              </p:par>
                              <p:par>
                                <p:cTn id="94" presetID="6" presetClass="entr" presetSubtype="16" fill="hold" nodeType="withEffect">
                                  <p:stCondLst>
                                    <p:cond delay="0"/>
                                  </p:stCondLst>
                                  <p:childTnLst>
                                    <p:set>
                                      <p:cBhvr>
                                        <p:cTn id="95" dur="1" fill="hold">
                                          <p:stCondLst>
                                            <p:cond delay="0"/>
                                          </p:stCondLst>
                                        </p:cTn>
                                        <p:tgtEl>
                                          <p:spTgt spid="9">
                                            <p:txEl>
                                              <p:pRg st="5" end="5"/>
                                            </p:txEl>
                                          </p:spTgt>
                                        </p:tgtEl>
                                        <p:attrNameLst>
                                          <p:attrName>style.visibility</p:attrName>
                                        </p:attrNameLst>
                                      </p:cBhvr>
                                      <p:to>
                                        <p:strVal val="visible"/>
                                      </p:to>
                                    </p:set>
                                    <p:animEffect transition="in" filter="circle(in)">
                                      <p:cBhvr>
                                        <p:cTn id="96" dur="2000"/>
                                        <p:tgtEl>
                                          <p:spTgt spid="9">
                                            <p:txEl>
                                              <p:pRg st="5" end="5"/>
                                            </p:txEl>
                                          </p:spTgt>
                                        </p:tgtEl>
                                      </p:cBhvr>
                                    </p:animEffect>
                                  </p:childTnLst>
                                </p:cTn>
                              </p:par>
                              <p:par>
                                <p:cTn id="97" presetID="6" presetClass="entr" presetSubtype="16" fill="hold" nodeType="withEffect">
                                  <p:stCondLst>
                                    <p:cond delay="0"/>
                                  </p:stCondLst>
                                  <p:childTnLst>
                                    <p:set>
                                      <p:cBhvr>
                                        <p:cTn id="98" dur="1" fill="hold">
                                          <p:stCondLst>
                                            <p:cond delay="0"/>
                                          </p:stCondLst>
                                        </p:cTn>
                                        <p:tgtEl>
                                          <p:spTgt spid="9">
                                            <p:txEl>
                                              <p:pRg st="6" end="6"/>
                                            </p:txEl>
                                          </p:spTgt>
                                        </p:tgtEl>
                                        <p:attrNameLst>
                                          <p:attrName>style.visibility</p:attrName>
                                        </p:attrNameLst>
                                      </p:cBhvr>
                                      <p:to>
                                        <p:strVal val="visible"/>
                                      </p:to>
                                    </p:set>
                                    <p:animEffect transition="in" filter="circle(in)">
                                      <p:cBhvr>
                                        <p:cTn id="99" dur="20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4</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1371600"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Spark</a:t>
            </a:r>
          </a:p>
        </p:txBody>
      </p:sp>
      <p:pic>
        <p:nvPicPr>
          <p:cNvPr id="5" name="Picture 4">
            <a:extLst>
              <a:ext uri="{FF2B5EF4-FFF2-40B4-BE49-F238E27FC236}">
                <a16:creationId xmlns:a16="http://schemas.microsoft.com/office/drawing/2014/main" xmlns="" id="{90D1ADB0-7692-4F8A-B07E-B119291900E4}"/>
              </a:ext>
            </a:extLst>
          </p:cNvPr>
          <p:cNvPicPr>
            <a:picLocks noChangeAspect="1"/>
          </p:cNvPicPr>
          <p:nvPr/>
        </p:nvPicPr>
        <p:blipFill>
          <a:blip r:embed="rId2"/>
          <a:stretch>
            <a:fillRect/>
          </a:stretch>
        </p:blipFill>
        <p:spPr>
          <a:xfrm>
            <a:off x="1569243" y="209950"/>
            <a:ext cx="6696075" cy="4010025"/>
          </a:xfrm>
          <a:prstGeom prst="rect">
            <a:avLst/>
          </a:prstGeom>
        </p:spPr>
      </p:pic>
      <p:sp>
        <p:nvSpPr>
          <p:cNvPr id="7" name="Rectangle 6">
            <a:extLst>
              <a:ext uri="{FF2B5EF4-FFF2-40B4-BE49-F238E27FC236}">
                <a16:creationId xmlns:a16="http://schemas.microsoft.com/office/drawing/2014/main" xmlns="" id="{75F07B8F-1AB4-449A-A1ED-1F9CE4E23264}"/>
              </a:ext>
            </a:extLst>
          </p:cNvPr>
          <p:cNvSpPr/>
          <p:nvPr/>
        </p:nvSpPr>
        <p:spPr>
          <a:xfrm>
            <a:off x="139470" y="4156630"/>
            <a:ext cx="11218837" cy="2677656"/>
          </a:xfrm>
          <a:prstGeom prst="rect">
            <a:avLst/>
          </a:prstGeom>
          <a:ln>
            <a:solidFill>
              <a:schemeClr val="accent1"/>
            </a:solidFill>
          </a:ln>
        </p:spPr>
        <p:txBody>
          <a:bodyPr wrap="square">
            <a:spAutoFit/>
          </a:bodyPr>
          <a:lstStyle/>
          <a:p>
            <a:pPr algn="just"/>
            <a:r>
              <a:rPr lang="en-US" sz="2400" b="1" u="sng" dirty="0">
                <a:solidFill>
                  <a:schemeClr val="accent3"/>
                </a:solidFill>
                <a:latin typeface="Times New Roman" panose="02020603050405020304" pitchFamily="18" charset="0"/>
                <a:cs typeface="Times New Roman" panose="02020603050405020304" pitchFamily="18" charset="0"/>
              </a:rPr>
              <a:t>Demerits of Map Reduce</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Programmability: MapReduce requires several chaining steps to perform certain workloads.  </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MapReduce writes </a:t>
            </a:r>
            <a:r>
              <a:rPr lang="en-US" sz="2400" dirty="0">
                <a:solidFill>
                  <a:schemeClr val="accent3"/>
                </a:solidFill>
                <a:latin typeface="Times New Roman" panose="02020603050405020304" pitchFamily="18" charset="0"/>
                <a:cs typeface="Times New Roman" panose="02020603050405020304" pitchFamily="18" charset="0"/>
              </a:rPr>
              <a:t>intermediate data to disk between each computational step</a:t>
            </a:r>
            <a:r>
              <a:rPr lang="en-US" sz="2400" dirty="0">
                <a:latin typeface="Times New Roman" panose="02020603050405020304" pitchFamily="18" charset="0"/>
                <a:cs typeface="Times New Roman" panose="02020603050405020304" pitchFamily="18" charset="0"/>
              </a:rPr>
              <a:t>. This makes it quite inefficient for applications such as interactive analytics and iterative algorithms to reuse the data. Most machine learning algorithms tends to be iterative by design, making multiple passes over the same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57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barn(inVertical)">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down)">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circle(in)">
                                      <p:cBhvr>
                                        <p:cTn id="29"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40</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3933859"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Spark-Python</a:t>
            </a:r>
            <a:endParaRPr lang="en-US" sz="32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05BB78B2-E085-40C6-AA79-D67B8631CBA3}"/>
              </a:ext>
            </a:extLst>
          </p:cNvPr>
          <p:cNvSpPr/>
          <p:nvPr/>
        </p:nvSpPr>
        <p:spPr>
          <a:xfrm>
            <a:off x="109331" y="1078881"/>
            <a:ext cx="10136356"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Among the above parameters, master and </a:t>
            </a:r>
            <a:r>
              <a:rPr lang="en-US" sz="2400" dirty="0" err="1">
                <a:latin typeface="Times New Roman" panose="02020603050405020304" pitchFamily="18" charset="0"/>
                <a:cs typeface="Times New Roman" panose="02020603050405020304" pitchFamily="18" charset="0"/>
              </a:rPr>
              <a:t>appname</a:t>
            </a:r>
            <a:r>
              <a:rPr lang="en-US" sz="2400" dirty="0">
                <a:latin typeface="Times New Roman" panose="02020603050405020304" pitchFamily="18" charset="0"/>
                <a:cs typeface="Times New Roman" panose="02020603050405020304" pitchFamily="18" charset="0"/>
              </a:rPr>
              <a:t> are mostly used. The first two lines of any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program looks as shown below −</a:t>
            </a:r>
          </a:p>
          <a:p>
            <a:r>
              <a:rPr lang="en-US" sz="2400" dirty="0">
                <a:latin typeface="Times New Roman" panose="02020603050405020304" pitchFamily="18" charset="0"/>
                <a:cs typeface="Times New Roman" panose="02020603050405020304" pitchFamily="18" charset="0"/>
              </a:rPr>
              <a:t>from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import </a:t>
            </a:r>
            <a:r>
              <a:rPr lang="en-US" sz="2400" dirty="0" err="1">
                <a:latin typeface="Times New Roman" panose="02020603050405020304" pitchFamily="18" charset="0"/>
                <a:cs typeface="Times New Roman" panose="02020603050405020304" pitchFamily="18" charset="0"/>
              </a:rPr>
              <a:t>SparkContext</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sc</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SparkContext</a:t>
            </a:r>
            <a:r>
              <a:rPr lang="en-US" sz="2400" dirty="0">
                <a:latin typeface="Times New Roman" panose="02020603050405020304" pitchFamily="18" charset="0"/>
                <a:cs typeface="Times New Roman" panose="02020603050405020304" pitchFamily="18" charset="0"/>
              </a:rPr>
              <a:t>("local", "First App")</a:t>
            </a:r>
          </a:p>
        </p:txBody>
      </p:sp>
      <p:sp>
        <p:nvSpPr>
          <p:cNvPr id="5" name="Rectangle 4">
            <a:extLst>
              <a:ext uri="{FF2B5EF4-FFF2-40B4-BE49-F238E27FC236}">
                <a16:creationId xmlns:a16="http://schemas.microsoft.com/office/drawing/2014/main" xmlns="" id="{AC84531E-C2D5-4B98-AA44-0E0CDD38318F}"/>
              </a:ext>
            </a:extLst>
          </p:cNvPr>
          <p:cNvSpPr/>
          <p:nvPr/>
        </p:nvSpPr>
        <p:spPr>
          <a:xfrm>
            <a:off x="437443" y="2932697"/>
            <a:ext cx="9015029" cy="2308324"/>
          </a:xfrm>
          <a:prstGeom prst="rect">
            <a:avLst/>
          </a:prstGeom>
          <a:ln>
            <a:solidFill>
              <a:schemeClr val="accent1"/>
            </a:solidFill>
          </a:ln>
        </p:spPr>
        <p:txBody>
          <a:bodyPr wrap="square">
            <a:spAutoFit/>
          </a:bodyPr>
          <a:lstStyle/>
          <a:p>
            <a:pPr algn="just"/>
            <a:r>
              <a:rPr lang="en-IN" sz="2400" dirty="0">
                <a:latin typeface="Times New Roman" panose="02020603050405020304" pitchFamily="18" charset="0"/>
                <a:cs typeface="Times New Roman" panose="02020603050405020304" pitchFamily="18" charset="0"/>
              </a:rPr>
              <a:t>&lt;&lt;&lt; </a:t>
            </a:r>
            <a:r>
              <a:rPr lang="en-IN" sz="2400" dirty="0" err="1">
                <a:latin typeface="Times New Roman" panose="02020603050405020304" pitchFamily="18" charset="0"/>
                <a:cs typeface="Times New Roman" panose="02020603050405020304" pitchFamily="18" charset="0"/>
              </a:rPr>
              <a:t>logFile</a:t>
            </a:r>
            <a:r>
              <a:rPr lang="en-IN" sz="2400" dirty="0">
                <a:latin typeface="Times New Roman" panose="02020603050405020304" pitchFamily="18" charset="0"/>
                <a:cs typeface="Times New Roman" panose="02020603050405020304" pitchFamily="18" charset="0"/>
              </a:rPr>
              <a:t> = "file:///opt/hadoop/spark/README.md"</a:t>
            </a:r>
          </a:p>
          <a:p>
            <a:pPr algn="just"/>
            <a:r>
              <a:rPr lang="en-IN" sz="2400" dirty="0">
                <a:latin typeface="Times New Roman" panose="02020603050405020304" pitchFamily="18" charset="0"/>
                <a:cs typeface="Times New Roman" panose="02020603050405020304" pitchFamily="18" charset="0"/>
              </a:rPr>
              <a:t>&lt;&lt;&lt; </a:t>
            </a:r>
            <a:r>
              <a:rPr lang="en-IN" sz="2400" dirty="0" err="1">
                <a:latin typeface="Times New Roman" panose="02020603050405020304" pitchFamily="18" charset="0"/>
                <a:cs typeface="Times New Roman" panose="02020603050405020304" pitchFamily="18" charset="0"/>
              </a:rPr>
              <a:t>logData</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sc.textFile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logFile</a:t>
            </a:r>
            <a:r>
              <a:rPr lang="en-IN" sz="2400" dirty="0">
                <a:latin typeface="Times New Roman" panose="02020603050405020304" pitchFamily="18" charset="0"/>
                <a:cs typeface="Times New Roman" panose="02020603050405020304" pitchFamily="18" charset="0"/>
              </a:rPr>
              <a:t>).cache()</a:t>
            </a:r>
          </a:p>
          <a:p>
            <a:pPr algn="just"/>
            <a:r>
              <a:rPr lang="en-IN" sz="2400" dirty="0">
                <a:latin typeface="Times New Roman" panose="02020603050405020304" pitchFamily="18" charset="0"/>
                <a:cs typeface="Times New Roman" panose="02020603050405020304" pitchFamily="18" charset="0"/>
              </a:rPr>
              <a:t>&lt;&lt;&lt; </a:t>
            </a:r>
            <a:r>
              <a:rPr lang="en-IN" sz="2400" dirty="0" err="1">
                <a:latin typeface="Times New Roman" panose="02020603050405020304" pitchFamily="18" charset="0"/>
                <a:cs typeface="Times New Roman" panose="02020603050405020304" pitchFamily="18" charset="0"/>
              </a:rPr>
              <a:t>numAs</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logData.filter</a:t>
            </a:r>
            <a:r>
              <a:rPr lang="en-IN" sz="2400" dirty="0">
                <a:latin typeface="Times New Roman" panose="02020603050405020304" pitchFamily="18" charset="0"/>
                <a:cs typeface="Times New Roman" panose="02020603050405020304" pitchFamily="18" charset="0"/>
              </a:rPr>
              <a:t>(lambda s: 'a' in s).count()</a:t>
            </a:r>
          </a:p>
          <a:p>
            <a:pPr algn="just"/>
            <a:r>
              <a:rPr lang="en-IN" sz="2400" dirty="0">
                <a:latin typeface="Times New Roman" panose="02020603050405020304" pitchFamily="18" charset="0"/>
                <a:cs typeface="Times New Roman" panose="02020603050405020304" pitchFamily="18" charset="0"/>
              </a:rPr>
              <a:t>&lt;&lt;&lt; </a:t>
            </a:r>
            <a:r>
              <a:rPr lang="en-IN" sz="2400" dirty="0" err="1">
                <a:latin typeface="Times New Roman" panose="02020603050405020304" pitchFamily="18" charset="0"/>
                <a:cs typeface="Times New Roman" panose="02020603050405020304" pitchFamily="18" charset="0"/>
              </a:rPr>
              <a:t>numBs</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logData.filter</a:t>
            </a:r>
            <a:r>
              <a:rPr lang="en-IN" sz="2400" dirty="0">
                <a:latin typeface="Times New Roman" panose="02020603050405020304" pitchFamily="18" charset="0"/>
                <a:cs typeface="Times New Roman" panose="02020603050405020304" pitchFamily="18" charset="0"/>
              </a:rPr>
              <a:t>(lambda s: 'b' in s).count()</a:t>
            </a:r>
          </a:p>
          <a:p>
            <a:pPr algn="just"/>
            <a:r>
              <a:rPr lang="en-IN" sz="2400" dirty="0">
                <a:latin typeface="Times New Roman" panose="02020603050405020304" pitchFamily="18" charset="0"/>
                <a:cs typeface="Times New Roman" panose="02020603050405020304" pitchFamily="18" charset="0"/>
              </a:rPr>
              <a:t>&lt;&lt;&lt; print "Lines with a: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lines with b: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numAs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numBs</a:t>
            </a:r>
            <a:r>
              <a:rPr lang="en-IN" sz="2400" dirty="0">
                <a:latin typeface="Times New Roman" panose="02020603050405020304" pitchFamily="18" charset="0"/>
                <a:cs typeface="Times New Roman" panose="02020603050405020304" pitchFamily="18" charset="0"/>
              </a:rPr>
              <a:t>)</a:t>
            </a:r>
          </a:p>
          <a:p>
            <a:pPr algn="just"/>
            <a:r>
              <a:rPr lang="en-IN" sz="2400" dirty="0">
                <a:solidFill>
                  <a:schemeClr val="accent3"/>
                </a:solidFill>
                <a:latin typeface="Times New Roman" panose="02020603050405020304" pitchFamily="18" charset="0"/>
                <a:cs typeface="Times New Roman" panose="02020603050405020304" pitchFamily="18" charset="0"/>
              </a:rPr>
              <a:t>Lines with a: 62, lines with b: 30</a:t>
            </a:r>
          </a:p>
        </p:txBody>
      </p:sp>
    </p:spTree>
    <p:extLst>
      <p:ext uri="{BB962C8B-B14F-4D97-AF65-F5344CB8AC3E}">
        <p14:creationId xmlns:p14="http://schemas.microsoft.com/office/powerpoint/2010/main" val="54428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2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circle(in)">
                                      <p:cBhvr>
                                        <p:cTn id="19" dur="2000"/>
                                        <p:tgtEl>
                                          <p:spTgt spid="5">
                                            <p:txEl>
                                              <p:pRg st="0" end="0"/>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circle(in)">
                                      <p:cBhvr>
                                        <p:cTn id="22" dur="2000"/>
                                        <p:tgtEl>
                                          <p:spTgt spid="5">
                                            <p:txEl>
                                              <p:pRg st="1" end="1"/>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circle(in)">
                                      <p:cBhvr>
                                        <p:cTn id="25" dur="2000"/>
                                        <p:tgtEl>
                                          <p:spTgt spid="5">
                                            <p:txEl>
                                              <p:pRg st="2" end="2"/>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circle(in)">
                                      <p:cBhvr>
                                        <p:cTn id="28" dur="2000"/>
                                        <p:tgtEl>
                                          <p:spTgt spid="5">
                                            <p:txEl>
                                              <p:pRg st="3" end="3"/>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circle(in)">
                                      <p:cBhvr>
                                        <p:cTn id="31" dur="2000"/>
                                        <p:tgtEl>
                                          <p:spTgt spid="5">
                                            <p:txEl>
                                              <p:pRg st="4" end="4"/>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circle(in)">
                                      <p:cBhvr>
                                        <p:cTn id="34" dur="2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41</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3933859"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Spark-Python</a:t>
            </a:r>
            <a:endParaRPr lang="en-US"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43792660-F112-404F-A17F-BD416782FA4C}"/>
              </a:ext>
            </a:extLst>
          </p:cNvPr>
          <p:cNvSpPr/>
          <p:nvPr/>
        </p:nvSpPr>
        <p:spPr>
          <a:xfrm>
            <a:off x="569644" y="1163364"/>
            <a:ext cx="8607407" cy="3046988"/>
          </a:xfrm>
          <a:prstGeom prst="rect">
            <a:avLst/>
          </a:prstGeom>
          <a:ln>
            <a:solidFill>
              <a:schemeClr val="accent1"/>
            </a:solidFill>
          </a:ln>
        </p:spPr>
        <p:txBody>
          <a:bodyPr wrap="square">
            <a:spAutoFit/>
          </a:bodyPr>
          <a:lstStyle/>
          <a:p>
            <a:pPr algn="just"/>
            <a:r>
              <a:rPr lang="en-IN" sz="2400" dirty="0">
                <a:latin typeface="Times New Roman" panose="02020603050405020304" pitchFamily="18" charset="0"/>
                <a:cs typeface="Times New Roman" panose="02020603050405020304" pitchFamily="18" charset="0"/>
              </a:rPr>
              <a:t>----------------------------------------firstapp.py----------------------------</a:t>
            </a:r>
          </a:p>
          <a:p>
            <a:pPr algn="just"/>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SparkContext</a:t>
            </a:r>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logFile</a:t>
            </a:r>
            <a:r>
              <a:rPr lang="en-IN" sz="2400" dirty="0">
                <a:latin typeface="Times New Roman" panose="02020603050405020304" pitchFamily="18" charset="0"/>
                <a:cs typeface="Times New Roman" panose="02020603050405020304" pitchFamily="18" charset="0"/>
              </a:rPr>
              <a:t> = "file://opt/hadoop/spark/README.md"  </a:t>
            </a:r>
          </a:p>
          <a:p>
            <a:pPr algn="just"/>
            <a:r>
              <a:rPr lang="en-IN" sz="2400" dirty="0" err="1">
                <a:latin typeface="Times New Roman" panose="02020603050405020304" pitchFamily="18" charset="0"/>
                <a:cs typeface="Times New Roman" panose="02020603050405020304" pitchFamily="18" charset="0"/>
              </a:rPr>
              <a:t>sc</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a:t>
            </a:r>
            <a:r>
              <a:rPr lang="en-IN" sz="2400" dirty="0">
                <a:solidFill>
                  <a:schemeClr val="accent3"/>
                </a:solidFill>
                <a:latin typeface="Times New Roman" panose="02020603050405020304" pitchFamily="18" charset="0"/>
                <a:cs typeface="Times New Roman" panose="02020603050405020304" pitchFamily="18" charset="0"/>
              </a:rPr>
              <a:t>local</a:t>
            </a:r>
            <a:r>
              <a:rPr lang="en-IN" sz="2400" dirty="0">
                <a:latin typeface="Times New Roman" panose="02020603050405020304" pitchFamily="18" charset="0"/>
                <a:cs typeface="Times New Roman" panose="02020603050405020304" pitchFamily="18" charset="0"/>
              </a:rPr>
              <a:t>", "first app")</a:t>
            </a:r>
          </a:p>
          <a:p>
            <a:pPr algn="just"/>
            <a:r>
              <a:rPr lang="en-IN" sz="2400" dirty="0" err="1">
                <a:latin typeface="Times New Roman" panose="02020603050405020304" pitchFamily="18" charset="0"/>
                <a:cs typeface="Times New Roman" panose="02020603050405020304" pitchFamily="18" charset="0"/>
              </a:rPr>
              <a:t>logData</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sc.textFile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logFile</a:t>
            </a:r>
            <a:r>
              <a:rPr lang="en-IN" sz="2400" dirty="0">
                <a:latin typeface="Times New Roman" panose="02020603050405020304" pitchFamily="18" charset="0"/>
                <a:cs typeface="Times New Roman" panose="02020603050405020304" pitchFamily="18" charset="0"/>
              </a:rPr>
              <a:t>).cache()</a:t>
            </a:r>
          </a:p>
          <a:p>
            <a:pPr algn="just"/>
            <a:r>
              <a:rPr lang="en-IN" sz="2400" dirty="0" err="1">
                <a:latin typeface="Times New Roman" panose="02020603050405020304" pitchFamily="18" charset="0"/>
                <a:cs typeface="Times New Roman" panose="02020603050405020304" pitchFamily="18" charset="0"/>
              </a:rPr>
              <a:t>numAs</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logData.filter</a:t>
            </a:r>
            <a:r>
              <a:rPr lang="en-IN" sz="2400" dirty="0">
                <a:latin typeface="Times New Roman" panose="02020603050405020304" pitchFamily="18" charset="0"/>
                <a:cs typeface="Times New Roman" panose="02020603050405020304" pitchFamily="18" charset="0"/>
              </a:rPr>
              <a:t>(lambda s: 'a' in s).count()</a:t>
            </a:r>
          </a:p>
          <a:p>
            <a:pPr algn="just"/>
            <a:r>
              <a:rPr lang="en-IN" sz="2400" dirty="0" err="1">
                <a:latin typeface="Times New Roman" panose="02020603050405020304" pitchFamily="18" charset="0"/>
                <a:cs typeface="Times New Roman" panose="02020603050405020304" pitchFamily="18" charset="0"/>
              </a:rPr>
              <a:t>numBs</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logData.filter</a:t>
            </a:r>
            <a:r>
              <a:rPr lang="en-IN" sz="2400" dirty="0">
                <a:latin typeface="Times New Roman" panose="02020603050405020304" pitchFamily="18" charset="0"/>
                <a:cs typeface="Times New Roman" panose="02020603050405020304" pitchFamily="18" charset="0"/>
              </a:rPr>
              <a:t>(lambda s: 'b' in s).count()</a:t>
            </a:r>
          </a:p>
          <a:p>
            <a:pPr algn="just"/>
            <a:r>
              <a:rPr lang="en-IN" sz="2400" dirty="0">
                <a:latin typeface="Times New Roman" panose="02020603050405020304" pitchFamily="18" charset="0"/>
                <a:cs typeface="Times New Roman" panose="02020603050405020304" pitchFamily="18" charset="0"/>
              </a:rPr>
              <a:t>print "Lines with a: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lines with b: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numAs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numBs</a:t>
            </a:r>
            <a:r>
              <a:rPr lang="en-IN" sz="2400" dirty="0">
                <a:latin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xmlns="" id="{C526A67A-112D-4FB6-B5A3-3EDFF86A5C07}"/>
              </a:ext>
            </a:extLst>
          </p:cNvPr>
          <p:cNvSpPr/>
          <p:nvPr/>
        </p:nvSpPr>
        <p:spPr>
          <a:xfrm>
            <a:off x="1128539" y="4447980"/>
            <a:ext cx="7497667" cy="830997"/>
          </a:xfrm>
          <a:prstGeom prst="rect">
            <a:avLst/>
          </a:prstGeom>
          <a:ln>
            <a:solidFill>
              <a:schemeClr val="accent1"/>
            </a:solidFill>
          </a:ln>
        </p:spPr>
        <p:txBody>
          <a:bodyPr wrap="square">
            <a:spAutoFit/>
          </a:bodyPr>
          <a:lstStyle/>
          <a:p>
            <a:r>
              <a:rPr lang="en-US" sz="2400" dirty="0">
                <a:latin typeface="Times New Roman" panose="02020603050405020304" pitchFamily="18" charset="0"/>
                <a:cs typeface="Times New Roman" panose="02020603050405020304" pitchFamily="18" charset="0"/>
              </a:rPr>
              <a:t>$SPARK_HOME/bin/spark-submit firstapp.py</a:t>
            </a:r>
          </a:p>
          <a:p>
            <a:r>
              <a:rPr lang="en-US" sz="2400" dirty="0">
                <a:latin typeface="Times New Roman" panose="02020603050405020304" pitchFamily="18" charset="0"/>
                <a:cs typeface="Times New Roman" panose="02020603050405020304" pitchFamily="18" charset="0"/>
              </a:rPr>
              <a:t>Output: Lines with a: 62, lines with b: 30</a:t>
            </a:r>
          </a:p>
        </p:txBody>
      </p:sp>
    </p:spTree>
    <p:extLst>
      <p:ext uri="{BB962C8B-B14F-4D97-AF65-F5344CB8AC3E}">
        <p14:creationId xmlns:p14="http://schemas.microsoft.com/office/powerpoint/2010/main" val="223117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arn(inVertical)">
                                      <p:cBhvr>
                                        <p:cTn id="17" dur="500"/>
                                        <p:tgtEl>
                                          <p:spTgt spid="4">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barn(inVertical)">
                                      <p:cBhvr>
                                        <p:cTn id="20" dur="500"/>
                                        <p:tgtEl>
                                          <p:spTgt spid="4">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barn(inVertical)">
                                      <p:cBhvr>
                                        <p:cTn id="23" dur="500"/>
                                        <p:tgtEl>
                                          <p:spTgt spid="4">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arn(inVertical)">
                                      <p:cBhvr>
                                        <p:cTn id="26" dur="500"/>
                                        <p:tgtEl>
                                          <p:spTgt spid="4">
                                            <p:txEl>
                                              <p:pRg st="4" end="4"/>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barn(inVertical)">
                                      <p:cBhvr>
                                        <p:cTn id="29" dur="500"/>
                                        <p:tgtEl>
                                          <p:spTgt spid="4">
                                            <p:txEl>
                                              <p:pRg st="5" end="5"/>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arn(inVertical)">
                                      <p:cBhvr>
                                        <p:cTn id="32" dur="500"/>
                                        <p:tgtEl>
                                          <p:spTgt spid="4">
                                            <p:txEl>
                                              <p:pRg st="6" end="6"/>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barn(inVertical)">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42</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2424549"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RDD</a:t>
            </a:r>
            <a:endParaRPr lang="en-US"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43792660-F112-404F-A17F-BD416782FA4C}"/>
              </a:ext>
            </a:extLst>
          </p:cNvPr>
          <p:cNvSpPr/>
          <p:nvPr/>
        </p:nvSpPr>
        <p:spPr>
          <a:xfrm>
            <a:off x="415408" y="1031023"/>
            <a:ext cx="10604689" cy="7140416"/>
          </a:xfrm>
          <a:prstGeom prst="rect">
            <a:avLst/>
          </a:prstGeom>
          <a:ln>
            <a:solidFill>
              <a:schemeClr val="accent1"/>
            </a:solidFill>
          </a:ln>
        </p:spPr>
        <p:txBody>
          <a:bodyPr wrap="square">
            <a:spAutoFit/>
          </a:bodyPr>
          <a:lstStyle/>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At a high level, every Spark application consists of a driver program that runs the user’s main function and executes various parallel operations on a cluster.</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main abstraction Spark provides is a resilient distributed dataset (RDD), which is a collection of elements partitioned across the nodes of the cluster that can be operated on in parallel. </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RDD stands for Resilient Distributed Dataset, these are the elements that run and operate on multiple nodes to do parallel processing on a cluster. </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RDDs are immutable elements, which means once you create an RDD you cannot change it. RDDs are fault tolerant as well, hence in case of any failure, they recover automatically. You can apply multiple operations on these RDDs to achieve a certain task.</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 second abstraction in Spark is shared variables that can be used in parallel operations. By default, when Spark runs a function in parallel as a set of tasks on different nodes, it ships a copy of each variable used in the function to each task.</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Spark supports two types of shared variables: broadcast variables, which can be used to cache a value in memory on all nodes, and accumulators, which are variables that are only “added” to, such as counters and sums.</a:t>
            </a:r>
          </a:p>
        </p:txBody>
      </p:sp>
    </p:spTree>
    <p:extLst>
      <p:ext uri="{BB962C8B-B14F-4D97-AF65-F5344CB8AC3E}">
        <p14:creationId xmlns:p14="http://schemas.microsoft.com/office/powerpoint/2010/main" val="328459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barn(inVertical)">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barn(inVertical)">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barn(inVertical)">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barn(inVertical)">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barn(inVertical)">
                                      <p:cBhvr>
                                        <p:cTn id="3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43</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2424549"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RDD</a:t>
            </a:r>
            <a:endParaRPr lang="en-US"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43792660-F112-404F-A17F-BD416782FA4C}"/>
              </a:ext>
            </a:extLst>
          </p:cNvPr>
          <p:cNvSpPr/>
          <p:nvPr/>
        </p:nvSpPr>
        <p:spPr>
          <a:xfrm>
            <a:off x="415408" y="1031023"/>
            <a:ext cx="10620454" cy="5601533"/>
          </a:xfrm>
          <a:prstGeom prst="rect">
            <a:avLst/>
          </a:prstGeom>
          <a:ln>
            <a:solidFill>
              <a:schemeClr val="accent1"/>
            </a:solidFill>
          </a:ln>
        </p:spPr>
        <p:txBody>
          <a:bodyPr wrap="square">
            <a:spAutoFit/>
          </a:bodyPr>
          <a:lstStyle/>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Spark applications in Python can either be run with the bin/spark-submit script which includes Spark at runtime, or by including it in your setup.py as:</a:t>
            </a:r>
          </a:p>
          <a:p>
            <a:pPr lvl="1" algn="just">
              <a:spcBef>
                <a:spcPts val="600"/>
              </a:spcBef>
              <a:spcAft>
                <a:spcPts val="600"/>
              </a:spcAft>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install_requires</a:t>
            </a:r>
            <a:r>
              <a:rPr lang="en-US" sz="2400" dirty="0">
                <a:latin typeface="Times New Roman" panose="02020603050405020304" pitchFamily="18" charset="0"/>
                <a:cs typeface="Times New Roman" panose="02020603050405020304" pitchFamily="18" charset="0"/>
              </a:rPr>
              <a:t>=[</a:t>
            </a:r>
          </a:p>
          <a:p>
            <a:pPr lvl="1" algn="just">
              <a:spcBef>
                <a:spcPts val="600"/>
              </a:spcBef>
              <a:spcAft>
                <a:spcPts val="600"/>
              </a:spcAft>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site.SPARK_VERSION</a:t>
            </a:r>
            <a:r>
              <a:rPr lang="en-US" sz="2400" dirty="0">
                <a:latin typeface="Times New Roman" panose="02020603050405020304" pitchFamily="18" charset="0"/>
                <a:cs typeface="Times New Roman" panose="02020603050405020304" pitchFamily="18" charset="0"/>
              </a:rPr>
              <a:t>}'</a:t>
            </a:r>
          </a:p>
          <a:p>
            <a:pPr lvl="1" algn="just">
              <a:spcBef>
                <a:spcPts val="600"/>
              </a:spcBef>
              <a:spcAft>
                <a:spcPts val="600"/>
              </a:spcAft>
            </a:pPr>
            <a:r>
              <a:rPr lang="en-US" sz="2400" dirty="0">
                <a:latin typeface="Times New Roman" panose="02020603050405020304" pitchFamily="18" charset="0"/>
                <a:cs typeface="Times New Roman" panose="02020603050405020304" pitchFamily="18" charset="0"/>
              </a:rPr>
              <a:t>    ]</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If you wish to access HDFS data, you need to use a build of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linking to your version of HDFS. Prebuilt packages are also available on the Spark homepage for common HDFS versions.</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Finally, you need to import some Spark classes into your program. Add the following line:</a:t>
            </a:r>
          </a:p>
          <a:p>
            <a:pPr lvl="3" algn="just">
              <a:spcBef>
                <a:spcPts val="600"/>
              </a:spcBef>
              <a:spcAft>
                <a:spcPts val="600"/>
              </a:spcAft>
            </a:pPr>
            <a:r>
              <a:rPr lang="en-US" sz="2400" dirty="0">
                <a:latin typeface="Times New Roman" panose="02020603050405020304" pitchFamily="18" charset="0"/>
                <a:cs typeface="Times New Roman" panose="02020603050405020304" pitchFamily="18" charset="0"/>
              </a:rPr>
              <a:t>from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import </a:t>
            </a:r>
            <a:r>
              <a:rPr lang="en-US" sz="2400" dirty="0" err="1">
                <a:latin typeface="Times New Roman" panose="02020603050405020304" pitchFamily="18" charset="0"/>
                <a:cs typeface="Times New Roman" panose="02020603050405020304" pitchFamily="18" charset="0"/>
              </a:rPr>
              <a:t>SparkContext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SparkConf</a:t>
            </a:r>
            <a:endParaRPr lang="en-US" sz="2400" dirty="0">
              <a:latin typeface="Times New Roman" panose="02020603050405020304" pitchFamily="18" charset="0"/>
              <a:cs typeface="Times New Roman" panose="02020603050405020304" pitchFamily="18" charset="0"/>
            </a:endParaRPr>
          </a:p>
          <a:p>
            <a:pPr marL="342900" indent="-342900" algn="just">
              <a:spcBef>
                <a:spcPts val="600"/>
              </a:spcBef>
              <a:spcAft>
                <a:spcPts val="600"/>
              </a:spcAft>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requires the same minor version of Python in both driver and workers. </a:t>
            </a:r>
          </a:p>
        </p:txBody>
      </p:sp>
    </p:spTree>
    <p:extLst>
      <p:ext uri="{BB962C8B-B14F-4D97-AF65-F5344CB8AC3E}">
        <p14:creationId xmlns:p14="http://schemas.microsoft.com/office/powerpoint/2010/main" val="17639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barn(inVertical)">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barn(inVertical)">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barn(inVertical)">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barn(inVertical)">
                                      <p:cBhvr>
                                        <p:cTn id="34" dur="500"/>
                                        <p:tgtEl>
                                          <p:spTgt spid="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barn(inVertical)">
                                      <p:cBhvr>
                                        <p:cTn id="39" dur="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barn(inVertical)">
                                      <p:cBhvr>
                                        <p:cTn id="44" dur="500"/>
                                        <p:tgtEl>
                                          <p:spTgt spid="4">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Effect transition="in" filter="barn(inVertical)">
                                      <p:cBhvr>
                                        <p:cTn id="4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44</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2424549"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RDD</a:t>
            </a:r>
            <a:endParaRPr lang="en-US"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43792660-F112-404F-A17F-BD416782FA4C}"/>
              </a:ext>
            </a:extLst>
          </p:cNvPr>
          <p:cNvSpPr/>
          <p:nvPr/>
        </p:nvSpPr>
        <p:spPr>
          <a:xfrm>
            <a:off x="415408" y="1031023"/>
            <a:ext cx="10620454" cy="4124206"/>
          </a:xfrm>
          <a:prstGeom prst="rect">
            <a:avLst/>
          </a:prstGeom>
          <a:ln>
            <a:solidFill>
              <a:schemeClr val="accent1"/>
            </a:solidFill>
          </a:ln>
        </p:spPr>
        <p:txBody>
          <a:bodyPr wrap="square">
            <a:spAutoFit/>
          </a:bodyPr>
          <a:lstStyle/>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Initializing Spark</a:t>
            </a:r>
          </a:p>
          <a:p>
            <a:pPr lvl="3" algn="just">
              <a:spcBef>
                <a:spcPts val="600"/>
              </a:spcBef>
              <a:spcAft>
                <a:spcPts val="600"/>
              </a:spcAft>
            </a:pPr>
            <a:r>
              <a:rPr lang="en-US" sz="2400" dirty="0">
                <a:latin typeface="Times New Roman" panose="02020603050405020304" pitchFamily="18" charset="0"/>
                <a:cs typeface="Times New Roman" panose="02020603050405020304" pitchFamily="18" charset="0"/>
              </a:rPr>
              <a:t>from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import </a:t>
            </a:r>
            <a:r>
              <a:rPr lang="en-US" sz="2400" dirty="0" err="1">
                <a:latin typeface="Times New Roman" panose="02020603050405020304" pitchFamily="18" charset="0"/>
                <a:cs typeface="Times New Roman" panose="02020603050405020304" pitchFamily="18" charset="0"/>
              </a:rPr>
              <a:t>SparkContext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SparkConf</a:t>
            </a:r>
            <a:endParaRPr lang="en-US" sz="2400" dirty="0">
              <a:latin typeface="Times New Roman" panose="02020603050405020304" pitchFamily="18" charset="0"/>
              <a:cs typeface="Times New Roman" panose="02020603050405020304" pitchFamily="18" charset="0"/>
            </a:endParaRPr>
          </a:p>
          <a:p>
            <a:pPr lvl="3" algn="just">
              <a:spcBef>
                <a:spcPts val="600"/>
              </a:spcBef>
              <a:spcAft>
                <a:spcPts val="600"/>
              </a:spcAft>
            </a:pPr>
            <a:r>
              <a:rPr lang="en-US" sz="2400" dirty="0">
                <a:latin typeface="Times New Roman" panose="02020603050405020304" pitchFamily="18" charset="0"/>
                <a:cs typeface="Times New Roman" panose="02020603050405020304" pitchFamily="18" charset="0"/>
              </a:rPr>
              <a:t>conf = </a:t>
            </a:r>
            <a:r>
              <a:rPr lang="en-US" sz="2400" dirty="0" err="1">
                <a:latin typeface="Times New Roman" panose="02020603050405020304" pitchFamily="18" charset="0"/>
                <a:cs typeface="Times New Roman" panose="02020603050405020304" pitchFamily="18" charset="0"/>
              </a:rPr>
              <a:t>SparkConf</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setAppName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appName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setMaster</a:t>
            </a:r>
            <a:r>
              <a:rPr lang="en-US" sz="2400" dirty="0">
                <a:latin typeface="Times New Roman" panose="02020603050405020304" pitchFamily="18" charset="0"/>
                <a:cs typeface="Times New Roman" panose="02020603050405020304" pitchFamily="18" charset="0"/>
              </a:rPr>
              <a:t>(master)</a:t>
            </a:r>
          </a:p>
          <a:p>
            <a:pPr lvl="3" algn="just">
              <a:spcBef>
                <a:spcPts val="600"/>
              </a:spcBef>
              <a:spcAft>
                <a:spcPts val="600"/>
              </a:spcAft>
            </a:pPr>
            <a:r>
              <a:rPr lang="en-US" sz="2400" dirty="0" err="1">
                <a:latin typeface="Times New Roman" panose="02020603050405020304" pitchFamily="18" charset="0"/>
                <a:cs typeface="Times New Roman" panose="02020603050405020304" pitchFamily="18" charset="0"/>
              </a:rPr>
              <a:t>sc</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SparkContext</a:t>
            </a:r>
            <a:r>
              <a:rPr lang="en-US" sz="2400" dirty="0">
                <a:latin typeface="Times New Roman" panose="02020603050405020304" pitchFamily="18" charset="0"/>
                <a:cs typeface="Times New Roman" panose="02020603050405020304" pitchFamily="18" charset="0"/>
              </a:rPr>
              <a:t>(conf=conf)</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./bin/</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--master local[4] --</a:t>
            </a:r>
            <a:r>
              <a:rPr lang="en-US" sz="2400" dirty="0" err="1">
                <a:latin typeface="Times New Roman" panose="02020603050405020304" pitchFamily="18" charset="0"/>
                <a:cs typeface="Times New Roman" panose="02020603050405020304" pitchFamily="18" charset="0"/>
              </a:rPr>
              <a:t>py</a:t>
            </a:r>
            <a:r>
              <a:rPr lang="en-US" sz="2400" dirty="0">
                <a:latin typeface="Times New Roman" panose="02020603050405020304" pitchFamily="18" charset="0"/>
                <a:cs typeface="Times New Roman" panose="02020603050405020304" pitchFamily="18" charset="0"/>
              </a:rPr>
              <a:t>-files code.py</a:t>
            </a:r>
          </a:p>
          <a:p>
            <a:pPr marL="342900" indent="-3429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To apply operations on these RDD's, there are two ways −</a:t>
            </a:r>
          </a:p>
          <a:p>
            <a:pPr marL="1257300" lvl="2" indent="-342900" algn="just">
              <a:spcBef>
                <a:spcPts val="600"/>
              </a:spcBef>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Transformation and</a:t>
            </a:r>
          </a:p>
          <a:p>
            <a:pPr marL="1257300" lvl="2" indent="-342900" algn="just">
              <a:spcBef>
                <a:spcPts val="600"/>
              </a:spcBef>
              <a:spcAft>
                <a:spcPts val="6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94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5" end="5"/>
                                            </p:txEl>
                                          </p:spTgt>
                                        </p:tgtEl>
                                        <p:attrNameLst>
                                          <p:attrName>style.visibility</p:attrName>
                                        </p:attrNameLst>
                                      </p:cBhvr>
                                      <p:to>
                                        <p:strVal val="visible"/>
                                      </p:to>
                                    </p:set>
                                    <p:animEffect transition="in" filter="barn(inVertical)">
                                      <p:cBhvr>
                                        <p:cTn id="14" dur="500"/>
                                        <p:tgtEl>
                                          <p:spTgt spid="4">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barn(inVertical)">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barn(inVertical)">
                                      <p:cBhvr>
                                        <p:cTn id="24" dur="500"/>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barn(inVertical)">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barn(inVertical)">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barn(inVertical)">
                                      <p:cBhvr>
                                        <p:cTn id="39" dur="500"/>
                                        <p:tgtEl>
                                          <p:spTgt spid="4">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barn(inVertical)">
                                      <p:cBhvr>
                                        <p:cTn id="44" dur="500"/>
                                        <p:tgtEl>
                                          <p:spTgt spid="4">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barn(inVertical)">
                                      <p:cBhvr>
                                        <p:cTn id="4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45</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2688953"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RDD</a:t>
            </a:r>
            <a:endParaRPr lang="en-US"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43792660-F112-404F-A17F-BD416782FA4C}"/>
              </a:ext>
            </a:extLst>
          </p:cNvPr>
          <p:cNvSpPr/>
          <p:nvPr/>
        </p:nvSpPr>
        <p:spPr>
          <a:xfrm>
            <a:off x="415408" y="1031023"/>
            <a:ext cx="9852313" cy="2677656"/>
          </a:xfrm>
          <a:prstGeom prst="rect">
            <a:avLst/>
          </a:prstGeom>
          <a:ln>
            <a:solidFill>
              <a:schemeClr val="accent1"/>
            </a:solidFill>
          </a:ln>
        </p:spPr>
        <p:txBody>
          <a:bodyPr wrap="square">
            <a:spAutoFit/>
          </a:bodyPr>
          <a:lstStyle/>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Transformation − These are the operations, which are applied on a RDD to create a new RDD. Filter, </a:t>
            </a:r>
            <a:r>
              <a:rPr lang="en-US" sz="2400" dirty="0" err="1">
                <a:latin typeface="Times New Roman" panose="02020603050405020304" pitchFamily="18" charset="0"/>
                <a:cs typeface="Times New Roman" panose="02020603050405020304" pitchFamily="18" charset="0"/>
              </a:rPr>
              <a:t>groupBy</a:t>
            </a:r>
            <a:r>
              <a:rPr lang="en-US" sz="2400" dirty="0">
                <a:latin typeface="Times New Roman" panose="02020603050405020304" pitchFamily="18" charset="0"/>
                <a:cs typeface="Times New Roman" panose="02020603050405020304" pitchFamily="18" charset="0"/>
              </a:rPr>
              <a:t> and map are the examples of transformations.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Action − These are the operations that are applied on RDD, which instructs Spark to perform computation and send the result back to the driver.</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02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barn(inVertical)">
                                      <p:cBhvr>
                                        <p:cTn id="19"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46</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2688953"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RDD</a:t>
            </a:r>
            <a:endParaRPr lang="en-US"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43792660-F112-404F-A17F-BD416782FA4C}"/>
              </a:ext>
            </a:extLst>
          </p:cNvPr>
          <p:cNvSpPr/>
          <p:nvPr/>
        </p:nvSpPr>
        <p:spPr>
          <a:xfrm>
            <a:off x="415408" y="1031023"/>
            <a:ext cx="9852313" cy="5632311"/>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Let us see how to run a few basic operations using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The following code in a Python file creates RDD words, which stores a set of words mentioned.</a:t>
            </a:r>
          </a:p>
          <a:p>
            <a:pPr lvl="2" algn="just"/>
            <a:r>
              <a:rPr lang="en-US" sz="2400" dirty="0">
                <a:latin typeface="Times New Roman" panose="02020603050405020304" pitchFamily="18" charset="0"/>
                <a:cs typeface="Times New Roman" panose="02020603050405020304" pitchFamily="18" charset="0"/>
              </a:rPr>
              <a:t>------------------------------count.py---------------------------------------</a:t>
            </a:r>
          </a:p>
          <a:p>
            <a:pPr lvl="2" algn="just"/>
            <a:r>
              <a:rPr lang="en-US" sz="2400" dirty="0">
                <a:latin typeface="Times New Roman" panose="02020603050405020304" pitchFamily="18" charset="0"/>
                <a:cs typeface="Times New Roman" panose="02020603050405020304" pitchFamily="18" charset="0"/>
              </a:rPr>
              <a:t>from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import </a:t>
            </a:r>
            <a:r>
              <a:rPr lang="en-US" sz="2400" dirty="0" err="1">
                <a:latin typeface="Times New Roman" panose="02020603050405020304" pitchFamily="18" charset="0"/>
                <a:cs typeface="Times New Roman" panose="02020603050405020304" pitchFamily="18" charset="0"/>
              </a:rPr>
              <a:t>SparkContext</a:t>
            </a:r>
            <a:endParaRPr lang="en-US" sz="2400" dirty="0">
              <a:latin typeface="Times New Roman" panose="02020603050405020304" pitchFamily="18" charset="0"/>
              <a:cs typeface="Times New Roman" panose="02020603050405020304" pitchFamily="18" charset="0"/>
            </a:endParaRPr>
          </a:p>
          <a:p>
            <a:pPr lvl="2" algn="just"/>
            <a:r>
              <a:rPr lang="en-US" sz="2400" dirty="0" err="1">
                <a:latin typeface="Times New Roman" panose="02020603050405020304" pitchFamily="18" charset="0"/>
                <a:cs typeface="Times New Roman" panose="02020603050405020304" pitchFamily="18" charset="0"/>
              </a:rPr>
              <a:t>sc</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SparkContext</a:t>
            </a:r>
            <a:r>
              <a:rPr lang="en-US" sz="2400" dirty="0">
                <a:latin typeface="Times New Roman" panose="02020603050405020304" pitchFamily="18" charset="0"/>
                <a:cs typeface="Times New Roman" panose="02020603050405020304" pitchFamily="18" charset="0"/>
              </a:rPr>
              <a:t>("local", "count app")</a:t>
            </a:r>
          </a:p>
          <a:p>
            <a:pPr lvl="2" algn="just"/>
            <a:r>
              <a:rPr lang="en-US" sz="2400" dirty="0">
                <a:latin typeface="Times New Roman" panose="02020603050405020304" pitchFamily="18" charset="0"/>
                <a:cs typeface="Times New Roman" panose="02020603050405020304" pitchFamily="18" charset="0"/>
              </a:rPr>
              <a:t>words = </a:t>
            </a:r>
            <a:r>
              <a:rPr lang="en-US" sz="2400" dirty="0" err="1">
                <a:latin typeface="Times New Roman" panose="02020603050405020304" pitchFamily="18" charset="0"/>
                <a:cs typeface="Times New Roman" panose="02020603050405020304" pitchFamily="18" charset="0"/>
              </a:rPr>
              <a:t>sc.parallelize</a:t>
            </a:r>
            <a:r>
              <a:rPr lang="en-US" sz="2400" dirty="0">
                <a:latin typeface="Times New Roman" panose="02020603050405020304" pitchFamily="18" charset="0"/>
                <a:cs typeface="Times New Roman" panose="02020603050405020304" pitchFamily="18" charset="0"/>
              </a:rPr>
              <a:t> (</a:t>
            </a:r>
          </a:p>
          <a:p>
            <a:pPr lvl="2" algn="just"/>
            <a:r>
              <a:rPr lang="en-US" sz="2400" dirty="0">
                <a:latin typeface="Times New Roman" panose="02020603050405020304" pitchFamily="18" charset="0"/>
                <a:cs typeface="Times New Roman" panose="02020603050405020304" pitchFamily="18" charset="0"/>
              </a:rPr>
              <a:t>   ["scala",  "java",   "</a:t>
            </a:r>
            <a:r>
              <a:rPr lang="en-US" sz="2400" dirty="0" err="1">
                <a:latin typeface="Times New Roman" panose="02020603050405020304" pitchFamily="18" charset="0"/>
                <a:cs typeface="Times New Roman" panose="02020603050405020304" pitchFamily="18" charset="0"/>
              </a:rPr>
              <a:t>hadoop</a:t>
            </a:r>
            <a:r>
              <a:rPr lang="en-US" sz="2400" dirty="0">
                <a:latin typeface="Times New Roman" panose="02020603050405020304" pitchFamily="18" charset="0"/>
                <a:cs typeface="Times New Roman" panose="02020603050405020304" pitchFamily="18" charset="0"/>
              </a:rPr>
              <a:t>",  "spark",  "</a:t>
            </a:r>
            <a:r>
              <a:rPr lang="en-US" sz="2400" dirty="0" err="1">
                <a:latin typeface="Times New Roman" panose="02020603050405020304" pitchFamily="18" charset="0"/>
                <a:cs typeface="Times New Roman" panose="02020603050405020304" pitchFamily="18" charset="0"/>
              </a:rPr>
              <a:t>akka</a:t>
            </a:r>
            <a:r>
              <a:rPr lang="en-US" sz="2400" dirty="0">
                <a:latin typeface="Times New Roman" panose="02020603050405020304" pitchFamily="18" charset="0"/>
                <a:cs typeface="Times New Roman" panose="02020603050405020304" pitchFamily="18" charset="0"/>
              </a:rPr>
              <a:t>", "spark vs </a:t>
            </a:r>
            <a:r>
              <a:rPr lang="en-US" sz="2400" dirty="0" err="1">
                <a:latin typeface="Times New Roman" panose="02020603050405020304" pitchFamily="18" charset="0"/>
                <a:cs typeface="Times New Roman" panose="02020603050405020304" pitchFamily="18" charset="0"/>
              </a:rPr>
              <a:t>hadoop</a:t>
            </a:r>
            <a:r>
              <a:rPr lang="en-US" sz="2400" dirty="0">
                <a:latin typeface="Times New Roman" panose="02020603050405020304" pitchFamily="18" charset="0"/>
                <a:cs typeface="Times New Roman" panose="02020603050405020304" pitchFamily="18" charset="0"/>
              </a:rPr>
              <a:t>", </a:t>
            </a:r>
          </a:p>
          <a:p>
            <a:pPr lvl="2"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and spark"]</a:t>
            </a:r>
          </a:p>
          <a:p>
            <a:pPr lvl="2" algn="just"/>
            <a:r>
              <a:rPr lang="en-US" sz="2400" dirty="0">
                <a:latin typeface="Times New Roman" panose="02020603050405020304" pitchFamily="18" charset="0"/>
                <a:cs typeface="Times New Roman" panose="02020603050405020304" pitchFamily="18" charset="0"/>
              </a:rPr>
              <a:t>)</a:t>
            </a:r>
          </a:p>
          <a:p>
            <a:pPr lvl="2" algn="just"/>
            <a:r>
              <a:rPr lang="en-US" sz="2400" dirty="0">
                <a:latin typeface="Times New Roman" panose="02020603050405020304" pitchFamily="18" charset="0"/>
                <a:cs typeface="Times New Roman" panose="02020603050405020304" pitchFamily="18" charset="0"/>
              </a:rPr>
              <a:t>counts = </a:t>
            </a:r>
            <a:r>
              <a:rPr lang="en-US" sz="2400" dirty="0" err="1">
                <a:latin typeface="Times New Roman" panose="02020603050405020304" pitchFamily="18" charset="0"/>
                <a:cs typeface="Times New Roman" panose="02020603050405020304" pitchFamily="18" charset="0"/>
              </a:rPr>
              <a:t>words.count</a:t>
            </a:r>
            <a:r>
              <a:rPr lang="en-US" sz="2400" dirty="0">
                <a:latin typeface="Times New Roman" panose="02020603050405020304" pitchFamily="18" charset="0"/>
                <a:cs typeface="Times New Roman" panose="02020603050405020304" pitchFamily="18" charset="0"/>
              </a:rPr>
              <a:t>()    </a:t>
            </a:r>
          </a:p>
          <a:p>
            <a:pPr lvl="2" algn="just"/>
            <a:r>
              <a:rPr lang="en-US" sz="2400" dirty="0">
                <a:latin typeface="Times New Roman" panose="02020603050405020304" pitchFamily="18" charset="0"/>
                <a:cs typeface="Times New Roman" panose="02020603050405020304" pitchFamily="18" charset="0"/>
              </a:rPr>
              <a:t>print "Number of elements in RDD -&gt;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(counts)</a:t>
            </a:r>
          </a:p>
          <a:p>
            <a:pPr lvl="2" algn="just"/>
            <a:r>
              <a:rPr lang="en-US" sz="2400" dirty="0">
                <a:latin typeface="Times New Roman" panose="02020603050405020304" pitchFamily="18" charset="0"/>
                <a:cs typeface="Times New Roman" panose="02020603050405020304" pitchFamily="18" charset="0"/>
              </a:rPr>
              <a:t>----------------------------------------count.py----------------------------------- </a:t>
            </a:r>
          </a:p>
          <a:p>
            <a:pPr lvl="2" algn="just"/>
            <a:endParaRPr lang="en-US" sz="2400" dirty="0">
              <a:latin typeface="Times New Roman" panose="02020603050405020304" pitchFamily="18" charset="0"/>
              <a:cs typeface="Times New Roman" panose="02020603050405020304" pitchFamily="18" charset="0"/>
            </a:endParaRPr>
          </a:p>
          <a:p>
            <a:pPr lvl="2" algn="just"/>
            <a:r>
              <a:rPr lang="en-US" sz="2400" dirty="0">
                <a:latin typeface="Times New Roman" panose="02020603050405020304" pitchFamily="18" charset="0"/>
                <a:cs typeface="Times New Roman" panose="02020603050405020304" pitchFamily="18" charset="0"/>
              </a:rPr>
              <a:t>$SPARK_HOME/bin/spark-submit count.py</a:t>
            </a:r>
          </a:p>
        </p:txBody>
      </p:sp>
      <p:sp>
        <p:nvSpPr>
          <p:cNvPr id="5" name="Rectangle 4">
            <a:extLst>
              <a:ext uri="{FF2B5EF4-FFF2-40B4-BE49-F238E27FC236}">
                <a16:creationId xmlns:a16="http://schemas.microsoft.com/office/drawing/2014/main" xmlns="" id="{E46193A7-2CCA-40FC-9446-2A24337695F5}"/>
              </a:ext>
            </a:extLst>
          </p:cNvPr>
          <p:cNvSpPr/>
          <p:nvPr/>
        </p:nvSpPr>
        <p:spPr>
          <a:xfrm>
            <a:off x="2368785" y="7268964"/>
            <a:ext cx="4354077" cy="461665"/>
          </a:xfrm>
          <a:prstGeom prst="rect">
            <a:avLst/>
          </a:prstGeom>
          <a:ln>
            <a:solidFill>
              <a:schemeClr val="accent1"/>
            </a:solidFill>
          </a:ln>
        </p:spPr>
        <p:txBody>
          <a:bodyPr wrap="none">
            <a:spAutoFit/>
          </a:bodyPr>
          <a:lstStyle/>
          <a:p>
            <a:pPr algn="just"/>
            <a:r>
              <a:rPr lang="en-US" sz="2400" dirty="0">
                <a:latin typeface="Times New Roman" panose="02020603050405020304" pitchFamily="18" charset="0"/>
                <a:cs typeface="Times New Roman" panose="02020603050405020304" pitchFamily="18" charset="0"/>
              </a:rPr>
              <a:t>Number of elements in RDD → 8</a:t>
            </a:r>
          </a:p>
        </p:txBody>
      </p:sp>
    </p:spTree>
    <p:extLst>
      <p:ext uri="{BB962C8B-B14F-4D97-AF65-F5344CB8AC3E}">
        <p14:creationId xmlns:p14="http://schemas.microsoft.com/office/powerpoint/2010/main" val="139768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circle(in)">
                                      <p:cBhvr>
                                        <p:cTn id="14" dur="2000"/>
                                        <p:tgtEl>
                                          <p:spTgt spid="4">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circle(in)">
                                      <p:cBhvr>
                                        <p:cTn id="17" dur="2000"/>
                                        <p:tgtEl>
                                          <p:spTgt spid="4">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circle(in)">
                                      <p:cBhvr>
                                        <p:cTn id="20" dur="2000"/>
                                        <p:tgtEl>
                                          <p:spTgt spid="4">
                                            <p:txEl>
                                              <p:pRg st="2" end="2"/>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circle(in)">
                                      <p:cBhvr>
                                        <p:cTn id="23" dur="2000"/>
                                        <p:tgtEl>
                                          <p:spTgt spid="4">
                                            <p:txEl>
                                              <p:pRg st="3" end="3"/>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circle(in)">
                                      <p:cBhvr>
                                        <p:cTn id="26" dur="2000"/>
                                        <p:tgtEl>
                                          <p:spTgt spid="4">
                                            <p:txEl>
                                              <p:pRg st="4" end="4"/>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circle(in)">
                                      <p:cBhvr>
                                        <p:cTn id="29" dur="2000"/>
                                        <p:tgtEl>
                                          <p:spTgt spid="4">
                                            <p:txEl>
                                              <p:pRg st="5" end="5"/>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circle(in)">
                                      <p:cBhvr>
                                        <p:cTn id="32" dur="2000"/>
                                        <p:tgtEl>
                                          <p:spTgt spid="4">
                                            <p:txEl>
                                              <p:pRg st="6" end="6"/>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circle(in)">
                                      <p:cBhvr>
                                        <p:cTn id="35" dur="2000"/>
                                        <p:tgtEl>
                                          <p:spTgt spid="4">
                                            <p:txEl>
                                              <p:pRg st="7" end="7"/>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circle(in)">
                                      <p:cBhvr>
                                        <p:cTn id="38" dur="2000"/>
                                        <p:tgtEl>
                                          <p:spTgt spid="4">
                                            <p:txEl>
                                              <p:pRg st="8" end="8"/>
                                            </p:txEl>
                                          </p:spTgt>
                                        </p:tgtEl>
                                      </p:cBhvr>
                                    </p:animEffect>
                                  </p:childTnLst>
                                </p:cTn>
                              </p:par>
                              <p:par>
                                <p:cTn id="39" presetID="6" presetClass="entr" presetSubtype="16"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Effect transition="in" filter="circle(in)">
                                      <p:cBhvr>
                                        <p:cTn id="41" dur="2000"/>
                                        <p:tgtEl>
                                          <p:spTgt spid="4">
                                            <p:txEl>
                                              <p:pRg st="9" end="9"/>
                                            </p:txEl>
                                          </p:spTgt>
                                        </p:tgtEl>
                                      </p:cBhvr>
                                    </p:animEffect>
                                  </p:childTnLst>
                                </p:cTn>
                              </p:par>
                              <p:par>
                                <p:cTn id="42" presetID="6" presetClass="entr" presetSubtype="16" fill="hold" nodeType="withEffect">
                                  <p:stCondLst>
                                    <p:cond delay="0"/>
                                  </p:stCondLst>
                                  <p:childTnLst>
                                    <p:set>
                                      <p:cBhvr>
                                        <p:cTn id="43" dur="1" fill="hold">
                                          <p:stCondLst>
                                            <p:cond delay="0"/>
                                          </p:stCondLst>
                                        </p:cTn>
                                        <p:tgtEl>
                                          <p:spTgt spid="4">
                                            <p:txEl>
                                              <p:pRg st="10" end="10"/>
                                            </p:txEl>
                                          </p:spTgt>
                                        </p:tgtEl>
                                        <p:attrNameLst>
                                          <p:attrName>style.visibility</p:attrName>
                                        </p:attrNameLst>
                                      </p:cBhvr>
                                      <p:to>
                                        <p:strVal val="visible"/>
                                      </p:to>
                                    </p:set>
                                    <p:animEffect transition="in" filter="circle(in)">
                                      <p:cBhvr>
                                        <p:cTn id="44" dur="2000"/>
                                        <p:tgtEl>
                                          <p:spTgt spid="4">
                                            <p:txEl>
                                              <p:pRg st="10" end="10"/>
                                            </p:txEl>
                                          </p:spTgt>
                                        </p:tgtEl>
                                      </p:cBhvr>
                                    </p:animEffect>
                                  </p:childTnLst>
                                </p:cTn>
                              </p:par>
                              <p:par>
                                <p:cTn id="45" presetID="6" presetClass="entr" presetSubtype="16"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circle(in)">
                                      <p:cBhvr>
                                        <p:cTn id="47" dur="2000"/>
                                        <p:tgtEl>
                                          <p:spTgt spid="4">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circle(in)">
                                      <p:cBhvr>
                                        <p:cTn id="5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47</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2688953"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RDD</a:t>
            </a:r>
            <a:endParaRPr lang="en-US"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43792660-F112-404F-A17F-BD416782FA4C}"/>
              </a:ext>
            </a:extLst>
          </p:cNvPr>
          <p:cNvSpPr/>
          <p:nvPr/>
        </p:nvSpPr>
        <p:spPr>
          <a:xfrm>
            <a:off x="415408" y="970261"/>
            <a:ext cx="9852313" cy="3046988"/>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collect(); All the elements in RDD are returned….</a:t>
            </a:r>
          </a:p>
          <a:p>
            <a:pPr lvl="2" algn="just"/>
            <a:r>
              <a:rPr lang="en-US" sz="2400" dirty="0">
                <a:latin typeface="Times New Roman" panose="02020603050405020304" pitchFamily="18" charset="0"/>
                <a:cs typeface="Times New Roman" panose="02020603050405020304" pitchFamily="18" charset="0"/>
              </a:rPr>
              <a:t>------------------------------collect.py---------------------------------------</a:t>
            </a:r>
          </a:p>
          <a:p>
            <a:pPr lvl="2" algn="just"/>
            <a:r>
              <a:rPr lang="en-US" sz="2400" dirty="0">
                <a:latin typeface="Times New Roman" panose="02020603050405020304" pitchFamily="18" charset="0"/>
                <a:cs typeface="Times New Roman" panose="02020603050405020304" pitchFamily="18" charset="0"/>
              </a:rPr>
              <a:t>……….as previous………………</a:t>
            </a:r>
          </a:p>
          <a:p>
            <a:pPr lvl="2" algn="just"/>
            <a:r>
              <a:rPr lang="en-US" sz="2400" dirty="0">
                <a:latin typeface="Times New Roman" panose="02020603050405020304" pitchFamily="18" charset="0"/>
                <a:cs typeface="Times New Roman" panose="02020603050405020304" pitchFamily="18" charset="0"/>
              </a:rPr>
              <a:t>col1 = </a:t>
            </a:r>
            <a:r>
              <a:rPr lang="en-US" sz="2400" dirty="0" err="1">
                <a:latin typeface="Times New Roman" panose="02020603050405020304" pitchFamily="18" charset="0"/>
                <a:cs typeface="Times New Roman" panose="02020603050405020304" pitchFamily="18" charset="0"/>
              </a:rPr>
              <a:t>words.collect</a:t>
            </a:r>
            <a:r>
              <a:rPr lang="en-US" sz="2400" dirty="0">
                <a:latin typeface="Times New Roman" panose="02020603050405020304" pitchFamily="18" charset="0"/>
                <a:cs typeface="Times New Roman" panose="02020603050405020304" pitchFamily="18" charset="0"/>
              </a:rPr>
              <a:t>()    </a:t>
            </a:r>
          </a:p>
          <a:p>
            <a:pPr lvl="2" algn="just"/>
            <a:r>
              <a:rPr lang="en-US" sz="2400" dirty="0">
                <a:latin typeface="Times New Roman" panose="02020603050405020304" pitchFamily="18" charset="0"/>
                <a:cs typeface="Times New Roman" panose="02020603050405020304" pitchFamily="18" charset="0"/>
              </a:rPr>
              <a:t>print "Elements in RDD -&gt; %s" % (</a:t>
            </a:r>
            <a:r>
              <a:rPr lang="en-US" sz="2400" dirty="0" err="1">
                <a:latin typeface="Times New Roman" panose="02020603050405020304" pitchFamily="18" charset="0"/>
                <a:cs typeface="Times New Roman" panose="02020603050405020304" pitchFamily="18" charset="0"/>
              </a:rPr>
              <a:t>coll</a:t>
            </a:r>
            <a:r>
              <a:rPr lang="en-US" sz="2400" dirty="0">
                <a:latin typeface="Times New Roman" panose="02020603050405020304" pitchFamily="18" charset="0"/>
                <a:cs typeface="Times New Roman" panose="02020603050405020304" pitchFamily="18" charset="0"/>
              </a:rPr>
              <a:t>)</a:t>
            </a:r>
          </a:p>
          <a:p>
            <a:pPr lvl="2" algn="just"/>
            <a:r>
              <a:rPr lang="en-US" sz="2400" dirty="0">
                <a:latin typeface="Times New Roman" panose="02020603050405020304" pitchFamily="18" charset="0"/>
                <a:cs typeface="Times New Roman" panose="02020603050405020304" pitchFamily="18" charset="0"/>
              </a:rPr>
              <a:t>----------------------------------------count.py----------------------------------- </a:t>
            </a:r>
          </a:p>
          <a:p>
            <a:pPr lvl="2" algn="just"/>
            <a:endParaRPr lang="en-US" sz="2400" dirty="0">
              <a:latin typeface="Times New Roman" panose="02020603050405020304" pitchFamily="18" charset="0"/>
              <a:cs typeface="Times New Roman" panose="02020603050405020304" pitchFamily="18" charset="0"/>
            </a:endParaRPr>
          </a:p>
          <a:p>
            <a:pPr lvl="2" algn="just"/>
            <a:r>
              <a:rPr lang="en-US" sz="2400" dirty="0">
                <a:latin typeface="Times New Roman" panose="02020603050405020304" pitchFamily="18" charset="0"/>
                <a:cs typeface="Times New Roman" panose="02020603050405020304" pitchFamily="18" charset="0"/>
              </a:rPr>
              <a:t>$SPARK_HOME/bin/spark-submit collect.py</a:t>
            </a:r>
          </a:p>
        </p:txBody>
      </p:sp>
      <p:sp>
        <p:nvSpPr>
          <p:cNvPr id="5" name="Rectangle 4">
            <a:extLst>
              <a:ext uri="{FF2B5EF4-FFF2-40B4-BE49-F238E27FC236}">
                <a16:creationId xmlns:a16="http://schemas.microsoft.com/office/drawing/2014/main" xmlns="" id="{E46193A7-2CCA-40FC-9446-2A24337695F5}"/>
              </a:ext>
            </a:extLst>
          </p:cNvPr>
          <p:cNvSpPr/>
          <p:nvPr/>
        </p:nvSpPr>
        <p:spPr>
          <a:xfrm>
            <a:off x="603193" y="4017249"/>
            <a:ext cx="3007110" cy="4154984"/>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Output:</a:t>
            </a:r>
          </a:p>
          <a:p>
            <a:pPr algn="just"/>
            <a:r>
              <a:rPr lang="en-US" sz="2400" dirty="0">
                <a:latin typeface="Times New Roman" panose="02020603050405020304" pitchFamily="18" charset="0"/>
                <a:cs typeface="Times New Roman" panose="02020603050405020304" pitchFamily="18" charset="0"/>
              </a:rPr>
              <a:t>Elements in RDD -&gt; [</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scala</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'java', </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hadoop</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'spark', </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akka</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'spark vs </a:t>
            </a:r>
            <a:r>
              <a:rPr lang="en-US" sz="2400" dirty="0" err="1">
                <a:latin typeface="Times New Roman" panose="02020603050405020304" pitchFamily="18" charset="0"/>
                <a:cs typeface="Times New Roman" panose="02020603050405020304" pitchFamily="18" charset="0"/>
              </a:rPr>
              <a:t>hadoop</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and spark'</a:t>
            </a:r>
          </a:p>
          <a:p>
            <a:pPr algn="just"/>
            <a:r>
              <a:rPr lang="en-US" sz="2400" dirty="0">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xmlns="" id="{7B8707AA-775D-461F-911C-316E21DD58DF}"/>
              </a:ext>
            </a:extLst>
          </p:cNvPr>
          <p:cNvSpPr/>
          <p:nvPr/>
        </p:nvSpPr>
        <p:spPr>
          <a:xfrm>
            <a:off x="4024362" y="4121944"/>
            <a:ext cx="7479776" cy="1200329"/>
          </a:xfrm>
          <a:prstGeom prst="rect">
            <a:avLst/>
          </a:prstGeom>
          <a:ln>
            <a:solidFill>
              <a:schemeClr val="accent1"/>
            </a:solidFill>
          </a:ln>
        </p:spPr>
        <p:txBody>
          <a:bodyPr wrap="square">
            <a:spAutoFit/>
          </a:bodyPr>
          <a:lstStyle/>
          <a:p>
            <a:pPr algn="just"/>
            <a:r>
              <a:rPr lang="en-US" sz="2400" u="sng" dirty="0">
                <a:solidFill>
                  <a:schemeClr val="accent3"/>
                </a:solidFill>
                <a:latin typeface="Times New Roman" panose="02020603050405020304" pitchFamily="18" charset="0"/>
                <a:cs typeface="Times New Roman" panose="02020603050405020304" pitchFamily="18" charset="0"/>
              </a:rPr>
              <a:t>foreach(f)</a:t>
            </a:r>
          </a:p>
          <a:p>
            <a:pPr algn="just"/>
            <a:r>
              <a:rPr lang="en-US" sz="2400" dirty="0">
                <a:latin typeface="Times New Roman" panose="02020603050405020304" pitchFamily="18" charset="0"/>
                <a:cs typeface="Times New Roman" panose="02020603050405020304" pitchFamily="18" charset="0"/>
              </a:rPr>
              <a:t>Returns only those elements which meet the condition of the function inside foreach.  </a:t>
            </a:r>
            <a:endParaRPr lang="en-IN" sz="2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F5BFE22D-676D-42CE-8DFF-6B2A16433B58}"/>
              </a:ext>
            </a:extLst>
          </p:cNvPr>
          <p:cNvSpPr/>
          <p:nvPr/>
        </p:nvSpPr>
        <p:spPr>
          <a:xfrm>
            <a:off x="4438421" y="5926330"/>
            <a:ext cx="5829300" cy="1938992"/>
          </a:xfrm>
          <a:prstGeom prst="rect">
            <a:avLst/>
          </a:prstGeom>
          <a:ln>
            <a:solidFill>
              <a:schemeClr val="accent1"/>
            </a:solidFill>
          </a:ln>
        </p:spPr>
        <p:txBody>
          <a:bodyPr>
            <a:spAutoFit/>
          </a:bodyPr>
          <a:lstStyle/>
          <a:p>
            <a:pPr algn="just"/>
            <a:r>
              <a:rPr lang="en-US" sz="2400" dirty="0">
                <a:latin typeface="Times New Roman" panose="02020603050405020304" pitchFamily="18" charset="0"/>
                <a:cs typeface="Times New Roman" panose="02020603050405020304" pitchFamily="18" charset="0"/>
              </a:rPr>
              <a:t>foreach.py</a:t>
            </a:r>
          </a:p>
          <a:p>
            <a:pPr algn="just"/>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…..As in previous example……</a:t>
            </a:r>
          </a:p>
          <a:p>
            <a:pPr algn="just"/>
            <a:r>
              <a:rPr lang="en-US" sz="2400" dirty="0">
                <a:latin typeface="Times New Roman" panose="02020603050405020304" pitchFamily="18" charset="0"/>
                <a:cs typeface="Times New Roman" panose="02020603050405020304" pitchFamily="18" charset="0"/>
              </a:rPr>
              <a:t>def f(x): print(x)</a:t>
            </a:r>
          </a:p>
          <a:p>
            <a:pPr algn="just"/>
            <a:r>
              <a:rPr lang="en-US" sz="2400" dirty="0">
                <a:latin typeface="Times New Roman" panose="02020603050405020304" pitchFamily="18" charset="0"/>
                <a:cs typeface="Times New Roman" panose="02020603050405020304" pitchFamily="18" charset="0"/>
              </a:rPr>
              <a:t>fore = </a:t>
            </a:r>
            <a:r>
              <a:rPr lang="en-US" sz="2400" dirty="0" err="1">
                <a:latin typeface="Times New Roman" panose="02020603050405020304" pitchFamily="18" charset="0"/>
                <a:cs typeface="Times New Roman" panose="02020603050405020304" pitchFamily="18" charset="0"/>
              </a:rPr>
              <a:t>words.foreach</a:t>
            </a:r>
            <a:r>
              <a:rPr lang="en-US" sz="2400" dirty="0">
                <a:latin typeface="Times New Roman" panose="02020603050405020304" pitchFamily="18" charset="0"/>
                <a:cs typeface="Times New Roman" panose="02020603050405020304" pitchFamily="18" charset="0"/>
              </a:rPr>
              <a:t>(f)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75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circle(in)">
                                      <p:cBhvr>
                                        <p:cTn id="14" dur="2000"/>
                                        <p:tgtEl>
                                          <p:spTgt spid="4">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circle(in)">
                                      <p:cBhvr>
                                        <p:cTn id="17" dur="2000"/>
                                        <p:tgtEl>
                                          <p:spTgt spid="4">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circle(in)">
                                      <p:cBhvr>
                                        <p:cTn id="20" dur="2000"/>
                                        <p:tgtEl>
                                          <p:spTgt spid="4">
                                            <p:txEl>
                                              <p:pRg st="2" end="2"/>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circle(in)">
                                      <p:cBhvr>
                                        <p:cTn id="23" dur="2000"/>
                                        <p:tgtEl>
                                          <p:spTgt spid="4">
                                            <p:txEl>
                                              <p:pRg st="3" end="3"/>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circle(in)">
                                      <p:cBhvr>
                                        <p:cTn id="26" dur="2000"/>
                                        <p:tgtEl>
                                          <p:spTgt spid="4">
                                            <p:txEl>
                                              <p:pRg st="4" end="4"/>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circle(in)">
                                      <p:cBhvr>
                                        <p:cTn id="29" dur="2000"/>
                                        <p:tgtEl>
                                          <p:spTgt spid="4">
                                            <p:txEl>
                                              <p:pRg st="5" end="5"/>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circle(in)">
                                      <p:cBhvr>
                                        <p:cTn id="32" dur="20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circle(in)">
                                      <p:cBhvr>
                                        <p:cTn id="37" dur="20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circle(in)">
                                      <p:cBhvr>
                                        <p:cTn id="42" dur="2000"/>
                                        <p:tgtEl>
                                          <p:spTgt spid="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circle(in)">
                                      <p:cBhvr>
                                        <p:cTn id="47" dur="2000"/>
                                        <p:tgtEl>
                                          <p:spTgt spid="5">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circle(in)">
                                      <p:cBhvr>
                                        <p:cTn id="52" dur="2000"/>
                                        <p:tgtEl>
                                          <p:spTgt spid="5">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circle(in)">
                                      <p:cBhvr>
                                        <p:cTn id="57" dur="2000"/>
                                        <p:tgtEl>
                                          <p:spTgt spid="5">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5">
                                            <p:txEl>
                                              <p:pRg st="5" end="5"/>
                                            </p:txEl>
                                          </p:spTgt>
                                        </p:tgtEl>
                                        <p:attrNameLst>
                                          <p:attrName>style.visibility</p:attrName>
                                        </p:attrNameLst>
                                      </p:cBhvr>
                                      <p:to>
                                        <p:strVal val="visible"/>
                                      </p:to>
                                    </p:set>
                                    <p:animEffect transition="in" filter="circle(in)">
                                      <p:cBhvr>
                                        <p:cTn id="62" dur="2000"/>
                                        <p:tgtEl>
                                          <p:spTgt spid="5">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5">
                                            <p:txEl>
                                              <p:pRg st="6" end="6"/>
                                            </p:txEl>
                                          </p:spTgt>
                                        </p:tgtEl>
                                        <p:attrNameLst>
                                          <p:attrName>style.visibility</p:attrName>
                                        </p:attrNameLst>
                                      </p:cBhvr>
                                      <p:to>
                                        <p:strVal val="visible"/>
                                      </p:to>
                                    </p:set>
                                    <p:animEffect transition="in" filter="circle(in)">
                                      <p:cBhvr>
                                        <p:cTn id="67" dur="2000"/>
                                        <p:tgtEl>
                                          <p:spTgt spid="5">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5">
                                            <p:txEl>
                                              <p:pRg st="7" end="7"/>
                                            </p:txEl>
                                          </p:spTgt>
                                        </p:tgtEl>
                                        <p:attrNameLst>
                                          <p:attrName>style.visibility</p:attrName>
                                        </p:attrNameLst>
                                      </p:cBhvr>
                                      <p:to>
                                        <p:strVal val="visible"/>
                                      </p:to>
                                    </p:set>
                                    <p:animEffect transition="in" filter="circle(in)">
                                      <p:cBhvr>
                                        <p:cTn id="72" dur="2000"/>
                                        <p:tgtEl>
                                          <p:spTgt spid="5">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nodeType="clickEffect">
                                  <p:stCondLst>
                                    <p:cond delay="0"/>
                                  </p:stCondLst>
                                  <p:childTnLst>
                                    <p:set>
                                      <p:cBhvr>
                                        <p:cTn id="76" dur="1" fill="hold">
                                          <p:stCondLst>
                                            <p:cond delay="0"/>
                                          </p:stCondLst>
                                        </p:cTn>
                                        <p:tgtEl>
                                          <p:spTgt spid="5">
                                            <p:txEl>
                                              <p:pRg st="8" end="8"/>
                                            </p:txEl>
                                          </p:spTgt>
                                        </p:tgtEl>
                                        <p:attrNameLst>
                                          <p:attrName>style.visibility</p:attrName>
                                        </p:attrNameLst>
                                      </p:cBhvr>
                                      <p:to>
                                        <p:strVal val="visible"/>
                                      </p:to>
                                    </p:set>
                                    <p:animEffect transition="in" filter="circle(in)">
                                      <p:cBhvr>
                                        <p:cTn id="77" dur="2000"/>
                                        <p:tgtEl>
                                          <p:spTgt spid="5">
                                            <p:txEl>
                                              <p:pRg st="8" end="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5">
                                            <p:txEl>
                                              <p:pRg st="9" end="9"/>
                                            </p:txEl>
                                          </p:spTgt>
                                        </p:tgtEl>
                                        <p:attrNameLst>
                                          <p:attrName>style.visibility</p:attrName>
                                        </p:attrNameLst>
                                      </p:cBhvr>
                                      <p:to>
                                        <p:strVal val="visible"/>
                                      </p:to>
                                    </p:set>
                                    <p:animEffect transition="in" filter="circle(in)">
                                      <p:cBhvr>
                                        <p:cTn id="82" dur="2000"/>
                                        <p:tgtEl>
                                          <p:spTgt spid="5">
                                            <p:txEl>
                                              <p:pRg st="9" end="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nodeType="click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animEffect transition="in" filter="circle(in)">
                                      <p:cBhvr>
                                        <p:cTn id="87" dur="20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48</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2688953"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RDD</a:t>
            </a:r>
            <a:endParaRPr lang="en-US" sz="32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D0C7E867-3868-4ECC-BB34-C81CA9C23702}"/>
              </a:ext>
            </a:extLst>
          </p:cNvPr>
          <p:cNvSpPr/>
          <p:nvPr/>
        </p:nvSpPr>
        <p:spPr>
          <a:xfrm>
            <a:off x="330693" y="1280077"/>
            <a:ext cx="2915443" cy="3416320"/>
          </a:xfrm>
          <a:prstGeom prst="rect">
            <a:avLst/>
          </a:prstGeom>
          <a:ln>
            <a:solidFill>
              <a:schemeClr val="accent1"/>
            </a:solidFill>
          </a:ln>
        </p:spPr>
        <p:txBody>
          <a:bodyPr wrap="square">
            <a:spAutoFit/>
          </a:bodyPr>
          <a:lstStyle/>
          <a:p>
            <a:pPr algn="just"/>
            <a:r>
              <a:rPr lang="en-IN" sz="2400" dirty="0">
                <a:solidFill>
                  <a:schemeClr val="accent3"/>
                </a:solidFill>
                <a:latin typeface="Times New Roman" panose="02020603050405020304" pitchFamily="18" charset="0"/>
                <a:cs typeface="Times New Roman" panose="02020603050405020304" pitchFamily="18" charset="0"/>
              </a:rPr>
              <a:t>Output:</a:t>
            </a:r>
          </a:p>
          <a:p>
            <a:pPr algn="just"/>
            <a:r>
              <a:rPr lang="en-IN" sz="2400" dirty="0">
                <a:latin typeface="Times New Roman" panose="02020603050405020304" pitchFamily="18" charset="0"/>
                <a:cs typeface="Times New Roman" panose="02020603050405020304" pitchFamily="18" charset="0"/>
              </a:rPr>
              <a:t>Scala</a:t>
            </a:r>
          </a:p>
          <a:p>
            <a:pPr algn="just"/>
            <a:r>
              <a:rPr lang="en-IN" sz="2400" dirty="0">
                <a:latin typeface="Times New Roman" panose="02020603050405020304" pitchFamily="18" charset="0"/>
                <a:cs typeface="Times New Roman" panose="02020603050405020304" pitchFamily="18" charset="0"/>
              </a:rPr>
              <a:t>java</a:t>
            </a:r>
          </a:p>
          <a:p>
            <a:pPr algn="just"/>
            <a:r>
              <a:rPr lang="en-IN" sz="2400" dirty="0" err="1">
                <a:latin typeface="Times New Roman" panose="02020603050405020304" pitchFamily="18" charset="0"/>
                <a:cs typeface="Times New Roman" panose="02020603050405020304" pitchFamily="18" charset="0"/>
              </a:rPr>
              <a:t>hadoop</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spark</a:t>
            </a:r>
          </a:p>
          <a:p>
            <a:pPr algn="just"/>
            <a:r>
              <a:rPr lang="en-IN" sz="2400" dirty="0" err="1">
                <a:latin typeface="Times New Roman" panose="02020603050405020304" pitchFamily="18" charset="0"/>
                <a:cs typeface="Times New Roman" panose="02020603050405020304" pitchFamily="18" charset="0"/>
              </a:rPr>
              <a:t>akka</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spark vs </a:t>
            </a:r>
            <a:r>
              <a:rPr lang="en-IN" sz="2400" dirty="0" err="1">
                <a:latin typeface="Times New Roman" panose="02020603050405020304" pitchFamily="18" charset="0"/>
                <a:cs typeface="Times New Roman" panose="02020603050405020304" pitchFamily="18" charset="0"/>
              </a:rPr>
              <a:t>hadoop</a:t>
            </a:r>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pyspark</a:t>
            </a:r>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and spark</a:t>
            </a:r>
          </a:p>
        </p:txBody>
      </p:sp>
      <p:sp>
        <p:nvSpPr>
          <p:cNvPr id="11" name="Rectangle 10">
            <a:extLst>
              <a:ext uri="{FF2B5EF4-FFF2-40B4-BE49-F238E27FC236}">
                <a16:creationId xmlns:a16="http://schemas.microsoft.com/office/drawing/2014/main" xmlns="" id="{1991495F-C38D-4F42-860A-03754B279D99}"/>
              </a:ext>
            </a:extLst>
          </p:cNvPr>
          <p:cNvSpPr/>
          <p:nvPr/>
        </p:nvSpPr>
        <p:spPr>
          <a:xfrm>
            <a:off x="3535727" y="1280077"/>
            <a:ext cx="7074465" cy="830997"/>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A new RDD is returned containing the elements, which satisfies the function inside the filter. </a:t>
            </a:r>
          </a:p>
        </p:txBody>
      </p:sp>
      <p:sp>
        <p:nvSpPr>
          <p:cNvPr id="12" name="Rectangle 11">
            <a:extLst>
              <a:ext uri="{FF2B5EF4-FFF2-40B4-BE49-F238E27FC236}">
                <a16:creationId xmlns:a16="http://schemas.microsoft.com/office/drawing/2014/main" xmlns="" id="{77E09E34-9B46-4087-A51D-21508F4C8AB8}"/>
              </a:ext>
            </a:extLst>
          </p:cNvPr>
          <p:cNvSpPr/>
          <p:nvPr/>
        </p:nvSpPr>
        <p:spPr>
          <a:xfrm>
            <a:off x="3535727" y="693885"/>
            <a:ext cx="1124026" cy="461665"/>
          </a:xfrm>
          <a:prstGeom prst="rect">
            <a:avLst/>
          </a:prstGeom>
          <a:ln>
            <a:solidFill>
              <a:schemeClr val="accent1"/>
            </a:solidFill>
          </a:ln>
        </p:spPr>
        <p:txBody>
          <a:bodyPr wrap="none">
            <a:spAutoFit/>
          </a:bodyPr>
          <a:lstStyle/>
          <a:p>
            <a:pPr algn="just"/>
            <a:r>
              <a:rPr lang="en-IN" sz="2400" dirty="0">
                <a:latin typeface="Times New Roman" panose="02020603050405020304" pitchFamily="18" charset="0"/>
                <a:cs typeface="Times New Roman" panose="02020603050405020304" pitchFamily="18" charset="0"/>
              </a:rPr>
              <a:t>filter(f)</a:t>
            </a:r>
          </a:p>
        </p:txBody>
      </p:sp>
      <p:sp>
        <p:nvSpPr>
          <p:cNvPr id="13" name="Rectangle 12">
            <a:extLst>
              <a:ext uri="{FF2B5EF4-FFF2-40B4-BE49-F238E27FC236}">
                <a16:creationId xmlns:a16="http://schemas.microsoft.com/office/drawing/2014/main" xmlns="" id="{D3BB3049-2D26-4FBE-A662-D31BFBBB7C8E}"/>
              </a:ext>
            </a:extLst>
          </p:cNvPr>
          <p:cNvSpPr/>
          <p:nvPr/>
        </p:nvSpPr>
        <p:spPr>
          <a:xfrm>
            <a:off x="3376501" y="2111074"/>
            <a:ext cx="8127637" cy="3785652"/>
          </a:xfrm>
          <a:prstGeom prst="rect">
            <a:avLst/>
          </a:prstGeom>
          <a:ln>
            <a:solidFill>
              <a:schemeClr val="accent1"/>
            </a:solidFill>
          </a:ln>
        </p:spPr>
        <p:txBody>
          <a:bodyPr wrap="square">
            <a:spAutoFit/>
          </a:bodyPr>
          <a:lstStyle/>
          <a:p>
            <a:r>
              <a:rPr lang="en-IN" sz="2400" dirty="0">
                <a:latin typeface="Times New Roman" panose="02020603050405020304" pitchFamily="18" charset="0"/>
                <a:cs typeface="Times New Roman" panose="02020603050405020304" pitchFamily="18" charset="0"/>
              </a:rPr>
              <a:t>----------------------------------------filter.py-------------------------</a:t>
            </a:r>
          </a:p>
          <a:p>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SparkContext</a:t>
            </a:r>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sc</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("local", "Filter app")</a:t>
            </a:r>
          </a:p>
          <a:p>
            <a:r>
              <a:rPr lang="en-IN" sz="2400" dirty="0">
                <a:latin typeface="Times New Roman" panose="02020603050405020304" pitchFamily="18" charset="0"/>
                <a:cs typeface="Times New Roman" panose="02020603050405020304" pitchFamily="18" charset="0"/>
              </a:rPr>
              <a:t>words = </a:t>
            </a:r>
            <a:r>
              <a:rPr lang="en-IN" sz="2400" dirty="0" err="1">
                <a:latin typeface="Times New Roman" panose="02020603050405020304" pitchFamily="18" charset="0"/>
                <a:cs typeface="Times New Roman" panose="02020603050405020304" pitchFamily="18" charset="0"/>
              </a:rPr>
              <a:t>sc.parallelize</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scala</a:t>
            </a:r>
            <a:r>
              <a:rPr lang="en-IN" sz="2400" dirty="0">
                <a:latin typeface="Times New Roman" panose="02020603050405020304" pitchFamily="18" charset="0"/>
                <a:cs typeface="Times New Roman" panose="02020603050405020304" pitchFamily="18" charset="0"/>
              </a:rPr>
              <a:t>", "java", "</a:t>
            </a:r>
            <a:r>
              <a:rPr lang="en-IN" sz="2400" dirty="0" err="1">
                <a:latin typeface="Times New Roman" panose="02020603050405020304" pitchFamily="18" charset="0"/>
                <a:cs typeface="Times New Roman" panose="02020603050405020304" pitchFamily="18" charset="0"/>
              </a:rPr>
              <a:t>hadoop</a:t>
            </a:r>
            <a:r>
              <a:rPr lang="en-IN" sz="2400" dirty="0">
                <a:latin typeface="Times New Roman" panose="02020603050405020304" pitchFamily="18" charset="0"/>
                <a:cs typeface="Times New Roman" panose="02020603050405020304" pitchFamily="18" charset="0"/>
              </a:rPr>
              <a:t>", "spark", "</a:t>
            </a:r>
            <a:r>
              <a:rPr lang="en-IN" sz="2400" dirty="0" err="1">
                <a:latin typeface="Times New Roman" panose="02020603050405020304" pitchFamily="18" charset="0"/>
                <a:cs typeface="Times New Roman" panose="02020603050405020304" pitchFamily="18" charset="0"/>
              </a:rPr>
              <a:t>akka</a:t>
            </a:r>
            <a:r>
              <a:rPr lang="en-IN" sz="2400" dirty="0">
                <a:latin typeface="Times New Roman" panose="02020603050405020304" pitchFamily="18" charset="0"/>
                <a:cs typeface="Times New Roman" panose="02020603050405020304" pitchFamily="18" charset="0"/>
              </a:rPr>
              <a:t>","spark vs </a:t>
            </a:r>
            <a:r>
              <a:rPr lang="en-IN" sz="2400" dirty="0" err="1">
                <a:latin typeface="Times New Roman" panose="02020603050405020304" pitchFamily="18" charset="0"/>
                <a:cs typeface="Times New Roman" panose="02020603050405020304" pitchFamily="18" charset="0"/>
              </a:rPr>
              <a:t>hadoop</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and spark"]</a:t>
            </a:r>
          </a:p>
          <a:p>
            <a:r>
              <a:rPr lang="en-IN" sz="2400" dirty="0">
                <a:latin typeface="Times New Roman" panose="02020603050405020304" pitchFamily="18" charset="0"/>
                <a:cs typeface="Times New Roman" panose="02020603050405020304" pitchFamily="18" charset="0"/>
              </a:rPr>
              <a:t>)</a:t>
            </a:r>
          </a:p>
          <a:p>
            <a:r>
              <a:rPr lang="en-IN" sz="2400" dirty="0" err="1">
                <a:latin typeface="Times New Roman" panose="02020603050405020304" pitchFamily="18" charset="0"/>
                <a:cs typeface="Times New Roman" panose="02020603050405020304" pitchFamily="18" charset="0"/>
              </a:rPr>
              <a:t>words_filter</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words.filter</a:t>
            </a:r>
            <a:r>
              <a:rPr lang="en-IN" sz="2400" dirty="0">
                <a:latin typeface="Times New Roman" panose="02020603050405020304" pitchFamily="18" charset="0"/>
                <a:cs typeface="Times New Roman" panose="02020603050405020304" pitchFamily="18" charset="0"/>
              </a:rPr>
              <a:t>(lambda x: 'spark' in x)</a:t>
            </a:r>
          </a:p>
          <a:p>
            <a:r>
              <a:rPr lang="en-IN" sz="2400" dirty="0">
                <a:latin typeface="Times New Roman" panose="02020603050405020304" pitchFamily="18" charset="0"/>
                <a:cs typeface="Times New Roman" panose="02020603050405020304" pitchFamily="18" charset="0"/>
              </a:rPr>
              <a:t>filtered = </a:t>
            </a:r>
            <a:r>
              <a:rPr lang="en-IN" sz="2400" dirty="0" err="1">
                <a:latin typeface="Times New Roman" panose="02020603050405020304" pitchFamily="18" charset="0"/>
                <a:cs typeface="Times New Roman" panose="02020603050405020304" pitchFamily="18" charset="0"/>
              </a:rPr>
              <a:t>words_filter.collect</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print "</a:t>
            </a:r>
            <a:r>
              <a:rPr lang="en-IN" sz="2400" dirty="0" err="1">
                <a:latin typeface="Times New Roman" panose="02020603050405020304" pitchFamily="18" charset="0"/>
                <a:cs typeface="Times New Roman" panose="02020603050405020304" pitchFamily="18" charset="0"/>
              </a:rPr>
              <a:t>Fitered</a:t>
            </a:r>
            <a:r>
              <a:rPr lang="en-IN" sz="2400" dirty="0">
                <a:latin typeface="Times New Roman" panose="02020603050405020304" pitchFamily="18" charset="0"/>
                <a:cs typeface="Times New Roman" panose="02020603050405020304" pitchFamily="18" charset="0"/>
              </a:rPr>
              <a:t> RDD -&gt; %s" % (filtered)</a:t>
            </a:r>
          </a:p>
        </p:txBody>
      </p:sp>
      <p:sp>
        <p:nvSpPr>
          <p:cNvPr id="14" name="Rectangle 13">
            <a:extLst>
              <a:ext uri="{FF2B5EF4-FFF2-40B4-BE49-F238E27FC236}">
                <a16:creationId xmlns:a16="http://schemas.microsoft.com/office/drawing/2014/main" xmlns="" id="{2F828A80-CD37-4E10-9BCE-444B7F65C042}"/>
              </a:ext>
            </a:extLst>
          </p:cNvPr>
          <p:cNvSpPr/>
          <p:nvPr/>
        </p:nvSpPr>
        <p:spPr>
          <a:xfrm>
            <a:off x="321528" y="5974363"/>
            <a:ext cx="9721105" cy="1200329"/>
          </a:xfrm>
          <a:prstGeom prst="rect">
            <a:avLst/>
          </a:prstGeom>
          <a:ln>
            <a:solidFill>
              <a:schemeClr val="accent1"/>
            </a:solidFill>
          </a:ln>
        </p:spPr>
        <p:txBody>
          <a:bodyPr wrap="square">
            <a:spAutoFit/>
          </a:bodyPr>
          <a:lstStyle/>
          <a:p>
            <a:r>
              <a:rPr lang="en-IN" sz="2400" dirty="0">
                <a:solidFill>
                  <a:schemeClr val="accent3"/>
                </a:solidFill>
                <a:latin typeface="Times New Roman" panose="02020603050405020304" pitchFamily="18" charset="0"/>
                <a:cs typeface="Times New Roman" panose="02020603050405020304" pitchFamily="18" charset="0"/>
              </a:rPr>
              <a:t>$SPARK_HOME/bin/spark-submit filter.py</a:t>
            </a:r>
          </a:p>
          <a:p>
            <a:r>
              <a:rPr lang="en-IN" sz="2400" dirty="0">
                <a:latin typeface="Times New Roman" panose="02020603050405020304" pitchFamily="18" charset="0"/>
                <a:cs typeface="Times New Roman" panose="02020603050405020304" pitchFamily="18" charset="0"/>
              </a:rPr>
              <a:t>Output − The output for the above command is −</a:t>
            </a:r>
          </a:p>
          <a:p>
            <a:r>
              <a:rPr lang="en-IN" sz="2400" dirty="0" err="1">
                <a:latin typeface="Times New Roman" panose="02020603050405020304" pitchFamily="18" charset="0"/>
                <a:cs typeface="Times New Roman" panose="02020603050405020304" pitchFamily="18" charset="0"/>
              </a:rPr>
              <a:t>Fitered</a:t>
            </a:r>
            <a:r>
              <a:rPr lang="en-IN" sz="2400" dirty="0">
                <a:latin typeface="Times New Roman" panose="02020603050405020304" pitchFamily="18" charset="0"/>
                <a:cs typeface="Times New Roman" panose="02020603050405020304" pitchFamily="18" charset="0"/>
              </a:rPr>
              <a:t> RDD -&gt; [ 'spark',  'spark vs </a:t>
            </a:r>
            <a:r>
              <a:rPr lang="en-IN" sz="2400" dirty="0" err="1">
                <a:latin typeface="Times New Roman" panose="02020603050405020304" pitchFamily="18" charset="0"/>
                <a:cs typeface="Times New Roman" panose="02020603050405020304" pitchFamily="18" charset="0"/>
              </a:rPr>
              <a:t>hadoop</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and spark']</a:t>
            </a:r>
          </a:p>
        </p:txBody>
      </p:sp>
    </p:spTree>
    <p:extLst>
      <p:ext uri="{BB962C8B-B14F-4D97-AF65-F5344CB8AC3E}">
        <p14:creationId xmlns:p14="http://schemas.microsoft.com/office/powerpoint/2010/main" val="201356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1000"/>
                                        <p:tgtEl>
                                          <p:spTgt spid="8">
                                            <p:txEl>
                                              <p:pRg st="1" end="1"/>
                                            </p:txEl>
                                          </p:spTgt>
                                        </p:tgtEl>
                                      </p:cBhvr>
                                    </p:animEffect>
                                    <p:anim calcmode="lin" valueType="num">
                                      <p:cBhvr>
                                        <p:cTn id="2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fade">
                                      <p:cBhvr>
                                        <p:cTn id="24" dur="1000"/>
                                        <p:tgtEl>
                                          <p:spTgt spid="8">
                                            <p:txEl>
                                              <p:pRg st="2" end="2"/>
                                            </p:txEl>
                                          </p:spTgt>
                                        </p:tgtEl>
                                      </p:cBhvr>
                                    </p:animEffect>
                                    <p:anim calcmode="lin" valueType="num">
                                      <p:cBhvr>
                                        <p:cTn id="2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fade">
                                      <p:cBhvr>
                                        <p:cTn id="29" dur="1000"/>
                                        <p:tgtEl>
                                          <p:spTgt spid="8">
                                            <p:txEl>
                                              <p:pRg st="3" end="3"/>
                                            </p:txEl>
                                          </p:spTgt>
                                        </p:tgtEl>
                                      </p:cBhvr>
                                    </p:animEffect>
                                    <p:anim calcmode="lin" valueType="num">
                                      <p:cBhvr>
                                        <p:cTn id="30"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1000"/>
                                        <p:tgtEl>
                                          <p:spTgt spid="8">
                                            <p:txEl>
                                              <p:pRg st="4" end="4"/>
                                            </p:txEl>
                                          </p:spTgt>
                                        </p:tgtEl>
                                      </p:cBhvr>
                                    </p:animEffect>
                                    <p:anim calcmode="lin" valueType="num">
                                      <p:cBhvr>
                                        <p:cTn id="3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Effect transition="in" filter="fade">
                                      <p:cBhvr>
                                        <p:cTn id="39" dur="1000"/>
                                        <p:tgtEl>
                                          <p:spTgt spid="8">
                                            <p:txEl>
                                              <p:pRg st="5" end="5"/>
                                            </p:txEl>
                                          </p:spTgt>
                                        </p:tgtEl>
                                      </p:cBhvr>
                                    </p:animEffect>
                                    <p:anim calcmode="lin" valueType="num">
                                      <p:cBhvr>
                                        <p:cTn id="40"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8">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8">
                                            <p:txEl>
                                              <p:pRg st="6" end="6"/>
                                            </p:txEl>
                                          </p:spTgt>
                                        </p:tgtEl>
                                        <p:attrNameLst>
                                          <p:attrName>style.visibility</p:attrName>
                                        </p:attrNameLst>
                                      </p:cBhvr>
                                      <p:to>
                                        <p:strVal val="visible"/>
                                      </p:to>
                                    </p:set>
                                    <p:animEffect transition="in" filter="fade">
                                      <p:cBhvr>
                                        <p:cTn id="44" dur="1000"/>
                                        <p:tgtEl>
                                          <p:spTgt spid="8">
                                            <p:txEl>
                                              <p:pRg st="6" end="6"/>
                                            </p:txEl>
                                          </p:spTgt>
                                        </p:tgtEl>
                                      </p:cBhvr>
                                    </p:animEffect>
                                    <p:anim calcmode="lin" valueType="num">
                                      <p:cBhvr>
                                        <p:cTn id="45"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8">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Effect transition="in" filter="fade">
                                      <p:cBhvr>
                                        <p:cTn id="49" dur="1000"/>
                                        <p:tgtEl>
                                          <p:spTgt spid="8">
                                            <p:txEl>
                                              <p:pRg st="7" end="7"/>
                                            </p:txEl>
                                          </p:spTgt>
                                        </p:tgtEl>
                                      </p:cBhvr>
                                    </p:animEffect>
                                    <p:anim calcmode="lin" valueType="num">
                                      <p:cBhvr>
                                        <p:cTn id="50"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8">
                                            <p:txEl>
                                              <p:pRg st="8" end="8"/>
                                            </p:txEl>
                                          </p:spTgt>
                                        </p:tgtEl>
                                        <p:attrNameLst>
                                          <p:attrName>style.visibility</p:attrName>
                                        </p:attrNameLst>
                                      </p:cBhvr>
                                      <p:to>
                                        <p:strVal val="visible"/>
                                      </p:to>
                                    </p:set>
                                    <p:animEffect transition="in" filter="fade">
                                      <p:cBhvr>
                                        <p:cTn id="54" dur="1000"/>
                                        <p:tgtEl>
                                          <p:spTgt spid="8">
                                            <p:txEl>
                                              <p:pRg st="8" end="8"/>
                                            </p:txEl>
                                          </p:spTgt>
                                        </p:tgtEl>
                                      </p:cBhvr>
                                    </p:animEffect>
                                    <p:anim calcmode="lin" valueType="num">
                                      <p:cBhvr>
                                        <p:cTn id="55"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2">
                                            <p:txEl>
                                              <p:pRg st="0" end="0"/>
                                            </p:txEl>
                                          </p:spTgt>
                                        </p:tgtEl>
                                        <p:attrNameLst>
                                          <p:attrName>style.visibility</p:attrName>
                                        </p:attrNameLst>
                                      </p:cBhvr>
                                      <p:to>
                                        <p:strVal val="visible"/>
                                      </p:to>
                                    </p:set>
                                    <p:animEffect transition="in" filter="fade">
                                      <p:cBhvr>
                                        <p:cTn id="61" dur="1000"/>
                                        <p:tgtEl>
                                          <p:spTgt spid="12">
                                            <p:txEl>
                                              <p:pRg st="0" end="0"/>
                                            </p:txEl>
                                          </p:spTgt>
                                        </p:tgtEl>
                                      </p:cBhvr>
                                    </p:animEffect>
                                    <p:anim calcmode="lin" valueType="num">
                                      <p:cBhvr>
                                        <p:cTn id="6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6" presetClass="entr" presetSubtype="16" fill="hold" nodeType="clickEffect">
                                  <p:stCondLst>
                                    <p:cond delay="0"/>
                                  </p:stCondLst>
                                  <p:childTnLst>
                                    <p:set>
                                      <p:cBhvr>
                                        <p:cTn id="67" dur="1" fill="hold">
                                          <p:stCondLst>
                                            <p:cond delay="0"/>
                                          </p:stCondLst>
                                        </p:cTn>
                                        <p:tgtEl>
                                          <p:spTgt spid="11">
                                            <p:txEl>
                                              <p:pRg st="0" end="0"/>
                                            </p:txEl>
                                          </p:spTgt>
                                        </p:tgtEl>
                                        <p:attrNameLst>
                                          <p:attrName>style.visibility</p:attrName>
                                        </p:attrNameLst>
                                      </p:cBhvr>
                                      <p:to>
                                        <p:strVal val="visible"/>
                                      </p:to>
                                    </p:set>
                                    <p:animEffect transition="in" filter="circle(in)">
                                      <p:cBhvr>
                                        <p:cTn id="68" dur="2000"/>
                                        <p:tgtEl>
                                          <p:spTgt spid="11">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nodeType="clickEffect">
                                  <p:stCondLst>
                                    <p:cond delay="0"/>
                                  </p:stCondLst>
                                  <p:childTnLst>
                                    <p:set>
                                      <p:cBhvr>
                                        <p:cTn id="72" dur="1" fill="hold">
                                          <p:stCondLst>
                                            <p:cond delay="0"/>
                                          </p:stCondLst>
                                        </p:cTn>
                                        <p:tgtEl>
                                          <p:spTgt spid="13">
                                            <p:txEl>
                                              <p:pRg st="0" end="0"/>
                                            </p:txEl>
                                          </p:spTgt>
                                        </p:tgtEl>
                                        <p:attrNameLst>
                                          <p:attrName>style.visibility</p:attrName>
                                        </p:attrNameLst>
                                      </p:cBhvr>
                                      <p:to>
                                        <p:strVal val="visible"/>
                                      </p:to>
                                    </p:set>
                                    <p:animEffect transition="in" filter="circle(in)">
                                      <p:cBhvr>
                                        <p:cTn id="73" dur="2000"/>
                                        <p:tgtEl>
                                          <p:spTgt spid="13">
                                            <p:txEl>
                                              <p:pRg st="0" end="0"/>
                                            </p:txEl>
                                          </p:spTgt>
                                        </p:tgtEl>
                                      </p:cBhvr>
                                    </p:animEffect>
                                  </p:childTnLst>
                                </p:cTn>
                              </p:par>
                              <p:par>
                                <p:cTn id="74" presetID="6" presetClass="entr" presetSubtype="16" fill="hold" nodeType="withEffect">
                                  <p:stCondLst>
                                    <p:cond delay="0"/>
                                  </p:stCondLst>
                                  <p:childTnLst>
                                    <p:set>
                                      <p:cBhvr>
                                        <p:cTn id="75" dur="1" fill="hold">
                                          <p:stCondLst>
                                            <p:cond delay="0"/>
                                          </p:stCondLst>
                                        </p:cTn>
                                        <p:tgtEl>
                                          <p:spTgt spid="13">
                                            <p:txEl>
                                              <p:pRg st="1" end="1"/>
                                            </p:txEl>
                                          </p:spTgt>
                                        </p:tgtEl>
                                        <p:attrNameLst>
                                          <p:attrName>style.visibility</p:attrName>
                                        </p:attrNameLst>
                                      </p:cBhvr>
                                      <p:to>
                                        <p:strVal val="visible"/>
                                      </p:to>
                                    </p:set>
                                    <p:animEffect transition="in" filter="circle(in)">
                                      <p:cBhvr>
                                        <p:cTn id="76" dur="2000"/>
                                        <p:tgtEl>
                                          <p:spTgt spid="13">
                                            <p:txEl>
                                              <p:pRg st="1" end="1"/>
                                            </p:txEl>
                                          </p:spTgt>
                                        </p:tgtEl>
                                      </p:cBhvr>
                                    </p:animEffect>
                                  </p:childTnLst>
                                </p:cTn>
                              </p:par>
                              <p:par>
                                <p:cTn id="77" presetID="6" presetClass="entr" presetSubtype="16" fill="hold" nodeType="withEffect">
                                  <p:stCondLst>
                                    <p:cond delay="0"/>
                                  </p:stCondLst>
                                  <p:childTnLst>
                                    <p:set>
                                      <p:cBhvr>
                                        <p:cTn id="78" dur="1" fill="hold">
                                          <p:stCondLst>
                                            <p:cond delay="0"/>
                                          </p:stCondLst>
                                        </p:cTn>
                                        <p:tgtEl>
                                          <p:spTgt spid="13">
                                            <p:txEl>
                                              <p:pRg st="2" end="2"/>
                                            </p:txEl>
                                          </p:spTgt>
                                        </p:tgtEl>
                                        <p:attrNameLst>
                                          <p:attrName>style.visibility</p:attrName>
                                        </p:attrNameLst>
                                      </p:cBhvr>
                                      <p:to>
                                        <p:strVal val="visible"/>
                                      </p:to>
                                    </p:set>
                                    <p:animEffect transition="in" filter="circle(in)">
                                      <p:cBhvr>
                                        <p:cTn id="79" dur="2000"/>
                                        <p:tgtEl>
                                          <p:spTgt spid="13">
                                            <p:txEl>
                                              <p:pRg st="2" end="2"/>
                                            </p:txEl>
                                          </p:spTgt>
                                        </p:tgtEl>
                                      </p:cBhvr>
                                    </p:animEffect>
                                  </p:childTnLst>
                                </p:cTn>
                              </p:par>
                              <p:par>
                                <p:cTn id="80" presetID="6" presetClass="entr" presetSubtype="16" fill="hold" nodeType="withEffect">
                                  <p:stCondLst>
                                    <p:cond delay="0"/>
                                  </p:stCondLst>
                                  <p:childTnLst>
                                    <p:set>
                                      <p:cBhvr>
                                        <p:cTn id="81" dur="1" fill="hold">
                                          <p:stCondLst>
                                            <p:cond delay="0"/>
                                          </p:stCondLst>
                                        </p:cTn>
                                        <p:tgtEl>
                                          <p:spTgt spid="13">
                                            <p:txEl>
                                              <p:pRg st="3" end="3"/>
                                            </p:txEl>
                                          </p:spTgt>
                                        </p:tgtEl>
                                        <p:attrNameLst>
                                          <p:attrName>style.visibility</p:attrName>
                                        </p:attrNameLst>
                                      </p:cBhvr>
                                      <p:to>
                                        <p:strVal val="visible"/>
                                      </p:to>
                                    </p:set>
                                    <p:animEffect transition="in" filter="circle(in)">
                                      <p:cBhvr>
                                        <p:cTn id="82" dur="2000"/>
                                        <p:tgtEl>
                                          <p:spTgt spid="13">
                                            <p:txEl>
                                              <p:pRg st="3" end="3"/>
                                            </p:txEl>
                                          </p:spTgt>
                                        </p:tgtEl>
                                      </p:cBhvr>
                                    </p:animEffect>
                                  </p:childTnLst>
                                </p:cTn>
                              </p:par>
                              <p:par>
                                <p:cTn id="83" presetID="6" presetClass="entr" presetSubtype="16" fill="hold" nodeType="withEffect">
                                  <p:stCondLst>
                                    <p:cond delay="0"/>
                                  </p:stCondLst>
                                  <p:childTnLst>
                                    <p:set>
                                      <p:cBhvr>
                                        <p:cTn id="84" dur="1" fill="hold">
                                          <p:stCondLst>
                                            <p:cond delay="0"/>
                                          </p:stCondLst>
                                        </p:cTn>
                                        <p:tgtEl>
                                          <p:spTgt spid="13">
                                            <p:txEl>
                                              <p:pRg st="4" end="4"/>
                                            </p:txEl>
                                          </p:spTgt>
                                        </p:tgtEl>
                                        <p:attrNameLst>
                                          <p:attrName>style.visibility</p:attrName>
                                        </p:attrNameLst>
                                      </p:cBhvr>
                                      <p:to>
                                        <p:strVal val="visible"/>
                                      </p:to>
                                    </p:set>
                                    <p:animEffect transition="in" filter="circle(in)">
                                      <p:cBhvr>
                                        <p:cTn id="85" dur="2000"/>
                                        <p:tgtEl>
                                          <p:spTgt spid="13">
                                            <p:txEl>
                                              <p:pRg st="4" end="4"/>
                                            </p:txEl>
                                          </p:spTgt>
                                        </p:tgtEl>
                                      </p:cBhvr>
                                    </p:animEffect>
                                  </p:childTnLst>
                                </p:cTn>
                              </p:par>
                              <p:par>
                                <p:cTn id="86" presetID="6" presetClass="entr" presetSubtype="16" fill="hold" nodeType="withEffect">
                                  <p:stCondLst>
                                    <p:cond delay="0"/>
                                  </p:stCondLst>
                                  <p:childTnLst>
                                    <p:set>
                                      <p:cBhvr>
                                        <p:cTn id="87" dur="1" fill="hold">
                                          <p:stCondLst>
                                            <p:cond delay="0"/>
                                          </p:stCondLst>
                                        </p:cTn>
                                        <p:tgtEl>
                                          <p:spTgt spid="13">
                                            <p:txEl>
                                              <p:pRg st="5" end="5"/>
                                            </p:txEl>
                                          </p:spTgt>
                                        </p:tgtEl>
                                        <p:attrNameLst>
                                          <p:attrName>style.visibility</p:attrName>
                                        </p:attrNameLst>
                                      </p:cBhvr>
                                      <p:to>
                                        <p:strVal val="visible"/>
                                      </p:to>
                                    </p:set>
                                    <p:animEffect transition="in" filter="circle(in)">
                                      <p:cBhvr>
                                        <p:cTn id="88" dur="2000"/>
                                        <p:tgtEl>
                                          <p:spTgt spid="13">
                                            <p:txEl>
                                              <p:pRg st="5" end="5"/>
                                            </p:txEl>
                                          </p:spTgt>
                                        </p:tgtEl>
                                      </p:cBhvr>
                                    </p:animEffect>
                                  </p:childTnLst>
                                </p:cTn>
                              </p:par>
                              <p:par>
                                <p:cTn id="89" presetID="6" presetClass="entr" presetSubtype="16" fill="hold" nodeType="withEffect">
                                  <p:stCondLst>
                                    <p:cond delay="0"/>
                                  </p:stCondLst>
                                  <p:childTnLst>
                                    <p:set>
                                      <p:cBhvr>
                                        <p:cTn id="90" dur="1" fill="hold">
                                          <p:stCondLst>
                                            <p:cond delay="0"/>
                                          </p:stCondLst>
                                        </p:cTn>
                                        <p:tgtEl>
                                          <p:spTgt spid="13">
                                            <p:txEl>
                                              <p:pRg st="6" end="6"/>
                                            </p:txEl>
                                          </p:spTgt>
                                        </p:tgtEl>
                                        <p:attrNameLst>
                                          <p:attrName>style.visibility</p:attrName>
                                        </p:attrNameLst>
                                      </p:cBhvr>
                                      <p:to>
                                        <p:strVal val="visible"/>
                                      </p:to>
                                    </p:set>
                                    <p:animEffect transition="in" filter="circle(in)">
                                      <p:cBhvr>
                                        <p:cTn id="91" dur="2000"/>
                                        <p:tgtEl>
                                          <p:spTgt spid="13">
                                            <p:txEl>
                                              <p:pRg st="6" end="6"/>
                                            </p:txEl>
                                          </p:spTgt>
                                        </p:tgtEl>
                                      </p:cBhvr>
                                    </p:animEffect>
                                  </p:childTnLst>
                                </p:cTn>
                              </p:par>
                              <p:par>
                                <p:cTn id="92" presetID="6" presetClass="entr" presetSubtype="16" fill="hold" nodeType="withEffect">
                                  <p:stCondLst>
                                    <p:cond delay="0"/>
                                  </p:stCondLst>
                                  <p:childTnLst>
                                    <p:set>
                                      <p:cBhvr>
                                        <p:cTn id="93" dur="1" fill="hold">
                                          <p:stCondLst>
                                            <p:cond delay="0"/>
                                          </p:stCondLst>
                                        </p:cTn>
                                        <p:tgtEl>
                                          <p:spTgt spid="13">
                                            <p:txEl>
                                              <p:pRg st="7" end="7"/>
                                            </p:txEl>
                                          </p:spTgt>
                                        </p:tgtEl>
                                        <p:attrNameLst>
                                          <p:attrName>style.visibility</p:attrName>
                                        </p:attrNameLst>
                                      </p:cBhvr>
                                      <p:to>
                                        <p:strVal val="visible"/>
                                      </p:to>
                                    </p:set>
                                    <p:animEffect transition="in" filter="circle(in)">
                                      <p:cBhvr>
                                        <p:cTn id="94" dur="2000"/>
                                        <p:tgtEl>
                                          <p:spTgt spid="13">
                                            <p:txEl>
                                              <p:pRg st="7" end="7"/>
                                            </p:txEl>
                                          </p:spTgt>
                                        </p:tgtEl>
                                      </p:cBhvr>
                                    </p:animEffect>
                                  </p:childTnLst>
                                </p:cTn>
                              </p:par>
                              <p:par>
                                <p:cTn id="95" presetID="6" presetClass="entr" presetSubtype="16" fill="hold" nodeType="withEffect">
                                  <p:stCondLst>
                                    <p:cond delay="0"/>
                                  </p:stCondLst>
                                  <p:childTnLst>
                                    <p:set>
                                      <p:cBhvr>
                                        <p:cTn id="96" dur="1" fill="hold">
                                          <p:stCondLst>
                                            <p:cond delay="0"/>
                                          </p:stCondLst>
                                        </p:cTn>
                                        <p:tgtEl>
                                          <p:spTgt spid="13">
                                            <p:txEl>
                                              <p:pRg st="8" end="8"/>
                                            </p:txEl>
                                          </p:spTgt>
                                        </p:tgtEl>
                                        <p:attrNameLst>
                                          <p:attrName>style.visibility</p:attrName>
                                        </p:attrNameLst>
                                      </p:cBhvr>
                                      <p:to>
                                        <p:strVal val="visible"/>
                                      </p:to>
                                    </p:set>
                                    <p:animEffect transition="in" filter="circle(in)">
                                      <p:cBhvr>
                                        <p:cTn id="97" dur="2000"/>
                                        <p:tgtEl>
                                          <p:spTgt spid="13">
                                            <p:txEl>
                                              <p:pRg st="8" end="8"/>
                                            </p:txEl>
                                          </p:spTgt>
                                        </p:tgtEl>
                                      </p:cBhvr>
                                    </p:animEffect>
                                  </p:childTnLst>
                                </p:cTn>
                              </p:par>
                              <p:par>
                                <p:cTn id="98" presetID="6" presetClass="entr" presetSubtype="16" fill="hold" nodeType="withEffect">
                                  <p:stCondLst>
                                    <p:cond delay="0"/>
                                  </p:stCondLst>
                                  <p:childTnLst>
                                    <p:set>
                                      <p:cBhvr>
                                        <p:cTn id="99" dur="1" fill="hold">
                                          <p:stCondLst>
                                            <p:cond delay="0"/>
                                          </p:stCondLst>
                                        </p:cTn>
                                        <p:tgtEl>
                                          <p:spTgt spid="13">
                                            <p:txEl>
                                              <p:pRg st="9" end="9"/>
                                            </p:txEl>
                                          </p:spTgt>
                                        </p:tgtEl>
                                        <p:attrNameLst>
                                          <p:attrName>style.visibility</p:attrName>
                                        </p:attrNameLst>
                                      </p:cBhvr>
                                      <p:to>
                                        <p:strVal val="visible"/>
                                      </p:to>
                                    </p:set>
                                    <p:animEffect transition="in" filter="circle(in)">
                                      <p:cBhvr>
                                        <p:cTn id="100" dur="2000"/>
                                        <p:tgtEl>
                                          <p:spTgt spid="13">
                                            <p:txEl>
                                              <p:pRg st="9" end="9"/>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4">
                                            <p:txEl>
                                              <p:pRg st="0" end="0"/>
                                            </p:txEl>
                                          </p:spTgt>
                                        </p:tgtEl>
                                        <p:attrNameLst>
                                          <p:attrName>style.visibility</p:attrName>
                                        </p:attrNameLst>
                                      </p:cBhvr>
                                      <p:to>
                                        <p:strVal val="visible"/>
                                      </p:to>
                                    </p:set>
                                    <p:animEffect transition="in" filter="fade">
                                      <p:cBhvr>
                                        <p:cTn id="105" dur="1000"/>
                                        <p:tgtEl>
                                          <p:spTgt spid="14">
                                            <p:txEl>
                                              <p:pRg st="0" end="0"/>
                                            </p:txEl>
                                          </p:spTgt>
                                        </p:tgtEl>
                                      </p:cBhvr>
                                    </p:animEffect>
                                    <p:anim calcmode="lin" valueType="num">
                                      <p:cBhvr>
                                        <p:cTn id="106"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07"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14">
                                            <p:txEl>
                                              <p:pRg st="1" end="1"/>
                                            </p:txEl>
                                          </p:spTgt>
                                        </p:tgtEl>
                                        <p:attrNameLst>
                                          <p:attrName>style.visibility</p:attrName>
                                        </p:attrNameLst>
                                      </p:cBhvr>
                                      <p:to>
                                        <p:strVal val="visible"/>
                                      </p:to>
                                    </p:set>
                                    <p:animEffect transition="in" filter="fade">
                                      <p:cBhvr>
                                        <p:cTn id="110" dur="1000"/>
                                        <p:tgtEl>
                                          <p:spTgt spid="14">
                                            <p:txEl>
                                              <p:pRg st="1" end="1"/>
                                            </p:txEl>
                                          </p:spTgt>
                                        </p:tgtEl>
                                      </p:cBhvr>
                                    </p:animEffect>
                                    <p:anim calcmode="lin" valueType="num">
                                      <p:cBhvr>
                                        <p:cTn id="111"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12" dur="1000" fill="hold"/>
                                        <p:tgtEl>
                                          <p:spTgt spid="14">
                                            <p:txEl>
                                              <p:pRg st="1" end="1"/>
                                            </p:txEl>
                                          </p:spTgt>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14">
                                            <p:txEl>
                                              <p:pRg st="2" end="2"/>
                                            </p:txEl>
                                          </p:spTgt>
                                        </p:tgtEl>
                                        <p:attrNameLst>
                                          <p:attrName>style.visibility</p:attrName>
                                        </p:attrNameLst>
                                      </p:cBhvr>
                                      <p:to>
                                        <p:strVal val="visible"/>
                                      </p:to>
                                    </p:set>
                                    <p:animEffect transition="in" filter="fade">
                                      <p:cBhvr>
                                        <p:cTn id="115" dur="1000"/>
                                        <p:tgtEl>
                                          <p:spTgt spid="14">
                                            <p:txEl>
                                              <p:pRg st="2" end="2"/>
                                            </p:txEl>
                                          </p:spTgt>
                                        </p:tgtEl>
                                      </p:cBhvr>
                                    </p:animEffect>
                                    <p:anim calcmode="lin" valueType="num">
                                      <p:cBhvr>
                                        <p:cTn id="116"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17"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49</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3343317"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RDD: map(f)</a:t>
            </a:r>
          </a:p>
        </p:txBody>
      </p:sp>
      <p:sp>
        <p:nvSpPr>
          <p:cNvPr id="14" name="Rectangle 13">
            <a:extLst>
              <a:ext uri="{FF2B5EF4-FFF2-40B4-BE49-F238E27FC236}">
                <a16:creationId xmlns:a16="http://schemas.microsoft.com/office/drawing/2014/main" xmlns="" id="{2F828A80-CD37-4E10-9BCE-444B7F65C042}"/>
              </a:ext>
            </a:extLst>
          </p:cNvPr>
          <p:cNvSpPr/>
          <p:nvPr/>
        </p:nvSpPr>
        <p:spPr>
          <a:xfrm>
            <a:off x="109331" y="6236226"/>
            <a:ext cx="11581439" cy="1200329"/>
          </a:xfrm>
          <a:prstGeom prst="rect">
            <a:avLst/>
          </a:prstGeom>
          <a:ln>
            <a:solidFill>
              <a:schemeClr val="accent1"/>
            </a:solidFill>
          </a:ln>
        </p:spPr>
        <p:txBody>
          <a:bodyPr wrap="square">
            <a:spAutoFit/>
          </a:bodyPr>
          <a:lstStyle/>
          <a:p>
            <a:r>
              <a:rPr lang="en-IN" sz="2400" dirty="0">
                <a:solidFill>
                  <a:schemeClr val="accent3"/>
                </a:solidFill>
                <a:latin typeface="Times New Roman" panose="02020603050405020304" pitchFamily="18" charset="0"/>
                <a:cs typeface="Times New Roman" panose="02020603050405020304" pitchFamily="18" charset="0"/>
              </a:rPr>
              <a:t>$SPARK_HOME/bin/spark-submit map.py</a:t>
            </a:r>
          </a:p>
          <a:p>
            <a:r>
              <a:rPr lang="en-IN" sz="2400" dirty="0">
                <a:latin typeface="Times New Roman" panose="02020603050405020304" pitchFamily="18" charset="0"/>
                <a:cs typeface="Times New Roman" panose="02020603050405020304" pitchFamily="18" charset="0"/>
              </a:rPr>
              <a:t>Output − The output for the above command is −</a:t>
            </a:r>
          </a:p>
          <a:p>
            <a:r>
              <a:rPr lang="en-IN" sz="2400" dirty="0">
                <a:latin typeface="Times New Roman" panose="02020603050405020304" pitchFamily="18" charset="0"/>
                <a:cs typeface="Times New Roman" panose="02020603050405020304" pitchFamily="18" charset="0"/>
              </a:rPr>
              <a:t>Key Value Pair -&gt; [ ('spark’,1), ( 'spark vs hadoop’,1),('pyspark’,1),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and spark,1)]</a:t>
            </a:r>
          </a:p>
        </p:txBody>
      </p:sp>
      <p:sp>
        <p:nvSpPr>
          <p:cNvPr id="4" name="Rectangle 3">
            <a:extLst>
              <a:ext uri="{FF2B5EF4-FFF2-40B4-BE49-F238E27FC236}">
                <a16:creationId xmlns:a16="http://schemas.microsoft.com/office/drawing/2014/main" xmlns="" id="{57C0D534-546C-44AA-A0B8-A330BDDAA33D}"/>
              </a:ext>
            </a:extLst>
          </p:cNvPr>
          <p:cNvSpPr/>
          <p:nvPr/>
        </p:nvSpPr>
        <p:spPr>
          <a:xfrm>
            <a:off x="160034" y="1069196"/>
            <a:ext cx="10733937" cy="830997"/>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A new RDD is returned by applying a function to each element in the RDD. In the following example, we form a key value pair and map every string with a value of 1. </a:t>
            </a:r>
          </a:p>
        </p:txBody>
      </p:sp>
      <p:sp>
        <p:nvSpPr>
          <p:cNvPr id="5" name="Rectangle 4">
            <a:extLst>
              <a:ext uri="{FF2B5EF4-FFF2-40B4-BE49-F238E27FC236}">
                <a16:creationId xmlns:a16="http://schemas.microsoft.com/office/drawing/2014/main" xmlns="" id="{0698F889-C9F2-47AD-9668-772B2028DC7C}"/>
              </a:ext>
            </a:extLst>
          </p:cNvPr>
          <p:cNvSpPr/>
          <p:nvPr/>
        </p:nvSpPr>
        <p:spPr>
          <a:xfrm>
            <a:off x="159225" y="2007662"/>
            <a:ext cx="10572444" cy="3785652"/>
          </a:xfrm>
          <a:prstGeom prst="rect">
            <a:avLst/>
          </a:prstGeom>
          <a:ln>
            <a:solidFill>
              <a:schemeClr val="accent1"/>
            </a:solidFill>
          </a:ln>
        </p:spPr>
        <p:txBody>
          <a:bodyPr wrap="square">
            <a:spAutoFit/>
          </a:bodyPr>
          <a:lstStyle/>
          <a:p>
            <a:pPr algn="just"/>
            <a:r>
              <a:rPr lang="en-IN" sz="2400" dirty="0">
                <a:latin typeface="Times New Roman" panose="02020603050405020304" pitchFamily="18" charset="0"/>
                <a:cs typeface="Times New Roman" panose="02020603050405020304" pitchFamily="18" charset="0"/>
              </a:rPr>
              <a:t>----------------------------------------map.py--------------------------------</a:t>
            </a:r>
          </a:p>
          <a:p>
            <a:pPr algn="just"/>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SparkContext</a:t>
            </a:r>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sc</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("local", "Map app")</a:t>
            </a:r>
          </a:p>
          <a:p>
            <a:pPr algn="just"/>
            <a:r>
              <a:rPr lang="en-IN" sz="2400" dirty="0">
                <a:latin typeface="Times New Roman" panose="02020603050405020304" pitchFamily="18" charset="0"/>
                <a:cs typeface="Times New Roman" panose="02020603050405020304" pitchFamily="18" charset="0"/>
              </a:rPr>
              <a:t>words = </a:t>
            </a:r>
            <a:r>
              <a:rPr lang="en-IN" sz="2400" dirty="0" err="1">
                <a:latin typeface="Times New Roman" panose="02020603050405020304" pitchFamily="18" charset="0"/>
                <a:cs typeface="Times New Roman" panose="02020603050405020304" pitchFamily="18" charset="0"/>
              </a:rPr>
              <a:t>sc.parallelize</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scala</a:t>
            </a:r>
            <a:r>
              <a:rPr lang="en-IN" sz="2400" dirty="0">
                <a:latin typeface="Times New Roman" panose="02020603050405020304" pitchFamily="18" charset="0"/>
                <a:cs typeface="Times New Roman" panose="02020603050405020304" pitchFamily="18" charset="0"/>
              </a:rPr>
              <a:t>", "java", "</a:t>
            </a:r>
            <a:r>
              <a:rPr lang="en-IN" sz="2400" dirty="0" err="1">
                <a:latin typeface="Times New Roman" panose="02020603050405020304" pitchFamily="18" charset="0"/>
                <a:cs typeface="Times New Roman" panose="02020603050405020304" pitchFamily="18" charset="0"/>
              </a:rPr>
              <a:t>hadoop</a:t>
            </a:r>
            <a:r>
              <a:rPr lang="en-IN" sz="2400" dirty="0">
                <a:latin typeface="Times New Roman" panose="02020603050405020304" pitchFamily="18" charset="0"/>
                <a:cs typeface="Times New Roman" panose="02020603050405020304" pitchFamily="18" charset="0"/>
              </a:rPr>
              <a:t>", "spark", "</a:t>
            </a:r>
            <a:r>
              <a:rPr lang="en-IN" sz="2400" dirty="0" err="1">
                <a:latin typeface="Times New Roman" panose="02020603050405020304" pitchFamily="18" charset="0"/>
                <a:cs typeface="Times New Roman" panose="02020603050405020304" pitchFamily="18" charset="0"/>
              </a:rPr>
              <a:t>akka</a:t>
            </a:r>
            <a:r>
              <a:rPr lang="en-IN" sz="2400" dirty="0">
                <a:latin typeface="Times New Roman" panose="02020603050405020304" pitchFamily="18" charset="0"/>
                <a:cs typeface="Times New Roman" panose="02020603050405020304" pitchFamily="18" charset="0"/>
              </a:rPr>
              <a:t>","spark vs </a:t>
            </a:r>
            <a:r>
              <a:rPr lang="en-IN" sz="2400" dirty="0" err="1">
                <a:latin typeface="Times New Roman" panose="02020603050405020304" pitchFamily="18" charset="0"/>
                <a:cs typeface="Times New Roman" panose="02020603050405020304" pitchFamily="18" charset="0"/>
              </a:rPr>
              <a:t>hadoop</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and spark"]</a:t>
            </a:r>
          </a:p>
          <a:p>
            <a:pPr algn="just"/>
            <a:r>
              <a:rPr lang="en-IN" sz="2400" dirty="0">
                <a:latin typeface="Times New Roman" panose="02020603050405020304" pitchFamily="18" charset="0"/>
                <a:cs typeface="Times New Roman" panose="02020603050405020304" pitchFamily="18" charset="0"/>
              </a:rPr>
              <a:t>)</a:t>
            </a:r>
          </a:p>
          <a:p>
            <a:pPr algn="just"/>
            <a:r>
              <a:rPr lang="en-IN" sz="2400" dirty="0" err="1">
                <a:latin typeface="Times New Roman" panose="02020603050405020304" pitchFamily="18" charset="0"/>
                <a:cs typeface="Times New Roman" panose="02020603050405020304" pitchFamily="18" charset="0"/>
              </a:rPr>
              <a:t>words_map</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words.map</a:t>
            </a:r>
            <a:r>
              <a:rPr lang="en-IN" sz="2400" dirty="0">
                <a:latin typeface="Times New Roman" panose="02020603050405020304" pitchFamily="18" charset="0"/>
                <a:cs typeface="Times New Roman" panose="02020603050405020304" pitchFamily="18" charset="0"/>
              </a:rPr>
              <a:t>(lambda x: (x, 1))</a:t>
            </a:r>
          </a:p>
          <a:p>
            <a:pPr algn="just"/>
            <a:r>
              <a:rPr lang="en-IN" sz="2400" dirty="0">
                <a:latin typeface="Times New Roman" panose="02020603050405020304" pitchFamily="18" charset="0"/>
                <a:cs typeface="Times New Roman" panose="02020603050405020304" pitchFamily="18" charset="0"/>
              </a:rPr>
              <a:t>mapping = </a:t>
            </a:r>
            <a:r>
              <a:rPr lang="en-IN" sz="2400" dirty="0" err="1">
                <a:latin typeface="Times New Roman" panose="02020603050405020304" pitchFamily="18" charset="0"/>
                <a:cs typeface="Times New Roman" panose="02020603050405020304" pitchFamily="18" charset="0"/>
              </a:rPr>
              <a:t>words_map.collect</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print "Key Value Pair -&gt; %s" % (mapping)</a:t>
            </a:r>
          </a:p>
        </p:txBody>
      </p:sp>
    </p:spTree>
    <p:extLst>
      <p:ext uri="{BB962C8B-B14F-4D97-AF65-F5344CB8AC3E}">
        <p14:creationId xmlns:p14="http://schemas.microsoft.com/office/powerpoint/2010/main" val="163177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circle(in)">
                                      <p:cBhvr>
                                        <p:cTn id="14" dur="20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circle(in)">
                                      <p:cBhvr>
                                        <p:cTn id="19" dur="2000"/>
                                        <p:tgtEl>
                                          <p:spTgt spid="5">
                                            <p:txEl>
                                              <p:pRg st="0" end="0"/>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circle(in)">
                                      <p:cBhvr>
                                        <p:cTn id="22" dur="2000"/>
                                        <p:tgtEl>
                                          <p:spTgt spid="5">
                                            <p:txEl>
                                              <p:pRg st="1" end="1"/>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circle(in)">
                                      <p:cBhvr>
                                        <p:cTn id="25" dur="2000"/>
                                        <p:tgtEl>
                                          <p:spTgt spid="5">
                                            <p:txEl>
                                              <p:pRg st="2" end="2"/>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circle(in)">
                                      <p:cBhvr>
                                        <p:cTn id="28" dur="2000"/>
                                        <p:tgtEl>
                                          <p:spTgt spid="5">
                                            <p:txEl>
                                              <p:pRg st="3" end="3"/>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circle(in)">
                                      <p:cBhvr>
                                        <p:cTn id="31" dur="2000"/>
                                        <p:tgtEl>
                                          <p:spTgt spid="5">
                                            <p:txEl>
                                              <p:pRg st="4" end="4"/>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circle(in)">
                                      <p:cBhvr>
                                        <p:cTn id="34" dur="2000"/>
                                        <p:tgtEl>
                                          <p:spTgt spid="5">
                                            <p:txEl>
                                              <p:pRg st="5" end="5"/>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circle(in)">
                                      <p:cBhvr>
                                        <p:cTn id="37" dur="2000"/>
                                        <p:tgtEl>
                                          <p:spTgt spid="5">
                                            <p:txEl>
                                              <p:pRg st="6" end="6"/>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circle(in)">
                                      <p:cBhvr>
                                        <p:cTn id="40" dur="2000"/>
                                        <p:tgtEl>
                                          <p:spTgt spid="5">
                                            <p:txEl>
                                              <p:pRg st="7" end="7"/>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circle(in)">
                                      <p:cBhvr>
                                        <p:cTn id="43" dur="2000"/>
                                        <p:tgtEl>
                                          <p:spTgt spid="5">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4">
                                            <p:txEl>
                                              <p:pRg st="0" end="0"/>
                                            </p:txEl>
                                          </p:spTgt>
                                        </p:tgtEl>
                                        <p:attrNameLst>
                                          <p:attrName>style.visibility</p:attrName>
                                        </p:attrNameLst>
                                      </p:cBhvr>
                                      <p:to>
                                        <p:strVal val="visible"/>
                                      </p:to>
                                    </p:set>
                                    <p:animEffect transition="in" filter="circle(in)">
                                      <p:cBhvr>
                                        <p:cTn id="48" dur="2000"/>
                                        <p:tgtEl>
                                          <p:spTgt spid="14">
                                            <p:txEl>
                                              <p:pRg st="0" end="0"/>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14">
                                            <p:txEl>
                                              <p:pRg st="1" end="1"/>
                                            </p:txEl>
                                          </p:spTgt>
                                        </p:tgtEl>
                                        <p:attrNameLst>
                                          <p:attrName>style.visibility</p:attrName>
                                        </p:attrNameLst>
                                      </p:cBhvr>
                                      <p:to>
                                        <p:strVal val="visible"/>
                                      </p:to>
                                    </p:set>
                                    <p:animEffect transition="in" filter="circle(in)">
                                      <p:cBhvr>
                                        <p:cTn id="51" dur="2000"/>
                                        <p:tgtEl>
                                          <p:spTgt spid="14">
                                            <p:txEl>
                                              <p:pRg st="1" end="1"/>
                                            </p:txEl>
                                          </p:spTgt>
                                        </p:tgtEl>
                                      </p:cBhvr>
                                    </p:animEffect>
                                  </p:childTnLst>
                                </p:cTn>
                              </p:par>
                              <p:par>
                                <p:cTn id="52" presetID="6" presetClass="entr" presetSubtype="16" fill="hold" nodeType="withEffect">
                                  <p:stCondLst>
                                    <p:cond delay="0"/>
                                  </p:stCondLst>
                                  <p:childTnLst>
                                    <p:set>
                                      <p:cBhvr>
                                        <p:cTn id="53" dur="1" fill="hold">
                                          <p:stCondLst>
                                            <p:cond delay="0"/>
                                          </p:stCondLst>
                                        </p:cTn>
                                        <p:tgtEl>
                                          <p:spTgt spid="14">
                                            <p:txEl>
                                              <p:pRg st="2" end="2"/>
                                            </p:txEl>
                                          </p:spTgt>
                                        </p:tgtEl>
                                        <p:attrNameLst>
                                          <p:attrName>style.visibility</p:attrName>
                                        </p:attrNameLst>
                                      </p:cBhvr>
                                      <p:to>
                                        <p:strVal val="visible"/>
                                      </p:to>
                                    </p:set>
                                    <p:animEffect transition="in" filter="circle(in)">
                                      <p:cBhvr>
                                        <p:cTn id="54" dur="20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5</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0" y="209950"/>
            <a:ext cx="6867939"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Benefits of Spark over MapReduce</a:t>
            </a:r>
          </a:p>
        </p:txBody>
      </p:sp>
      <p:sp>
        <p:nvSpPr>
          <p:cNvPr id="7" name="Rectangle 6">
            <a:extLst>
              <a:ext uri="{FF2B5EF4-FFF2-40B4-BE49-F238E27FC236}">
                <a16:creationId xmlns:a16="http://schemas.microsoft.com/office/drawing/2014/main" xmlns="" id="{75F07B8F-1AB4-449A-A1ED-1F9CE4E23264}"/>
              </a:ext>
            </a:extLst>
          </p:cNvPr>
          <p:cNvSpPr/>
          <p:nvPr/>
        </p:nvSpPr>
        <p:spPr>
          <a:xfrm>
            <a:off x="159226" y="1052477"/>
            <a:ext cx="10664488" cy="4524315"/>
          </a:xfrm>
          <a:prstGeom prst="rect">
            <a:avLst/>
          </a:prstGeom>
          <a:ln>
            <a:solidFill>
              <a:schemeClr val="accent1"/>
            </a:solidFill>
          </a:ln>
        </p:spPr>
        <p:txBody>
          <a:bodyPr wrap="square">
            <a:spAutoFit/>
          </a:bodyPr>
          <a:lstStyle/>
          <a:p>
            <a:pPr algn="just"/>
            <a:r>
              <a:rPr lang="en-US" sz="2400" dirty="0">
                <a:solidFill>
                  <a:schemeClr val="accent3"/>
                </a:solidFill>
                <a:latin typeface="Times New Roman" panose="02020603050405020304" pitchFamily="18" charset="0"/>
                <a:cs typeface="Times New Roman" panose="02020603050405020304" pitchFamily="18" charset="0"/>
              </a:rPr>
              <a:t>Speed</a:t>
            </a:r>
          </a:p>
          <a:p>
            <a:pPr algn="just"/>
            <a:r>
              <a:rPr lang="en-US" sz="2400" dirty="0">
                <a:latin typeface="Times New Roman" panose="02020603050405020304" pitchFamily="18" charset="0"/>
                <a:cs typeface="Times New Roman" panose="02020603050405020304" pitchFamily="18" charset="0"/>
              </a:rPr>
              <a:t>Hadoop is based on the idea that processing should move to </a:t>
            </a:r>
            <a:r>
              <a:rPr lang="en-US" sz="2400" dirty="0">
                <a:solidFill>
                  <a:schemeClr val="accent3"/>
                </a:solidFill>
                <a:latin typeface="Times New Roman" panose="02020603050405020304" pitchFamily="18" charset="0"/>
                <a:cs typeface="Times New Roman" panose="02020603050405020304" pitchFamily="18" charset="0"/>
              </a:rPr>
              <a:t>where the data is</a:t>
            </a:r>
            <a:r>
              <a:rPr lang="en-US" sz="2400" dirty="0">
                <a:latin typeface="Times New Roman" panose="02020603050405020304" pitchFamily="18" charset="0"/>
                <a:cs typeface="Times New Roman" panose="02020603050405020304" pitchFamily="18" charset="0"/>
              </a:rPr>
              <a:t>, and Spark adds more power to this basic idea by processing data in memory and using execution plans to organize its work.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Some of the reasons for Spark’s speed superiority over Hadoop MapReduce include the following: </a:t>
            </a:r>
          </a:p>
          <a:p>
            <a:pPr marL="914400" lvl="1" indent="-457200" algn="just">
              <a:buFont typeface="+mj-lt"/>
              <a:buAutoNum type="arabicPeriod"/>
            </a:pPr>
            <a:r>
              <a:rPr lang="en-US" sz="2400" dirty="0">
                <a:solidFill>
                  <a:schemeClr val="accent3"/>
                </a:solidFill>
                <a:latin typeface="Times New Roman" panose="02020603050405020304" pitchFamily="18" charset="0"/>
                <a:cs typeface="Times New Roman" panose="02020603050405020304" pitchFamily="18" charset="0"/>
              </a:rPr>
              <a:t>Use of memory for data storage. (Unlike MapReduce, which uses memory purely for computation, Spark uses it for both computing and for data storage during application processing.) </a:t>
            </a:r>
          </a:p>
          <a:p>
            <a:pPr marL="914400" lvl="1" indent="-457200" algn="just">
              <a:buFont typeface="+mj-lt"/>
              <a:buAutoNum type="arabicPeriod"/>
            </a:pPr>
            <a:r>
              <a:rPr lang="en-US" sz="2400" dirty="0">
                <a:latin typeface="Times New Roman" panose="02020603050405020304" pitchFamily="18" charset="0"/>
                <a:cs typeface="Times New Roman" panose="02020603050405020304" pitchFamily="18" charset="0"/>
              </a:rPr>
              <a:t>Less expensive shuffle. </a:t>
            </a:r>
          </a:p>
          <a:p>
            <a:pPr marL="914400" lvl="1" indent="-457200" algn="just">
              <a:buFont typeface="+mj-lt"/>
              <a:buAutoNum type="arabicPeriod"/>
            </a:pPr>
            <a:r>
              <a:rPr lang="en-US" sz="2400" dirty="0">
                <a:latin typeface="Times New Roman" panose="02020603050405020304" pitchFamily="18" charset="0"/>
                <a:cs typeface="Times New Roman" panose="02020603050405020304" pitchFamily="18" charset="0"/>
              </a:rPr>
              <a:t>Fewer I/O synchronization barriers.</a:t>
            </a:r>
            <a:endParaRPr lang="en-US" sz="2400" dirty="0">
              <a:solidFill>
                <a:schemeClr val="accent3"/>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C19948E1-79D7-4D73-AAE2-65745DAF085D}"/>
              </a:ext>
            </a:extLst>
          </p:cNvPr>
          <p:cNvSpPr/>
          <p:nvPr/>
        </p:nvSpPr>
        <p:spPr>
          <a:xfrm>
            <a:off x="371819" y="5733846"/>
            <a:ext cx="8285163" cy="461665"/>
          </a:xfrm>
          <a:prstGeom prst="rect">
            <a:avLst/>
          </a:prstGeom>
          <a:ln>
            <a:solidFill>
              <a:schemeClr val="accent1"/>
            </a:solidFill>
          </a:ln>
        </p:spPr>
        <p:txBody>
          <a:bodyPr wrap="square">
            <a:spAutoFit/>
          </a:bodyPr>
          <a:lstStyle/>
          <a:p>
            <a:r>
              <a:rPr lang="en-US" sz="2400" dirty="0">
                <a:latin typeface="Times New Roman" panose="02020603050405020304" pitchFamily="18" charset="0"/>
                <a:cs typeface="Times New Roman" panose="02020603050405020304" pitchFamily="18" charset="0"/>
              </a:rPr>
              <a:t>We can write Spark applications in Scala, Python or Java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94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barn(inVertical)">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barn(inVertical)">
                                      <p:cBhvr>
                                        <p:cTn id="19" dur="500"/>
                                        <p:tgtEl>
                                          <p:spTgt spid="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barn(inVertical)">
                                      <p:cBhvr>
                                        <p:cTn id="24" dur="500"/>
                                        <p:tgtEl>
                                          <p:spTgt spid="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1000"/>
                                        <p:tgtEl>
                                          <p:spTgt spid="7">
                                            <p:txEl>
                                              <p:pRg st="4" end="4"/>
                                            </p:txEl>
                                          </p:spTgt>
                                        </p:tgtEl>
                                      </p:cBhvr>
                                    </p:animEffect>
                                    <p:anim calcmode="lin" valueType="num">
                                      <p:cBhvr>
                                        <p:cTn id="3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Effect transition="in" filter="fade">
                                      <p:cBhvr>
                                        <p:cTn id="36" dur="1000"/>
                                        <p:tgtEl>
                                          <p:spTgt spid="7">
                                            <p:txEl>
                                              <p:pRg st="5" end="5"/>
                                            </p:txEl>
                                          </p:spTgt>
                                        </p:tgtEl>
                                      </p:cBhvr>
                                    </p:animEffect>
                                    <p:anim calcmode="lin" valueType="num">
                                      <p:cBhvr>
                                        <p:cTn id="37"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Effect transition="in" filter="fade">
                                      <p:cBhvr>
                                        <p:cTn id="43" dur="1000"/>
                                        <p:tgtEl>
                                          <p:spTgt spid="7">
                                            <p:txEl>
                                              <p:pRg st="6" end="6"/>
                                            </p:txEl>
                                          </p:spTgt>
                                        </p:tgtEl>
                                      </p:cBhvr>
                                    </p:animEffect>
                                    <p:anim calcmode="lin" valueType="num">
                                      <p:cBhvr>
                                        <p:cTn id="44"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0" end="0"/>
                                            </p:txEl>
                                          </p:spTgt>
                                        </p:tgtEl>
                                        <p:attrNameLst>
                                          <p:attrName>style.visibility</p:attrName>
                                        </p:attrNameLst>
                                      </p:cBhvr>
                                      <p:to>
                                        <p:strVal val="visible"/>
                                      </p:to>
                                    </p:set>
                                    <p:animEffect transition="in" filter="fade">
                                      <p:cBhvr>
                                        <p:cTn id="50" dur="1000"/>
                                        <p:tgtEl>
                                          <p:spTgt spid="4">
                                            <p:txEl>
                                              <p:pRg st="0" end="0"/>
                                            </p:txEl>
                                          </p:spTgt>
                                        </p:tgtEl>
                                      </p:cBhvr>
                                    </p:animEffect>
                                    <p:anim calcmode="lin" valueType="num">
                                      <p:cBhvr>
                                        <p:cTn id="5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50</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3343317"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RDD: reduce(f)</a:t>
            </a:r>
          </a:p>
        </p:txBody>
      </p:sp>
      <p:sp>
        <p:nvSpPr>
          <p:cNvPr id="14" name="Rectangle 13">
            <a:extLst>
              <a:ext uri="{FF2B5EF4-FFF2-40B4-BE49-F238E27FC236}">
                <a16:creationId xmlns:a16="http://schemas.microsoft.com/office/drawing/2014/main" xmlns="" id="{2F828A80-CD37-4E10-9BCE-444B7F65C042}"/>
              </a:ext>
            </a:extLst>
          </p:cNvPr>
          <p:cNvSpPr/>
          <p:nvPr/>
        </p:nvSpPr>
        <p:spPr>
          <a:xfrm>
            <a:off x="109331" y="5780012"/>
            <a:ext cx="8262159" cy="1200329"/>
          </a:xfrm>
          <a:prstGeom prst="rect">
            <a:avLst/>
          </a:prstGeom>
          <a:ln>
            <a:solidFill>
              <a:schemeClr val="accent1"/>
            </a:solidFill>
          </a:ln>
        </p:spPr>
        <p:txBody>
          <a:bodyPr wrap="square">
            <a:spAutoFit/>
          </a:bodyPr>
          <a:lstStyle/>
          <a:p>
            <a:r>
              <a:rPr lang="en-IN" sz="2400" dirty="0">
                <a:solidFill>
                  <a:schemeClr val="accent3"/>
                </a:solidFill>
                <a:latin typeface="Times New Roman" panose="02020603050405020304" pitchFamily="18" charset="0"/>
                <a:cs typeface="Times New Roman" panose="02020603050405020304" pitchFamily="18" charset="0"/>
              </a:rPr>
              <a:t>$SPARK_HOME/bin/spark-submit reduce.py</a:t>
            </a:r>
          </a:p>
          <a:p>
            <a:r>
              <a:rPr lang="en-IN" sz="2400" dirty="0">
                <a:latin typeface="Times New Roman" panose="02020603050405020304" pitchFamily="18" charset="0"/>
                <a:cs typeface="Times New Roman" panose="02020603050405020304" pitchFamily="18" charset="0"/>
              </a:rPr>
              <a:t>Output − The output for the above command is −</a:t>
            </a:r>
          </a:p>
          <a:p>
            <a:r>
              <a:rPr lang="en-US" sz="2400" dirty="0">
                <a:latin typeface="Times New Roman" panose="02020603050405020304" pitchFamily="18" charset="0"/>
                <a:cs typeface="Times New Roman" panose="02020603050405020304" pitchFamily="18" charset="0"/>
              </a:rPr>
              <a:t>Adding all the elements -&gt; 15</a:t>
            </a:r>
          </a:p>
        </p:txBody>
      </p:sp>
      <p:sp>
        <p:nvSpPr>
          <p:cNvPr id="4" name="Rectangle 3">
            <a:extLst>
              <a:ext uri="{FF2B5EF4-FFF2-40B4-BE49-F238E27FC236}">
                <a16:creationId xmlns:a16="http://schemas.microsoft.com/office/drawing/2014/main" xmlns="" id="{57C0D534-546C-44AA-A0B8-A330BDDAA33D}"/>
              </a:ext>
            </a:extLst>
          </p:cNvPr>
          <p:cNvSpPr/>
          <p:nvPr/>
        </p:nvSpPr>
        <p:spPr>
          <a:xfrm>
            <a:off x="160034" y="1069196"/>
            <a:ext cx="10733937" cy="830997"/>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After performing the specified commutative and associative binary operation, the element in the RDD is returned. </a:t>
            </a:r>
          </a:p>
        </p:txBody>
      </p:sp>
      <p:sp>
        <p:nvSpPr>
          <p:cNvPr id="7" name="Rectangle 6">
            <a:extLst>
              <a:ext uri="{FF2B5EF4-FFF2-40B4-BE49-F238E27FC236}">
                <a16:creationId xmlns:a16="http://schemas.microsoft.com/office/drawing/2014/main" xmlns="" id="{16D5AB78-DC63-400F-8F09-D69632DAD538}"/>
              </a:ext>
            </a:extLst>
          </p:cNvPr>
          <p:cNvSpPr/>
          <p:nvPr/>
        </p:nvSpPr>
        <p:spPr>
          <a:xfrm>
            <a:off x="109331" y="2174664"/>
            <a:ext cx="10784640" cy="3046988"/>
          </a:xfrm>
          <a:prstGeom prst="rect">
            <a:avLst/>
          </a:prstGeom>
          <a:ln>
            <a:solidFill>
              <a:schemeClr val="accent1"/>
            </a:solidFill>
          </a:ln>
        </p:spPr>
        <p:txBody>
          <a:bodyPr wrap="square">
            <a:spAutoFit/>
          </a:bodyPr>
          <a:lstStyle/>
          <a:p>
            <a:r>
              <a:rPr lang="en-IN" sz="2400" dirty="0">
                <a:latin typeface="Times New Roman" panose="02020603050405020304" pitchFamily="18" charset="0"/>
                <a:cs typeface="Times New Roman" panose="02020603050405020304" pitchFamily="18" charset="0"/>
              </a:rPr>
              <a:t>----------------------------------------reduce.py---------------------------------------</a:t>
            </a:r>
          </a:p>
          <a:p>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SparkContext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from operator import add</a:t>
            </a:r>
          </a:p>
          <a:p>
            <a:r>
              <a:rPr lang="en-IN" sz="2400" dirty="0" err="1">
                <a:latin typeface="Times New Roman" panose="02020603050405020304" pitchFamily="18" charset="0"/>
                <a:cs typeface="Times New Roman" panose="02020603050405020304" pitchFamily="18" charset="0"/>
              </a:rPr>
              <a:t>sc</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("local", "Reduce app")</a:t>
            </a:r>
          </a:p>
          <a:p>
            <a:r>
              <a:rPr lang="en-IN" sz="2400" dirty="0" err="1">
                <a:latin typeface="Times New Roman" panose="02020603050405020304" pitchFamily="18" charset="0"/>
                <a:cs typeface="Times New Roman" panose="02020603050405020304" pitchFamily="18" charset="0"/>
              </a:rPr>
              <a:t>nums</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sc.parallelize</a:t>
            </a:r>
            <a:r>
              <a:rPr lang="en-IN" sz="2400" dirty="0">
                <a:latin typeface="Times New Roman" panose="02020603050405020304" pitchFamily="18" charset="0"/>
                <a:cs typeface="Times New Roman" panose="02020603050405020304" pitchFamily="18" charset="0"/>
              </a:rPr>
              <a:t>([1, 2, 3, 4, 5])</a:t>
            </a:r>
          </a:p>
          <a:p>
            <a:r>
              <a:rPr lang="en-IN" sz="2400" dirty="0">
                <a:latin typeface="Times New Roman" panose="02020603050405020304" pitchFamily="18" charset="0"/>
                <a:cs typeface="Times New Roman" panose="02020603050405020304" pitchFamily="18" charset="0"/>
              </a:rPr>
              <a:t>adding = </a:t>
            </a:r>
            <a:r>
              <a:rPr lang="en-IN" sz="2400" dirty="0" err="1">
                <a:latin typeface="Times New Roman" panose="02020603050405020304" pitchFamily="18" charset="0"/>
                <a:cs typeface="Times New Roman" panose="02020603050405020304" pitchFamily="18" charset="0"/>
              </a:rPr>
              <a:t>nums.reduce</a:t>
            </a:r>
            <a:r>
              <a:rPr lang="en-IN" sz="2400" dirty="0">
                <a:latin typeface="Times New Roman" panose="02020603050405020304" pitchFamily="18" charset="0"/>
                <a:cs typeface="Times New Roman" panose="02020603050405020304" pitchFamily="18" charset="0"/>
              </a:rPr>
              <a:t>(add)</a:t>
            </a:r>
          </a:p>
          <a:p>
            <a:r>
              <a:rPr lang="en-IN" sz="2400" dirty="0">
                <a:latin typeface="Times New Roman" panose="02020603050405020304" pitchFamily="18" charset="0"/>
                <a:cs typeface="Times New Roman" panose="02020603050405020304" pitchFamily="18" charset="0"/>
              </a:rPr>
              <a:t>print "Adding all the elements -&gt;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(adding)</a:t>
            </a:r>
          </a:p>
          <a:p>
            <a:r>
              <a:rPr lang="en-IN" sz="2400" dirty="0">
                <a:latin typeface="Times New Roman" panose="02020603050405020304" pitchFamily="18" charset="0"/>
                <a:cs typeface="Times New Roman" panose="02020603050405020304" pitchFamily="18" charset="0"/>
              </a:rPr>
              <a:t>----------------------------------------reduce.py---------------------------------------</a:t>
            </a:r>
          </a:p>
        </p:txBody>
      </p:sp>
    </p:spTree>
    <p:extLst>
      <p:ext uri="{BB962C8B-B14F-4D97-AF65-F5344CB8AC3E}">
        <p14:creationId xmlns:p14="http://schemas.microsoft.com/office/powerpoint/2010/main" val="100796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circle(in)">
                                      <p:cBhvr>
                                        <p:cTn id="14" dur="20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circle(in)">
                                      <p:cBhvr>
                                        <p:cTn id="19" dur="2000"/>
                                        <p:tgtEl>
                                          <p:spTgt spid="7">
                                            <p:txEl>
                                              <p:pRg st="0" end="0"/>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circle(in)">
                                      <p:cBhvr>
                                        <p:cTn id="22" dur="2000"/>
                                        <p:tgtEl>
                                          <p:spTgt spid="7">
                                            <p:txEl>
                                              <p:pRg st="1" end="1"/>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circle(in)">
                                      <p:cBhvr>
                                        <p:cTn id="25" dur="2000"/>
                                        <p:tgtEl>
                                          <p:spTgt spid="7">
                                            <p:txEl>
                                              <p:pRg st="2" end="2"/>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circle(in)">
                                      <p:cBhvr>
                                        <p:cTn id="28" dur="2000"/>
                                        <p:tgtEl>
                                          <p:spTgt spid="7">
                                            <p:txEl>
                                              <p:pRg st="3" end="3"/>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circle(in)">
                                      <p:cBhvr>
                                        <p:cTn id="31" dur="2000"/>
                                        <p:tgtEl>
                                          <p:spTgt spid="7">
                                            <p:txEl>
                                              <p:pRg st="4" end="4"/>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circle(in)">
                                      <p:cBhvr>
                                        <p:cTn id="34" dur="2000"/>
                                        <p:tgtEl>
                                          <p:spTgt spid="7">
                                            <p:txEl>
                                              <p:pRg st="5" end="5"/>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circle(in)">
                                      <p:cBhvr>
                                        <p:cTn id="37" dur="2000"/>
                                        <p:tgtEl>
                                          <p:spTgt spid="7">
                                            <p:txEl>
                                              <p:pRg st="6" end="6"/>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circle(in)">
                                      <p:cBhvr>
                                        <p:cTn id="40" dur="2000"/>
                                        <p:tgtEl>
                                          <p:spTgt spid="7">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4">
                                            <p:txEl>
                                              <p:pRg st="0" end="0"/>
                                            </p:txEl>
                                          </p:spTgt>
                                        </p:tgtEl>
                                        <p:attrNameLst>
                                          <p:attrName>style.visibility</p:attrName>
                                        </p:attrNameLst>
                                      </p:cBhvr>
                                      <p:to>
                                        <p:strVal val="visible"/>
                                      </p:to>
                                    </p:set>
                                    <p:animEffect transition="in" filter="barn(inVertical)">
                                      <p:cBhvr>
                                        <p:cTn id="45" dur="500"/>
                                        <p:tgtEl>
                                          <p:spTgt spid="14">
                                            <p:txEl>
                                              <p:pRg st="0" end="0"/>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14">
                                            <p:txEl>
                                              <p:pRg st="1" end="1"/>
                                            </p:txEl>
                                          </p:spTgt>
                                        </p:tgtEl>
                                        <p:attrNameLst>
                                          <p:attrName>style.visibility</p:attrName>
                                        </p:attrNameLst>
                                      </p:cBhvr>
                                      <p:to>
                                        <p:strVal val="visible"/>
                                      </p:to>
                                    </p:set>
                                    <p:animEffect transition="in" filter="barn(inVertical)">
                                      <p:cBhvr>
                                        <p:cTn id="48" dur="500"/>
                                        <p:tgtEl>
                                          <p:spTgt spid="14">
                                            <p:txEl>
                                              <p:pRg st="1" end="1"/>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14">
                                            <p:txEl>
                                              <p:pRg st="2" end="2"/>
                                            </p:txEl>
                                          </p:spTgt>
                                        </p:tgtEl>
                                        <p:attrNameLst>
                                          <p:attrName>style.visibility</p:attrName>
                                        </p:attrNameLst>
                                      </p:cBhvr>
                                      <p:to>
                                        <p:strVal val="visible"/>
                                      </p:to>
                                    </p:set>
                                    <p:animEffect transition="in" filter="barn(inVertical)">
                                      <p:cBhvr>
                                        <p:cTn id="51"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51</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3343317"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RDD: join()</a:t>
            </a:r>
          </a:p>
        </p:txBody>
      </p:sp>
      <p:sp>
        <p:nvSpPr>
          <p:cNvPr id="4" name="Rectangle 3">
            <a:extLst>
              <a:ext uri="{FF2B5EF4-FFF2-40B4-BE49-F238E27FC236}">
                <a16:creationId xmlns:a16="http://schemas.microsoft.com/office/drawing/2014/main" xmlns="" id="{57C0D534-546C-44AA-A0B8-A330BDDAA33D}"/>
              </a:ext>
            </a:extLst>
          </p:cNvPr>
          <p:cNvSpPr/>
          <p:nvPr/>
        </p:nvSpPr>
        <p:spPr>
          <a:xfrm>
            <a:off x="160034" y="1069196"/>
            <a:ext cx="10733937" cy="830997"/>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It returns RDD with a pair of elements with the matching keys and all the values for that particular key.  </a:t>
            </a:r>
          </a:p>
        </p:txBody>
      </p:sp>
      <p:sp>
        <p:nvSpPr>
          <p:cNvPr id="5" name="Rectangle 4">
            <a:extLst>
              <a:ext uri="{FF2B5EF4-FFF2-40B4-BE49-F238E27FC236}">
                <a16:creationId xmlns:a16="http://schemas.microsoft.com/office/drawing/2014/main" xmlns="" id="{BB806365-786C-4784-A37D-1C0194153D4A}"/>
              </a:ext>
            </a:extLst>
          </p:cNvPr>
          <p:cNvSpPr/>
          <p:nvPr/>
        </p:nvSpPr>
        <p:spPr>
          <a:xfrm>
            <a:off x="537998" y="1938366"/>
            <a:ext cx="6320002" cy="3416320"/>
          </a:xfrm>
          <a:prstGeom prst="rect">
            <a:avLst/>
          </a:prstGeom>
          <a:ln>
            <a:solidFill>
              <a:schemeClr val="accent1"/>
            </a:solidFill>
          </a:ln>
        </p:spPr>
        <p:txBody>
          <a:bodyPr wrap="square">
            <a:spAutoFit/>
          </a:bodyPr>
          <a:lstStyle/>
          <a:p>
            <a:pPr algn="just"/>
            <a:r>
              <a:rPr lang="en-IN" sz="2400" dirty="0">
                <a:latin typeface="Times New Roman" panose="02020603050405020304" pitchFamily="18" charset="0"/>
                <a:cs typeface="Times New Roman" panose="02020603050405020304" pitchFamily="18" charset="0"/>
              </a:rPr>
              <a:t>--------------------------join.py---------------------</a:t>
            </a:r>
          </a:p>
          <a:p>
            <a:pPr algn="just"/>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SparkContext</a:t>
            </a:r>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sc</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("local", "Join app")</a:t>
            </a:r>
          </a:p>
          <a:p>
            <a:pPr algn="just"/>
            <a:r>
              <a:rPr lang="en-IN" sz="2400" dirty="0">
                <a:latin typeface="Times New Roman" panose="02020603050405020304" pitchFamily="18" charset="0"/>
                <a:cs typeface="Times New Roman" panose="02020603050405020304" pitchFamily="18" charset="0"/>
              </a:rPr>
              <a:t>x = </a:t>
            </a:r>
            <a:r>
              <a:rPr lang="en-IN" sz="2400" dirty="0" err="1">
                <a:latin typeface="Times New Roman" panose="02020603050405020304" pitchFamily="18" charset="0"/>
                <a:cs typeface="Times New Roman" panose="02020603050405020304" pitchFamily="18" charset="0"/>
              </a:rPr>
              <a:t>sc.parallelize</a:t>
            </a:r>
            <a:r>
              <a:rPr lang="en-IN" sz="2400" dirty="0">
                <a:latin typeface="Times New Roman" panose="02020603050405020304" pitchFamily="18" charset="0"/>
                <a:cs typeface="Times New Roman" panose="02020603050405020304" pitchFamily="18" charset="0"/>
              </a:rPr>
              <a:t>([("spark", 1), ("</a:t>
            </a:r>
            <a:r>
              <a:rPr lang="en-IN" sz="2400" dirty="0" err="1">
                <a:latin typeface="Times New Roman" panose="02020603050405020304" pitchFamily="18" charset="0"/>
                <a:cs typeface="Times New Roman" panose="02020603050405020304" pitchFamily="18" charset="0"/>
              </a:rPr>
              <a:t>hadoop</a:t>
            </a:r>
            <a:r>
              <a:rPr lang="en-IN" sz="2400" dirty="0">
                <a:latin typeface="Times New Roman" panose="02020603050405020304" pitchFamily="18" charset="0"/>
                <a:cs typeface="Times New Roman" panose="02020603050405020304" pitchFamily="18" charset="0"/>
              </a:rPr>
              <a:t>", 4)])</a:t>
            </a:r>
          </a:p>
          <a:p>
            <a:pPr algn="just"/>
            <a:r>
              <a:rPr lang="en-IN" sz="2400" dirty="0">
                <a:latin typeface="Times New Roman" panose="02020603050405020304" pitchFamily="18" charset="0"/>
                <a:cs typeface="Times New Roman" panose="02020603050405020304" pitchFamily="18" charset="0"/>
              </a:rPr>
              <a:t>y = </a:t>
            </a:r>
            <a:r>
              <a:rPr lang="en-IN" sz="2400" dirty="0" err="1">
                <a:latin typeface="Times New Roman" panose="02020603050405020304" pitchFamily="18" charset="0"/>
                <a:cs typeface="Times New Roman" panose="02020603050405020304" pitchFamily="18" charset="0"/>
              </a:rPr>
              <a:t>sc.parallelize</a:t>
            </a:r>
            <a:r>
              <a:rPr lang="en-IN" sz="2400" dirty="0">
                <a:latin typeface="Times New Roman" panose="02020603050405020304" pitchFamily="18" charset="0"/>
                <a:cs typeface="Times New Roman" panose="02020603050405020304" pitchFamily="18" charset="0"/>
              </a:rPr>
              <a:t>([("spark", 2), ("</a:t>
            </a:r>
            <a:r>
              <a:rPr lang="en-IN" sz="2400" dirty="0" err="1">
                <a:latin typeface="Times New Roman" panose="02020603050405020304" pitchFamily="18" charset="0"/>
                <a:cs typeface="Times New Roman" panose="02020603050405020304" pitchFamily="18" charset="0"/>
              </a:rPr>
              <a:t>hadoop</a:t>
            </a:r>
            <a:r>
              <a:rPr lang="en-IN" sz="2400" dirty="0">
                <a:latin typeface="Times New Roman" panose="02020603050405020304" pitchFamily="18" charset="0"/>
                <a:cs typeface="Times New Roman" panose="02020603050405020304" pitchFamily="18" charset="0"/>
              </a:rPr>
              <a:t>", 5)])</a:t>
            </a:r>
          </a:p>
          <a:p>
            <a:pPr algn="just"/>
            <a:r>
              <a:rPr lang="en-IN" sz="2400" dirty="0">
                <a:latin typeface="Times New Roman" panose="02020603050405020304" pitchFamily="18" charset="0"/>
                <a:cs typeface="Times New Roman" panose="02020603050405020304" pitchFamily="18" charset="0"/>
              </a:rPr>
              <a:t>joined = </a:t>
            </a:r>
            <a:r>
              <a:rPr lang="en-IN" sz="2400" dirty="0" err="1">
                <a:latin typeface="Times New Roman" panose="02020603050405020304" pitchFamily="18" charset="0"/>
                <a:cs typeface="Times New Roman" panose="02020603050405020304" pitchFamily="18" charset="0"/>
              </a:rPr>
              <a:t>x.join</a:t>
            </a:r>
            <a:r>
              <a:rPr lang="en-IN" sz="2400" dirty="0">
                <a:latin typeface="Times New Roman" panose="02020603050405020304" pitchFamily="18" charset="0"/>
                <a:cs typeface="Times New Roman" panose="02020603050405020304" pitchFamily="18" charset="0"/>
              </a:rPr>
              <a:t>(y)</a:t>
            </a:r>
          </a:p>
          <a:p>
            <a:pPr algn="just"/>
            <a:r>
              <a:rPr lang="en-IN" sz="2400" dirty="0">
                <a:latin typeface="Times New Roman" panose="02020603050405020304" pitchFamily="18" charset="0"/>
                <a:cs typeface="Times New Roman" panose="02020603050405020304" pitchFamily="18" charset="0"/>
              </a:rPr>
              <a:t>final = </a:t>
            </a:r>
            <a:r>
              <a:rPr lang="en-IN" sz="2400" dirty="0" err="1">
                <a:latin typeface="Times New Roman" panose="02020603050405020304" pitchFamily="18" charset="0"/>
                <a:cs typeface="Times New Roman" panose="02020603050405020304" pitchFamily="18" charset="0"/>
              </a:rPr>
              <a:t>joined.collect</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print "Join RDD -&gt; %s" % (final)</a:t>
            </a:r>
          </a:p>
          <a:p>
            <a:pPr algn="just"/>
            <a:r>
              <a:rPr lang="en-IN" sz="2400" dirty="0">
                <a:latin typeface="Times New Roman" panose="02020603050405020304" pitchFamily="18" charset="0"/>
                <a:cs typeface="Times New Roman" panose="02020603050405020304" pitchFamily="18" charset="0"/>
              </a:rPr>
              <a:t>--------------------join.py---------------------------</a:t>
            </a:r>
          </a:p>
        </p:txBody>
      </p:sp>
      <p:sp>
        <p:nvSpPr>
          <p:cNvPr id="8" name="Rectangle 7">
            <a:extLst>
              <a:ext uri="{FF2B5EF4-FFF2-40B4-BE49-F238E27FC236}">
                <a16:creationId xmlns:a16="http://schemas.microsoft.com/office/drawing/2014/main" xmlns="" id="{C7BAD10B-8777-4E4C-84E7-36B77CCA3196}"/>
              </a:ext>
            </a:extLst>
          </p:cNvPr>
          <p:cNvSpPr/>
          <p:nvPr/>
        </p:nvSpPr>
        <p:spPr>
          <a:xfrm>
            <a:off x="291288" y="5705357"/>
            <a:ext cx="6566712"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$SPARK_HOME/bin/spark-submit join.py</a:t>
            </a:r>
            <a:endParaRPr lang="en-IN" sz="2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CF2310EF-92EA-4508-8E5F-51B44F0C04E7}"/>
              </a:ext>
            </a:extLst>
          </p:cNvPr>
          <p:cNvSpPr/>
          <p:nvPr/>
        </p:nvSpPr>
        <p:spPr>
          <a:xfrm>
            <a:off x="7099600" y="5354686"/>
            <a:ext cx="2775114" cy="2308324"/>
          </a:xfrm>
          <a:prstGeom prst="rect">
            <a:avLst/>
          </a:prstGeom>
          <a:ln>
            <a:solidFill>
              <a:schemeClr val="accent1"/>
            </a:solidFill>
          </a:ln>
        </p:spPr>
        <p:txBody>
          <a:bodyPr wrap="square">
            <a:spAutoFit/>
          </a:bodyPr>
          <a:lstStyle/>
          <a:p>
            <a:r>
              <a:rPr lang="en-US" sz="2400" b="1" u="sng" dirty="0">
                <a:latin typeface="Times New Roman" panose="02020603050405020304" pitchFamily="18" charset="0"/>
                <a:cs typeface="Times New Roman" panose="02020603050405020304" pitchFamily="18" charset="0"/>
              </a:rPr>
              <a:t>Output:</a:t>
            </a:r>
          </a:p>
          <a:p>
            <a:endParaRPr lang="en-US" sz="2400" b="1" u="sng"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Join RDD -&gt; [</a:t>
            </a:r>
          </a:p>
          <a:p>
            <a:r>
              <a:rPr lang="en-US" sz="2400" dirty="0">
                <a:latin typeface="Times New Roman" panose="02020603050405020304" pitchFamily="18" charset="0"/>
                <a:cs typeface="Times New Roman" panose="02020603050405020304" pitchFamily="18" charset="0"/>
              </a:rPr>
              <a:t>   ('spark', (1, 2)),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hadoop</a:t>
            </a:r>
            <a:r>
              <a:rPr lang="en-US" sz="2400" dirty="0">
                <a:latin typeface="Times New Roman" panose="02020603050405020304" pitchFamily="18" charset="0"/>
                <a:cs typeface="Times New Roman" panose="02020603050405020304" pitchFamily="18" charset="0"/>
              </a:rPr>
              <a:t>', (4, 5))</a:t>
            </a:r>
          </a:p>
          <a:p>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28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circle(in)">
                                      <p:cBhvr>
                                        <p:cTn id="14" dur="20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down)">
                                      <p:cBhvr>
                                        <p:cTn id="19" dur="500"/>
                                        <p:tgtEl>
                                          <p:spTgt spid="5">
                                            <p:txEl>
                                              <p:pRg st="0" end="0"/>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wipe(down)">
                                      <p:cBhvr>
                                        <p:cTn id="22" dur="500"/>
                                        <p:tgtEl>
                                          <p:spTgt spid="5">
                                            <p:txEl>
                                              <p:pRg st="1" end="1"/>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wipe(down)">
                                      <p:cBhvr>
                                        <p:cTn id="25" dur="500"/>
                                        <p:tgtEl>
                                          <p:spTgt spid="5">
                                            <p:txEl>
                                              <p:pRg st="2" end="2"/>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wipe(down)">
                                      <p:cBhvr>
                                        <p:cTn id="28" dur="500"/>
                                        <p:tgtEl>
                                          <p:spTgt spid="5">
                                            <p:txEl>
                                              <p:pRg st="3" end="3"/>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wipe(down)">
                                      <p:cBhvr>
                                        <p:cTn id="31" dur="500"/>
                                        <p:tgtEl>
                                          <p:spTgt spid="5">
                                            <p:txEl>
                                              <p:pRg st="4" end="4"/>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wipe(down)">
                                      <p:cBhvr>
                                        <p:cTn id="34" dur="500"/>
                                        <p:tgtEl>
                                          <p:spTgt spid="5">
                                            <p:txEl>
                                              <p:pRg st="5" end="5"/>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down)">
                                      <p:cBhvr>
                                        <p:cTn id="37" dur="500"/>
                                        <p:tgtEl>
                                          <p:spTgt spid="5">
                                            <p:txEl>
                                              <p:pRg st="6" end="6"/>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wipe(down)">
                                      <p:cBhvr>
                                        <p:cTn id="40" dur="500"/>
                                        <p:tgtEl>
                                          <p:spTgt spid="5">
                                            <p:txEl>
                                              <p:pRg st="7" end="7"/>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wipe(down)">
                                      <p:cBhvr>
                                        <p:cTn id="43" dur="500"/>
                                        <p:tgtEl>
                                          <p:spTgt spid="5">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8">
                                            <p:txEl>
                                              <p:pRg st="0" end="0"/>
                                            </p:txEl>
                                          </p:spTgt>
                                        </p:tgtEl>
                                        <p:attrNameLst>
                                          <p:attrName>style.visibility</p:attrName>
                                        </p:attrNameLst>
                                      </p:cBhvr>
                                      <p:to>
                                        <p:strVal val="visible"/>
                                      </p:to>
                                    </p:set>
                                    <p:animEffect transition="in" filter="circle(in)">
                                      <p:cBhvr>
                                        <p:cTn id="48" dur="2000"/>
                                        <p:tgtEl>
                                          <p:spTgt spid="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nodeType="clickEffect">
                                  <p:stCondLst>
                                    <p:cond delay="0"/>
                                  </p:stCondLst>
                                  <p:childTnLst>
                                    <p:set>
                                      <p:cBhvr>
                                        <p:cTn id="52" dur="1" fill="hold">
                                          <p:stCondLst>
                                            <p:cond delay="0"/>
                                          </p:stCondLst>
                                        </p:cTn>
                                        <p:tgtEl>
                                          <p:spTgt spid="9">
                                            <p:txEl>
                                              <p:pRg st="0" end="0"/>
                                            </p:txEl>
                                          </p:spTgt>
                                        </p:tgtEl>
                                        <p:attrNameLst>
                                          <p:attrName>style.visibility</p:attrName>
                                        </p:attrNameLst>
                                      </p:cBhvr>
                                      <p:to>
                                        <p:strVal val="visible"/>
                                      </p:to>
                                    </p:set>
                                    <p:animEffect transition="in" filter="circle(in)">
                                      <p:cBhvr>
                                        <p:cTn id="53" dur="2000"/>
                                        <p:tgtEl>
                                          <p:spTgt spid="9">
                                            <p:txEl>
                                              <p:pRg st="0" end="0"/>
                                            </p:txEl>
                                          </p:spTgt>
                                        </p:tgtEl>
                                      </p:cBhvr>
                                    </p:animEffect>
                                  </p:childTnLst>
                                </p:cTn>
                              </p:par>
                              <p:par>
                                <p:cTn id="54" presetID="6" presetClass="entr" presetSubtype="16" fill="hold" nodeType="withEffect">
                                  <p:stCondLst>
                                    <p:cond delay="0"/>
                                  </p:stCondLst>
                                  <p:childTnLst>
                                    <p:set>
                                      <p:cBhvr>
                                        <p:cTn id="55" dur="1" fill="hold">
                                          <p:stCondLst>
                                            <p:cond delay="0"/>
                                          </p:stCondLst>
                                        </p:cTn>
                                        <p:tgtEl>
                                          <p:spTgt spid="9">
                                            <p:txEl>
                                              <p:pRg st="2" end="2"/>
                                            </p:txEl>
                                          </p:spTgt>
                                        </p:tgtEl>
                                        <p:attrNameLst>
                                          <p:attrName>style.visibility</p:attrName>
                                        </p:attrNameLst>
                                      </p:cBhvr>
                                      <p:to>
                                        <p:strVal val="visible"/>
                                      </p:to>
                                    </p:set>
                                    <p:animEffect transition="in" filter="circle(in)">
                                      <p:cBhvr>
                                        <p:cTn id="56" dur="2000"/>
                                        <p:tgtEl>
                                          <p:spTgt spid="9">
                                            <p:txEl>
                                              <p:pRg st="2" end="2"/>
                                            </p:txEl>
                                          </p:spTgt>
                                        </p:tgtEl>
                                      </p:cBhvr>
                                    </p:animEffect>
                                  </p:childTnLst>
                                </p:cTn>
                              </p:par>
                              <p:par>
                                <p:cTn id="57" presetID="6" presetClass="entr" presetSubtype="16" fill="hold" nodeType="withEffect">
                                  <p:stCondLst>
                                    <p:cond delay="0"/>
                                  </p:stCondLst>
                                  <p:childTnLst>
                                    <p:set>
                                      <p:cBhvr>
                                        <p:cTn id="58" dur="1" fill="hold">
                                          <p:stCondLst>
                                            <p:cond delay="0"/>
                                          </p:stCondLst>
                                        </p:cTn>
                                        <p:tgtEl>
                                          <p:spTgt spid="9">
                                            <p:txEl>
                                              <p:pRg st="3" end="3"/>
                                            </p:txEl>
                                          </p:spTgt>
                                        </p:tgtEl>
                                        <p:attrNameLst>
                                          <p:attrName>style.visibility</p:attrName>
                                        </p:attrNameLst>
                                      </p:cBhvr>
                                      <p:to>
                                        <p:strVal val="visible"/>
                                      </p:to>
                                    </p:set>
                                    <p:animEffect transition="in" filter="circle(in)">
                                      <p:cBhvr>
                                        <p:cTn id="59" dur="2000"/>
                                        <p:tgtEl>
                                          <p:spTgt spid="9">
                                            <p:txEl>
                                              <p:pRg st="3" end="3"/>
                                            </p:txEl>
                                          </p:spTgt>
                                        </p:tgtEl>
                                      </p:cBhvr>
                                    </p:animEffect>
                                  </p:childTnLst>
                                </p:cTn>
                              </p:par>
                              <p:par>
                                <p:cTn id="60" presetID="6" presetClass="entr" presetSubtype="16" fill="hold" nodeType="withEffect">
                                  <p:stCondLst>
                                    <p:cond delay="0"/>
                                  </p:stCondLst>
                                  <p:childTnLst>
                                    <p:set>
                                      <p:cBhvr>
                                        <p:cTn id="61" dur="1" fill="hold">
                                          <p:stCondLst>
                                            <p:cond delay="0"/>
                                          </p:stCondLst>
                                        </p:cTn>
                                        <p:tgtEl>
                                          <p:spTgt spid="9">
                                            <p:txEl>
                                              <p:pRg st="4" end="4"/>
                                            </p:txEl>
                                          </p:spTgt>
                                        </p:tgtEl>
                                        <p:attrNameLst>
                                          <p:attrName>style.visibility</p:attrName>
                                        </p:attrNameLst>
                                      </p:cBhvr>
                                      <p:to>
                                        <p:strVal val="visible"/>
                                      </p:to>
                                    </p:set>
                                    <p:animEffect transition="in" filter="circle(in)">
                                      <p:cBhvr>
                                        <p:cTn id="62" dur="2000"/>
                                        <p:tgtEl>
                                          <p:spTgt spid="9">
                                            <p:txEl>
                                              <p:pRg st="4" end="4"/>
                                            </p:txEl>
                                          </p:spTgt>
                                        </p:tgtEl>
                                      </p:cBhvr>
                                    </p:animEffect>
                                  </p:childTnLst>
                                </p:cTn>
                              </p:par>
                              <p:par>
                                <p:cTn id="63" presetID="6" presetClass="entr" presetSubtype="16" fill="hold" nodeType="withEffect">
                                  <p:stCondLst>
                                    <p:cond delay="0"/>
                                  </p:stCondLst>
                                  <p:childTnLst>
                                    <p:set>
                                      <p:cBhvr>
                                        <p:cTn id="64" dur="1" fill="hold">
                                          <p:stCondLst>
                                            <p:cond delay="0"/>
                                          </p:stCondLst>
                                        </p:cTn>
                                        <p:tgtEl>
                                          <p:spTgt spid="9">
                                            <p:txEl>
                                              <p:pRg st="5" end="5"/>
                                            </p:txEl>
                                          </p:spTgt>
                                        </p:tgtEl>
                                        <p:attrNameLst>
                                          <p:attrName>style.visibility</p:attrName>
                                        </p:attrNameLst>
                                      </p:cBhvr>
                                      <p:to>
                                        <p:strVal val="visible"/>
                                      </p:to>
                                    </p:set>
                                    <p:animEffect transition="in" filter="circle(in)">
                                      <p:cBhvr>
                                        <p:cTn id="65" dur="20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52</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3343317"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RDD: cache()</a:t>
            </a:r>
          </a:p>
        </p:txBody>
      </p:sp>
      <p:sp>
        <p:nvSpPr>
          <p:cNvPr id="4" name="Rectangle 3">
            <a:extLst>
              <a:ext uri="{FF2B5EF4-FFF2-40B4-BE49-F238E27FC236}">
                <a16:creationId xmlns:a16="http://schemas.microsoft.com/office/drawing/2014/main" xmlns="" id="{57C0D534-546C-44AA-A0B8-A330BDDAA33D}"/>
              </a:ext>
            </a:extLst>
          </p:cNvPr>
          <p:cNvSpPr/>
          <p:nvPr/>
        </p:nvSpPr>
        <p:spPr>
          <a:xfrm>
            <a:off x="112736" y="974600"/>
            <a:ext cx="10733937" cy="830997"/>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Persist this RDD with the default storage level (MEMORY_ONLY). We can also check if the RDD is cached or not.</a:t>
            </a:r>
          </a:p>
        </p:txBody>
      </p:sp>
      <p:sp>
        <p:nvSpPr>
          <p:cNvPr id="5" name="Rectangle 4">
            <a:extLst>
              <a:ext uri="{FF2B5EF4-FFF2-40B4-BE49-F238E27FC236}">
                <a16:creationId xmlns:a16="http://schemas.microsoft.com/office/drawing/2014/main" xmlns="" id="{BB806365-786C-4784-A37D-1C0194153D4A}"/>
              </a:ext>
            </a:extLst>
          </p:cNvPr>
          <p:cNvSpPr/>
          <p:nvPr/>
        </p:nvSpPr>
        <p:spPr>
          <a:xfrm>
            <a:off x="537997" y="1938366"/>
            <a:ext cx="6383065" cy="6370975"/>
          </a:xfrm>
          <a:prstGeom prst="rect">
            <a:avLst/>
          </a:prstGeom>
          <a:ln>
            <a:solidFill>
              <a:schemeClr val="accent1"/>
            </a:solidFill>
          </a:ln>
        </p:spPr>
        <p:txBody>
          <a:bodyPr wrap="square">
            <a:spAutoFit/>
          </a:bodyPr>
          <a:lstStyle/>
          <a:p>
            <a:pPr algn="just"/>
            <a:r>
              <a:rPr lang="en-IN" sz="2400" dirty="0">
                <a:latin typeface="Times New Roman" panose="02020603050405020304" pitchFamily="18" charset="0"/>
                <a:cs typeface="Times New Roman" panose="02020603050405020304" pitchFamily="18" charset="0"/>
              </a:rPr>
              <a:t>-------------cache.py----------</a:t>
            </a:r>
          </a:p>
          <a:p>
            <a:pPr algn="just"/>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 </a:t>
            </a:r>
          </a:p>
          <a:p>
            <a:pPr algn="just"/>
            <a:r>
              <a:rPr lang="en-IN" sz="2400" dirty="0" err="1">
                <a:latin typeface="Times New Roman" panose="02020603050405020304" pitchFamily="18" charset="0"/>
                <a:cs typeface="Times New Roman" panose="02020603050405020304" pitchFamily="18" charset="0"/>
              </a:rPr>
              <a:t>sc</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("local", "Cache app") </a:t>
            </a:r>
          </a:p>
          <a:p>
            <a:pPr algn="just"/>
            <a:r>
              <a:rPr lang="en-IN" sz="2400" dirty="0">
                <a:latin typeface="Times New Roman" panose="02020603050405020304" pitchFamily="18" charset="0"/>
                <a:cs typeface="Times New Roman" panose="02020603050405020304" pitchFamily="18" charset="0"/>
              </a:rPr>
              <a:t>words = </a:t>
            </a:r>
            <a:r>
              <a:rPr lang="en-IN" sz="2400" dirty="0" err="1">
                <a:latin typeface="Times New Roman" panose="02020603050405020304" pitchFamily="18" charset="0"/>
                <a:cs typeface="Times New Roman" panose="02020603050405020304" pitchFamily="18" charset="0"/>
              </a:rPr>
              <a:t>sc.parallelize</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scala</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"java",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hadoop</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"spark",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akka</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   "spark vs </a:t>
            </a:r>
            <a:r>
              <a:rPr lang="en-IN" sz="2400" dirty="0" err="1">
                <a:latin typeface="Times New Roman" panose="02020603050405020304" pitchFamily="18" charset="0"/>
                <a:cs typeface="Times New Roman" panose="02020603050405020304" pitchFamily="18" charset="0"/>
              </a:rPr>
              <a:t>hadoop</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and spark"]</a:t>
            </a:r>
          </a:p>
          <a:p>
            <a:pPr algn="just"/>
            <a:r>
              <a:rPr lang="en-IN" sz="2400" dirty="0">
                <a:latin typeface="Times New Roman" panose="02020603050405020304" pitchFamily="18" charset="0"/>
                <a:cs typeface="Times New Roman" panose="02020603050405020304" pitchFamily="18" charset="0"/>
              </a:rPr>
              <a:t>) </a:t>
            </a:r>
          </a:p>
          <a:p>
            <a:pPr algn="just"/>
            <a:r>
              <a:rPr lang="en-IN" sz="2400" dirty="0" err="1">
                <a:latin typeface="Times New Roman" panose="02020603050405020304" pitchFamily="18" charset="0"/>
                <a:cs typeface="Times New Roman" panose="02020603050405020304" pitchFamily="18" charset="0"/>
              </a:rPr>
              <a:t>words.cache</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caching = </a:t>
            </a:r>
            <a:r>
              <a:rPr lang="en-IN" sz="2400" dirty="0" err="1">
                <a:latin typeface="Times New Roman" panose="02020603050405020304" pitchFamily="18" charset="0"/>
                <a:cs typeface="Times New Roman" panose="02020603050405020304" pitchFamily="18" charset="0"/>
              </a:rPr>
              <a:t>words.persist</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is_cached</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print "Words got </a:t>
            </a:r>
            <a:r>
              <a:rPr lang="en-IN" sz="2400" dirty="0" err="1">
                <a:latin typeface="Times New Roman" panose="02020603050405020304" pitchFamily="18" charset="0"/>
                <a:cs typeface="Times New Roman" panose="02020603050405020304" pitchFamily="18" charset="0"/>
              </a:rPr>
              <a:t>chached</a:t>
            </a:r>
            <a:r>
              <a:rPr lang="en-IN" sz="2400" dirty="0">
                <a:latin typeface="Times New Roman" panose="02020603050405020304" pitchFamily="18" charset="0"/>
                <a:cs typeface="Times New Roman" panose="02020603050405020304" pitchFamily="18" charset="0"/>
              </a:rPr>
              <a:t> &gt; %s" % (caching)</a:t>
            </a:r>
          </a:p>
          <a:p>
            <a:pPr algn="just"/>
            <a:r>
              <a:rPr lang="en-IN" sz="2400" dirty="0">
                <a:latin typeface="Times New Roman" panose="02020603050405020304" pitchFamily="18" charset="0"/>
                <a:cs typeface="Times New Roman" panose="02020603050405020304" pitchFamily="18" charset="0"/>
              </a:rPr>
              <a:t>-----------------cache.py---------------</a:t>
            </a:r>
          </a:p>
        </p:txBody>
      </p:sp>
      <p:sp>
        <p:nvSpPr>
          <p:cNvPr id="7" name="Rectangle 6">
            <a:extLst>
              <a:ext uri="{FF2B5EF4-FFF2-40B4-BE49-F238E27FC236}">
                <a16:creationId xmlns:a16="http://schemas.microsoft.com/office/drawing/2014/main" xmlns="" id="{99D7C701-2C23-477E-8867-A38F13BE394A}"/>
              </a:ext>
            </a:extLst>
          </p:cNvPr>
          <p:cNvSpPr/>
          <p:nvPr/>
        </p:nvSpPr>
        <p:spPr>
          <a:xfrm>
            <a:off x="4862618" y="3640258"/>
            <a:ext cx="6495689" cy="1200329"/>
          </a:xfrm>
          <a:prstGeom prst="rect">
            <a:avLst/>
          </a:prstGeom>
          <a:ln>
            <a:solidFill>
              <a:schemeClr val="accent1"/>
            </a:solidFill>
          </a:ln>
        </p:spPr>
        <p:txBody>
          <a:bodyPr wrap="none">
            <a:spAutoFit/>
          </a:bodyPr>
          <a:lstStyle/>
          <a:p>
            <a:r>
              <a:rPr lang="en-IN" sz="2400" dirty="0"/>
              <a:t>$SPARK_HOME/bin/spark-submit cache.py</a:t>
            </a:r>
          </a:p>
          <a:p>
            <a:endParaRPr lang="en-IN" sz="2400" dirty="0"/>
          </a:p>
          <a:p>
            <a:r>
              <a:rPr lang="en-IN" sz="2400" dirty="0"/>
              <a:t>Words got cached -&gt; True</a:t>
            </a:r>
          </a:p>
        </p:txBody>
      </p:sp>
    </p:spTree>
    <p:extLst>
      <p:ext uri="{BB962C8B-B14F-4D97-AF65-F5344CB8AC3E}">
        <p14:creationId xmlns:p14="http://schemas.microsoft.com/office/powerpoint/2010/main" val="25678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circle(in)">
                                      <p:cBhvr>
                                        <p:cTn id="14" dur="20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down)">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wipe(down)">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wipe(down)">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wipe(down)">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wipe(down)">
                                      <p:cBhvr>
                                        <p:cTn id="39" dur="500"/>
                                        <p:tgtEl>
                                          <p:spTgt spid="5">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5">
                                            <p:txEl>
                                              <p:pRg st="5" end="5"/>
                                            </p:txEl>
                                          </p:spTgt>
                                        </p:tgtEl>
                                        <p:attrNameLst>
                                          <p:attrName>style.visibility</p:attrName>
                                        </p:attrNameLst>
                                      </p:cBhvr>
                                      <p:to>
                                        <p:strVal val="visible"/>
                                      </p:to>
                                    </p:set>
                                    <p:animEffect transition="in" filter="wipe(down)">
                                      <p:cBhvr>
                                        <p:cTn id="44" dur="500"/>
                                        <p:tgtEl>
                                          <p:spTgt spid="5">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wipe(down)">
                                      <p:cBhvr>
                                        <p:cTn id="49" dur="500"/>
                                        <p:tgtEl>
                                          <p:spTgt spid="5">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5">
                                            <p:txEl>
                                              <p:pRg st="7" end="7"/>
                                            </p:txEl>
                                          </p:spTgt>
                                        </p:tgtEl>
                                        <p:attrNameLst>
                                          <p:attrName>style.visibility</p:attrName>
                                        </p:attrNameLst>
                                      </p:cBhvr>
                                      <p:to>
                                        <p:strVal val="visible"/>
                                      </p:to>
                                    </p:set>
                                    <p:animEffect transition="in" filter="wipe(down)">
                                      <p:cBhvr>
                                        <p:cTn id="54" dur="500"/>
                                        <p:tgtEl>
                                          <p:spTgt spid="5">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animEffect transition="in" filter="wipe(down)">
                                      <p:cBhvr>
                                        <p:cTn id="59" dur="500"/>
                                        <p:tgtEl>
                                          <p:spTgt spid="5">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5">
                                            <p:txEl>
                                              <p:pRg st="9" end="9"/>
                                            </p:txEl>
                                          </p:spTgt>
                                        </p:tgtEl>
                                        <p:attrNameLst>
                                          <p:attrName>style.visibility</p:attrName>
                                        </p:attrNameLst>
                                      </p:cBhvr>
                                      <p:to>
                                        <p:strVal val="visible"/>
                                      </p:to>
                                    </p:set>
                                    <p:animEffect transition="in" filter="wipe(down)">
                                      <p:cBhvr>
                                        <p:cTn id="64" dur="500"/>
                                        <p:tgtEl>
                                          <p:spTgt spid="5">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5">
                                            <p:txEl>
                                              <p:pRg st="10" end="10"/>
                                            </p:txEl>
                                          </p:spTgt>
                                        </p:tgtEl>
                                        <p:attrNameLst>
                                          <p:attrName>style.visibility</p:attrName>
                                        </p:attrNameLst>
                                      </p:cBhvr>
                                      <p:to>
                                        <p:strVal val="visible"/>
                                      </p:to>
                                    </p:set>
                                    <p:animEffect transition="in" filter="wipe(down)">
                                      <p:cBhvr>
                                        <p:cTn id="69" dur="500"/>
                                        <p:tgtEl>
                                          <p:spTgt spid="5">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5">
                                            <p:txEl>
                                              <p:pRg st="11" end="11"/>
                                            </p:txEl>
                                          </p:spTgt>
                                        </p:tgtEl>
                                        <p:attrNameLst>
                                          <p:attrName>style.visibility</p:attrName>
                                        </p:attrNameLst>
                                      </p:cBhvr>
                                      <p:to>
                                        <p:strVal val="visible"/>
                                      </p:to>
                                    </p:set>
                                    <p:animEffect transition="in" filter="wipe(down)">
                                      <p:cBhvr>
                                        <p:cTn id="74" dur="500"/>
                                        <p:tgtEl>
                                          <p:spTgt spid="5">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animEffect transition="in" filter="wipe(down)">
                                      <p:cBhvr>
                                        <p:cTn id="79" dur="500"/>
                                        <p:tgtEl>
                                          <p:spTgt spid="5">
                                            <p:txEl>
                                              <p:pRg st="12" end="1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5">
                                            <p:txEl>
                                              <p:pRg st="13" end="13"/>
                                            </p:txEl>
                                          </p:spTgt>
                                        </p:tgtEl>
                                        <p:attrNameLst>
                                          <p:attrName>style.visibility</p:attrName>
                                        </p:attrNameLst>
                                      </p:cBhvr>
                                      <p:to>
                                        <p:strVal val="visible"/>
                                      </p:to>
                                    </p:set>
                                    <p:animEffect transition="in" filter="wipe(down)">
                                      <p:cBhvr>
                                        <p:cTn id="84" dur="500"/>
                                        <p:tgtEl>
                                          <p:spTgt spid="5">
                                            <p:txEl>
                                              <p:pRg st="13" end="1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5">
                                            <p:txEl>
                                              <p:pRg st="14" end="14"/>
                                            </p:txEl>
                                          </p:spTgt>
                                        </p:tgtEl>
                                        <p:attrNameLst>
                                          <p:attrName>style.visibility</p:attrName>
                                        </p:attrNameLst>
                                      </p:cBhvr>
                                      <p:to>
                                        <p:strVal val="visible"/>
                                      </p:to>
                                    </p:set>
                                    <p:animEffect transition="in" filter="wipe(down)">
                                      <p:cBhvr>
                                        <p:cTn id="89" dur="500"/>
                                        <p:tgtEl>
                                          <p:spTgt spid="5">
                                            <p:txEl>
                                              <p:pRg st="14" end="14"/>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5">
                                            <p:txEl>
                                              <p:pRg st="15" end="15"/>
                                            </p:txEl>
                                          </p:spTgt>
                                        </p:tgtEl>
                                        <p:attrNameLst>
                                          <p:attrName>style.visibility</p:attrName>
                                        </p:attrNameLst>
                                      </p:cBhvr>
                                      <p:to>
                                        <p:strVal val="visible"/>
                                      </p:to>
                                    </p:set>
                                    <p:animEffect transition="in" filter="wipe(down)">
                                      <p:cBhvr>
                                        <p:cTn id="94" dur="500"/>
                                        <p:tgtEl>
                                          <p:spTgt spid="5">
                                            <p:txEl>
                                              <p:pRg st="15" end="15"/>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5">
                                            <p:txEl>
                                              <p:pRg st="16" end="16"/>
                                            </p:txEl>
                                          </p:spTgt>
                                        </p:tgtEl>
                                        <p:attrNameLst>
                                          <p:attrName>style.visibility</p:attrName>
                                        </p:attrNameLst>
                                      </p:cBhvr>
                                      <p:to>
                                        <p:strVal val="visible"/>
                                      </p:to>
                                    </p:set>
                                    <p:animEffect transition="in" filter="wipe(down)">
                                      <p:cBhvr>
                                        <p:cTn id="99" dur="500"/>
                                        <p:tgtEl>
                                          <p:spTgt spid="5">
                                            <p:txEl>
                                              <p:pRg st="16" end="16"/>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6" presetClass="entr" presetSubtype="16" fill="hold" grpId="0" nodeType="clickEffect">
                                  <p:stCondLst>
                                    <p:cond delay="0"/>
                                  </p:stCondLst>
                                  <p:childTnLst>
                                    <p:set>
                                      <p:cBhvr>
                                        <p:cTn id="103" dur="1" fill="hold">
                                          <p:stCondLst>
                                            <p:cond delay="0"/>
                                          </p:stCondLst>
                                        </p:cTn>
                                        <p:tgtEl>
                                          <p:spTgt spid="7"/>
                                        </p:tgtEl>
                                        <p:attrNameLst>
                                          <p:attrName>style.visibility</p:attrName>
                                        </p:attrNameLst>
                                      </p:cBhvr>
                                      <p:to>
                                        <p:strVal val="visible"/>
                                      </p:to>
                                    </p:set>
                                    <p:animEffect transition="in" filter="circle(in)">
                                      <p:cBhvr>
                                        <p:cTn id="10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53</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5314007"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Broadcast &amp; Accumulator</a:t>
            </a:r>
          </a:p>
        </p:txBody>
      </p:sp>
      <p:sp>
        <p:nvSpPr>
          <p:cNvPr id="5" name="Rectangle 4">
            <a:extLst>
              <a:ext uri="{FF2B5EF4-FFF2-40B4-BE49-F238E27FC236}">
                <a16:creationId xmlns:a16="http://schemas.microsoft.com/office/drawing/2014/main" xmlns="" id="{BB806365-786C-4784-A37D-1C0194153D4A}"/>
              </a:ext>
            </a:extLst>
          </p:cNvPr>
          <p:cNvSpPr/>
          <p:nvPr/>
        </p:nvSpPr>
        <p:spPr>
          <a:xfrm>
            <a:off x="261115" y="4032539"/>
            <a:ext cx="10951361" cy="1569660"/>
          </a:xfrm>
          <a:prstGeom prst="rect">
            <a:avLst/>
          </a:prstGeom>
          <a:ln>
            <a:solidFill>
              <a:schemeClr val="accent1"/>
            </a:solidFill>
          </a:ln>
        </p:spPr>
        <p:txBody>
          <a:bodyPr wrap="square">
            <a:spAutoFit/>
          </a:bodyPr>
          <a:lstStyle/>
          <a:p>
            <a:pPr algn="just"/>
            <a:r>
              <a:rPr lang="en-US" sz="2400" u="sng" dirty="0">
                <a:solidFill>
                  <a:schemeClr val="accent3"/>
                </a:solidFill>
                <a:latin typeface="Times New Roman" panose="02020603050405020304" pitchFamily="18" charset="0"/>
                <a:cs typeface="Times New Roman" panose="02020603050405020304" pitchFamily="18" charset="0"/>
              </a:rPr>
              <a:t>Broadcast</a:t>
            </a:r>
          </a:p>
          <a:p>
            <a:pPr algn="just"/>
            <a:endParaRPr lang="en-US" sz="2400" u="sng" dirty="0">
              <a:solidFill>
                <a:schemeClr val="accent3"/>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Broadcast variables are used to save the copy of data across all nodes. This variable is cached on all the machines and not sent on machines with tasks.  </a:t>
            </a:r>
            <a:endParaRPr lang="en-IN"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451FEE4E-FDB2-40B0-AF72-14EE9EB6A6BA}"/>
              </a:ext>
            </a:extLst>
          </p:cNvPr>
          <p:cNvSpPr/>
          <p:nvPr/>
        </p:nvSpPr>
        <p:spPr>
          <a:xfrm>
            <a:off x="159226" y="1031023"/>
            <a:ext cx="11002764" cy="2769989"/>
          </a:xfrm>
          <a:prstGeom prst="rect">
            <a:avLst/>
          </a:prstGeom>
          <a:ln>
            <a:solidFill>
              <a:schemeClr val="accent1"/>
            </a:solidFill>
          </a:ln>
        </p:spPr>
        <p:txBody>
          <a:bodyPr wrap="square">
            <a:spAutoFit/>
          </a:bodyPr>
          <a:lstStyle/>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For parallel processing, Apache Spark uses shared variables. A copy of shared variable goes on each node of the cluster when the driver sends a task to the executor on the cluster, so that it can be used for performing tasks.</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There are two types of shared variables supported by Apache Spark-</a:t>
            </a:r>
          </a:p>
          <a:p>
            <a:pPr marL="914400" lvl="1"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Broadcast</a:t>
            </a:r>
          </a:p>
          <a:p>
            <a:pPr marL="914400" lvl="1" indent="-457200" algn="just">
              <a:spcBef>
                <a:spcPts val="600"/>
              </a:spcBef>
              <a:spcAft>
                <a:spcPts val="600"/>
              </a:spcAft>
              <a:buFont typeface="+mj-lt"/>
              <a:buAutoNum type="arabicPeriod"/>
            </a:pPr>
            <a:r>
              <a:rPr lang="en-US" sz="2400" dirty="0">
                <a:latin typeface="Times New Roman" panose="02020603050405020304" pitchFamily="18" charset="0"/>
                <a:cs typeface="Times New Roman" panose="02020603050405020304" pitchFamily="18" charset="0"/>
              </a:rPr>
              <a:t>Accumulator</a:t>
            </a:r>
          </a:p>
        </p:txBody>
      </p:sp>
      <p:sp>
        <p:nvSpPr>
          <p:cNvPr id="10" name="Rectangle 9">
            <a:extLst>
              <a:ext uri="{FF2B5EF4-FFF2-40B4-BE49-F238E27FC236}">
                <a16:creationId xmlns:a16="http://schemas.microsoft.com/office/drawing/2014/main" xmlns="" id="{4143E811-11FE-4A1E-A1A1-59840B4B5913}"/>
              </a:ext>
            </a:extLst>
          </p:cNvPr>
          <p:cNvSpPr/>
          <p:nvPr/>
        </p:nvSpPr>
        <p:spPr>
          <a:xfrm>
            <a:off x="195297" y="5810592"/>
            <a:ext cx="4014096" cy="2308324"/>
          </a:xfrm>
          <a:prstGeom prst="rect">
            <a:avLst/>
          </a:prstGeom>
          <a:ln>
            <a:solidFill>
              <a:schemeClr val="accent1"/>
            </a:solidFill>
          </a:ln>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pyspark.Broadcast</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a:t>
            </a:r>
            <a:r>
              <a:rPr lang="en-US" sz="2400" dirty="0">
                <a:latin typeface="Times New Roman" panose="02020603050405020304" pitchFamily="18" charset="0"/>
                <a:cs typeface="Times New Roman" panose="02020603050405020304" pitchFamily="18" charset="0"/>
              </a:rPr>
              <a:t> = None, </a:t>
            </a:r>
          </a:p>
          <a:p>
            <a:r>
              <a:rPr lang="en-US" sz="2400" dirty="0">
                <a:latin typeface="Times New Roman" panose="02020603050405020304" pitchFamily="18" charset="0"/>
                <a:cs typeface="Times New Roman" panose="02020603050405020304" pitchFamily="18" charset="0"/>
              </a:rPr>
              <a:t>   value = None,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pickle_registry</a:t>
            </a:r>
            <a:r>
              <a:rPr lang="en-US" sz="2400" dirty="0">
                <a:latin typeface="Times New Roman" panose="02020603050405020304" pitchFamily="18" charset="0"/>
                <a:cs typeface="Times New Roman" panose="02020603050405020304" pitchFamily="18" charset="0"/>
              </a:rPr>
              <a:t> = None, </a:t>
            </a:r>
          </a:p>
          <a:p>
            <a:r>
              <a:rPr lang="en-US" sz="2400" dirty="0">
                <a:latin typeface="Times New Roman" panose="02020603050405020304" pitchFamily="18" charset="0"/>
                <a:cs typeface="Times New Roman" panose="02020603050405020304" pitchFamily="18" charset="0"/>
              </a:rPr>
              <a:t>   path = None</a:t>
            </a:r>
          </a:p>
          <a:p>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xmlns="" id="{0D75D878-0030-493E-AEFA-F6E63003886A}"/>
              </a:ext>
            </a:extLst>
          </p:cNvPr>
          <p:cNvSpPr/>
          <p:nvPr/>
        </p:nvSpPr>
        <p:spPr>
          <a:xfrm>
            <a:off x="4539321" y="5918512"/>
            <a:ext cx="5829300" cy="1200329"/>
          </a:xfrm>
          <a:prstGeom prst="rect">
            <a:avLst/>
          </a:prstGeom>
          <a:ln>
            <a:solidFill>
              <a:schemeClr val="accent1"/>
            </a:solidFill>
          </a:ln>
        </p:spPr>
        <p:txBody>
          <a:bodyPr>
            <a:spAutoFit/>
          </a:bodyPr>
          <a:lstStyle/>
          <a:p>
            <a:pPr algn="just"/>
            <a:r>
              <a:rPr lang="en-US" sz="2400" dirty="0">
                <a:latin typeface="Times New Roman" panose="02020603050405020304" pitchFamily="18" charset="0"/>
                <a:cs typeface="Times New Roman" panose="02020603050405020304" pitchFamily="18" charset="0"/>
              </a:rPr>
              <a:t>A Broadcast variable has an attribute called value, which stores the data and is used to return a broadcasted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55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down)">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down)">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circle(in)">
                                      <p:cBhvr>
                                        <p:cTn id="24" dur="2000"/>
                                        <p:tgtEl>
                                          <p:spTgt spid="10">
                                            <p:txEl>
                                              <p:pRg st="0" end="0"/>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circle(in)">
                                      <p:cBhvr>
                                        <p:cTn id="27" dur="2000"/>
                                        <p:tgtEl>
                                          <p:spTgt spid="10">
                                            <p:txEl>
                                              <p:pRg st="1" end="1"/>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10">
                                            <p:txEl>
                                              <p:pRg st="2" end="2"/>
                                            </p:txEl>
                                          </p:spTgt>
                                        </p:tgtEl>
                                        <p:attrNameLst>
                                          <p:attrName>style.visibility</p:attrName>
                                        </p:attrNameLst>
                                      </p:cBhvr>
                                      <p:to>
                                        <p:strVal val="visible"/>
                                      </p:to>
                                    </p:set>
                                    <p:animEffect transition="in" filter="circle(in)">
                                      <p:cBhvr>
                                        <p:cTn id="30" dur="2000"/>
                                        <p:tgtEl>
                                          <p:spTgt spid="10">
                                            <p:txEl>
                                              <p:pRg st="2" end="2"/>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animEffect transition="in" filter="circle(in)">
                                      <p:cBhvr>
                                        <p:cTn id="33" dur="2000"/>
                                        <p:tgtEl>
                                          <p:spTgt spid="10">
                                            <p:txEl>
                                              <p:pRg st="3" end="3"/>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10">
                                            <p:txEl>
                                              <p:pRg st="4" end="4"/>
                                            </p:txEl>
                                          </p:spTgt>
                                        </p:tgtEl>
                                        <p:attrNameLst>
                                          <p:attrName>style.visibility</p:attrName>
                                        </p:attrNameLst>
                                      </p:cBhvr>
                                      <p:to>
                                        <p:strVal val="visible"/>
                                      </p:to>
                                    </p:set>
                                    <p:animEffect transition="in" filter="circle(in)">
                                      <p:cBhvr>
                                        <p:cTn id="36" dur="2000"/>
                                        <p:tgtEl>
                                          <p:spTgt spid="10">
                                            <p:txEl>
                                              <p:pRg st="4" end="4"/>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10">
                                            <p:txEl>
                                              <p:pRg st="5" end="5"/>
                                            </p:txEl>
                                          </p:spTgt>
                                        </p:tgtEl>
                                        <p:attrNameLst>
                                          <p:attrName>style.visibility</p:attrName>
                                        </p:attrNameLst>
                                      </p:cBhvr>
                                      <p:to>
                                        <p:strVal val="visible"/>
                                      </p:to>
                                    </p:set>
                                    <p:animEffect transition="in" filter="circle(in)">
                                      <p:cBhvr>
                                        <p:cTn id="39" dur="2000"/>
                                        <p:tgtEl>
                                          <p:spTgt spid="10">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1">
                                            <p:txEl>
                                              <p:pRg st="0" end="0"/>
                                            </p:txEl>
                                          </p:spTgt>
                                        </p:tgtEl>
                                        <p:attrNameLst>
                                          <p:attrName>style.visibility</p:attrName>
                                        </p:attrNameLst>
                                      </p:cBhvr>
                                      <p:to>
                                        <p:strVal val="visible"/>
                                      </p:to>
                                    </p:set>
                                    <p:animEffect transition="in" filter="fade">
                                      <p:cBhvr>
                                        <p:cTn id="44" dur="1000"/>
                                        <p:tgtEl>
                                          <p:spTgt spid="11">
                                            <p:txEl>
                                              <p:pRg st="0" end="0"/>
                                            </p:txEl>
                                          </p:spTgt>
                                        </p:tgtEl>
                                      </p:cBhvr>
                                    </p:animEffect>
                                    <p:anim calcmode="lin" valueType="num">
                                      <p:cBhvr>
                                        <p:cTn id="4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54</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5314007"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Usage of Broadcast</a:t>
            </a:r>
          </a:p>
        </p:txBody>
      </p:sp>
      <p:sp>
        <p:nvSpPr>
          <p:cNvPr id="7" name="Rectangle 6">
            <a:extLst>
              <a:ext uri="{FF2B5EF4-FFF2-40B4-BE49-F238E27FC236}">
                <a16:creationId xmlns:a16="http://schemas.microsoft.com/office/drawing/2014/main" xmlns="" id="{30F75EDA-D942-44AC-8B2B-A5253A545336}"/>
              </a:ext>
            </a:extLst>
          </p:cNvPr>
          <p:cNvSpPr/>
          <p:nvPr/>
        </p:nvSpPr>
        <p:spPr>
          <a:xfrm>
            <a:off x="109331" y="1204352"/>
            <a:ext cx="10466734" cy="3416320"/>
          </a:xfrm>
          <a:prstGeom prst="rect">
            <a:avLst/>
          </a:prstGeom>
          <a:ln>
            <a:solidFill>
              <a:schemeClr val="accent1"/>
            </a:solidFill>
          </a:ln>
        </p:spPr>
        <p:txBody>
          <a:bodyPr wrap="square">
            <a:spAutoFit/>
          </a:bodyPr>
          <a:lstStyle/>
          <a:p>
            <a:pPr algn="just"/>
            <a:r>
              <a:rPr lang="en-IN" sz="2400" dirty="0">
                <a:latin typeface="Times New Roman" panose="02020603050405020304" pitchFamily="18" charset="0"/>
                <a:cs typeface="Times New Roman" panose="02020603050405020304" pitchFamily="18" charset="0"/>
              </a:rPr>
              <a:t>----------------------------------------broadcast.py------------------</a:t>
            </a:r>
          </a:p>
          <a:p>
            <a:pPr algn="just"/>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 </a:t>
            </a:r>
          </a:p>
          <a:p>
            <a:pPr algn="just"/>
            <a:r>
              <a:rPr lang="en-IN" sz="2400" dirty="0" err="1">
                <a:latin typeface="Times New Roman" panose="02020603050405020304" pitchFamily="18" charset="0"/>
                <a:cs typeface="Times New Roman" panose="02020603050405020304" pitchFamily="18" charset="0"/>
              </a:rPr>
              <a:t>sc</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("local", "Broadcast app") </a:t>
            </a:r>
          </a:p>
          <a:p>
            <a:pPr algn="just"/>
            <a:r>
              <a:rPr lang="en-IN" sz="2400" dirty="0" err="1">
                <a:latin typeface="Times New Roman" panose="02020603050405020304" pitchFamily="18" charset="0"/>
                <a:cs typeface="Times New Roman" panose="02020603050405020304" pitchFamily="18" charset="0"/>
              </a:rPr>
              <a:t>words_new</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sc.broadcast</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scala</a:t>
            </a:r>
            <a:r>
              <a:rPr lang="en-IN" sz="2400" dirty="0">
                <a:latin typeface="Times New Roman" panose="02020603050405020304" pitchFamily="18" charset="0"/>
                <a:cs typeface="Times New Roman" panose="02020603050405020304" pitchFamily="18" charset="0"/>
              </a:rPr>
              <a:t>", "java", "</a:t>
            </a:r>
            <a:r>
              <a:rPr lang="en-IN" sz="2400" dirty="0" err="1">
                <a:latin typeface="Times New Roman" panose="02020603050405020304" pitchFamily="18" charset="0"/>
                <a:cs typeface="Times New Roman" panose="02020603050405020304" pitchFamily="18" charset="0"/>
              </a:rPr>
              <a:t>hadoop</a:t>
            </a:r>
            <a:r>
              <a:rPr lang="en-IN" sz="2400" dirty="0">
                <a:latin typeface="Times New Roman" panose="02020603050405020304" pitchFamily="18" charset="0"/>
                <a:cs typeface="Times New Roman" panose="02020603050405020304" pitchFamily="18" charset="0"/>
              </a:rPr>
              <a:t>", "spark", "</a:t>
            </a:r>
            <a:r>
              <a:rPr lang="en-IN" sz="2400" dirty="0" err="1">
                <a:latin typeface="Times New Roman" panose="02020603050405020304" pitchFamily="18" charset="0"/>
                <a:cs typeface="Times New Roman" panose="02020603050405020304" pitchFamily="18" charset="0"/>
              </a:rPr>
              <a:t>akka</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data = </a:t>
            </a:r>
            <a:r>
              <a:rPr lang="en-IN" sz="2400" dirty="0" err="1">
                <a:latin typeface="Times New Roman" panose="02020603050405020304" pitchFamily="18" charset="0"/>
                <a:cs typeface="Times New Roman" panose="02020603050405020304" pitchFamily="18" charset="0"/>
              </a:rPr>
              <a:t>words_new.value</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print "Stored data -&gt; %s" % (data) </a:t>
            </a:r>
          </a:p>
          <a:p>
            <a:pPr algn="just"/>
            <a:r>
              <a:rPr lang="en-IN" sz="2400" dirty="0" err="1">
                <a:latin typeface="Times New Roman" panose="02020603050405020304" pitchFamily="18" charset="0"/>
                <a:cs typeface="Times New Roman" panose="02020603050405020304" pitchFamily="18" charset="0"/>
              </a:rPr>
              <a:t>elem</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words_new.value</a:t>
            </a:r>
            <a:r>
              <a:rPr lang="en-IN" sz="2400" dirty="0">
                <a:latin typeface="Times New Roman" panose="02020603050405020304" pitchFamily="18" charset="0"/>
                <a:cs typeface="Times New Roman" panose="02020603050405020304" pitchFamily="18" charset="0"/>
              </a:rPr>
              <a:t>[2] </a:t>
            </a:r>
          </a:p>
          <a:p>
            <a:pPr algn="just"/>
            <a:r>
              <a:rPr lang="en-IN" sz="2400" dirty="0">
                <a:latin typeface="Times New Roman" panose="02020603050405020304" pitchFamily="18" charset="0"/>
                <a:cs typeface="Times New Roman" panose="02020603050405020304" pitchFamily="18" charset="0"/>
              </a:rPr>
              <a:t>print "Printing a particular element in RDD -&gt; %s" % (</a:t>
            </a:r>
            <a:r>
              <a:rPr lang="en-IN" sz="2400" dirty="0" err="1">
                <a:latin typeface="Times New Roman" panose="02020603050405020304" pitchFamily="18" charset="0"/>
                <a:cs typeface="Times New Roman" panose="02020603050405020304" pitchFamily="18" charset="0"/>
              </a:rPr>
              <a:t>elem</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---------------------broadcast.py-----------------------------</a:t>
            </a:r>
          </a:p>
        </p:txBody>
      </p:sp>
      <p:sp>
        <p:nvSpPr>
          <p:cNvPr id="4" name="Rectangle 3">
            <a:extLst>
              <a:ext uri="{FF2B5EF4-FFF2-40B4-BE49-F238E27FC236}">
                <a16:creationId xmlns:a16="http://schemas.microsoft.com/office/drawing/2014/main" xmlns="" id="{07C885D0-8FA9-41C9-92BC-735CDB9C9F95}"/>
              </a:ext>
            </a:extLst>
          </p:cNvPr>
          <p:cNvSpPr/>
          <p:nvPr/>
        </p:nvSpPr>
        <p:spPr>
          <a:xfrm>
            <a:off x="109331" y="4768088"/>
            <a:ext cx="6174062" cy="461665"/>
          </a:xfrm>
          <a:prstGeom prst="rect">
            <a:avLst/>
          </a:prstGeom>
          <a:ln>
            <a:solidFill>
              <a:schemeClr val="accent1"/>
            </a:solidFill>
          </a:ln>
        </p:spPr>
        <p:txBody>
          <a:bodyPr wrap="none">
            <a:spAutoFit/>
          </a:bodyPr>
          <a:lstStyle/>
          <a:p>
            <a:pPr algn="just"/>
            <a:r>
              <a:rPr lang="en-US" sz="2400" dirty="0">
                <a:latin typeface="Times New Roman" panose="02020603050405020304" pitchFamily="18" charset="0"/>
                <a:cs typeface="Times New Roman" panose="02020603050405020304" pitchFamily="18" charset="0"/>
              </a:rPr>
              <a:t>$SPARK_HOME/bin/spark-submit broadcast.py</a:t>
            </a:r>
          </a:p>
        </p:txBody>
      </p:sp>
      <p:sp>
        <p:nvSpPr>
          <p:cNvPr id="9" name="Rectangle 8">
            <a:extLst>
              <a:ext uri="{FF2B5EF4-FFF2-40B4-BE49-F238E27FC236}">
                <a16:creationId xmlns:a16="http://schemas.microsoft.com/office/drawing/2014/main" xmlns="" id="{1016F40D-A744-473A-BC05-DEF7A34B68D7}"/>
              </a:ext>
            </a:extLst>
          </p:cNvPr>
          <p:cNvSpPr/>
          <p:nvPr/>
        </p:nvSpPr>
        <p:spPr>
          <a:xfrm>
            <a:off x="1371217" y="5251041"/>
            <a:ext cx="6811086" cy="30469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IN" sz="2400" dirty="0">
                <a:latin typeface="Times New Roman" panose="02020603050405020304" pitchFamily="18" charset="0"/>
                <a:cs typeface="Times New Roman" panose="02020603050405020304" pitchFamily="18" charset="0"/>
              </a:rPr>
              <a:t>Stored data -&gt;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scala</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'java',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hadoop</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'spark',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akka</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Printing a particular element in RDD -&gt; </a:t>
            </a:r>
            <a:r>
              <a:rPr lang="en-IN" sz="2400" dirty="0" err="1">
                <a:latin typeface="Times New Roman" panose="02020603050405020304" pitchFamily="18" charset="0"/>
                <a:cs typeface="Times New Roman" panose="02020603050405020304" pitchFamily="18" charset="0"/>
              </a:rPr>
              <a:t>hadoop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99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circle(in)">
                                      <p:cBhvr>
                                        <p:cTn id="14" dur="2000"/>
                                        <p:tgtEl>
                                          <p:spTgt spid="7">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circle(in)">
                                      <p:cBhvr>
                                        <p:cTn id="17" dur="2000"/>
                                        <p:tgtEl>
                                          <p:spTgt spid="7">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circle(in)">
                                      <p:cBhvr>
                                        <p:cTn id="20" dur="2000"/>
                                        <p:tgtEl>
                                          <p:spTgt spid="7">
                                            <p:txEl>
                                              <p:pRg st="2" end="2"/>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circle(in)">
                                      <p:cBhvr>
                                        <p:cTn id="23" dur="2000"/>
                                        <p:tgtEl>
                                          <p:spTgt spid="7">
                                            <p:txEl>
                                              <p:pRg st="3" end="3"/>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circle(in)">
                                      <p:cBhvr>
                                        <p:cTn id="26" dur="2000"/>
                                        <p:tgtEl>
                                          <p:spTgt spid="7">
                                            <p:txEl>
                                              <p:pRg st="4" end="4"/>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circle(in)">
                                      <p:cBhvr>
                                        <p:cTn id="29" dur="2000"/>
                                        <p:tgtEl>
                                          <p:spTgt spid="7">
                                            <p:txEl>
                                              <p:pRg st="5" end="5"/>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circle(in)">
                                      <p:cBhvr>
                                        <p:cTn id="32" dur="2000"/>
                                        <p:tgtEl>
                                          <p:spTgt spid="7">
                                            <p:txEl>
                                              <p:pRg st="6" end="6"/>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circle(in)">
                                      <p:cBhvr>
                                        <p:cTn id="35" dur="2000"/>
                                        <p:tgtEl>
                                          <p:spTgt spid="7">
                                            <p:txEl>
                                              <p:pRg st="7" end="7"/>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7">
                                            <p:txEl>
                                              <p:pRg st="8" end="8"/>
                                            </p:txEl>
                                          </p:spTgt>
                                        </p:tgtEl>
                                        <p:attrNameLst>
                                          <p:attrName>style.visibility</p:attrName>
                                        </p:attrNameLst>
                                      </p:cBhvr>
                                      <p:to>
                                        <p:strVal val="visible"/>
                                      </p:to>
                                    </p:set>
                                    <p:animEffect transition="in" filter="circle(in)">
                                      <p:cBhvr>
                                        <p:cTn id="38" dur="2000"/>
                                        <p:tgtEl>
                                          <p:spTgt spid="7">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circle(in)">
                                      <p:cBhvr>
                                        <p:cTn id="43" dur="2000"/>
                                        <p:tgtEl>
                                          <p:spTgt spid="4">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9">
                                            <p:txEl>
                                              <p:pRg st="0" end="0"/>
                                            </p:txEl>
                                          </p:spTgt>
                                        </p:tgtEl>
                                        <p:attrNameLst>
                                          <p:attrName>style.visibility</p:attrName>
                                        </p:attrNameLst>
                                      </p:cBhvr>
                                      <p:to>
                                        <p:strVal val="visible"/>
                                      </p:to>
                                    </p:set>
                                    <p:animEffect transition="in" filter="barn(inVertical)">
                                      <p:cBhvr>
                                        <p:cTn id="48" dur="500"/>
                                        <p:tgtEl>
                                          <p:spTgt spid="9">
                                            <p:txEl>
                                              <p:pRg st="0" end="0"/>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9">
                                            <p:txEl>
                                              <p:pRg st="1" end="1"/>
                                            </p:txEl>
                                          </p:spTgt>
                                        </p:tgtEl>
                                        <p:attrNameLst>
                                          <p:attrName>style.visibility</p:attrName>
                                        </p:attrNameLst>
                                      </p:cBhvr>
                                      <p:to>
                                        <p:strVal val="visible"/>
                                      </p:to>
                                    </p:set>
                                    <p:animEffect transition="in" filter="barn(inVertical)">
                                      <p:cBhvr>
                                        <p:cTn id="51" dur="500"/>
                                        <p:tgtEl>
                                          <p:spTgt spid="9">
                                            <p:txEl>
                                              <p:pRg st="1" end="1"/>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9">
                                            <p:txEl>
                                              <p:pRg st="2" end="2"/>
                                            </p:txEl>
                                          </p:spTgt>
                                        </p:tgtEl>
                                        <p:attrNameLst>
                                          <p:attrName>style.visibility</p:attrName>
                                        </p:attrNameLst>
                                      </p:cBhvr>
                                      <p:to>
                                        <p:strVal val="visible"/>
                                      </p:to>
                                    </p:set>
                                    <p:animEffect transition="in" filter="barn(inVertical)">
                                      <p:cBhvr>
                                        <p:cTn id="54" dur="500"/>
                                        <p:tgtEl>
                                          <p:spTgt spid="9">
                                            <p:txEl>
                                              <p:pRg st="2" end="2"/>
                                            </p:txEl>
                                          </p:spTgt>
                                        </p:tgtEl>
                                      </p:cBhvr>
                                    </p:animEffect>
                                  </p:childTnLst>
                                </p:cTn>
                              </p:par>
                              <p:par>
                                <p:cTn id="55" presetID="16" presetClass="entr" presetSubtype="21" fill="hold" nodeType="with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animEffect transition="in" filter="barn(inVertical)">
                                      <p:cBhvr>
                                        <p:cTn id="57" dur="500"/>
                                        <p:tgtEl>
                                          <p:spTgt spid="9">
                                            <p:txEl>
                                              <p:pRg st="3" end="3"/>
                                            </p:txEl>
                                          </p:spTgt>
                                        </p:tgtEl>
                                      </p:cBhvr>
                                    </p:animEffect>
                                  </p:childTnLst>
                                </p:cTn>
                              </p:par>
                              <p:par>
                                <p:cTn id="58" presetID="16" presetClass="entr" presetSubtype="21" fill="hold" nodeType="withEffect">
                                  <p:stCondLst>
                                    <p:cond delay="0"/>
                                  </p:stCondLst>
                                  <p:childTnLst>
                                    <p:set>
                                      <p:cBhvr>
                                        <p:cTn id="59" dur="1" fill="hold">
                                          <p:stCondLst>
                                            <p:cond delay="0"/>
                                          </p:stCondLst>
                                        </p:cTn>
                                        <p:tgtEl>
                                          <p:spTgt spid="9">
                                            <p:txEl>
                                              <p:pRg st="4" end="4"/>
                                            </p:txEl>
                                          </p:spTgt>
                                        </p:tgtEl>
                                        <p:attrNameLst>
                                          <p:attrName>style.visibility</p:attrName>
                                        </p:attrNameLst>
                                      </p:cBhvr>
                                      <p:to>
                                        <p:strVal val="visible"/>
                                      </p:to>
                                    </p:set>
                                    <p:animEffect transition="in" filter="barn(inVertical)">
                                      <p:cBhvr>
                                        <p:cTn id="60" dur="500"/>
                                        <p:tgtEl>
                                          <p:spTgt spid="9">
                                            <p:txEl>
                                              <p:pRg st="4" end="4"/>
                                            </p:txEl>
                                          </p:spTgt>
                                        </p:tgtEl>
                                      </p:cBhvr>
                                    </p:animEffect>
                                  </p:childTnLst>
                                </p:cTn>
                              </p:par>
                              <p:par>
                                <p:cTn id="61" presetID="16" presetClass="entr" presetSubtype="21" fill="hold" nodeType="withEffect">
                                  <p:stCondLst>
                                    <p:cond delay="0"/>
                                  </p:stCondLst>
                                  <p:childTnLst>
                                    <p:set>
                                      <p:cBhvr>
                                        <p:cTn id="62" dur="1" fill="hold">
                                          <p:stCondLst>
                                            <p:cond delay="0"/>
                                          </p:stCondLst>
                                        </p:cTn>
                                        <p:tgtEl>
                                          <p:spTgt spid="9">
                                            <p:txEl>
                                              <p:pRg st="5" end="5"/>
                                            </p:txEl>
                                          </p:spTgt>
                                        </p:tgtEl>
                                        <p:attrNameLst>
                                          <p:attrName>style.visibility</p:attrName>
                                        </p:attrNameLst>
                                      </p:cBhvr>
                                      <p:to>
                                        <p:strVal val="visible"/>
                                      </p:to>
                                    </p:set>
                                    <p:animEffect transition="in" filter="barn(inVertical)">
                                      <p:cBhvr>
                                        <p:cTn id="63" dur="500"/>
                                        <p:tgtEl>
                                          <p:spTgt spid="9">
                                            <p:txEl>
                                              <p:pRg st="5" end="5"/>
                                            </p:txEl>
                                          </p:spTgt>
                                        </p:tgtEl>
                                      </p:cBhvr>
                                    </p:animEffect>
                                  </p:childTnLst>
                                </p:cTn>
                              </p:par>
                              <p:par>
                                <p:cTn id="64" presetID="16" presetClass="entr" presetSubtype="21" fill="hold" nodeType="withEffect">
                                  <p:stCondLst>
                                    <p:cond delay="0"/>
                                  </p:stCondLst>
                                  <p:childTnLst>
                                    <p:set>
                                      <p:cBhvr>
                                        <p:cTn id="65" dur="1" fill="hold">
                                          <p:stCondLst>
                                            <p:cond delay="0"/>
                                          </p:stCondLst>
                                        </p:cTn>
                                        <p:tgtEl>
                                          <p:spTgt spid="9">
                                            <p:txEl>
                                              <p:pRg st="6" end="6"/>
                                            </p:txEl>
                                          </p:spTgt>
                                        </p:tgtEl>
                                        <p:attrNameLst>
                                          <p:attrName>style.visibility</p:attrName>
                                        </p:attrNameLst>
                                      </p:cBhvr>
                                      <p:to>
                                        <p:strVal val="visible"/>
                                      </p:to>
                                    </p:set>
                                    <p:animEffect transition="in" filter="barn(inVertical)">
                                      <p:cBhvr>
                                        <p:cTn id="66" dur="500"/>
                                        <p:tgtEl>
                                          <p:spTgt spid="9">
                                            <p:txEl>
                                              <p:pRg st="6" end="6"/>
                                            </p:txEl>
                                          </p:spTgt>
                                        </p:tgtEl>
                                      </p:cBhvr>
                                    </p:animEffect>
                                  </p:childTnLst>
                                </p:cTn>
                              </p:par>
                              <p:par>
                                <p:cTn id="67" presetID="16" presetClass="entr" presetSubtype="21" fill="hold" nodeType="withEffect">
                                  <p:stCondLst>
                                    <p:cond delay="0"/>
                                  </p:stCondLst>
                                  <p:childTnLst>
                                    <p:set>
                                      <p:cBhvr>
                                        <p:cTn id="68" dur="1" fill="hold">
                                          <p:stCondLst>
                                            <p:cond delay="0"/>
                                          </p:stCondLst>
                                        </p:cTn>
                                        <p:tgtEl>
                                          <p:spTgt spid="9">
                                            <p:txEl>
                                              <p:pRg st="7" end="7"/>
                                            </p:txEl>
                                          </p:spTgt>
                                        </p:tgtEl>
                                        <p:attrNameLst>
                                          <p:attrName>style.visibility</p:attrName>
                                        </p:attrNameLst>
                                      </p:cBhvr>
                                      <p:to>
                                        <p:strVal val="visible"/>
                                      </p:to>
                                    </p:set>
                                    <p:animEffect transition="in" filter="barn(inVertical)">
                                      <p:cBhvr>
                                        <p:cTn id="69"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55</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2" y="209950"/>
            <a:ext cx="3516738"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Accumulator</a:t>
            </a:r>
          </a:p>
        </p:txBody>
      </p:sp>
      <p:sp>
        <p:nvSpPr>
          <p:cNvPr id="7" name="Rectangle 6">
            <a:extLst>
              <a:ext uri="{FF2B5EF4-FFF2-40B4-BE49-F238E27FC236}">
                <a16:creationId xmlns:a16="http://schemas.microsoft.com/office/drawing/2014/main" xmlns="" id="{30F75EDA-D942-44AC-8B2B-A5253A545336}"/>
              </a:ext>
            </a:extLst>
          </p:cNvPr>
          <p:cNvSpPr/>
          <p:nvPr/>
        </p:nvSpPr>
        <p:spPr>
          <a:xfrm>
            <a:off x="109331" y="1204352"/>
            <a:ext cx="10466734" cy="1200329"/>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Accumulator variables are used for aggregating the information through associative and commutative operations. For example, you can use an accumulator for a sum operation or counters (in MapReduce).  </a:t>
            </a:r>
            <a:endParaRPr lang="en-IN"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01A88AA6-E459-4527-9133-EBAF786BC71E}"/>
              </a:ext>
            </a:extLst>
          </p:cNvPr>
          <p:cNvSpPr/>
          <p:nvPr/>
        </p:nvSpPr>
        <p:spPr>
          <a:xfrm>
            <a:off x="519869" y="3964284"/>
            <a:ext cx="7173698" cy="4154984"/>
          </a:xfrm>
          <a:prstGeom prst="rect">
            <a:avLst/>
          </a:prstGeom>
          <a:ln>
            <a:solidFill>
              <a:schemeClr val="accent1"/>
            </a:solidFill>
          </a:ln>
        </p:spPr>
        <p:txBody>
          <a:bodyPr wrap="square">
            <a:spAutoFit/>
          </a:bodyPr>
          <a:lstStyle/>
          <a:p>
            <a:r>
              <a:rPr lang="en-IN" sz="2400" dirty="0">
                <a:latin typeface="Times New Roman" panose="02020603050405020304" pitchFamily="18" charset="0"/>
                <a:cs typeface="Times New Roman" panose="02020603050405020304" pitchFamily="18" charset="0"/>
              </a:rPr>
              <a:t>--------------------accumulator.py-----------------</a:t>
            </a:r>
          </a:p>
          <a:p>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 </a:t>
            </a:r>
          </a:p>
          <a:p>
            <a:r>
              <a:rPr lang="en-IN" sz="2400" dirty="0" err="1">
                <a:latin typeface="Times New Roman" panose="02020603050405020304" pitchFamily="18" charset="0"/>
                <a:cs typeface="Times New Roman" panose="02020603050405020304" pitchFamily="18" charset="0"/>
              </a:rPr>
              <a:t>sc</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("local", "Accumulator app") </a:t>
            </a:r>
          </a:p>
          <a:p>
            <a:r>
              <a:rPr lang="en-IN" sz="2400" dirty="0" err="1">
                <a:latin typeface="Times New Roman" panose="02020603050405020304" pitchFamily="18" charset="0"/>
                <a:cs typeface="Times New Roman" panose="02020603050405020304" pitchFamily="18" charset="0"/>
              </a:rPr>
              <a:t>num</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sc.accumulator</a:t>
            </a:r>
            <a:r>
              <a:rPr lang="en-IN" sz="2400" dirty="0">
                <a:latin typeface="Times New Roman" panose="02020603050405020304" pitchFamily="18" charset="0"/>
                <a:cs typeface="Times New Roman" panose="02020603050405020304" pitchFamily="18" charset="0"/>
              </a:rPr>
              <a:t>(10) </a:t>
            </a:r>
          </a:p>
          <a:p>
            <a:r>
              <a:rPr lang="en-IN" sz="2400" dirty="0">
                <a:latin typeface="Times New Roman" panose="02020603050405020304" pitchFamily="18" charset="0"/>
                <a:cs typeface="Times New Roman" panose="02020603050405020304" pitchFamily="18" charset="0"/>
              </a:rPr>
              <a:t>def f(x): </a:t>
            </a:r>
          </a:p>
          <a:p>
            <a:r>
              <a:rPr lang="en-IN" sz="2400" dirty="0">
                <a:latin typeface="Times New Roman" panose="02020603050405020304" pitchFamily="18" charset="0"/>
                <a:cs typeface="Times New Roman" panose="02020603050405020304" pitchFamily="18" charset="0"/>
              </a:rPr>
              <a:t>   global </a:t>
            </a:r>
            <a:r>
              <a:rPr lang="en-IN" sz="2400" dirty="0" err="1">
                <a:latin typeface="Times New Roman" panose="02020603050405020304" pitchFamily="18" charset="0"/>
                <a:cs typeface="Times New Roman" panose="02020603050405020304" pitchFamily="18" charset="0"/>
              </a:rPr>
              <a:t>num</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num</a:t>
            </a:r>
            <a:r>
              <a:rPr lang="en-IN" sz="2400" dirty="0">
                <a:latin typeface="Times New Roman" panose="02020603050405020304" pitchFamily="18" charset="0"/>
                <a:cs typeface="Times New Roman" panose="02020603050405020304" pitchFamily="18" charset="0"/>
              </a:rPr>
              <a:t>+=x </a:t>
            </a:r>
          </a:p>
          <a:p>
            <a:r>
              <a:rPr lang="en-IN" sz="2400" dirty="0" err="1">
                <a:latin typeface="Times New Roman" panose="02020603050405020304" pitchFamily="18" charset="0"/>
                <a:cs typeface="Times New Roman" panose="02020603050405020304" pitchFamily="18" charset="0"/>
              </a:rPr>
              <a:t>rdd</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sc.parallelize</a:t>
            </a:r>
            <a:r>
              <a:rPr lang="en-IN" sz="2400" dirty="0">
                <a:latin typeface="Times New Roman" panose="02020603050405020304" pitchFamily="18" charset="0"/>
                <a:cs typeface="Times New Roman" panose="02020603050405020304" pitchFamily="18" charset="0"/>
              </a:rPr>
              <a:t>([20,30,40,50]) </a:t>
            </a:r>
          </a:p>
          <a:p>
            <a:r>
              <a:rPr lang="en-IN" sz="2400" dirty="0" err="1">
                <a:latin typeface="Times New Roman" panose="02020603050405020304" pitchFamily="18" charset="0"/>
                <a:cs typeface="Times New Roman" panose="02020603050405020304" pitchFamily="18" charset="0"/>
              </a:rPr>
              <a:t>rdd.foreach</a:t>
            </a:r>
            <a:r>
              <a:rPr lang="en-IN" sz="2400" dirty="0">
                <a:latin typeface="Times New Roman" panose="02020603050405020304" pitchFamily="18" charset="0"/>
                <a:cs typeface="Times New Roman" panose="02020603050405020304" pitchFamily="18" charset="0"/>
              </a:rPr>
              <a:t>(f) </a:t>
            </a:r>
          </a:p>
          <a:p>
            <a:r>
              <a:rPr lang="en-IN" sz="2400" dirty="0">
                <a:latin typeface="Times New Roman" panose="02020603050405020304" pitchFamily="18" charset="0"/>
                <a:cs typeface="Times New Roman" panose="02020603050405020304" pitchFamily="18" charset="0"/>
              </a:rPr>
              <a:t>final = </a:t>
            </a:r>
            <a:r>
              <a:rPr lang="en-IN" sz="2400" dirty="0" err="1">
                <a:latin typeface="Times New Roman" panose="02020603050405020304" pitchFamily="18" charset="0"/>
                <a:cs typeface="Times New Roman" panose="02020603050405020304" pitchFamily="18" charset="0"/>
              </a:rPr>
              <a:t>num.value</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print "Accumulated value is -&gt;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(final)</a:t>
            </a:r>
          </a:p>
        </p:txBody>
      </p:sp>
      <p:sp>
        <p:nvSpPr>
          <p:cNvPr id="8" name="Rectangle 7">
            <a:extLst>
              <a:ext uri="{FF2B5EF4-FFF2-40B4-BE49-F238E27FC236}">
                <a16:creationId xmlns:a16="http://schemas.microsoft.com/office/drawing/2014/main" xmlns="" id="{A1C63B5B-C5B5-45F8-BB04-F61DCAAC58C1}"/>
              </a:ext>
            </a:extLst>
          </p:cNvPr>
          <p:cNvSpPr/>
          <p:nvPr/>
        </p:nvSpPr>
        <p:spPr>
          <a:xfrm>
            <a:off x="109330" y="2625116"/>
            <a:ext cx="10466733" cy="1200329"/>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An Accumulator variable has an attribute called value that is similar to what a broadcast variable has. It stores the data and is used to return the accumulator's value, but usable only in a driver program.</a:t>
            </a:r>
            <a:endParaRPr lang="en-IN" sz="2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2F011935-99D1-4276-8136-C28445426F5B}"/>
              </a:ext>
            </a:extLst>
          </p:cNvPr>
          <p:cNvSpPr/>
          <p:nvPr/>
        </p:nvSpPr>
        <p:spPr>
          <a:xfrm>
            <a:off x="7270562" y="6080600"/>
            <a:ext cx="3738524" cy="461665"/>
          </a:xfrm>
          <a:prstGeom prst="rect">
            <a:avLst/>
          </a:prstGeom>
        </p:spPr>
        <p:txBody>
          <a:bodyPr wrap="none">
            <a:spAutoFit/>
          </a:bodyPr>
          <a:lstStyle/>
          <a:p>
            <a:pPr algn="just"/>
            <a:r>
              <a:rPr lang="en-IN" sz="2400" dirty="0">
                <a:latin typeface="Times New Roman" panose="02020603050405020304" pitchFamily="18" charset="0"/>
                <a:cs typeface="Times New Roman" panose="02020603050405020304" pitchFamily="18" charset="0"/>
              </a:rPr>
              <a:t>Accumulated value is -&gt; 150</a:t>
            </a:r>
          </a:p>
        </p:txBody>
      </p:sp>
    </p:spTree>
    <p:extLst>
      <p:ext uri="{BB962C8B-B14F-4D97-AF65-F5344CB8AC3E}">
        <p14:creationId xmlns:p14="http://schemas.microsoft.com/office/powerpoint/2010/main" val="397958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circle(in)">
                                      <p:cBhvr>
                                        <p:cTn id="14" dur="20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1000"/>
                                        <p:tgtEl>
                                          <p:spTgt spid="8">
                                            <p:txEl>
                                              <p:pRg st="0" end="0"/>
                                            </p:txEl>
                                          </p:spTgt>
                                        </p:tgtEl>
                                      </p:cBhvr>
                                    </p:animEffect>
                                    <p:anim calcmode="lin" valueType="num">
                                      <p:cBhvr>
                                        <p:cTn id="2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down)">
                                      <p:cBhvr>
                                        <p:cTn id="26" dur="500"/>
                                        <p:tgtEl>
                                          <p:spTgt spid="5">
                                            <p:txEl>
                                              <p:pRg st="0" end="0"/>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wipe(down)">
                                      <p:cBhvr>
                                        <p:cTn id="29" dur="500"/>
                                        <p:tgtEl>
                                          <p:spTgt spid="5">
                                            <p:txEl>
                                              <p:pRg st="1" end="1"/>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wipe(down)">
                                      <p:cBhvr>
                                        <p:cTn id="32" dur="500"/>
                                        <p:tgtEl>
                                          <p:spTgt spid="5">
                                            <p:txEl>
                                              <p:pRg st="2" end="2"/>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wipe(down)">
                                      <p:cBhvr>
                                        <p:cTn id="35" dur="500"/>
                                        <p:tgtEl>
                                          <p:spTgt spid="5">
                                            <p:txEl>
                                              <p:pRg st="3" end="3"/>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Effect transition="in" filter="wipe(down)">
                                      <p:cBhvr>
                                        <p:cTn id="38" dur="500"/>
                                        <p:tgtEl>
                                          <p:spTgt spid="5">
                                            <p:txEl>
                                              <p:pRg st="4" end="4"/>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wipe(down)">
                                      <p:cBhvr>
                                        <p:cTn id="41" dur="500"/>
                                        <p:tgtEl>
                                          <p:spTgt spid="5">
                                            <p:txEl>
                                              <p:pRg st="5" end="5"/>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wipe(down)">
                                      <p:cBhvr>
                                        <p:cTn id="44" dur="500"/>
                                        <p:tgtEl>
                                          <p:spTgt spid="5">
                                            <p:txEl>
                                              <p:pRg st="6" end="6"/>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wipe(down)">
                                      <p:cBhvr>
                                        <p:cTn id="47" dur="500"/>
                                        <p:tgtEl>
                                          <p:spTgt spid="5">
                                            <p:txEl>
                                              <p:pRg st="7" end="7"/>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5">
                                            <p:txEl>
                                              <p:pRg st="8" end="8"/>
                                            </p:txEl>
                                          </p:spTgt>
                                        </p:tgtEl>
                                        <p:attrNameLst>
                                          <p:attrName>style.visibility</p:attrName>
                                        </p:attrNameLst>
                                      </p:cBhvr>
                                      <p:to>
                                        <p:strVal val="visible"/>
                                      </p:to>
                                    </p:set>
                                    <p:animEffect transition="in" filter="wipe(down)">
                                      <p:cBhvr>
                                        <p:cTn id="50" dur="500"/>
                                        <p:tgtEl>
                                          <p:spTgt spid="5">
                                            <p:txEl>
                                              <p:pRg st="8" end="8"/>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Effect transition="in" filter="wipe(down)">
                                      <p:cBhvr>
                                        <p:cTn id="53" dur="500"/>
                                        <p:tgtEl>
                                          <p:spTgt spid="5">
                                            <p:txEl>
                                              <p:pRg st="9" end="9"/>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5">
                                            <p:txEl>
                                              <p:pRg st="10" end="10"/>
                                            </p:txEl>
                                          </p:spTgt>
                                        </p:tgtEl>
                                        <p:attrNameLst>
                                          <p:attrName>style.visibility</p:attrName>
                                        </p:attrNameLst>
                                      </p:cBhvr>
                                      <p:to>
                                        <p:strVal val="visible"/>
                                      </p:to>
                                    </p:set>
                                    <p:animEffect transition="in" filter="wipe(down)">
                                      <p:cBhvr>
                                        <p:cTn id="56" dur="500"/>
                                        <p:tgtEl>
                                          <p:spTgt spid="5">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10">
                                            <p:txEl>
                                              <p:pRg st="0" end="0"/>
                                            </p:txEl>
                                          </p:spTgt>
                                        </p:tgtEl>
                                        <p:attrNameLst>
                                          <p:attrName>style.visibility</p:attrName>
                                        </p:attrNameLst>
                                      </p:cBhvr>
                                      <p:to>
                                        <p:strVal val="visible"/>
                                      </p:to>
                                    </p:set>
                                    <p:animEffect transition="in" filter="circle(in)">
                                      <p:cBhvr>
                                        <p:cTn id="61"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56</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2" y="209950"/>
            <a:ext cx="8892778"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How to run Spark Application on local/cluster ?</a:t>
            </a:r>
          </a:p>
        </p:txBody>
      </p:sp>
      <p:sp>
        <p:nvSpPr>
          <p:cNvPr id="7" name="Rectangle 6">
            <a:extLst>
              <a:ext uri="{FF2B5EF4-FFF2-40B4-BE49-F238E27FC236}">
                <a16:creationId xmlns:a16="http://schemas.microsoft.com/office/drawing/2014/main" xmlns="" id="{30F75EDA-D942-44AC-8B2B-A5253A545336}"/>
              </a:ext>
            </a:extLst>
          </p:cNvPr>
          <p:cNvSpPr/>
          <p:nvPr/>
        </p:nvSpPr>
        <p:spPr>
          <a:xfrm>
            <a:off x="109331" y="1046695"/>
            <a:ext cx="10466734" cy="3600986"/>
          </a:xfrm>
          <a:prstGeom prst="rect">
            <a:avLst/>
          </a:prstGeom>
          <a:ln>
            <a:solidFill>
              <a:schemeClr val="accent1"/>
            </a:solidFill>
          </a:ln>
        </p:spPr>
        <p:txBody>
          <a:bodyPr wrap="square">
            <a:spAutoFit/>
          </a:bodyPr>
          <a:lstStyle/>
          <a:p>
            <a:pPr algn="just"/>
            <a:r>
              <a:rPr lang="en-US" sz="3600" b="1" i="1" u="sng" dirty="0" err="1">
                <a:solidFill>
                  <a:schemeClr val="accent3"/>
                </a:solidFill>
                <a:latin typeface="Times New Roman" panose="02020603050405020304" pitchFamily="18" charset="0"/>
                <a:cs typeface="Times New Roman" panose="02020603050405020304" pitchFamily="18" charset="0"/>
              </a:rPr>
              <a:t>PySpark</a:t>
            </a:r>
            <a:r>
              <a:rPr lang="en-US" sz="3600" b="1" i="1" u="sng" dirty="0">
                <a:solidFill>
                  <a:schemeClr val="accent3"/>
                </a:solidFill>
                <a:latin typeface="Times New Roman" panose="02020603050405020304" pitchFamily="18" charset="0"/>
                <a:cs typeface="Times New Roman" panose="02020603050405020304" pitchFamily="18" charset="0"/>
              </a:rPr>
              <a:t> - </a:t>
            </a:r>
            <a:r>
              <a:rPr lang="en-US" sz="3600" b="1" i="1" u="sng" dirty="0" err="1">
                <a:solidFill>
                  <a:schemeClr val="accent3"/>
                </a:solidFill>
                <a:latin typeface="Times New Roman" panose="02020603050405020304" pitchFamily="18" charset="0"/>
                <a:cs typeface="Times New Roman" panose="02020603050405020304" pitchFamily="18" charset="0"/>
              </a:rPr>
              <a:t>SparkConf</a:t>
            </a:r>
            <a:endParaRPr lang="en-US" sz="3600" b="1" i="1" u="sng" dirty="0">
              <a:solidFill>
                <a:schemeClr val="accent3"/>
              </a:solidFill>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run a Spark application on the local/cluster, we need to set a  </a:t>
            </a:r>
            <a:r>
              <a:rPr lang="en-US" sz="2400" dirty="0" err="1">
                <a:latin typeface="Times New Roman" panose="02020603050405020304" pitchFamily="18" charset="0"/>
                <a:cs typeface="Times New Roman" panose="02020603050405020304" pitchFamily="18" charset="0"/>
              </a:rPr>
              <a:t>SparkConf</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pyspark.SparkConf</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loadDefaults</a:t>
            </a:r>
            <a:r>
              <a:rPr lang="en-US" sz="2400" dirty="0">
                <a:latin typeface="Times New Roman" panose="02020603050405020304" pitchFamily="18" charset="0"/>
                <a:cs typeface="Times New Roman" panose="02020603050405020304" pitchFamily="18" charset="0"/>
              </a:rPr>
              <a:t> = True, </a:t>
            </a:r>
          </a:p>
          <a:p>
            <a:pPr algn="just"/>
            <a:r>
              <a:rPr lang="en-US" sz="2400" dirty="0">
                <a:latin typeface="Times New Roman" panose="02020603050405020304" pitchFamily="18" charset="0"/>
                <a:cs typeface="Times New Roman" panose="02020603050405020304" pitchFamily="18" charset="0"/>
              </a:rPr>
              <a:t>   _</a:t>
            </a:r>
            <a:r>
              <a:rPr lang="en-US" sz="2400" dirty="0" err="1">
                <a:latin typeface="Times New Roman" panose="02020603050405020304" pitchFamily="18" charset="0"/>
                <a:cs typeface="Times New Roman" panose="02020603050405020304" pitchFamily="18" charset="0"/>
              </a:rPr>
              <a:t>jvm</a:t>
            </a:r>
            <a:r>
              <a:rPr lang="en-US" sz="2400" dirty="0">
                <a:latin typeface="Times New Roman" panose="02020603050405020304" pitchFamily="18" charset="0"/>
                <a:cs typeface="Times New Roman" panose="02020603050405020304" pitchFamily="18" charset="0"/>
              </a:rPr>
              <a:t> = None, </a:t>
            </a:r>
          </a:p>
          <a:p>
            <a:pPr algn="just"/>
            <a:r>
              <a:rPr lang="en-US" sz="2400" dirty="0">
                <a:latin typeface="Times New Roman" panose="02020603050405020304" pitchFamily="18" charset="0"/>
                <a:cs typeface="Times New Roman" panose="02020603050405020304" pitchFamily="18" charset="0"/>
              </a:rPr>
              <a:t>   _</a:t>
            </a:r>
            <a:r>
              <a:rPr lang="en-US" sz="2400" dirty="0" err="1">
                <a:latin typeface="Times New Roman" panose="02020603050405020304" pitchFamily="18" charset="0"/>
                <a:cs typeface="Times New Roman" panose="02020603050405020304" pitchFamily="18" charset="0"/>
              </a:rPr>
              <a:t>jconf</a:t>
            </a:r>
            <a:r>
              <a:rPr lang="en-US" sz="2400" dirty="0">
                <a:latin typeface="Times New Roman" panose="02020603050405020304" pitchFamily="18" charset="0"/>
                <a:cs typeface="Times New Roman" panose="02020603050405020304" pitchFamily="18" charset="0"/>
              </a:rPr>
              <a:t> = None</a:t>
            </a:r>
          </a:p>
          <a:p>
            <a:pPr algn="just"/>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A1C63B5B-C5B5-45F8-BB04-F61DCAAC58C1}"/>
              </a:ext>
            </a:extLst>
          </p:cNvPr>
          <p:cNvSpPr/>
          <p:nvPr/>
        </p:nvSpPr>
        <p:spPr>
          <a:xfrm>
            <a:off x="109331" y="4879587"/>
            <a:ext cx="10106724" cy="3077766"/>
          </a:xfrm>
          <a:prstGeom prst="rect">
            <a:avLst/>
          </a:prstGeom>
          <a:ln>
            <a:solidFill>
              <a:schemeClr val="accent1"/>
            </a:solidFill>
          </a:ln>
        </p:spPr>
        <p:txBody>
          <a:bodyPr wrap="square">
            <a:spAutoFit/>
          </a:bodyPr>
          <a:lstStyle/>
          <a:p>
            <a:pPr algn="just">
              <a:spcBef>
                <a:spcPts val="600"/>
              </a:spcBef>
              <a:spcAft>
                <a:spcPts val="600"/>
              </a:spcAft>
            </a:pPr>
            <a:r>
              <a:rPr lang="en-US" sz="2400" dirty="0">
                <a:solidFill>
                  <a:schemeClr val="accent3"/>
                </a:solidFill>
                <a:latin typeface="Times New Roman" panose="02020603050405020304" pitchFamily="18" charset="0"/>
                <a:cs typeface="Times New Roman" panose="02020603050405020304" pitchFamily="18" charset="0"/>
              </a:rPr>
              <a:t>Following are some of the most commonly used attributes of </a:t>
            </a:r>
            <a:r>
              <a:rPr lang="en-US" sz="2400" dirty="0" err="1">
                <a:solidFill>
                  <a:schemeClr val="accent3"/>
                </a:solidFill>
                <a:latin typeface="Times New Roman" panose="02020603050405020304" pitchFamily="18" charset="0"/>
                <a:cs typeface="Times New Roman" panose="02020603050405020304" pitchFamily="18" charset="0"/>
              </a:rPr>
              <a:t>SparkConf</a:t>
            </a:r>
            <a:r>
              <a:rPr lang="en-US" sz="2400" dirty="0">
                <a:solidFill>
                  <a:schemeClr val="accent3"/>
                </a:solidFill>
                <a:latin typeface="Times New Roman" panose="02020603050405020304" pitchFamily="18" charset="0"/>
                <a:cs typeface="Times New Roman" panose="02020603050405020304" pitchFamily="18" charset="0"/>
              </a:rPr>
              <a:t> −</a:t>
            </a:r>
          </a:p>
          <a:p>
            <a:pPr marL="914400" lvl="1" indent="-4572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set(key, value) − To set a configuration property.</a:t>
            </a:r>
          </a:p>
          <a:p>
            <a:pPr marL="914400" lvl="1" indent="-457200" algn="just">
              <a:spcBef>
                <a:spcPts val="600"/>
              </a:spcBef>
              <a:spcAft>
                <a:spcPts val="600"/>
              </a:spcAft>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setMaster</a:t>
            </a:r>
            <a:r>
              <a:rPr lang="en-US" sz="2400" dirty="0">
                <a:latin typeface="Times New Roman" panose="02020603050405020304" pitchFamily="18" charset="0"/>
                <a:cs typeface="Times New Roman" panose="02020603050405020304" pitchFamily="18" charset="0"/>
              </a:rPr>
              <a:t>(value) − To set the master URL.</a:t>
            </a:r>
          </a:p>
          <a:p>
            <a:pPr marL="914400" lvl="1" indent="-457200" algn="just">
              <a:spcBef>
                <a:spcPts val="600"/>
              </a:spcBef>
              <a:spcAft>
                <a:spcPts val="600"/>
              </a:spcAft>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setAppName</a:t>
            </a:r>
            <a:r>
              <a:rPr lang="en-US" sz="2400" dirty="0">
                <a:latin typeface="Times New Roman" panose="02020603050405020304" pitchFamily="18" charset="0"/>
                <a:cs typeface="Times New Roman" panose="02020603050405020304" pitchFamily="18" charset="0"/>
              </a:rPr>
              <a:t>(value) − To set an application name.</a:t>
            </a:r>
          </a:p>
          <a:p>
            <a:pPr marL="914400" lvl="1" indent="-4572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get(key, </a:t>
            </a:r>
            <a:r>
              <a:rPr lang="en-US" sz="2400" dirty="0" err="1">
                <a:latin typeface="Times New Roman" panose="02020603050405020304" pitchFamily="18" charset="0"/>
                <a:cs typeface="Times New Roman" panose="02020603050405020304" pitchFamily="18" charset="0"/>
              </a:rPr>
              <a:t>defaultValue</a:t>
            </a:r>
            <a:r>
              <a:rPr lang="en-US" sz="2400" dirty="0">
                <a:latin typeface="Times New Roman" panose="02020603050405020304" pitchFamily="18" charset="0"/>
                <a:cs typeface="Times New Roman" panose="02020603050405020304" pitchFamily="18" charset="0"/>
              </a:rPr>
              <a:t>=None) − To get a configuration value of a key.</a:t>
            </a:r>
          </a:p>
          <a:p>
            <a:pPr marL="914400" lvl="1" indent="-457200" algn="just">
              <a:spcBef>
                <a:spcPts val="600"/>
              </a:spcBef>
              <a:spcAft>
                <a:spcPts val="600"/>
              </a:spcAft>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setSparkHome</a:t>
            </a:r>
            <a:r>
              <a:rPr lang="en-US" sz="2400" dirty="0">
                <a:latin typeface="Times New Roman" panose="02020603050405020304" pitchFamily="18" charset="0"/>
                <a:cs typeface="Times New Roman" panose="02020603050405020304" pitchFamily="18" charset="0"/>
              </a:rPr>
              <a:t>(value) − To set Spark installation path on worker nodes.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62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circle(in)">
                                      <p:cBhvr>
                                        <p:cTn id="14" dur="20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circle(in)">
                                      <p:cBhvr>
                                        <p:cTn id="19" dur="2000"/>
                                        <p:tgtEl>
                                          <p:spTgt spid="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circle(in)">
                                      <p:cBhvr>
                                        <p:cTn id="24" dur="20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circle(in)">
                                      <p:cBhvr>
                                        <p:cTn id="29" dur="2000"/>
                                        <p:tgtEl>
                                          <p:spTgt spid="7">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circle(in)">
                                      <p:cBhvr>
                                        <p:cTn id="34" dur="2000"/>
                                        <p:tgtEl>
                                          <p:spTgt spid="7">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circle(in)">
                                      <p:cBhvr>
                                        <p:cTn id="39" dur="2000"/>
                                        <p:tgtEl>
                                          <p:spTgt spid="7">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7">
                                            <p:txEl>
                                              <p:pRg st="8" end="8"/>
                                            </p:txEl>
                                          </p:spTgt>
                                        </p:tgtEl>
                                        <p:attrNameLst>
                                          <p:attrName>style.visibility</p:attrName>
                                        </p:attrNameLst>
                                      </p:cBhvr>
                                      <p:to>
                                        <p:strVal val="visible"/>
                                      </p:to>
                                    </p:set>
                                    <p:animEffect transition="in" filter="circle(in)">
                                      <p:cBhvr>
                                        <p:cTn id="44" dur="2000"/>
                                        <p:tgtEl>
                                          <p:spTgt spid="7">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0" end="0"/>
                                            </p:txEl>
                                          </p:spTgt>
                                        </p:tgtEl>
                                        <p:attrNameLst>
                                          <p:attrName>style.visibility</p:attrName>
                                        </p:attrNameLst>
                                      </p:cBhvr>
                                      <p:to>
                                        <p:strVal val="visible"/>
                                      </p:to>
                                    </p:set>
                                    <p:animEffect transition="in" filter="fade">
                                      <p:cBhvr>
                                        <p:cTn id="49" dur="1000"/>
                                        <p:tgtEl>
                                          <p:spTgt spid="8">
                                            <p:txEl>
                                              <p:pRg st="0" end="0"/>
                                            </p:txEl>
                                          </p:spTgt>
                                        </p:tgtEl>
                                      </p:cBhvr>
                                    </p:animEffect>
                                    <p:anim calcmode="lin" valueType="num">
                                      <p:cBhvr>
                                        <p:cTn id="5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
                                            <p:txEl>
                                              <p:pRg st="1" end="1"/>
                                            </p:txEl>
                                          </p:spTgt>
                                        </p:tgtEl>
                                        <p:attrNameLst>
                                          <p:attrName>style.visibility</p:attrName>
                                        </p:attrNameLst>
                                      </p:cBhvr>
                                      <p:to>
                                        <p:strVal val="visible"/>
                                      </p:to>
                                    </p:set>
                                    <p:animEffect transition="in" filter="fade">
                                      <p:cBhvr>
                                        <p:cTn id="56" dur="1000"/>
                                        <p:tgtEl>
                                          <p:spTgt spid="8">
                                            <p:txEl>
                                              <p:pRg st="1" end="1"/>
                                            </p:txEl>
                                          </p:spTgt>
                                        </p:tgtEl>
                                      </p:cBhvr>
                                    </p:animEffect>
                                    <p:anim calcmode="lin" valueType="num">
                                      <p:cBhvr>
                                        <p:cTn id="57"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8">
                                            <p:txEl>
                                              <p:pRg st="2" end="2"/>
                                            </p:txEl>
                                          </p:spTgt>
                                        </p:tgtEl>
                                        <p:attrNameLst>
                                          <p:attrName>style.visibility</p:attrName>
                                        </p:attrNameLst>
                                      </p:cBhvr>
                                      <p:to>
                                        <p:strVal val="visible"/>
                                      </p:to>
                                    </p:set>
                                    <p:animEffect transition="in" filter="fade">
                                      <p:cBhvr>
                                        <p:cTn id="63" dur="1000"/>
                                        <p:tgtEl>
                                          <p:spTgt spid="8">
                                            <p:txEl>
                                              <p:pRg st="2" end="2"/>
                                            </p:txEl>
                                          </p:spTgt>
                                        </p:tgtEl>
                                      </p:cBhvr>
                                    </p:animEffect>
                                    <p:anim calcmode="lin" valueType="num">
                                      <p:cBhvr>
                                        <p:cTn id="64"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8">
                                            <p:txEl>
                                              <p:pRg st="3" end="3"/>
                                            </p:txEl>
                                          </p:spTgt>
                                        </p:tgtEl>
                                        <p:attrNameLst>
                                          <p:attrName>style.visibility</p:attrName>
                                        </p:attrNameLst>
                                      </p:cBhvr>
                                      <p:to>
                                        <p:strVal val="visible"/>
                                      </p:to>
                                    </p:set>
                                    <p:animEffect transition="in" filter="fade">
                                      <p:cBhvr>
                                        <p:cTn id="70" dur="1000"/>
                                        <p:tgtEl>
                                          <p:spTgt spid="8">
                                            <p:txEl>
                                              <p:pRg st="3" end="3"/>
                                            </p:txEl>
                                          </p:spTgt>
                                        </p:tgtEl>
                                      </p:cBhvr>
                                    </p:animEffect>
                                    <p:anim calcmode="lin" valueType="num">
                                      <p:cBhvr>
                                        <p:cTn id="71"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72"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8">
                                            <p:txEl>
                                              <p:pRg st="4" end="4"/>
                                            </p:txEl>
                                          </p:spTgt>
                                        </p:tgtEl>
                                        <p:attrNameLst>
                                          <p:attrName>style.visibility</p:attrName>
                                        </p:attrNameLst>
                                      </p:cBhvr>
                                      <p:to>
                                        <p:strVal val="visible"/>
                                      </p:to>
                                    </p:set>
                                    <p:animEffect transition="in" filter="fade">
                                      <p:cBhvr>
                                        <p:cTn id="77" dur="1000"/>
                                        <p:tgtEl>
                                          <p:spTgt spid="8">
                                            <p:txEl>
                                              <p:pRg st="4" end="4"/>
                                            </p:txEl>
                                          </p:spTgt>
                                        </p:tgtEl>
                                      </p:cBhvr>
                                    </p:animEffect>
                                    <p:anim calcmode="lin" valueType="num">
                                      <p:cBhvr>
                                        <p:cTn id="7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79"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8">
                                            <p:txEl>
                                              <p:pRg st="5" end="5"/>
                                            </p:txEl>
                                          </p:spTgt>
                                        </p:tgtEl>
                                        <p:attrNameLst>
                                          <p:attrName>style.visibility</p:attrName>
                                        </p:attrNameLst>
                                      </p:cBhvr>
                                      <p:to>
                                        <p:strVal val="visible"/>
                                      </p:to>
                                    </p:set>
                                    <p:animEffect transition="in" filter="fade">
                                      <p:cBhvr>
                                        <p:cTn id="84" dur="1000"/>
                                        <p:tgtEl>
                                          <p:spTgt spid="8">
                                            <p:txEl>
                                              <p:pRg st="5" end="5"/>
                                            </p:txEl>
                                          </p:spTgt>
                                        </p:tgtEl>
                                      </p:cBhvr>
                                    </p:animEffect>
                                    <p:anim calcmode="lin" valueType="num">
                                      <p:cBhvr>
                                        <p:cTn id="85"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86"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57</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2" y="209950"/>
            <a:ext cx="8892778"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How to run Spark Application on local/cluster ?</a:t>
            </a:r>
          </a:p>
        </p:txBody>
      </p:sp>
      <p:sp>
        <p:nvSpPr>
          <p:cNvPr id="7" name="Rectangle 6">
            <a:extLst>
              <a:ext uri="{FF2B5EF4-FFF2-40B4-BE49-F238E27FC236}">
                <a16:creationId xmlns:a16="http://schemas.microsoft.com/office/drawing/2014/main" xmlns="" id="{30F75EDA-D942-44AC-8B2B-A5253A545336}"/>
              </a:ext>
            </a:extLst>
          </p:cNvPr>
          <p:cNvSpPr/>
          <p:nvPr/>
        </p:nvSpPr>
        <p:spPr>
          <a:xfrm>
            <a:off x="54665" y="1031023"/>
            <a:ext cx="11554032" cy="2677656"/>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following code block has the lines, when they get added in the Python file, it sets the basic configurations for running a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application.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from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import </a:t>
            </a:r>
            <a:r>
              <a:rPr lang="en-US" sz="2400" dirty="0" err="1">
                <a:latin typeface="Times New Roman" panose="02020603050405020304" pitchFamily="18" charset="0"/>
                <a:cs typeface="Times New Roman" panose="02020603050405020304" pitchFamily="18" charset="0"/>
              </a:rPr>
              <a:t>SparkConf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SparkContext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conf = </a:t>
            </a:r>
            <a:r>
              <a:rPr lang="en-US" sz="2400" dirty="0" err="1">
                <a:latin typeface="Times New Roman" panose="02020603050405020304" pitchFamily="18" charset="0"/>
                <a:cs typeface="Times New Roman" panose="02020603050405020304" pitchFamily="18" charset="0"/>
              </a:rPr>
              <a:t>SparkConf</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setAppName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App").</a:t>
            </a:r>
            <a:r>
              <a:rPr lang="en-US" sz="2400" dirty="0" err="1">
                <a:latin typeface="Times New Roman" panose="02020603050405020304" pitchFamily="18" charset="0"/>
                <a:cs typeface="Times New Roman" panose="02020603050405020304" pitchFamily="18" charset="0"/>
              </a:rPr>
              <a:t>setMaster</a:t>
            </a:r>
            <a:r>
              <a:rPr lang="en-US" sz="2400" dirty="0">
                <a:latin typeface="Times New Roman" panose="02020603050405020304" pitchFamily="18" charset="0"/>
                <a:cs typeface="Times New Roman" panose="02020603050405020304" pitchFamily="18" charset="0"/>
              </a:rPr>
              <a:t>("spark://HadoopMaster:7077")</a:t>
            </a:r>
          </a:p>
          <a:p>
            <a:pPr algn="just"/>
            <a:r>
              <a:rPr lang="en-US" sz="2400" dirty="0" err="1">
                <a:latin typeface="Times New Roman" panose="02020603050405020304" pitchFamily="18" charset="0"/>
                <a:cs typeface="Times New Roman" panose="02020603050405020304" pitchFamily="18" charset="0"/>
              </a:rPr>
              <a:t>sc</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SparkContext</a:t>
            </a:r>
            <a:r>
              <a:rPr lang="en-US" sz="2400" dirty="0">
                <a:latin typeface="Times New Roman" panose="02020603050405020304" pitchFamily="18" charset="0"/>
                <a:cs typeface="Times New Roman" panose="02020603050405020304" pitchFamily="18" charset="0"/>
              </a:rPr>
              <a:t>(conf=conf)</a:t>
            </a:r>
            <a:endParaRPr lang="en-IN"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A1C63B5B-C5B5-45F8-BB04-F61DCAAC58C1}"/>
              </a:ext>
            </a:extLst>
          </p:cNvPr>
          <p:cNvSpPr/>
          <p:nvPr/>
        </p:nvSpPr>
        <p:spPr>
          <a:xfrm>
            <a:off x="109330" y="3870590"/>
            <a:ext cx="11394808" cy="3477875"/>
          </a:xfrm>
          <a:prstGeom prst="rect">
            <a:avLst/>
          </a:prstGeom>
          <a:ln>
            <a:solidFill>
              <a:schemeClr val="accent1"/>
            </a:solidFill>
          </a:ln>
        </p:spPr>
        <p:txBody>
          <a:bodyPr wrap="square">
            <a:spAutoFit/>
          </a:bodyPr>
          <a:lstStyle/>
          <a:p>
            <a:pPr algn="ctr"/>
            <a:r>
              <a:rPr lang="en-IN" sz="2800" b="1" u="sng" dirty="0" err="1">
                <a:solidFill>
                  <a:schemeClr val="accent3"/>
                </a:solidFill>
                <a:latin typeface="Times New Roman" panose="02020603050405020304" pitchFamily="18" charset="0"/>
                <a:cs typeface="Times New Roman" panose="02020603050405020304" pitchFamily="18" charset="0"/>
              </a:rPr>
              <a:t>PySpark</a:t>
            </a:r>
            <a:r>
              <a:rPr lang="en-IN" sz="2800" b="1" u="sng" dirty="0">
                <a:solidFill>
                  <a:schemeClr val="accent3"/>
                </a:solidFill>
                <a:latin typeface="Times New Roman" panose="02020603050405020304" pitchFamily="18" charset="0"/>
                <a:cs typeface="Times New Roman" panose="02020603050405020304" pitchFamily="18" charset="0"/>
              </a:rPr>
              <a:t> – </a:t>
            </a:r>
            <a:r>
              <a:rPr lang="en-IN" sz="2800" b="1" u="sng" dirty="0" err="1">
                <a:solidFill>
                  <a:schemeClr val="accent3"/>
                </a:solidFill>
                <a:latin typeface="Times New Roman" panose="02020603050405020304" pitchFamily="18" charset="0"/>
                <a:cs typeface="Times New Roman" panose="02020603050405020304" pitchFamily="18" charset="0"/>
              </a:rPr>
              <a:t>SparkFiles</a:t>
            </a:r>
            <a:endParaRPr lang="en-IN" sz="2800" b="1" u="sng" dirty="0">
              <a:solidFill>
                <a:schemeClr val="accent3"/>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Apache Spark, we can upload files using </a:t>
            </a:r>
            <a:r>
              <a:rPr lang="en-US" sz="2400" dirty="0" err="1">
                <a:latin typeface="Times New Roman" panose="02020603050405020304" pitchFamily="18" charset="0"/>
                <a:cs typeface="Times New Roman" panose="02020603050405020304" pitchFamily="18" charset="0"/>
              </a:rPr>
              <a:t>sc.addFile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a:t>
            </a:r>
            <a:r>
              <a:rPr lang="en-US" sz="2400" dirty="0">
                <a:latin typeface="Times New Roman" panose="02020603050405020304" pitchFamily="18" charset="0"/>
                <a:cs typeface="Times New Roman" panose="02020603050405020304" pitchFamily="18" charset="0"/>
              </a:rPr>
              <a:t> is your default </a:t>
            </a:r>
            <a:r>
              <a:rPr lang="en-US" sz="2400" dirty="0" err="1">
                <a:latin typeface="Times New Roman" panose="02020603050405020304" pitchFamily="18" charset="0"/>
                <a:cs typeface="Times New Roman" panose="02020603050405020304" pitchFamily="18" charset="0"/>
              </a:rPr>
              <a:t>SparkContext</a:t>
            </a:r>
            <a:r>
              <a:rPr lang="en-US" sz="2400" dirty="0">
                <a:latin typeface="Times New Roman" panose="02020603050405020304" pitchFamily="18" charset="0"/>
                <a:cs typeface="Times New Roman" panose="02020603050405020304" pitchFamily="18" charset="0"/>
              </a:rPr>
              <a:t>) and get the path on a worker using </a:t>
            </a:r>
            <a:r>
              <a:rPr lang="en-US" sz="2400" dirty="0" err="1">
                <a:latin typeface="Times New Roman" panose="02020603050405020304" pitchFamily="18" charset="0"/>
                <a:cs typeface="Times New Roman" panose="02020603050405020304" pitchFamily="18" charset="0"/>
              </a:rPr>
              <a:t>SparkFiles.get</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Thus, </a:t>
            </a:r>
            <a:r>
              <a:rPr lang="en-US" sz="2400" dirty="0" err="1">
                <a:latin typeface="Times New Roman" panose="02020603050405020304" pitchFamily="18" charset="0"/>
                <a:cs typeface="Times New Roman" panose="02020603050405020304" pitchFamily="18" charset="0"/>
              </a:rPr>
              <a:t>SparkFiles</a:t>
            </a:r>
            <a:r>
              <a:rPr lang="en-US" sz="2400" dirty="0">
                <a:latin typeface="Times New Roman" panose="02020603050405020304" pitchFamily="18" charset="0"/>
                <a:cs typeface="Times New Roman" panose="02020603050405020304" pitchFamily="18" charset="0"/>
              </a:rPr>
              <a:t> resolve the paths to files added through </a:t>
            </a:r>
            <a:r>
              <a:rPr lang="en-US" sz="2400" dirty="0" err="1">
                <a:latin typeface="Times New Roman" panose="02020603050405020304" pitchFamily="18" charset="0"/>
                <a:cs typeface="Times New Roman" panose="02020603050405020304" pitchFamily="18" charset="0"/>
              </a:rPr>
              <a:t>SparkContext.addFile</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SparkFiles</a:t>
            </a:r>
            <a:r>
              <a:rPr lang="en-US" sz="2400" dirty="0">
                <a:latin typeface="Times New Roman" panose="02020603050405020304" pitchFamily="18" charset="0"/>
                <a:cs typeface="Times New Roman" panose="02020603050405020304" pitchFamily="18" charset="0"/>
              </a:rPr>
              <a:t> contain the following </a:t>
            </a:r>
            <a:r>
              <a:rPr lang="en-US" sz="2400" dirty="0" err="1">
                <a:latin typeface="Times New Roman" panose="02020603050405020304" pitchFamily="18" charset="0"/>
                <a:cs typeface="Times New Roman" panose="02020603050405020304" pitchFamily="18" charset="0"/>
              </a:rPr>
              <a:t>classmethods</a:t>
            </a: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marL="1371600" lvl="2" indent="-457200" algn="just">
              <a:buFont typeface="+mj-lt"/>
              <a:buAutoNum type="arabicPeriod"/>
            </a:pPr>
            <a:r>
              <a:rPr lang="en-US" sz="2400" dirty="0">
                <a:latin typeface="Times New Roman" panose="02020603050405020304" pitchFamily="18" charset="0"/>
                <a:cs typeface="Times New Roman" panose="02020603050405020304" pitchFamily="18" charset="0"/>
              </a:rPr>
              <a:t>get(filename)</a:t>
            </a:r>
          </a:p>
          <a:p>
            <a:pPr marL="1371600" lvl="2" indent="-457200" algn="just">
              <a:buFont typeface="+mj-lt"/>
              <a:buAutoNum type="arabicPeriod"/>
            </a:pPr>
            <a:r>
              <a:rPr lang="en-US" sz="2400" dirty="0" err="1">
                <a:latin typeface="Times New Roman" panose="02020603050405020304" pitchFamily="18" charset="0"/>
                <a:cs typeface="Times New Roman" panose="02020603050405020304" pitchFamily="18" charset="0"/>
              </a:rPr>
              <a:t>getrootdirectory</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7847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circle(in)">
                                      <p:cBhvr>
                                        <p:cTn id="14" dur="20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circle(in)">
                                      <p:cBhvr>
                                        <p:cTn id="19" dur="2000"/>
                                        <p:tgtEl>
                                          <p:spTgt spid="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circle(in)">
                                      <p:cBhvr>
                                        <p:cTn id="24" dur="2000"/>
                                        <p:tgtEl>
                                          <p:spTgt spid="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circle(in)">
                                      <p:cBhvr>
                                        <p:cTn id="29" dur="2000"/>
                                        <p:tgtEl>
                                          <p:spTgt spid="7">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circle(in)">
                                      <p:cBhvr>
                                        <p:cTn id="34" dur="2000"/>
                                        <p:tgtEl>
                                          <p:spTgt spid="7">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fade">
                                      <p:cBhvr>
                                        <p:cTn id="39" dur="1000"/>
                                        <p:tgtEl>
                                          <p:spTgt spid="8">
                                            <p:txEl>
                                              <p:pRg st="0" end="0"/>
                                            </p:txEl>
                                          </p:spTgt>
                                        </p:tgtEl>
                                      </p:cBhvr>
                                    </p:animEffect>
                                    <p:anim calcmode="lin" valueType="num">
                                      <p:cBhvr>
                                        <p:cTn id="4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
                                            <p:txEl>
                                              <p:pRg st="1" end="1"/>
                                            </p:txEl>
                                          </p:spTgt>
                                        </p:tgtEl>
                                        <p:attrNameLst>
                                          <p:attrName>style.visibility</p:attrName>
                                        </p:attrNameLst>
                                      </p:cBhvr>
                                      <p:to>
                                        <p:strVal val="visible"/>
                                      </p:to>
                                    </p:set>
                                    <p:animEffect transition="in" filter="fade">
                                      <p:cBhvr>
                                        <p:cTn id="46" dur="1000"/>
                                        <p:tgtEl>
                                          <p:spTgt spid="8">
                                            <p:txEl>
                                              <p:pRg st="1" end="1"/>
                                            </p:txEl>
                                          </p:spTgt>
                                        </p:tgtEl>
                                      </p:cBhvr>
                                    </p:animEffect>
                                    <p:anim calcmode="lin" valueType="num">
                                      <p:cBhvr>
                                        <p:cTn id="47"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8">
                                            <p:txEl>
                                              <p:pRg st="2" end="2"/>
                                            </p:txEl>
                                          </p:spTgt>
                                        </p:tgtEl>
                                        <p:attrNameLst>
                                          <p:attrName>style.visibility</p:attrName>
                                        </p:attrNameLst>
                                      </p:cBhvr>
                                      <p:to>
                                        <p:strVal val="visible"/>
                                      </p:to>
                                    </p:set>
                                    <p:animEffect transition="in" filter="fade">
                                      <p:cBhvr>
                                        <p:cTn id="53" dur="1000"/>
                                        <p:tgtEl>
                                          <p:spTgt spid="8">
                                            <p:txEl>
                                              <p:pRg st="2" end="2"/>
                                            </p:txEl>
                                          </p:spTgt>
                                        </p:tgtEl>
                                      </p:cBhvr>
                                    </p:animEffect>
                                    <p:anim calcmode="lin" valueType="num">
                                      <p:cBhvr>
                                        <p:cTn id="54"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55"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8">
                                            <p:txEl>
                                              <p:pRg st="4" end="4"/>
                                            </p:txEl>
                                          </p:spTgt>
                                        </p:tgtEl>
                                        <p:attrNameLst>
                                          <p:attrName>style.visibility</p:attrName>
                                        </p:attrNameLst>
                                      </p:cBhvr>
                                      <p:to>
                                        <p:strVal val="visible"/>
                                      </p:to>
                                    </p:set>
                                    <p:animEffect transition="in" filter="fade">
                                      <p:cBhvr>
                                        <p:cTn id="60" dur="1000"/>
                                        <p:tgtEl>
                                          <p:spTgt spid="8">
                                            <p:txEl>
                                              <p:pRg st="4" end="4"/>
                                            </p:txEl>
                                          </p:spTgt>
                                        </p:tgtEl>
                                      </p:cBhvr>
                                    </p:animEffect>
                                    <p:anim calcmode="lin" valueType="num">
                                      <p:cBhvr>
                                        <p:cTn id="61"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62"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8">
                                            <p:txEl>
                                              <p:pRg st="6" end="6"/>
                                            </p:txEl>
                                          </p:spTgt>
                                        </p:tgtEl>
                                        <p:attrNameLst>
                                          <p:attrName>style.visibility</p:attrName>
                                        </p:attrNameLst>
                                      </p:cBhvr>
                                      <p:to>
                                        <p:strVal val="visible"/>
                                      </p:to>
                                    </p:set>
                                    <p:animEffect transition="in" filter="fade">
                                      <p:cBhvr>
                                        <p:cTn id="67" dur="1000"/>
                                        <p:tgtEl>
                                          <p:spTgt spid="8">
                                            <p:txEl>
                                              <p:pRg st="6" end="6"/>
                                            </p:txEl>
                                          </p:spTgt>
                                        </p:tgtEl>
                                      </p:cBhvr>
                                    </p:animEffect>
                                    <p:anim calcmode="lin" valueType="num">
                                      <p:cBhvr>
                                        <p:cTn id="68"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69"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8">
                                            <p:txEl>
                                              <p:pRg st="7" end="7"/>
                                            </p:txEl>
                                          </p:spTgt>
                                        </p:tgtEl>
                                        <p:attrNameLst>
                                          <p:attrName>style.visibility</p:attrName>
                                        </p:attrNameLst>
                                      </p:cBhvr>
                                      <p:to>
                                        <p:strVal val="visible"/>
                                      </p:to>
                                    </p:set>
                                    <p:animEffect transition="in" filter="fade">
                                      <p:cBhvr>
                                        <p:cTn id="74" dur="1000"/>
                                        <p:tgtEl>
                                          <p:spTgt spid="8">
                                            <p:txEl>
                                              <p:pRg st="7" end="7"/>
                                            </p:txEl>
                                          </p:spTgt>
                                        </p:tgtEl>
                                      </p:cBhvr>
                                    </p:animEffect>
                                    <p:anim calcmode="lin" valueType="num">
                                      <p:cBhvr>
                                        <p:cTn id="75"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76"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58</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2" y="209950"/>
            <a:ext cx="8892778"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How to run Spark Application on local/cluster ?</a:t>
            </a:r>
          </a:p>
        </p:txBody>
      </p:sp>
      <p:sp>
        <p:nvSpPr>
          <p:cNvPr id="7" name="Rectangle 6">
            <a:extLst>
              <a:ext uri="{FF2B5EF4-FFF2-40B4-BE49-F238E27FC236}">
                <a16:creationId xmlns:a16="http://schemas.microsoft.com/office/drawing/2014/main" xmlns="" id="{30F75EDA-D942-44AC-8B2B-A5253A545336}"/>
              </a:ext>
            </a:extLst>
          </p:cNvPr>
          <p:cNvSpPr/>
          <p:nvPr/>
        </p:nvSpPr>
        <p:spPr>
          <a:xfrm>
            <a:off x="54665" y="920661"/>
            <a:ext cx="10161390" cy="2400657"/>
          </a:xfrm>
          <a:prstGeom prst="rect">
            <a:avLst/>
          </a:prstGeom>
          <a:ln>
            <a:solidFill>
              <a:schemeClr val="accent1"/>
            </a:solidFill>
          </a:ln>
        </p:spPr>
        <p:txBody>
          <a:bodyPr wrap="square">
            <a:spAutoFit/>
          </a:bodyPr>
          <a:lstStyle/>
          <a:p>
            <a:pPr algn="just">
              <a:spcBef>
                <a:spcPts val="600"/>
              </a:spcBef>
              <a:spcAft>
                <a:spcPts val="600"/>
              </a:spcAft>
            </a:pPr>
            <a:r>
              <a:rPr lang="en-US" sz="2400" b="1" u="sng" dirty="0">
                <a:latin typeface="Times New Roman" panose="02020603050405020304" pitchFamily="18" charset="0"/>
                <a:cs typeface="Times New Roman" panose="02020603050405020304" pitchFamily="18" charset="0"/>
              </a:rPr>
              <a:t>get(filename)</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It specifies the path of the file that is added through </a:t>
            </a:r>
            <a:r>
              <a:rPr lang="en-US" sz="2400" dirty="0" err="1">
                <a:latin typeface="Times New Roman" panose="02020603050405020304" pitchFamily="18" charset="0"/>
                <a:cs typeface="Times New Roman" panose="02020603050405020304" pitchFamily="18" charset="0"/>
              </a:rPr>
              <a:t>SparkContext.addFile</a:t>
            </a:r>
            <a:r>
              <a:rPr lang="en-US" sz="2400" dirty="0">
                <a:latin typeface="Times New Roman" panose="02020603050405020304" pitchFamily="18" charset="0"/>
                <a:cs typeface="Times New Roman" panose="02020603050405020304" pitchFamily="18" charset="0"/>
              </a:rPr>
              <a:t>().</a:t>
            </a:r>
          </a:p>
          <a:p>
            <a:pPr algn="just">
              <a:spcBef>
                <a:spcPts val="600"/>
              </a:spcBef>
              <a:spcAft>
                <a:spcPts val="600"/>
              </a:spcAft>
            </a:pPr>
            <a:r>
              <a:rPr lang="en-US" sz="2400" b="1" u="sng" dirty="0" err="1">
                <a:latin typeface="Times New Roman" panose="02020603050405020304" pitchFamily="18" charset="0"/>
                <a:cs typeface="Times New Roman" panose="02020603050405020304" pitchFamily="18" charset="0"/>
              </a:rPr>
              <a:t>getrootdirectory</a:t>
            </a:r>
            <a:r>
              <a:rPr lang="en-US" sz="2400" b="1" u="sng" dirty="0">
                <a:latin typeface="Times New Roman" panose="02020603050405020304" pitchFamily="18" charset="0"/>
                <a:cs typeface="Times New Roman" panose="02020603050405020304" pitchFamily="18" charset="0"/>
              </a:rPr>
              <a:t>()</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It specifies the path to the root directory, which contains the file that is added through the </a:t>
            </a:r>
            <a:r>
              <a:rPr lang="en-US" sz="2400" dirty="0" err="1">
                <a:latin typeface="Times New Roman" panose="02020603050405020304" pitchFamily="18" charset="0"/>
                <a:cs typeface="Times New Roman" panose="02020603050405020304" pitchFamily="18" charset="0"/>
              </a:rPr>
              <a:t>SparkContext.addFile</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06AF0BB0-B340-427F-B4E7-07E6AABC9D73}"/>
              </a:ext>
            </a:extLst>
          </p:cNvPr>
          <p:cNvSpPr/>
          <p:nvPr/>
        </p:nvSpPr>
        <p:spPr>
          <a:xfrm>
            <a:off x="159225" y="3431680"/>
            <a:ext cx="11504138" cy="4893647"/>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----------------------------------------sparkfile.py------------------------------------</a:t>
            </a:r>
          </a:p>
          <a:p>
            <a:pPr algn="just"/>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SparkContext</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SparkFiles</a:t>
            </a:r>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finddistance</a:t>
            </a:r>
            <a:r>
              <a:rPr lang="en-IN" sz="2400" dirty="0">
                <a:latin typeface="Times New Roman" panose="02020603050405020304" pitchFamily="18" charset="0"/>
                <a:cs typeface="Times New Roman" panose="02020603050405020304" pitchFamily="18" charset="0"/>
              </a:rPr>
              <a:t> = "/opt/</a:t>
            </a:r>
            <a:r>
              <a:rPr lang="en-IN" sz="2400" dirty="0" err="1">
                <a:latin typeface="Times New Roman" panose="02020603050405020304" pitchFamily="18" charset="0"/>
                <a:cs typeface="Times New Roman" panose="02020603050405020304" pitchFamily="18" charset="0"/>
              </a:rPr>
              <a:t>hadoop</a:t>
            </a:r>
            <a:r>
              <a:rPr lang="en-IN" sz="2400" dirty="0">
                <a:latin typeface="Times New Roman" panose="02020603050405020304" pitchFamily="18" charset="0"/>
                <a:cs typeface="Times New Roman" panose="02020603050405020304" pitchFamily="18" charset="0"/>
              </a:rPr>
              <a:t>/examples/</a:t>
            </a:r>
            <a:r>
              <a:rPr lang="en-IN" sz="2400" dirty="0" err="1">
                <a:latin typeface="Times New Roman" panose="02020603050405020304" pitchFamily="18" charset="0"/>
                <a:cs typeface="Times New Roman" panose="02020603050405020304" pitchFamily="18" charset="0"/>
              </a:rPr>
              <a:t>finddistance.R</a:t>
            </a:r>
            <a:r>
              <a:rPr lang="en-IN" sz="2400" dirty="0">
                <a:latin typeface="Times New Roman" panose="02020603050405020304" pitchFamily="18" charset="0"/>
                <a:cs typeface="Times New Roman" panose="02020603050405020304" pitchFamily="18" charset="0"/>
              </a:rPr>
              <a:t>"</a:t>
            </a:r>
          </a:p>
          <a:p>
            <a:pPr algn="just"/>
            <a:r>
              <a:rPr lang="en-IN" sz="2400" dirty="0" err="1">
                <a:latin typeface="Times New Roman" panose="02020603050405020304" pitchFamily="18" charset="0"/>
                <a:cs typeface="Times New Roman" panose="02020603050405020304" pitchFamily="18" charset="0"/>
              </a:rPr>
              <a:t>finddistancename</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finddistance.R</a:t>
            </a:r>
            <a:r>
              <a:rPr lang="en-IN" sz="2400" dirty="0">
                <a:latin typeface="Times New Roman" panose="02020603050405020304" pitchFamily="18" charset="0"/>
                <a:cs typeface="Times New Roman" panose="02020603050405020304" pitchFamily="18" charset="0"/>
              </a:rPr>
              <a:t>"</a:t>
            </a:r>
          </a:p>
          <a:p>
            <a:pPr algn="just"/>
            <a:r>
              <a:rPr lang="en-IN" sz="2400" dirty="0" err="1">
                <a:latin typeface="Times New Roman" panose="02020603050405020304" pitchFamily="18" charset="0"/>
                <a:cs typeface="Times New Roman" panose="02020603050405020304" pitchFamily="18" charset="0"/>
              </a:rPr>
              <a:t>sc</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("local", "</a:t>
            </a:r>
            <a:r>
              <a:rPr lang="en-IN" sz="2400" dirty="0" err="1">
                <a:latin typeface="Times New Roman" panose="02020603050405020304" pitchFamily="18" charset="0"/>
                <a:cs typeface="Times New Roman" panose="02020603050405020304" pitchFamily="18" charset="0"/>
              </a:rPr>
              <a:t>SparkFile</a:t>
            </a:r>
            <a:r>
              <a:rPr lang="en-IN" sz="2400" dirty="0">
                <a:latin typeface="Times New Roman" panose="02020603050405020304" pitchFamily="18" charset="0"/>
                <a:cs typeface="Times New Roman" panose="02020603050405020304" pitchFamily="18" charset="0"/>
              </a:rPr>
              <a:t> App")</a:t>
            </a:r>
          </a:p>
          <a:p>
            <a:pPr algn="just"/>
            <a:r>
              <a:rPr lang="en-IN" sz="2400" dirty="0" err="1">
                <a:latin typeface="Times New Roman" panose="02020603050405020304" pitchFamily="18" charset="0"/>
                <a:cs typeface="Times New Roman" panose="02020603050405020304" pitchFamily="18" charset="0"/>
              </a:rPr>
              <a:t>sc.addFile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finddistance</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print "Absolute Path -&gt; %s" % </a:t>
            </a:r>
            <a:r>
              <a:rPr lang="en-IN" sz="2400" dirty="0" err="1">
                <a:latin typeface="Times New Roman" panose="02020603050405020304" pitchFamily="18" charset="0"/>
                <a:cs typeface="Times New Roman" panose="02020603050405020304" pitchFamily="18" charset="0"/>
              </a:rPr>
              <a:t>SparkFiles.get</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finddistancename</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----------------------------------------sparkfile.py------------------------------------</a:t>
            </a:r>
          </a:p>
          <a:p>
            <a:pPr algn="just"/>
            <a:r>
              <a:rPr lang="en-IN" sz="2400" dirty="0">
                <a:latin typeface="Times New Roman" panose="02020603050405020304" pitchFamily="18" charset="0"/>
                <a:cs typeface="Times New Roman" panose="02020603050405020304" pitchFamily="18" charset="0"/>
              </a:rPr>
              <a:t>$SPARK_HOME/bin/spark-submit sparkfiles.py</a:t>
            </a:r>
          </a:p>
          <a:p>
            <a:pPr algn="just"/>
            <a:r>
              <a:rPr lang="en-IN" sz="2400" dirty="0">
                <a:latin typeface="Times New Roman" panose="02020603050405020304" pitchFamily="18" charset="0"/>
                <a:cs typeface="Times New Roman" panose="02020603050405020304" pitchFamily="18" charset="0"/>
              </a:rPr>
              <a:t>Absolute Path -&gt;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tmp</a:t>
            </a:r>
            <a:r>
              <a:rPr lang="en-IN" sz="2400" dirty="0">
                <a:latin typeface="Times New Roman" panose="02020603050405020304" pitchFamily="18" charset="0"/>
                <a:cs typeface="Times New Roman" panose="02020603050405020304" pitchFamily="18" charset="0"/>
              </a:rPr>
              <a:t>/spark-f1170149-af01-4620-9805-f61c85fecee4/userFiles-641dfd0f-240b-4264-a650-4e06e7a57839/</a:t>
            </a:r>
            <a:r>
              <a:rPr lang="en-IN" sz="2400" dirty="0" err="1">
                <a:latin typeface="Times New Roman" panose="02020603050405020304" pitchFamily="18" charset="0"/>
                <a:cs typeface="Times New Roman" panose="02020603050405020304" pitchFamily="18" charset="0"/>
              </a:rPr>
              <a:t>finddistance.R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02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circle(in)">
                                      <p:cBhvr>
                                        <p:cTn id="14" dur="20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circle(in)">
                                      <p:cBhvr>
                                        <p:cTn id="19" dur="2000"/>
                                        <p:tgtEl>
                                          <p:spTgt spid="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circle(in)">
                                      <p:cBhvr>
                                        <p:cTn id="24" dur="20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circle(in)">
                                      <p:cBhvr>
                                        <p:cTn id="29" dur="2000"/>
                                        <p:tgtEl>
                                          <p:spTgt spid="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fade">
                                      <p:cBhvr>
                                        <p:cTn id="39" dur="1000"/>
                                        <p:tgtEl>
                                          <p:spTgt spid="5">
                                            <p:txEl>
                                              <p:pRg st="1" end="1"/>
                                            </p:txEl>
                                          </p:spTgt>
                                        </p:tgtEl>
                                      </p:cBhvr>
                                    </p:animEffect>
                                    <p:anim calcmode="lin" valueType="num">
                                      <p:cBhvr>
                                        <p:cTn id="4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 end="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fade">
                                      <p:cBhvr>
                                        <p:cTn id="44" dur="1000"/>
                                        <p:tgtEl>
                                          <p:spTgt spid="5">
                                            <p:txEl>
                                              <p:pRg st="2" end="2"/>
                                            </p:txEl>
                                          </p:spTgt>
                                        </p:tgtEl>
                                      </p:cBhvr>
                                    </p:animEffect>
                                    <p:anim calcmode="lin" valueType="num">
                                      <p:cBhvr>
                                        <p:cTn id="4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Effect transition="in" filter="fade">
                                      <p:cBhvr>
                                        <p:cTn id="49" dur="1000"/>
                                        <p:tgtEl>
                                          <p:spTgt spid="5">
                                            <p:txEl>
                                              <p:pRg st="3" end="3"/>
                                            </p:txEl>
                                          </p:spTgt>
                                        </p:tgtEl>
                                      </p:cBhvr>
                                    </p:animEffect>
                                    <p:anim calcmode="lin" valueType="num">
                                      <p:cBhvr>
                                        <p:cTn id="5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
                                            <p:txEl>
                                              <p:pRg st="4" end="4"/>
                                            </p:txEl>
                                          </p:spTgt>
                                        </p:tgtEl>
                                        <p:attrNameLst>
                                          <p:attrName>style.visibility</p:attrName>
                                        </p:attrNameLst>
                                      </p:cBhvr>
                                      <p:to>
                                        <p:strVal val="visible"/>
                                      </p:to>
                                    </p:set>
                                    <p:animEffect transition="in" filter="fade">
                                      <p:cBhvr>
                                        <p:cTn id="54" dur="1000"/>
                                        <p:tgtEl>
                                          <p:spTgt spid="5">
                                            <p:txEl>
                                              <p:pRg st="4" end="4"/>
                                            </p:txEl>
                                          </p:spTgt>
                                        </p:tgtEl>
                                      </p:cBhvr>
                                    </p:animEffect>
                                    <p:anim calcmode="lin" valueType="num">
                                      <p:cBhvr>
                                        <p:cTn id="5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5">
                                            <p:txEl>
                                              <p:pRg st="5" end="5"/>
                                            </p:txEl>
                                          </p:spTgt>
                                        </p:tgtEl>
                                        <p:attrNameLst>
                                          <p:attrName>style.visibility</p:attrName>
                                        </p:attrNameLst>
                                      </p:cBhvr>
                                      <p:to>
                                        <p:strVal val="visible"/>
                                      </p:to>
                                    </p:set>
                                    <p:animEffect transition="in" filter="fade">
                                      <p:cBhvr>
                                        <p:cTn id="59" dur="1000"/>
                                        <p:tgtEl>
                                          <p:spTgt spid="5">
                                            <p:txEl>
                                              <p:pRg st="5" end="5"/>
                                            </p:txEl>
                                          </p:spTgt>
                                        </p:tgtEl>
                                      </p:cBhvr>
                                    </p:animEffect>
                                    <p:anim calcmode="lin" valueType="num">
                                      <p:cBhvr>
                                        <p:cTn id="6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animEffect transition="in" filter="fade">
                                      <p:cBhvr>
                                        <p:cTn id="64" dur="1000"/>
                                        <p:tgtEl>
                                          <p:spTgt spid="5">
                                            <p:txEl>
                                              <p:pRg st="6" end="6"/>
                                            </p:txEl>
                                          </p:spTgt>
                                        </p:tgtEl>
                                      </p:cBhvr>
                                    </p:animEffect>
                                    <p:anim calcmode="lin" valueType="num">
                                      <p:cBhvr>
                                        <p:cTn id="6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6" end="6"/>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5">
                                            <p:txEl>
                                              <p:pRg st="7" end="7"/>
                                            </p:txEl>
                                          </p:spTgt>
                                        </p:tgtEl>
                                        <p:attrNameLst>
                                          <p:attrName>style.visibility</p:attrName>
                                        </p:attrNameLst>
                                      </p:cBhvr>
                                      <p:to>
                                        <p:strVal val="visible"/>
                                      </p:to>
                                    </p:set>
                                    <p:animEffect transition="in" filter="fade">
                                      <p:cBhvr>
                                        <p:cTn id="69" dur="1000"/>
                                        <p:tgtEl>
                                          <p:spTgt spid="5">
                                            <p:txEl>
                                              <p:pRg st="7" end="7"/>
                                            </p:txEl>
                                          </p:spTgt>
                                        </p:tgtEl>
                                      </p:cBhvr>
                                    </p:animEffect>
                                    <p:anim calcmode="lin" valueType="num">
                                      <p:cBhvr>
                                        <p:cTn id="7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71" dur="1000" fill="hold"/>
                                        <p:tgtEl>
                                          <p:spTgt spid="5">
                                            <p:txEl>
                                              <p:pRg st="7" end="7"/>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5">
                                            <p:txEl>
                                              <p:pRg st="8" end="8"/>
                                            </p:txEl>
                                          </p:spTgt>
                                        </p:tgtEl>
                                        <p:attrNameLst>
                                          <p:attrName>style.visibility</p:attrName>
                                        </p:attrNameLst>
                                      </p:cBhvr>
                                      <p:to>
                                        <p:strVal val="visible"/>
                                      </p:to>
                                    </p:set>
                                    <p:animEffect transition="in" filter="fade">
                                      <p:cBhvr>
                                        <p:cTn id="74" dur="1000"/>
                                        <p:tgtEl>
                                          <p:spTgt spid="5">
                                            <p:txEl>
                                              <p:pRg st="8" end="8"/>
                                            </p:txEl>
                                          </p:spTgt>
                                        </p:tgtEl>
                                      </p:cBhvr>
                                    </p:animEffect>
                                    <p:anim calcmode="lin" valueType="num">
                                      <p:cBhvr>
                                        <p:cTn id="7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76" dur="1000" fill="hold"/>
                                        <p:tgtEl>
                                          <p:spTgt spid="5">
                                            <p:txEl>
                                              <p:pRg st="8" end="8"/>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5">
                                            <p:txEl>
                                              <p:pRg st="9" end="9"/>
                                            </p:txEl>
                                          </p:spTgt>
                                        </p:tgtEl>
                                        <p:attrNameLst>
                                          <p:attrName>style.visibility</p:attrName>
                                        </p:attrNameLst>
                                      </p:cBhvr>
                                      <p:to>
                                        <p:strVal val="visible"/>
                                      </p:to>
                                    </p:set>
                                    <p:animEffect transition="in" filter="fade">
                                      <p:cBhvr>
                                        <p:cTn id="79" dur="1000"/>
                                        <p:tgtEl>
                                          <p:spTgt spid="5">
                                            <p:txEl>
                                              <p:pRg st="9" end="9"/>
                                            </p:txEl>
                                          </p:spTgt>
                                        </p:tgtEl>
                                      </p:cBhvr>
                                    </p:animEffect>
                                    <p:anim calcmode="lin" valueType="num">
                                      <p:cBhvr>
                                        <p:cTn id="8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81" dur="1000" fill="hold"/>
                                        <p:tgtEl>
                                          <p:spTgt spid="5">
                                            <p:txEl>
                                              <p:pRg st="9" end="9"/>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5">
                                            <p:txEl>
                                              <p:pRg st="10" end="10"/>
                                            </p:txEl>
                                          </p:spTgt>
                                        </p:tgtEl>
                                        <p:attrNameLst>
                                          <p:attrName>style.visibility</p:attrName>
                                        </p:attrNameLst>
                                      </p:cBhvr>
                                      <p:to>
                                        <p:strVal val="visible"/>
                                      </p:to>
                                    </p:set>
                                    <p:animEffect transition="in" filter="fade">
                                      <p:cBhvr>
                                        <p:cTn id="84" dur="1000"/>
                                        <p:tgtEl>
                                          <p:spTgt spid="5">
                                            <p:txEl>
                                              <p:pRg st="10" end="10"/>
                                            </p:txEl>
                                          </p:spTgt>
                                        </p:tgtEl>
                                      </p:cBhvr>
                                    </p:animEffect>
                                    <p:anim calcmode="lin" valueType="num">
                                      <p:cBhvr>
                                        <p:cTn id="8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5">
                                            <p:txEl>
                                              <p:pRg st="11" end="11"/>
                                            </p:txEl>
                                          </p:spTgt>
                                        </p:tgtEl>
                                        <p:attrNameLst>
                                          <p:attrName>style.visibility</p:attrName>
                                        </p:attrNameLst>
                                      </p:cBhvr>
                                      <p:to>
                                        <p:strVal val="visible"/>
                                      </p:to>
                                    </p:set>
                                    <p:animEffect transition="in" filter="fade">
                                      <p:cBhvr>
                                        <p:cTn id="89" dur="1000"/>
                                        <p:tgtEl>
                                          <p:spTgt spid="5">
                                            <p:txEl>
                                              <p:pRg st="11" end="11"/>
                                            </p:txEl>
                                          </p:spTgt>
                                        </p:tgtEl>
                                      </p:cBhvr>
                                    </p:animEffect>
                                    <p:anim calcmode="lin" valueType="num">
                                      <p:cBhvr>
                                        <p:cTn id="90"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91"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59</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2" y="209950"/>
            <a:ext cx="3248723"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Storage Level</a:t>
            </a:r>
          </a:p>
        </p:txBody>
      </p:sp>
      <p:sp>
        <p:nvSpPr>
          <p:cNvPr id="7" name="Rectangle 6">
            <a:extLst>
              <a:ext uri="{FF2B5EF4-FFF2-40B4-BE49-F238E27FC236}">
                <a16:creationId xmlns:a16="http://schemas.microsoft.com/office/drawing/2014/main" xmlns="" id="{30F75EDA-D942-44AC-8B2B-A5253A545336}"/>
              </a:ext>
            </a:extLst>
          </p:cNvPr>
          <p:cNvSpPr/>
          <p:nvPr/>
        </p:nvSpPr>
        <p:spPr>
          <a:xfrm>
            <a:off x="54665" y="920661"/>
            <a:ext cx="10839306" cy="2985433"/>
          </a:xfrm>
          <a:prstGeom prst="rect">
            <a:avLst/>
          </a:prstGeom>
          <a:ln>
            <a:solidFill>
              <a:schemeClr val="accent1"/>
            </a:solidFill>
          </a:ln>
        </p:spPr>
        <p:txBody>
          <a:bodyPr wrap="square">
            <a:spAutoFit/>
          </a:bodyPr>
          <a:lstStyle/>
          <a:p>
            <a:pPr algn="just">
              <a:spcBef>
                <a:spcPts val="600"/>
              </a:spcBef>
              <a:spcAft>
                <a:spcPts val="600"/>
              </a:spcAft>
            </a:pPr>
            <a:r>
              <a:rPr lang="en-US" sz="2400" dirty="0" err="1">
                <a:latin typeface="Times New Roman" panose="02020603050405020304" pitchFamily="18" charset="0"/>
                <a:cs typeface="Times New Roman" panose="02020603050405020304" pitchFamily="18" charset="0"/>
              </a:rPr>
              <a:t>StorageLevel</a:t>
            </a:r>
            <a:r>
              <a:rPr lang="en-US" sz="2400" dirty="0">
                <a:latin typeface="Times New Roman" panose="02020603050405020304" pitchFamily="18" charset="0"/>
                <a:cs typeface="Times New Roman" panose="02020603050405020304" pitchFamily="18" charset="0"/>
              </a:rPr>
              <a:t> decides how RDD should be stored. In Apache Spark, </a:t>
            </a:r>
            <a:r>
              <a:rPr lang="en-US" sz="2400" dirty="0" err="1">
                <a:latin typeface="Times New Roman" panose="02020603050405020304" pitchFamily="18" charset="0"/>
                <a:cs typeface="Times New Roman" panose="02020603050405020304" pitchFamily="18" charset="0"/>
              </a:rPr>
              <a:t>StorageLevel</a:t>
            </a:r>
            <a:r>
              <a:rPr lang="en-US" sz="2400" dirty="0">
                <a:latin typeface="Times New Roman" panose="02020603050405020304" pitchFamily="18" charset="0"/>
                <a:cs typeface="Times New Roman" panose="02020603050405020304" pitchFamily="18" charset="0"/>
              </a:rPr>
              <a:t> decides whether RDD should be stored in the memory or should it be stored over the disk, or both. It also decides whether to serialize RDD and whether to replicate RDD partitions.</a:t>
            </a:r>
          </a:p>
          <a:p>
            <a:pPr algn="just">
              <a:spcBef>
                <a:spcPts val="600"/>
              </a:spcBef>
              <a:spcAft>
                <a:spcPts val="600"/>
              </a:spcAft>
            </a:pPr>
            <a:r>
              <a:rPr lang="en-IN" sz="2400" dirty="0">
                <a:solidFill>
                  <a:schemeClr val="accent3"/>
                </a:solidFill>
                <a:latin typeface="Times New Roman" panose="02020603050405020304" pitchFamily="18" charset="0"/>
                <a:cs typeface="Times New Roman" panose="02020603050405020304" pitchFamily="18" charset="0"/>
              </a:rPr>
              <a:t>Example</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class </a:t>
            </a:r>
            <a:r>
              <a:rPr lang="en-IN" sz="2400" dirty="0" err="1">
                <a:latin typeface="Times New Roman" panose="02020603050405020304" pitchFamily="18" charset="0"/>
                <a:cs typeface="Times New Roman" panose="02020603050405020304" pitchFamily="18" charset="0"/>
              </a:rPr>
              <a:t>pyspark.StorageLevel</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useDisk</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useMemory</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useOffHeap</a:t>
            </a:r>
            <a:r>
              <a:rPr lang="en-IN" sz="2400" dirty="0">
                <a:latin typeface="Times New Roman" panose="02020603050405020304" pitchFamily="18" charset="0"/>
                <a:cs typeface="Times New Roman" panose="02020603050405020304" pitchFamily="18" charset="0"/>
              </a:rPr>
              <a:t>, deserialized, replication = 1)</a:t>
            </a:r>
          </a:p>
        </p:txBody>
      </p:sp>
      <p:sp>
        <p:nvSpPr>
          <p:cNvPr id="5" name="Rectangle 4">
            <a:extLst>
              <a:ext uri="{FF2B5EF4-FFF2-40B4-BE49-F238E27FC236}">
                <a16:creationId xmlns:a16="http://schemas.microsoft.com/office/drawing/2014/main" xmlns="" id="{06AF0BB0-B340-427F-B4E7-07E6AABC9D73}"/>
              </a:ext>
            </a:extLst>
          </p:cNvPr>
          <p:cNvSpPr/>
          <p:nvPr/>
        </p:nvSpPr>
        <p:spPr>
          <a:xfrm>
            <a:off x="159225" y="4156898"/>
            <a:ext cx="11053251" cy="4154984"/>
          </a:xfrm>
          <a:prstGeom prst="rect">
            <a:avLst/>
          </a:prstGeom>
          <a:ln>
            <a:solidFill>
              <a:schemeClr val="accent1"/>
            </a:solidFill>
          </a:ln>
        </p:spPr>
        <p:txBody>
          <a:bodyPr wrap="square">
            <a:spAutoFit/>
          </a:bodyPr>
          <a:lstStyle/>
          <a:p>
            <a:pPr algn="just"/>
            <a:r>
              <a:rPr lang="en-IN" sz="2400" dirty="0">
                <a:latin typeface="Times New Roman" panose="02020603050405020304" pitchFamily="18" charset="0"/>
                <a:cs typeface="Times New Roman" panose="02020603050405020304" pitchFamily="18" charset="0"/>
              </a:rPr>
              <a:t>DISK_ONLY = </a:t>
            </a:r>
            <a:r>
              <a:rPr lang="en-IN" sz="2400" dirty="0" err="1">
                <a:latin typeface="Times New Roman" panose="02020603050405020304" pitchFamily="18" charset="0"/>
                <a:cs typeface="Times New Roman" panose="02020603050405020304" pitchFamily="18" charset="0"/>
              </a:rPr>
              <a:t>StorageLevel</a:t>
            </a:r>
            <a:r>
              <a:rPr lang="en-IN" sz="2400" dirty="0">
                <a:latin typeface="Times New Roman" panose="02020603050405020304" pitchFamily="18" charset="0"/>
                <a:cs typeface="Times New Roman" panose="02020603050405020304" pitchFamily="18" charset="0"/>
              </a:rPr>
              <a:t>(True, False, False, False, 1)</a:t>
            </a:r>
          </a:p>
          <a:p>
            <a:pPr algn="just"/>
            <a:r>
              <a:rPr lang="en-IN" sz="2400" dirty="0">
                <a:latin typeface="Times New Roman" panose="02020603050405020304" pitchFamily="18" charset="0"/>
                <a:cs typeface="Times New Roman" panose="02020603050405020304" pitchFamily="18" charset="0"/>
              </a:rPr>
              <a:t>DISK_ONLY_2 = </a:t>
            </a:r>
            <a:r>
              <a:rPr lang="en-IN" sz="2400" dirty="0" err="1">
                <a:latin typeface="Times New Roman" panose="02020603050405020304" pitchFamily="18" charset="0"/>
                <a:cs typeface="Times New Roman" panose="02020603050405020304" pitchFamily="18" charset="0"/>
              </a:rPr>
              <a:t>StorageLevel</a:t>
            </a:r>
            <a:r>
              <a:rPr lang="en-IN" sz="2400" dirty="0">
                <a:latin typeface="Times New Roman" panose="02020603050405020304" pitchFamily="18" charset="0"/>
                <a:cs typeface="Times New Roman" panose="02020603050405020304" pitchFamily="18" charset="0"/>
              </a:rPr>
              <a:t>(True, False, False, False, 2)</a:t>
            </a:r>
          </a:p>
          <a:p>
            <a:pPr algn="just"/>
            <a:r>
              <a:rPr lang="en-IN" sz="2400" dirty="0">
                <a:latin typeface="Times New Roman" panose="02020603050405020304" pitchFamily="18" charset="0"/>
                <a:cs typeface="Times New Roman" panose="02020603050405020304" pitchFamily="18" charset="0"/>
              </a:rPr>
              <a:t>MEMORY_AND_DISK = </a:t>
            </a:r>
            <a:r>
              <a:rPr lang="en-IN" sz="2400" dirty="0" err="1">
                <a:latin typeface="Times New Roman" panose="02020603050405020304" pitchFamily="18" charset="0"/>
                <a:cs typeface="Times New Roman" panose="02020603050405020304" pitchFamily="18" charset="0"/>
              </a:rPr>
              <a:t>StorageLevel</a:t>
            </a:r>
            <a:r>
              <a:rPr lang="en-IN" sz="2400" dirty="0">
                <a:latin typeface="Times New Roman" panose="02020603050405020304" pitchFamily="18" charset="0"/>
                <a:cs typeface="Times New Roman" panose="02020603050405020304" pitchFamily="18" charset="0"/>
              </a:rPr>
              <a:t>(True, True, False, False, 1)</a:t>
            </a:r>
          </a:p>
          <a:p>
            <a:pPr algn="just"/>
            <a:r>
              <a:rPr lang="en-IN" sz="2400" dirty="0">
                <a:latin typeface="Times New Roman" panose="02020603050405020304" pitchFamily="18" charset="0"/>
                <a:cs typeface="Times New Roman" panose="02020603050405020304" pitchFamily="18" charset="0"/>
              </a:rPr>
              <a:t>MEMORY_AND_DISK_2 = </a:t>
            </a:r>
            <a:r>
              <a:rPr lang="en-IN" sz="2400" dirty="0" err="1">
                <a:latin typeface="Times New Roman" panose="02020603050405020304" pitchFamily="18" charset="0"/>
                <a:cs typeface="Times New Roman" panose="02020603050405020304" pitchFamily="18" charset="0"/>
              </a:rPr>
              <a:t>StorageLevel</a:t>
            </a:r>
            <a:r>
              <a:rPr lang="en-IN" sz="2400" dirty="0">
                <a:latin typeface="Times New Roman" panose="02020603050405020304" pitchFamily="18" charset="0"/>
                <a:cs typeface="Times New Roman" panose="02020603050405020304" pitchFamily="18" charset="0"/>
              </a:rPr>
              <a:t>(True, True, False, False, 2)</a:t>
            </a:r>
          </a:p>
          <a:p>
            <a:pPr algn="just"/>
            <a:r>
              <a:rPr lang="en-IN" sz="2400" dirty="0">
                <a:latin typeface="Times New Roman" panose="02020603050405020304" pitchFamily="18" charset="0"/>
                <a:cs typeface="Times New Roman" panose="02020603050405020304" pitchFamily="18" charset="0"/>
              </a:rPr>
              <a:t>MEMORY_AND_DISK_SER = </a:t>
            </a:r>
            <a:r>
              <a:rPr lang="en-IN" sz="2400" dirty="0" err="1">
                <a:latin typeface="Times New Roman" panose="02020603050405020304" pitchFamily="18" charset="0"/>
                <a:cs typeface="Times New Roman" panose="02020603050405020304" pitchFamily="18" charset="0"/>
              </a:rPr>
              <a:t>StorageLevel</a:t>
            </a:r>
            <a:r>
              <a:rPr lang="en-IN" sz="2400" dirty="0">
                <a:latin typeface="Times New Roman" panose="02020603050405020304" pitchFamily="18" charset="0"/>
                <a:cs typeface="Times New Roman" panose="02020603050405020304" pitchFamily="18" charset="0"/>
              </a:rPr>
              <a:t>(True, True, False, False, 1)</a:t>
            </a:r>
          </a:p>
          <a:p>
            <a:pPr algn="just"/>
            <a:r>
              <a:rPr lang="en-IN" sz="2400" dirty="0">
                <a:latin typeface="Times New Roman" panose="02020603050405020304" pitchFamily="18" charset="0"/>
                <a:cs typeface="Times New Roman" panose="02020603050405020304" pitchFamily="18" charset="0"/>
              </a:rPr>
              <a:t>MEMORY_AND_DISK_SER_2 = </a:t>
            </a:r>
            <a:r>
              <a:rPr lang="en-IN" sz="2400" dirty="0" err="1">
                <a:latin typeface="Times New Roman" panose="02020603050405020304" pitchFamily="18" charset="0"/>
                <a:cs typeface="Times New Roman" panose="02020603050405020304" pitchFamily="18" charset="0"/>
              </a:rPr>
              <a:t>StorageLevel</a:t>
            </a:r>
            <a:r>
              <a:rPr lang="en-IN" sz="2400" dirty="0">
                <a:latin typeface="Times New Roman" panose="02020603050405020304" pitchFamily="18" charset="0"/>
                <a:cs typeface="Times New Roman" panose="02020603050405020304" pitchFamily="18" charset="0"/>
              </a:rPr>
              <a:t>(True, True, False, False, 2)</a:t>
            </a:r>
          </a:p>
          <a:p>
            <a:pPr algn="just"/>
            <a:r>
              <a:rPr lang="en-IN" sz="2400" dirty="0">
                <a:latin typeface="Times New Roman" panose="02020603050405020304" pitchFamily="18" charset="0"/>
                <a:cs typeface="Times New Roman" panose="02020603050405020304" pitchFamily="18" charset="0"/>
              </a:rPr>
              <a:t>MEMORY_ONLY = </a:t>
            </a:r>
            <a:r>
              <a:rPr lang="en-IN" sz="2400" dirty="0" err="1">
                <a:latin typeface="Times New Roman" panose="02020603050405020304" pitchFamily="18" charset="0"/>
                <a:cs typeface="Times New Roman" panose="02020603050405020304" pitchFamily="18" charset="0"/>
              </a:rPr>
              <a:t>StorageLevel</a:t>
            </a:r>
            <a:r>
              <a:rPr lang="en-IN" sz="2400" dirty="0">
                <a:latin typeface="Times New Roman" panose="02020603050405020304" pitchFamily="18" charset="0"/>
                <a:cs typeface="Times New Roman" panose="02020603050405020304" pitchFamily="18" charset="0"/>
              </a:rPr>
              <a:t>(False, True, False, False, 1)</a:t>
            </a:r>
          </a:p>
          <a:p>
            <a:pPr algn="just"/>
            <a:r>
              <a:rPr lang="en-IN" sz="2400" dirty="0">
                <a:latin typeface="Times New Roman" panose="02020603050405020304" pitchFamily="18" charset="0"/>
                <a:cs typeface="Times New Roman" panose="02020603050405020304" pitchFamily="18" charset="0"/>
              </a:rPr>
              <a:t>MEMORY_ONLY_2 = </a:t>
            </a:r>
            <a:r>
              <a:rPr lang="en-IN" sz="2400" dirty="0" err="1">
                <a:latin typeface="Times New Roman" panose="02020603050405020304" pitchFamily="18" charset="0"/>
                <a:cs typeface="Times New Roman" panose="02020603050405020304" pitchFamily="18" charset="0"/>
              </a:rPr>
              <a:t>StorageLevel</a:t>
            </a:r>
            <a:r>
              <a:rPr lang="en-IN" sz="2400" dirty="0">
                <a:latin typeface="Times New Roman" panose="02020603050405020304" pitchFamily="18" charset="0"/>
                <a:cs typeface="Times New Roman" panose="02020603050405020304" pitchFamily="18" charset="0"/>
              </a:rPr>
              <a:t>(False, True, False, False, 2)</a:t>
            </a:r>
          </a:p>
          <a:p>
            <a:pPr algn="just"/>
            <a:r>
              <a:rPr lang="en-IN" sz="2400" dirty="0">
                <a:latin typeface="Times New Roman" panose="02020603050405020304" pitchFamily="18" charset="0"/>
                <a:cs typeface="Times New Roman" panose="02020603050405020304" pitchFamily="18" charset="0"/>
              </a:rPr>
              <a:t>MEMORY_ONLY_SER = </a:t>
            </a:r>
            <a:r>
              <a:rPr lang="en-IN" sz="2400" dirty="0" err="1">
                <a:latin typeface="Times New Roman" panose="02020603050405020304" pitchFamily="18" charset="0"/>
                <a:cs typeface="Times New Roman" panose="02020603050405020304" pitchFamily="18" charset="0"/>
              </a:rPr>
              <a:t>StorageLevel</a:t>
            </a:r>
            <a:r>
              <a:rPr lang="en-IN" sz="2400" dirty="0">
                <a:latin typeface="Times New Roman" panose="02020603050405020304" pitchFamily="18" charset="0"/>
                <a:cs typeface="Times New Roman" panose="02020603050405020304" pitchFamily="18" charset="0"/>
              </a:rPr>
              <a:t>(False, True, False, False, 1)</a:t>
            </a:r>
          </a:p>
          <a:p>
            <a:pPr algn="just"/>
            <a:r>
              <a:rPr lang="en-IN" sz="2400" dirty="0">
                <a:latin typeface="Times New Roman" panose="02020603050405020304" pitchFamily="18" charset="0"/>
                <a:cs typeface="Times New Roman" panose="02020603050405020304" pitchFamily="18" charset="0"/>
              </a:rPr>
              <a:t>MEMORY_ONLY_SER_2 = </a:t>
            </a:r>
            <a:r>
              <a:rPr lang="en-IN" sz="2400" dirty="0" err="1">
                <a:latin typeface="Times New Roman" panose="02020603050405020304" pitchFamily="18" charset="0"/>
                <a:cs typeface="Times New Roman" panose="02020603050405020304" pitchFamily="18" charset="0"/>
              </a:rPr>
              <a:t>StorageLevel</a:t>
            </a:r>
            <a:r>
              <a:rPr lang="en-IN" sz="2400" dirty="0">
                <a:latin typeface="Times New Roman" panose="02020603050405020304" pitchFamily="18" charset="0"/>
                <a:cs typeface="Times New Roman" panose="02020603050405020304" pitchFamily="18" charset="0"/>
              </a:rPr>
              <a:t>(False, True, False, False, 2)</a:t>
            </a:r>
          </a:p>
          <a:p>
            <a:pPr algn="just"/>
            <a:r>
              <a:rPr lang="en-IN" sz="2400" dirty="0">
                <a:latin typeface="Times New Roman" panose="02020603050405020304" pitchFamily="18" charset="0"/>
                <a:cs typeface="Times New Roman" panose="02020603050405020304" pitchFamily="18" charset="0"/>
              </a:rPr>
              <a:t>OFF_HEAP = </a:t>
            </a:r>
            <a:r>
              <a:rPr lang="en-IN" sz="2400" dirty="0" err="1">
                <a:latin typeface="Times New Roman" panose="02020603050405020304" pitchFamily="18" charset="0"/>
                <a:cs typeface="Times New Roman" panose="02020603050405020304" pitchFamily="18" charset="0"/>
              </a:rPr>
              <a:t>StorageLevel</a:t>
            </a:r>
            <a:r>
              <a:rPr lang="en-IN" sz="2400" dirty="0">
                <a:latin typeface="Times New Roman" panose="02020603050405020304" pitchFamily="18" charset="0"/>
                <a:cs typeface="Times New Roman" panose="02020603050405020304" pitchFamily="18" charset="0"/>
              </a:rPr>
              <a:t>(True, True, True, False, 1)</a:t>
            </a:r>
          </a:p>
        </p:txBody>
      </p:sp>
    </p:spTree>
    <p:extLst>
      <p:ext uri="{BB962C8B-B14F-4D97-AF65-F5344CB8AC3E}">
        <p14:creationId xmlns:p14="http://schemas.microsoft.com/office/powerpoint/2010/main" val="197113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circle(in)">
                                      <p:cBhvr>
                                        <p:cTn id="14" dur="20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circle(in)">
                                      <p:cBhvr>
                                        <p:cTn id="19" dur="2000"/>
                                        <p:tgtEl>
                                          <p:spTgt spid="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circle(in)">
                                      <p:cBhvr>
                                        <p:cTn id="24" dur="20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1000"/>
                                        <p:tgtEl>
                                          <p:spTgt spid="5">
                                            <p:txEl>
                                              <p:pRg st="0" end="0"/>
                                            </p:txEl>
                                          </p:spTgt>
                                        </p:tgtEl>
                                      </p:cBhvr>
                                    </p:animEffect>
                                    <p:anim calcmode="lin" valueType="num">
                                      <p:cBhvr>
                                        <p:cTn id="3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animEffect transition="in" filter="fade">
                                      <p:cBhvr>
                                        <p:cTn id="36" dur="1000"/>
                                        <p:tgtEl>
                                          <p:spTgt spid="5">
                                            <p:txEl>
                                              <p:pRg st="1" end="1"/>
                                            </p:txEl>
                                          </p:spTgt>
                                        </p:tgtEl>
                                      </p:cBhvr>
                                    </p:animEffect>
                                    <p:anim calcmode="lin" valueType="num">
                                      <p:cBhvr>
                                        <p:cTn id="3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fade">
                                      <p:cBhvr>
                                        <p:cTn id="43" dur="1000"/>
                                        <p:tgtEl>
                                          <p:spTgt spid="5">
                                            <p:txEl>
                                              <p:pRg st="2" end="2"/>
                                            </p:txEl>
                                          </p:spTgt>
                                        </p:tgtEl>
                                      </p:cBhvr>
                                    </p:animEffect>
                                    <p:anim calcmode="lin" valueType="num">
                                      <p:cBhvr>
                                        <p:cTn id="4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5">
                                            <p:txEl>
                                              <p:pRg st="3" end="3"/>
                                            </p:txEl>
                                          </p:spTgt>
                                        </p:tgtEl>
                                        <p:attrNameLst>
                                          <p:attrName>style.visibility</p:attrName>
                                        </p:attrNameLst>
                                      </p:cBhvr>
                                      <p:to>
                                        <p:strVal val="visible"/>
                                      </p:to>
                                    </p:set>
                                    <p:animEffect transition="in" filter="fade">
                                      <p:cBhvr>
                                        <p:cTn id="50" dur="1000"/>
                                        <p:tgtEl>
                                          <p:spTgt spid="5">
                                            <p:txEl>
                                              <p:pRg st="3" end="3"/>
                                            </p:txEl>
                                          </p:spTgt>
                                        </p:tgtEl>
                                      </p:cBhvr>
                                    </p:animEffect>
                                    <p:anim calcmode="lin" valueType="num">
                                      <p:cBhvr>
                                        <p:cTn id="5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fade">
                                      <p:cBhvr>
                                        <p:cTn id="57" dur="1000"/>
                                        <p:tgtEl>
                                          <p:spTgt spid="5">
                                            <p:txEl>
                                              <p:pRg st="4" end="4"/>
                                            </p:txEl>
                                          </p:spTgt>
                                        </p:tgtEl>
                                      </p:cBhvr>
                                    </p:animEffect>
                                    <p:anim calcmode="lin" valueType="num">
                                      <p:cBhvr>
                                        <p:cTn id="5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5">
                                            <p:txEl>
                                              <p:pRg st="5" end="5"/>
                                            </p:txEl>
                                          </p:spTgt>
                                        </p:tgtEl>
                                        <p:attrNameLst>
                                          <p:attrName>style.visibility</p:attrName>
                                        </p:attrNameLst>
                                      </p:cBhvr>
                                      <p:to>
                                        <p:strVal val="visible"/>
                                      </p:to>
                                    </p:set>
                                    <p:animEffect transition="in" filter="fade">
                                      <p:cBhvr>
                                        <p:cTn id="64" dur="1000"/>
                                        <p:tgtEl>
                                          <p:spTgt spid="5">
                                            <p:txEl>
                                              <p:pRg st="5" end="5"/>
                                            </p:txEl>
                                          </p:spTgt>
                                        </p:tgtEl>
                                      </p:cBhvr>
                                    </p:animEffect>
                                    <p:anim calcmode="lin" valueType="num">
                                      <p:cBhvr>
                                        <p:cTn id="6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5">
                                            <p:txEl>
                                              <p:pRg st="6" end="6"/>
                                            </p:txEl>
                                          </p:spTgt>
                                        </p:tgtEl>
                                        <p:attrNameLst>
                                          <p:attrName>style.visibility</p:attrName>
                                        </p:attrNameLst>
                                      </p:cBhvr>
                                      <p:to>
                                        <p:strVal val="visible"/>
                                      </p:to>
                                    </p:set>
                                    <p:animEffect transition="in" filter="fade">
                                      <p:cBhvr>
                                        <p:cTn id="71" dur="1000"/>
                                        <p:tgtEl>
                                          <p:spTgt spid="5">
                                            <p:txEl>
                                              <p:pRg st="6" end="6"/>
                                            </p:txEl>
                                          </p:spTgt>
                                        </p:tgtEl>
                                      </p:cBhvr>
                                    </p:animEffect>
                                    <p:anim calcmode="lin" valueType="num">
                                      <p:cBhvr>
                                        <p:cTn id="7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7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5">
                                            <p:txEl>
                                              <p:pRg st="7" end="7"/>
                                            </p:txEl>
                                          </p:spTgt>
                                        </p:tgtEl>
                                        <p:attrNameLst>
                                          <p:attrName>style.visibility</p:attrName>
                                        </p:attrNameLst>
                                      </p:cBhvr>
                                      <p:to>
                                        <p:strVal val="visible"/>
                                      </p:to>
                                    </p:set>
                                    <p:animEffect transition="in" filter="fade">
                                      <p:cBhvr>
                                        <p:cTn id="78" dur="1000"/>
                                        <p:tgtEl>
                                          <p:spTgt spid="5">
                                            <p:txEl>
                                              <p:pRg st="7" end="7"/>
                                            </p:txEl>
                                          </p:spTgt>
                                        </p:tgtEl>
                                      </p:cBhvr>
                                    </p:animEffect>
                                    <p:anim calcmode="lin" valueType="num">
                                      <p:cBhvr>
                                        <p:cTn id="7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80"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5">
                                            <p:txEl>
                                              <p:pRg st="8" end="8"/>
                                            </p:txEl>
                                          </p:spTgt>
                                        </p:tgtEl>
                                        <p:attrNameLst>
                                          <p:attrName>style.visibility</p:attrName>
                                        </p:attrNameLst>
                                      </p:cBhvr>
                                      <p:to>
                                        <p:strVal val="visible"/>
                                      </p:to>
                                    </p:set>
                                    <p:animEffect transition="in" filter="fade">
                                      <p:cBhvr>
                                        <p:cTn id="85" dur="1000"/>
                                        <p:tgtEl>
                                          <p:spTgt spid="5">
                                            <p:txEl>
                                              <p:pRg st="8" end="8"/>
                                            </p:txEl>
                                          </p:spTgt>
                                        </p:tgtEl>
                                      </p:cBhvr>
                                    </p:animEffect>
                                    <p:anim calcmode="lin" valueType="num">
                                      <p:cBhvr>
                                        <p:cTn id="8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87"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5">
                                            <p:txEl>
                                              <p:pRg st="9" end="9"/>
                                            </p:txEl>
                                          </p:spTgt>
                                        </p:tgtEl>
                                        <p:attrNameLst>
                                          <p:attrName>style.visibility</p:attrName>
                                        </p:attrNameLst>
                                      </p:cBhvr>
                                      <p:to>
                                        <p:strVal val="visible"/>
                                      </p:to>
                                    </p:set>
                                    <p:animEffect transition="in" filter="fade">
                                      <p:cBhvr>
                                        <p:cTn id="92" dur="1000"/>
                                        <p:tgtEl>
                                          <p:spTgt spid="5">
                                            <p:txEl>
                                              <p:pRg st="9" end="9"/>
                                            </p:txEl>
                                          </p:spTgt>
                                        </p:tgtEl>
                                      </p:cBhvr>
                                    </p:animEffect>
                                    <p:anim calcmode="lin" valueType="num">
                                      <p:cBhvr>
                                        <p:cTn id="93"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94"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5">
                                            <p:txEl>
                                              <p:pRg st="10" end="10"/>
                                            </p:txEl>
                                          </p:spTgt>
                                        </p:tgtEl>
                                        <p:attrNameLst>
                                          <p:attrName>style.visibility</p:attrName>
                                        </p:attrNameLst>
                                      </p:cBhvr>
                                      <p:to>
                                        <p:strVal val="visible"/>
                                      </p:to>
                                    </p:set>
                                    <p:animEffect transition="in" filter="fade">
                                      <p:cBhvr>
                                        <p:cTn id="99" dur="1000"/>
                                        <p:tgtEl>
                                          <p:spTgt spid="5">
                                            <p:txEl>
                                              <p:pRg st="10" end="10"/>
                                            </p:txEl>
                                          </p:spTgt>
                                        </p:tgtEl>
                                      </p:cBhvr>
                                    </p:animEffect>
                                    <p:anim calcmode="lin" valueType="num">
                                      <p:cBhvr>
                                        <p:cTn id="100"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101"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6</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0" y="209950"/>
            <a:ext cx="6867939"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Spark’s Advanced Execution Engine</a:t>
            </a:r>
          </a:p>
        </p:txBody>
      </p:sp>
      <p:sp>
        <p:nvSpPr>
          <p:cNvPr id="7" name="Rectangle 6">
            <a:extLst>
              <a:ext uri="{FF2B5EF4-FFF2-40B4-BE49-F238E27FC236}">
                <a16:creationId xmlns:a16="http://schemas.microsoft.com/office/drawing/2014/main" xmlns="" id="{75F07B8F-1AB4-449A-A1ED-1F9CE4E23264}"/>
              </a:ext>
            </a:extLst>
          </p:cNvPr>
          <p:cNvSpPr/>
          <p:nvPr/>
        </p:nvSpPr>
        <p:spPr>
          <a:xfrm>
            <a:off x="229484" y="1131990"/>
            <a:ext cx="10664488" cy="4985980"/>
          </a:xfrm>
          <a:prstGeom prst="rect">
            <a:avLst/>
          </a:prstGeom>
          <a:ln>
            <a:solidFill>
              <a:schemeClr val="accent1"/>
            </a:solidFill>
          </a:ln>
        </p:spPr>
        <p:txBody>
          <a:bodyPr wrap="square">
            <a:spAutoFit/>
          </a:bodyPr>
          <a:lstStyle/>
          <a:p>
            <a:pPr marL="457200" indent="-4572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Spark uses a much more sophisticated job execution engine than MapReduce. MapReduce has limited optimization capabilities, as it always creates a DAG with the same two stages—map and reduce—for all jobs. </a:t>
            </a:r>
          </a:p>
          <a:p>
            <a:pPr marL="457200" indent="-4572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If  you want to perform advanced computation using complex algorithms, you need to split the job into multiple jobs and sequentially execute each of the jobs.</a:t>
            </a:r>
          </a:p>
          <a:p>
            <a:pPr marL="457200" indent="-457200" algn="just">
              <a:spcBef>
                <a:spcPts val="600"/>
              </a:spcBef>
              <a:spcAft>
                <a:spcPts val="600"/>
              </a:spcAft>
              <a:buFont typeface="Wingdings" panose="05000000000000000000" pitchFamily="2" charset="2"/>
              <a:buChar char="ü"/>
            </a:pPr>
            <a:r>
              <a:rPr lang="en-US" sz="2400" dirty="0">
                <a:solidFill>
                  <a:schemeClr val="accent3"/>
                </a:solidFill>
                <a:latin typeface="Times New Roman" panose="02020603050405020304" pitchFamily="18" charset="0"/>
                <a:cs typeface="Times New Roman" panose="02020603050405020304" pitchFamily="18" charset="0"/>
              </a:rPr>
              <a:t>With Spark, unlike in MapReduce, you aren’t limited to two stages per job, you can have any number of stages you want. Instead of splitting complex algorithms into multiple jobs, you can run jobs with multiple stages. This is a huge difference, leading to several optimizations not possible with MapReduce. </a:t>
            </a:r>
          </a:p>
          <a:p>
            <a:pPr marL="457200" indent="-4572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Since Spark is aware that a job has multiple stages it uses this information to optimize the job execution—for example, by minimizing the shuffling of data and disk I/O.</a:t>
            </a:r>
          </a:p>
        </p:txBody>
      </p:sp>
    </p:spTree>
    <p:extLst>
      <p:ext uri="{BB962C8B-B14F-4D97-AF65-F5344CB8AC3E}">
        <p14:creationId xmlns:p14="http://schemas.microsoft.com/office/powerpoint/2010/main" val="148619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barn(inVertical)">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barn(inVertical)">
                                      <p:cBhvr>
                                        <p:cTn id="19" dur="500"/>
                                        <p:tgtEl>
                                          <p:spTgt spid="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barn(inVertical)">
                                      <p:cBhvr>
                                        <p:cTn id="24" dur="5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barn(inVertical)">
                                      <p:cBhvr>
                                        <p:cTn id="2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60</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2" y="209950"/>
            <a:ext cx="3248723"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Storage Level</a:t>
            </a:r>
          </a:p>
        </p:txBody>
      </p:sp>
      <p:sp>
        <p:nvSpPr>
          <p:cNvPr id="7" name="Rectangle 6">
            <a:extLst>
              <a:ext uri="{FF2B5EF4-FFF2-40B4-BE49-F238E27FC236}">
                <a16:creationId xmlns:a16="http://schemas.microsoft.com/office/drawing/2014/main" xmlns="" id="{30F75EDA-D942-44AC-8B2B-A5253A545336}"/>
              </a:ext>
            </a:extLst>
          </p:cNvPr>
          <p:cNvSpPr/>
          <p:nvPr/>
        </p:nvSpPr>
        <p:spPr>
          <a:xfrm>
            <a:off x="54665" y="920661"/>
            <a:ext cx="10839306" cy="4124206"/>
          </a:xfrm>
          <a:prstGeom prst="rect">
            <a:avLst/>
          </a:prstGeom>
          <a:ln>
            <a:solidFill>
              <a:schemeClr val="accent1"/>
            </a:solidFill>
          </a:ln>
        </p:spPr>
        <p:txBody>
          <a:bodyPr wrap="square">
            <a:spAutoFit/>
          </a:bodyPr>
          <a:lstStyle/>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-----------------------------------storagelevel.py-------------------------------------</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SparkContext</a:t>
            </a:r>
            <a:endParaRPr lang="en-IN"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import </a:t>
            </a:r>
            <a:r>
              <a:rPr lang="en-IN" sz="2400" dirty="0" err="1">
                <a:latin typeface="Times New Roman" panose="02020603050405020304" pitchFamily="18" charset="0"/>
                <a:cs typeface="Times New Roman" panose="02020603050405020304" pitchFamily="18" charset="0"/>
              </a:rPr>
              <a:t>pyspark</a:t>
            </a:r>
            <a:endParaRPr lang="en-IN"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IN" sz="2400" dirty="0" err="1">
                <a:latin typeface="Times New Roman" panose="02020603050405020304" pitchFamily="18" charset="0"/>
                <a:cs typeface="Times New Roman" panose="02020603050405020304" pitchFamily="18" charset="0"/>
              </a:rPr>
              <a:t>sc</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 ("local", "</a:t>
            </a:r>
            <a:r>
              <a:rPr lang="en-IN" sz="2400" dirty="0" err="1">
                <a:latin typeface="Times New Roman" panose="02020603050405020304" pitchFamily="18" charset="0"/>
                <a:cs typeface="Times New Roman" panose="02020603050405020304" pitchFamily="18" charset="0"/>
              </a:rPr>
              <a:t>storagelevel</a:t>
            </a:r>
            <a:r>
              <a:rPr lang="en-IN" sz="2400" dirty="0">
                <a:latin typeface="Times New Roman" panose="02020603050405020304" pitchFamily="18" charset="0"/>
                <a:cs typeface="Times New Roman" panose="02020603050405020304" pitchFamily="18" charset="0"/>
              </a:rPr>
              <a:t> app")</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rdd1 = </a:t>
            </a:r>
            <a:r>
              <a:rPr lang="en-IN" sz="2400" dirty="0" err="1">
                <a:latin typeface="Times New Roman" panose="02020603050405020304" pitchFamily="18" charset="0"/>
                <a:cs typeface="Times New Roman" panose="02020603050405020304" pitchFamily="18" charset="0"/>
              </a:rPr>
              <a:t>sc.parallelize</a:t>
            </a:r>
            <a:r>
              <a:rPr lang="en-IN" sz="2400" dirty="0">
                <a:latin typeface="Times New Roman" panose="02020603050405020304" pitchFamily="18" charset="0"/>
                <a:cs typeface="Times New Roman" panose="02020603050405020304" pitchFamily="18" charset="0"/>
              </a:rPr>
              <a:t>([1,2])</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rdd1.persist( pyspark.StorageLevel.MEMORY_AND_DISK_2 )</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rdd1.getStorageLevel()</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print(rdd1.getStorageLevel())</a:t>
            </a:r>
          </a:p>
        </p:txBody>
      </p:sp>
      <p:sp>
        <p:nvSpPr>
          <p:cNvPr id="9" name="Rectangle 8">
            <a:extLst>
              <a:ext uri="{FF2B5EF4-FFF2-40B4-BE49-F238E27FC236}">
                <a16:creationId xmlns:a16="http://schemas.microsoft.com/office/drawing/2014/main" xmlns="" id="{034D18D6-06BE-4789-92A6-C4440B059952}"/>
              </a:ext>
            </a:extLst>
          </p:cNvPr>
          <p:cNvSpPr/>
          <p:nvPr/>
        </p:nvSpPr>
        <p:spPr>
          <a:xfrm>
            <a:off x="288176" y="5487997"/>
            <a:ext cx="6480236" cy="461665"/>
          </a:xfrm>
          <a:prstGeom prst="rect">
            <a:avLst/>
          </a:prstGeom>
          <a:ln>
            <a:solidFill>
              <a:schemeClr val="accent1"/>
            </a:solidFill>
          </a:ln>
        </p:spPr>
        <p:txBody>
          <a:bodyPr wrap="none">
            <a:spAutoFit/>
          </a:bodyPr>
          <a:lstStyle/>
          <a:p>
            <a:pPr algn="just"/>
            <a:r>
              <a:rPr lang="en-IN" sz="2400" dirty="0">
                <a:latin typeface="Times New Roman" panose="02020603050405020304" pitchFamily="18" charset="0"/>
                <a:cs typeface="Times New Roman" panose="02020603050405020304" pitchFamily="18" charset="0"/>
              </a:rPr>
              <a:t>$SPARK_HOME/bin/spark-submit storagelevel.py</a:t>
            </a:r>
          </a:p>
        </p:txBody>
      </p:sp>
      <p:sp>
        <p:nvSpPr>
          <p:cNvPr id="10" name="Rectangle 9">
            <a:extLst>
              <a:ext uri="{FF2B5EF4-FFF2-40B4-BE49-F238E27FC236}">
                <a16:creationId xmlns:a16="http://schemas.microsoft.com/office/drawing/2014/main" xmlns="" id="{B9CBD20A-AA44-4815-94C8-D196C5D7DE25}"/>
              </a:ext>
            </a:extLst>
          </p:cNvPr>
          <p:cNvSpPr/>
          <p:nvPr/>
        </p:nvSpPr>
        <p:spPr>
          <a:xfrm>
            <a:off x="2956684" y="6711220"/>
            <a:ext cx="4982454" cy="461665"/>
          </a:xfrm>
          <a:prstGeom prst="rect">
            <a:avLst/>
          </a:prstGeom>
        </p:spPr>
        <p:txBody>
          <a:bodyPr wrap="none">
            <a:spAutoFit/>
          </a:bodyPr>
          <a:lstStyle/>
          <a:p>
            <a:pPr algn="just"/>
            <a:r>
              <a:rPr lang="en-US" sz="2400" dirty="0">
                <a:latin typeface="Times New Roman" panose="02020603050405020304" pitchFamily="18" charset="0"/>
                <a:cs typeface="Times New Roman" panose="02020603050405020304" pitchFamily="18" charset="0"/>
              </a:rPr>
              <a:t>Disk Memory Serialized 2x Replicated</a:t>
            </a:r>
          </a:p>
        </p:txBody>
      </p:sp>
    </p:spTree>
    <p:extLst>
      <p:ext uri="{BB962C8B-B14F-4D97-AF65-F5344CB8AC3E}">
        <p14:creationId xmlns:p14="http://schemas.microsoft.com/office/powerpoint/2010/main" val="295932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circle(in)">
                                      <p:cBhvr>
                                        <p:cTn id="14" dur="20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circle(in)">
                                      <p:cBhvr>
                                        <p:cTn id="19" dur="2000"/>
                                        <p:tgtEl>
                                          <p:spTgt spid="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circle(in)">
                                      <p:cBhvr>
                                        <p:cTn id="24" dur="20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circle(in)">
                                      <p:cBhvr>
                                        <p:cTn id="29" dur="2000"/>
                                        <p:tgtEl>
                                          <p:spTgt spid="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circle(in)">
                                      <p:cBhvr>
                                        <p:cTn id="34" dur="2000"/>
                                        <p:tgtEl>
                                          <p:spTgt spid="7">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circle(in)">
                                      <p:cBhvr>
                                        <p:cTn id="39" dur="2000"/>
                                        <p:tgtEl>
                                          <p:spTgt spid="7">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circle(in)">
                                      <p:cBhvr>
                                        <p:cTn id="44" dur="2000"/>
                                        <p:tgtEl>
                                          <p:spTgt spid="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circle(in)">
                                      <p:cBhvr>
                                        <p:cTn id="49" dur="2000"/>
                                        <p:tgtEl>
                                          <p:spTgt spid="7">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barn(inVertical)">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barn(inVertical)">
                                      <p:cBhvr>
                                        <p:cTn id="5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61</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2" y="209950"/>
            <a:ext cx="3248723"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Serialization</a:t>
            </a:r>
          </a:p>
        </p:txBody>
      </p:sp>
      <p:sp>
        <p:nvSpPr>
          <p:cNvPr id="7" name="Rectangle 6">
            <a:extLst>
              <a:ext uri="{FF2B5EF4-FFF2-40B4-BE49-F238E27FC236}">
                <a16:creationId xmlns:a16="http://schemas.microsoft.com/office/drawing/2014/main" xmlns="" id="{30F75EDA-D942-44AC-8B2B-A5253A545336}"/>
              </a:ext>
            </a:extLst>
          </p:cNvPr>
          <p:cNvSpPr/>
          <p:nvPr/>
        </p:nvSpPr>
        <p:spPr>
          <a:xfrm>
            <a:off x="86197" y="920661"/>
            <a:ext cx="10839306" cy="6124754"/>
          </a:xfrm>
          <a:prstGeom prst="rect">
            <a:avLst/>
          </a:prstGeom>
          <a:ln>
            <a:solidFill>
              <a:schemeClr val="accent1"/>
            </a:solidFill>
          </a:ln>
        </p:spPr>
        <p:txBody>
          <a:bodyPr wrap="square">
            <a:spAutoFit/>
          </a:bodyPr>
          <a:lstStyle/>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Serialization is used for performance tuning on Apache Spark. All data that is sent over the network or written to the disk or persisted in the memory should be serialized. Serialization plays an important role in costly operations.</a:t>
            </a:r>
          </a:p>
          <a:p>
            <a:pPr algn="just">
              <a:spcBef>
                <a:spcPts val="600"/>
              </a:spcBef>
              <a:spcAft>
                <a:spcPts val="600"/>
              </a:spcAft>
            </a:pP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supports custom serializers for performance tuning. </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The following two serializers are supported by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a:t>
            </a:r>
          </a:p>
          <a:p>
            <a:pPr algn="just">
              <a:spcBef>
                <a:spcPts val="600"/>
              </a:spcBef>
              <a:spcAft>
                <a:spcPts val="600"/>
              </a:spcAft>
            </a:pPr>
            <a:r>
              <a:rPr lang="en-IN" sz="2400" dirty="0" err="1">
                <a:solidFill>
                  <a:schemeClr val="accent3"/>
                </a:solidFill>
                <a:latin typeface="Times New Roman" panose="02020603050405020304" pitchFamily="18" charset="0"/>
                <a:cs typeface="Times New Roman" panose="02020603050405020304" pitchFamily="18" charset="0"/>
              </a:rPr>
              <a:t>MarshalSerializer</a:t>
            </a:r>
            <a:endParaRPr lang="en-IN" sz="2400" dirty="0">
              <a:solidFill>
                <a:schemeClr val="accent3"/>
              </a:solidFill>
              <a:latin typeface="Times New Roman" panose="02020603050405020304" pitchFamily="18" charset="0"/>
              <a:cs typeface="Times New Roman" panose="02020603050405020304" pitchFamily="18" charset="0"/>
            </a:endParaRP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Serializes objects using Python’s Marshal Serializer. This serializer is faster than </a:t>
            </a:r>
            <a:r>
              <a:rPr lang="en-IN" sz="2400" dirty="0" err="1">
                <a:latin typeface="Times New Roman" panose="02020603050405020304" pitchFamily="18" charset="0"/>
                <a:cs typeface="Times New Roman" panose="02020603050405020304" pitchFamily="18" charset="0"/>
              </a:rPr>
              <a:t>PickleSerializer</a:t>
            </a:r>
            <a:r>
              <a:rPr lang="en-IN" sz="2400" dirty="0">
                <a:latin typeface="Times New Roman" panose="02020603050405020304" pitchFamily="18" charset="0"/>
                <a:cs typeface="Times New Roman" panose="02020603050405020304" pitchFamily="18" charset="0"/>
              </a:rPr>
              <a:t>, but supports fewer datatypes.</a:t>
            </a:r>
          </a:p>
          <a:p>
            <a:pPr lvl="1" algn="just">
              <a:spcBef>
                <a:spcPts val="600"/>
              </a:spcBef>
              <a:spcAft>
                <a:spcPts val="600"/>
              </a:spcAft>
            </a:pPr>
            <a:r>
              <a:rPr lang="en-IN" sz="2400" dirty="0">
                <a:latin typeface="Times New Roman" panose="02020603050405020304" pitchFamily="18" charset="0"/>
                <a:cs typeface="Times New Roman" panose="02020603050405020304" pitchFamily="18" charset="0"/>
              </a:rPr>
              <a:t>class </a:t>
            </a:r>
            <a:r>
              <a:rPr lang="en-IN" sz="2400" dirty="0" err="1">
                <a:latin typeface="Times New Roman" panose="02020603050405020304" pitchFamily="18" charset="0"/>
                <a:cs typeface="Times New Roman" panose="02020603050405020304" pitchFamily="18" charset="0"/>
              </a:rPr>
              <a:t>pyspark.MarshalSerializer</a:t>
            </a:r>
            <a:endParaRPr lang="en-IN"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IN" sz="2400" dirty="0" err="1">
                <a:solidFill>
                  <a:schemeClr val="accent3"/>
                </a:solidFill>
                <a:latin typeface="Times New Roman" panose="02020603050405020304" pitchFamily="18" charset="0"/>
                <a:cs typeface="Times New Roman" panose="02020603050405020304" pitchFamily="18" charset="0"/>
              </a:rPr>
              <a:t>PickleSerializer</a:t>
            </a:r>
            <a:endParaRPr lang="en-IN" sz="2400" dirty="0">
              <a:solidFill>
                <a:schemeClr val="accent3"/>
              </a:solidFill>
              <a:latin typeface="Times New Roman" panose="02020603050405020304" pitchFamily="18" charset="0"/>
              <a:cs typeface="Times New Roman" panose="02020603050405020304" pitchFamily="18" charset="0"/>
            </a:endParaRP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Serializes objects using Python’s Pickle Serializer. This serializer supports nearly any Python object, but may not be as fast as more specialized serializers.</a:t>
            </a:r>
          </a:p>
          <a:p>
            <a:pPr lvl="1" algn="just">
              <a:spcBef>
                <a:spcPts val="600"/>
              </a:spcBef>
              <a:spcAft>
                <a:spcPts val="600"/>
              </a:spcAft>
            </a:pPr>
            <a:r>
              <a:rPr lang="en-IN" sz="2400" dirty="0">
                <a:latin typeface="Times New Roman" panose="02020603050405020304" pitchFamily="18" charset="0"/>
                <a:cs typeface="Times New Roman" panose="02020603050405020304" pitchFamily="18" charset="0"/>
              </a:rPr>
              <a:t>class </a:t>
            </a:r>
            <a:r>
              <a:rPr lang="en-IN" sz="2400" dirty="0" err="1">
                <a:latin typeface="Times New Roman" panose="02020603050405020304" pitchFamily="18" charset="0"/>
                <a:cs typeface="Times New Roman" panose="02020603050405020304" pitchFamily="18" charset="0"/>
              </a:rPr>
              <a:t>pyspark.PickleSerializer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66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circle(in)">
                                      <p:cBhvr>
                                        <p:cTn id="14" dur="20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circle(in)">
                                      <p:cBhvr>
                                        <p:cTn id="19" dur="2000"/>
                                        <p:tgtEl>
                                          <p:spTgt spid="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circle(in)">
                                      <p:cBhvr>
                                        <p:cTn id="24" dur="20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circle(in)">
                                      <p:cBhvr>
                                        <p:cTn id="29" dur="2000"/>
                                        <p:tgtEl>
                                          <p:spTgt spid="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circle(in)">
                                      <p:cBhvr>
                                        <p:cTn id="34" dur="2000"/>
                                        <p:tgtEl>
                                          <p:spTgt spid="7">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circle(in)">
                                      <p:cBhvr>
                                        <p:cTn id="39" dur="2000"/>
                                        <p:tgtEl>
                                          <p:spTgt spid="7">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circle(in)">
                                      <p:cBhvr>
                                        <p:cTn id="44" dur="2000"/>
                                        <p:tgtEl>
                                          <p:spTgt spid="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circle(in)">
                                      <p:cBhvr>
                                        <p:cTn id="49" dur="2000"/>
                                        <p:tgtEl>
                                          <p:spTgt spid="7">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animEffect transition="in" filter="circle(in)">
                                      <p:cBhvr>
                                        <p:cTn id="54"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62</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2" y="209950"/>
            <a:ext cx="3248723"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Serialization</a:t>
            </a:r>
          </a:p>
        </p:txBody>
      </p:sp>
      <p:sp>
        <p:nvSpPr>
          <p:cNvPr id="7" name="Rectangle 6">
            <a:extLst>
              <a:ext uri="{FF2B5EF4-FFF2-40B4-BE49-F238E27FC236}">
                <a16:creationId xmlns:a16="http://schemas.microsoft.com/office/drawing/2014/main" xmlns="" id="{30F75EDA-D942-44AC-8B2B-A5253A545336}"/>
              </a:ext>
            </a:extLst>
          </p:cNvPr>
          <p:cNvSpPr/>
          <p:nvPr/>
        </p:nvSpPr>
        <p:spPr>
          <a:xfrm>
            <a:off x="86197" y="920661"/>
            <a:ext cx="10839306" cy="5170646"/>
          </a:xfrm>
          <a:prstGeom prst="rect">
            <a:avLst/>
          </a:prstGeom>
          <a:ln>
            <a:solidFill>
              <a:schemeClr val="accent1"/>
            </a:solidFill>
          </a:ln>
        </p:spPr>
        <p:txBody>
          <a:bodyPr wrap="square">
            <a:spAutoFit/>
          </a:bodyPr>
          <a:lstStyle/>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Example:  </a:t>
            </a:r>
            <a:r>
              <a:rPr lang="en-IN" sz="2400" dirty="0" err="1">
                <a:latin typeface="Times New Roman" panose="02020603050405020304" pitchFamily="18" charset="0"/>
                <a:cs typeface="Times New Roman" panose="02020603050405020304" pitchFamily="18" charset="0"/>
              </a:rPr>
              <a:t>MarshalSerializer</a:t>
            </a:r>
            <a:r>
              <a:rPr lang="en-IN" sz="2400" dirty="0">
                <a:latin typeface="Times New Roman" panose="02020603050405020304" pitchFamily="18" charset="0"/>
                <a:cs typeface="Times New Roman" panose="02020603050405020304" pitchFamily="18" charset="0"/>
              </a:rPr>
              <a:t>.</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--------------------------------------serializing.py-------------------------------------</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pyspark.context</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SparkContext</a:t>
            </a:r>
            <a:endParaRPr lang="en-IN"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pyspark.serializers</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MarshalSerializer</a:t>
            </a:r>
            <a:endParaRPr lang="en-IN"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IN" sz="2400" dirty="0" err="1">
                <a:latin typeface="Times New Roman" panose="02020603050405020304" pitchFamily="18" charset="0"/>
                <a:cs typeface="Times New Roman" panose="02020603050405020304" pitchFamily="18" charset="0"/>
              </a:rPr>
              <a:t>sc</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("local", "serialization app", serializer = </a:t>
            </a:r>
            <a:r>
              <a:rPr lang="en-IN" sz="2400" dirty="0" err="1">
                <a:latin typeface="Times New Roman" panose="02020603050405020304" pitchFamily="18" charset="0"/>
                <a:cs typeface="Times New Roman" panose="02020603050405020304" pitchFamily="18" charset="0"/>
              </a:rPr>
              <a:t>MarshalSerializer</a:t>
            </a:r>
            <a:r>
              <a:rPr lang="en-IN" sz="2400" dirty="0">
                <a:latin typeface="Times New Roman" panose="02020603050405020304" pitchFamily="18" charset="0"/>
                <a:cs typeface="Times New Roman" panose="02020603050405020304" pitchFamily="18" charset="0"/>
              </a:rPr>
              <a:t>())</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print(</a:t>
            </a:r>
            <a:r>
              <a:rPr lang="en-IN" sz="2400" dirty="0" err="1">
                <a:latin typeface="Times New Roman" panose="02020603050405020304" pitchFamily="18" charset="0"/>
                <a:cs typeface="Times New Roman" panose="02020603050405020304" pitchFamily="18" charset="0"/>
              </a:rPr>
              <a:t>sc.parallelize</a:t>
            </a:r>
            <a:r>
              <a:rPr lang="en-IN" sz="2400" dirty="0">
                <a:latin typeface="Times New Roman" panose="02020603050405020304" pitchFamily="18" charset="0"/>
                <a:cs typeface="Times New Roman" panose="02020603050405020304" pitchFamily="18" charset="0"/>
              </a:rPr>
              <a:t>(list(range(1000))).map(lambda x: 2 * x).take(10))</a:t>
            </a:r>
          </a:p>
          <a:p>
            <a:pPr algn="just">
              <a:spcBef>
                <a:spcPts val="600"/>
              </a:spcBef>
              <a:spcAft>
                <a:spcPts val="600"/>
              </a:spcAft>
            </a:pPr>
            <a:r>
              <a:rPr lang="en-IN" sz="2400" dirty="0" err="1">
                <a:latin typeface="Times New Roman" panose="02020603050405020304" pitchFamily="18" charset="0"/>
                <a:cs typeface="Times New Roman" panose="02020603050405020304" pitchFamily="18" charset="0"/>
              </a:rPr>
              <a:t>sc.stop</a:t>
            </a:r>
            <a:r>
              <a:rPr lang="en-IN" sz="2400" dirty="0">
                <a:latin typeface="Times New Roman" panose="02020603050405020304" pitchFamily="18" charset="0"/>
                <a:cs typeface="Times New Roman" panose="02020603050405020304" pitchFamily="18" charset="0"/>
              </a:rPr>
              <a:t>()</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--------------------------------------serializing.py-------------------------------------</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$SPARK_HOME/bin/spark-submit serializing.py</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[0, 2, 4, 6, 8, 10, 12, 14, 16, 18]</a:t>
            </a:r>
          </a:p>
        </p:txBody>
      </p:sp>
    </p:spTree>
    <p:extLst>
      <p:ext uri="{BB962C8B-B14F-4D97-AF65-F5344CB8AC3E}">
        <p14:creationId xmlns:p14="http://schemas.microsoft.com/office/powerpoint/2010/main" val="60008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circle(in)">
                                      <p:cBhvr>
                                        <p:cTn id="14" dur="20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circle(in)">
                                      <p:cBhvr>
                                        <p:cTn id="19" dur="2000"/>
                                        <p:tgtEl>
                                          <p:spTgt spid="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circle(in)">
                                      <p:cBhvr>
                                        <p:cTn id="24" dur="20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circle(in)">
                                      <p:cBhvr>
                                        <p:cTn id="29" dur="2000"/>
                                        <p:tgtEl>
                                          <p:spTgt spid="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circle(in)">
                                      <p:cBhvr>
                                        <p:cTn id="34" dur="2000"/>
                                        <p:tgtEl>
                                          <p:spTgt spid="7">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circle(in)">
                                      <p:cBhvr>
                                        <p:cTn id="39" dur="2000"/>
                                        <p:tgtEl>
                                          <p:spTgt spid="7">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circle(in)">
                                      <p:cBhvr>
                                        <p:cTn id="44" dur="2000"/>
                                        <p:tgtEl>
                                          <p:spTgt spid="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circle(in)">
                                      <p:cBhvr>
                                        <p:cTn id="49" dur="2000"/>
                                        <p:tgtEl>
                                          <p:spTgt spid="7">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animEffect transition="in" filter="circle(in)">
                                      <p:cBhvr>
                                        <p:cTn id="54" dur="2000"/>
                                        <p:tgtEl>
                                          <p:spTgt spid="7">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7">
                                            <p:txEl>
                                              <p:pRg st="9" end="9"/>
                                            </p:txEl>
                                          </p:spTgt>
                                        </p:tgtEl>
                                        <p:attrNameLst>
                                          <p:attrName>style.visibility</p:attrName>
                                        </p:attrNameLst>
                                      </p:cBhvr>
                                      <p:to>
                                        <p:strVal val="visible"/>
                                      </p:to>
                                    </p:set>
                                    <p:animEffect transition="in" filter="circle(in)">
                                      <p:cBhvr>
                                        <p:cTn id="59" dur="20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63</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9163099"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RDD: map(f) &amp; </a:t>
            </a:r>
            <a:r>
              <a:rPr lang="en-US" sz="3200" dirty="0" err="1">
                <a:latin typeface="Times New Roman" panose="02020603050405020304" pitchFamily="18" charset="0"/>
                <a:cs typeface="Times New Roman" panose="02020603050405020304" pitchFamily="18" charset="0"/>
              </a:rPr>
              <a:t>flatMap</a:t>
            </a:r>
            <a:r>
              <a:rPr lang="en-US" sz="3200" dirty="0">
                <a:latin typeface="Times New Roman" panose="02020603050405020304" pitchFamily="18" charset="0"/>
                <a:cs typeface="Times New Roman" panose="02020603050405020304" pitchFamily="18" charset="0"/>
              </a:rPr>
              <a:t>(f)</a:t>
            </a:r>
          </a:p>
        </p:txBody>
      </p:sp>
      <p:sp>
        <p:nvSpPr>
          <p:cNvPr id="4" name="Rectangle 3">
            <a:extLst>
              <a:ext uri="{FF2B5EF4-FFF2-40B4-BE49-F238E27FC236}">
                <a16:creationId xmlns:a16="http://schemas.microsoft.com/office/drawing/2014/main" xmlns="" id="{57C0D534-546C-44AA-A0B8-A330BDDAA33D}"/>
              </a:ext>
            </a:extLst>
          </p:cNvPr>
          <p:cNvSpPr/>
          <p:nvPr/>
        </p:nvSpPr>
        <p:spPr>
          <a:xfrm>
            <a:off x="160035" y="1069196"/>
            <a:ext cx="9714680" cy="830997"/>
          </a:xfrm>
          <a:prstGeom prst="rect">
            <a:avLst/>
          </a:prstGeom>
          <a:ln>
            <a:solidFill>
              <a:schemeClr val="accent1"/>
            </a:solidFill>
          </a:ln>
        </p:spPr>
        <p:txBody>
          <a:bodyPr wrap="square">
            <a:sp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map returns RDD of equal number of elements while </a:t>
            </a:r>
            <a:r>
              <a:rPr lang="en-US" sz="2400" dirty="0" err="1">
                <a:latin typeface="Times New Roman" panose="02020603050405020304" pitchFamily="18" charset="0"/>
                <a:cs typeface="Times New Roman" panose="02020603050405020304" pitchFamily="18" charset="0"/>
              </a:rPr>
              <a:t>flatMap</a:t>
            </a:r>
            <a:r>
              <a:rPr lang="en-US" sz="2400" dirty="0">
                <a:latin typeface="Times New Roman" panose="02020603050405020304" pitchFamily="18" charset="0"/>
                <a:cs typeface="Times New Roman" panose="02020603050405020304" pitchFamily="18" charset="0"/>
              </a:rPr>
              <a:t> may not.</a:t>
            </a:r>
          </a:p>
          <a:p>
            <a:pPr marL="457200" indent="-457200" algn="just">
              <a:buFont typeface="+mj-lt"/>
              <a:buAutoNum type="arabicPeriod"/>
            </a:pPr>
            <a:r>
              <a:rPr lang="en-US" sz="2400" dirty="0" err="1">
                <a:latin typeface="Times New Roman" panose="02020603050405020304" pitchFamily="18" charset="0"/>
                <a:cs typeface="Times New Roman" panose="02020603050405020304" pitchFamily="18" charset="0"/>
              </a:rPr>
              <a:t>flatMap</a:t>
            </a:r>
            <a:r>
              <a:rPr lang="en-US" sz="2400" dirty="0">
                <a:latin typeface="Times New Roman" panose="02020603050405020304" pitchFamily="18" charset="0"/>
                <a:cs typeface="Times New Roman" panose="02020603050405020304" pitchFamily="18" charset="0"/>
              </a:rPr>
              <a:t> Filter out missing or incorrect data.</a:t>
            </a:r>
          </a:p>
        </p:txBody>
      </p:sp>
      <p:sp>
        <p:nvSpPr>
          <p:cNvPr id="8" name="Rectangle 7">
            <a:extLst>
              <a:ext uri="{FF2B5EF4-FFF2-40B4-BE49-F238E27FC236}">
                <a16:creationId xmlns:a16="http://schemas.microsoft.com/office/drawing/2014/main" xmlns="" id="{C5D48473-3721-44EB-91DC-F8A21E639F66}"/>
              </a:ext>
            </a:extLst>
          </p:cNvPr>
          <p:cNvSpPr/>
          <p:nvPr/>
        </p:nvSpPr>
        <p:spPr>
          <a:xfrm>
            <a:off x="159225" y="2174664"/>
            <a:ext cx="1701106" cy="3416320"/>
          </a:xfrm>
          <a:prstGeom prst="rect">
            <a:avLst/>
          </a:prstGeom>
          <a:ln>
            <a:solidFill>
              <a:schemeClr val="accent1"/>
            </a:solidFill>
          </a:ln>
        </p:spPr>
        <p:txBody>
          <a:bodyPr wrap="square">
            <a:spAutoFit/>
          </a:bodyPr>
          <a:lstStyle/>
          <a:p>
            <a:r>
              <a:rPr lang="en-US" sz="2400" dirty="0">
                <a:latin typeface="Times New Roman" panose="02020603050405020304" pitchFamily="18" charset="0"/>
                <a:cs typeface="Times New Roman" panose="02020603050405020304" pitchFamily="18" charset="0"/>
              </a:rPr>
              <a:t>a.csv</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a:t>
            </a:r>
          </a:p>
          <a:p>
            <a:r>
              <a:rPr lang="en-US" sz="2400" dirty="0">
                <a:latin typeface="Times New Roman" panose="02020603050405020304" pitchFamily="18" charset="0"/>
                <a:cs typeface="Times New Roman" panose="02020603050405020304" pitchFamily="18" charset="0"/>
              </a:rPr>
              <a:t>2</a:t>
            </a:r>
          </a:p>
          <a:p>
            <a:r>
              <a:rPr lang="en-US" sz="2400" dirty="0">
                <a:latin typeface="Times New Roman" panose="02020603050405020304" pitchFamily="18" charset="0"/>
                <a:cs typeface="Times New Roman" panose="02020603050405020304" pitchFamily="18" charset="0"/>
              </a:rPr>
              <a:t>3</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4</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5</a:t>
            </a:r>
            <a:endParaRPr lang="en-IN" sz="2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50F7E4BF-082C-434F-AAB0-CEC577517F9C}"/>
              </a:ext>
            </a:extLst>
          </p:cNvPr>
          <p:cNvSpPr/>
          <p:nvPr/>
        </p:nvSpPr>
        <p:spPr>
          <a:xfrm>
            <a:off x="2053266" y="2174664"/>
            <a:ext cx="4761569" cy="3785652"/>
          </a:xfrm>
          <a:prstGeom prst="rect">
            <a:avLst/>
          </a:prstGeom>
          <a:ln>
            <a:solidFill>
              <a:schemeClr val="accent1"/>
            </a:solidFill>
          </a:ln>
        </p:spPr>
        <p:txBody>
          <a:bodyPr wrap="square">
            <a:spAutoFit/>
          </a:bodyPr>
          <a:lstStyle/>
          <a:p>
            <a:pPr algn="just"/>
            <a:r>
              <a:rPr lang="en-IN" sz="2400" u="sng" dirty="0">
                <a:solidFill>
                  <a:schemeClr val="accent3"/>
                </a:solidFill>
                <a:latin typeface="Times New Roman" panose="02020603050405020304" pitchFamily="18" charset="0"/>
                <a:cs typeface="Times New Roman" panose="02020603050405020304" pitchFamily="18" charset="0"/>
              </a:rPr>
              <a:t>map.py</a:t>
            </a:r>
          </a:p>
          <a:p>
            <a:pPr algn="just"/>
            <a:r>
              <a:rPr lang="en-IN" sz="2400" dirty="0">
                <a:latin typeface="Times New Roman" panose="02020603050405020304" pitchFamily="18" charset="0"/>
                <a:cs typeface="Times New Roman" panose="02020603050405020304" pitchFamily="18" charset="0"/>
              </a:rPr>
              <a:t>from operator import *</a:t>
            </a:r>
          </a:p>
          <a:p>
            <a:pPr algn="just"/>
            <a:r>
              <a:rPr lang="en-IN" sz="2400" dirty="0">
                <a:latin typeface="Times New Roman" panose="02020603050405020304" pitchFamily="18" charset="0"/>
                <a:cs typeface="Times New Roman" panose="02020603050405020304" pitchFamily="18" charset="0"/>
              </a:rPr>
              <a:t>def f(row):</a:t>
            </a:r>
          </a:p>
          <a:p>
            <a:pPr algn="just"/>
            <a:r>
              <a:rPr lang="en-IN" sz="2400" dirty="0">
                <a:latin typeface="Times New Roman" panose="02020603050405020304" pitchFamily="18" charset="0"/>
                <a:cs typeface="Times New Roman" panose="02020603050405020304" pitchFamily="18" charset="0"/>
              </a:rPr>
              <a:t>  try:</a:t>
            </a:r>
          </a:p>
          <a:p>
            <a:pPr algn="just"/>
            <a:r>
              <a:rPr lang="en-IN" sz="2400" dirty="0">
                <a:latin typeface="Times New Roman" panose="02020603050405020304" pitchFamily="18" charset="0"/>
                <a:cs typeface="Times New Roman" panose="02020603050405020304" pitchFamily="18" charset="0"/>
              </a:rPr>
              <a:t>    return float(row)</a:t>
            </a:r>
          </a:p>
          <a:p>
            <a:pPr algn="just"/>
            <a:r>
              <a:rPr lang="en-IN" sz="2400" dirty="0">
                <a:latin typeface="Times New Roman" panose="02020603050405020304" pitchFamily="18" charset="0"/>
                <a:cs typeface="Times New Roman" panose="02020603050405020304" pitchFamily="18" charset="0"/>
              </a:rPr>
              <a:t>  except Exception:</a:t>
            </a:r>
          </a:p>
          <a:p>
            <a:pPr algn="just"/>
            <a:r>
              <a:rPr lang="en-IN" sz="2400" dirty="0">
                <a:latin typeface="Times New Roman" panose="02020603050405020304" pitchFamily="18" charset="0"/>
                <a:cs typeface="Times New Roman" panose="02020603050405020304" pitchFamily="18" charset="0"/>
              </a:rPr>
              <a:t>    return 0</a:t>
            </a:r>
          </a:p>
          <a:p>
            <a:pPr algn="just"/>
            <a:r>
              <a:rPr lang="en-IN" sz="2400" dirty="0" err="1">
                <a:latin typeface="Times New Roman" panose="02020603050405020304" pitchFamily="18" charset="0"/>
                <a:cs typeface="Times New Roman" panose="02020603050405020304" pitchFamily="18" charset="0"/>
              </a:rPr>
              <a:t>rdd</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sc.textFile</a:t>
            </a:r>
            <a:r>
              <a:rPr lang="en-IN" sz="2400" dirty="0">
                <a:latin typeface="Times New Roman" panose="02020603050405020304" pitchFamily="18" charset="0"/>
                <a:cs typeface="Times New Roman" panose="02020603050405020304" pitchFamily="18" charset="0"/>
              </a:rPr>
              <a:t>('a.csv').map(f)</a:t>
            </a:r>
          </a:p>
          <a:p>
            <a:pPr algn="just"/>
            <a:r>
              <a:rPr lang="en-IN" sz="2400" dirty="0">
                <a:latin typeface="Times New Roman" panose="02020603050405020304" pitchFamily="18" charset="0"/>
                <a:cs typeface="Times New Roman" panose="02020603050405020304" pitchFamily="18" charset="0"/>
              </a:rPr>
              <a:t>print(</a:t>
            </a:r>
            <a:r>
              <a:rPr lang="en-IN" sz="2400" dirty="0" err="1">
                <a:latin typeface="Times New Roman" panose="02020603050405020304" pitchFamily="18" charset="0"/>
                <a:cs typeface="Times New Roman" panose="02020603050405020304" pitchFamily="18" charset="0"/>
              </a:rPr>
              <a:t>rdd.count</a:t>
            </a:r>
            <a:r>
              <a:rPr lang="en-IN" sz="2400" dirty="0">
                <a:latin typeface="Times New Roman" panose="02020603050405020304" pitchFamily="18" charset="0"/>
                <a:cs typeface="Times New Roman" panose="02020603050405020304" pitchFamily="18" charset="0"/>
              </a:rPr>
              <a:t>())      # 7</a:t>
            </a:r>
          </a:p>
          <a:p>
            <a:pPr algn="just"/>
            <a:r>
              <a:rPr lang="en-IN" sz="2400" dirty="0">
                <a:latin typeface="Times New Roman" panose="02020603050405020304" pitchFamily="18" charset="0"/>
                <a:cs typeface="Times New Roman" panose="02020603050405020304" pitchFamily="18" charset="0"/>
              </a:rPr>
              <a:t>print(</a:t>
            </a:r>
            <a:r>
              <a:rPr lang="en-IN" sz="2400" dirty="0" err="1">
                <a:latin typeface="Times New Roman" panose="02020603050405020304" pitchFamily="18" charset="0"/>
                <a:cs typeface="Times New Roman" panose="02020603050405020304" pitchFamily="18" charset="0"/>
              </a:rPr>
              <a:t>rdd.reduce</a:t>
            </a:r>
            <a:r>
              <a:rPr lang="en-IN" sz="2400" dirty="0">
                <a:latin typeface="Times New Roman" panose="02020603050405020304" pitchFamily="18" charset="0"/>
                <a:cs typeface="Times New Roman" panose="02020603050405020304" pitchFamily="18" charset="0"/>
              </a:rPr>
              <a:t>(add))  # 15.0</a:t>
            </a:r>
          </a:p>
        </p:txBody>
      </p:sp>
      <p:sp>
        <p:nvSpPr>
          <p:cNvPr id="10" name="Rectangle 9">
            <a:extLst>
              <a:ext uri="{FF2B5EF4-FFF2-40B4-BE49-F238E27FC236}">
                <a16:creationId xmlns:a16="http://schemas.microsoft.com/office/drawing/2014/main" xmlns="" id="{C2C44E0B-75B6-484F-94B6-10BD16F6748F}"/>
              </a:ext>
            </a:extLst>
          </p:cNvPr>
          <p:cNvSpPr/>
          <p:nvPr/>
        </p:nvSpPr>
        <p:spPr>
          <a:xfrm>
            <a:off x="6905806" y="2173581"/>
            <a:ext cx="4598332" cy="3785652"/>
          </a:xfrm>
          <a:prstGeom prst="rect">
            <a:avLst/>
          </a:prstGeom>
          <a:ln>
            <a:solidFill>
              <a:schemeClr val="accent1"/>
            </a:solidFill>
          </a:ln>
        </p:spPr>
        <p:txBody>
          <a:bodyPr wrap="square">
            <a:spAutoFit/>
          </a:bodyPr>
          <a:lstStyle/>
          <a:p>
            <a:pPr algn="just"/>
            <a:r>
              <a:rPr lang="en-IN" sz="2400" u="sng" dirty="0">
                <a:solidFill>
                  <a:schemeClr val="accent3"/>
                </a:solidFill>
                <a:latin typeface="Times New Roman" panose="02020603050405020304" pitchFamily="18" charset="0"/>
                <a:cs typeface="Times New Roman" panose="02020603050405020304" pitchFamily="18" charset="0"/>
              </a:rPr>
              <a:t>flatmap.py</a:t>
            </a:r>
          </a:p>
          <a:p>
            <a:pPr algn="just"/>
            <a:r>
              <a:rPr lang="en-IN" sz="2400" dirty="0">
                <a:latin typeface="Times New Roman" panose="02020603050405020304" pitchFamily="18" charset="0"/>
                <a:cs typeface="Times New Roman" panose="02020603050405020304" pitchFamily="18" charset="0"/>
              </a:rPr>
              <a:t>from operator import *</a:t>
            </a:r>
          </a:p>
          <a:p>
            <a:pPr algn="just"/>
            <a:r>
              <a:rPr lang="en-IN" sz="2400" dirty="0">
                <a:latin typeface="Times New Roman" panose="02020603050405020304" pitchFamily="18" charset="0"/>
                <a:cs typeface="Times New Roman" panose="02020603050405020304" pitchFamily="18" charset="0"/>
              </a:rPr>
              <a:t>def f(row):</a:t>
            </a:r>
          </a:p>
          <a:p>
            <a:pPr algn="just"/>
            <a:r>
              <a:rPr lang="en-IN" sz="2400" dirty="0">
                <a:latin typeface="Times New Roman" panose="02020603050405020304" pitchFamily="18" charset="0"/>
                <a:cs typeface="Times New Roman" panose="02020603050405020304" pitchFamily="18" charset="0"/>
              </a:rPr>
              <a:t>  try:</a:t>
            </a:r>
          </a:p>
          <a:p>
            <a:pPr algn="just"/>
            <a:r>
              <a:rPr lang="en-IN" sz="2400" dirty="0">
                <a:latin typeface="Times New Roman" panose="02020603050405020304" pitchFamily="18" charset="0"/>
                <a:cs typeface="Times New Roman" panose="02020603050405020304" pitchFamily="18" charset="0"/>
              </a:rPr>
              <a:t>    return [float(row)]</a:t>
            </a:r>
          </a:p>
          <a:p>
            <a:pPr algn="just"/>
            <a:r>
              <a:rPr lang="en-IN" sz="2400" dirty="0">
                <a:latin typeface="Times New Roman" panose="02020603050405020304" pitchFamily="18" charset="0"/>
                <a:cs typeface="Times New Roman" panose="02020603050405020304" pitchFamily="18" charset="0"/>
              </a:rPr>
              <a:t>  except Exception:</a:t>
            </a:r>
          </a:p>
          <a:p>
            <a:pPr algn="just"/>
            <a:r>
              <a:rPr lang="en-IN" sz="2400" dirty="0">
                <a:latin typeface="Times New Roman" panose="02020603050405020304" pitchFamily="18" charset="0"/>
                <a:cs typeface="Times New Roman" panose="02020603050405020304" pitchFamily="18" charset="0"/>
              </a:rPr>
              <a:t>    return [ ]</a:t>
            </a:r>
          </a:p>
          <a:p>
            <a:pPr algn="just"/>
            <a:r>
              <a:rPr lang="en-IN" sz="2400" dirty="0" err="1">
                <a:latin typeface="Times New Roman" panose="02020603050405020304" pitchFamily="18" charset="0"/>
                <a:cs typeface="Times New Roman" panose="02020603050405020304" pitchFamily="18" charset="0"/>
              </a:rPr>
              <a:t>rdd</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sc.textFile</a:t>
            </a:r>
            <a:r>
              <a:rPr lang="en-IN" sz="2400" dirty="0">
                <a:latin typeface="Times New Roman" panose="02020603050405020304" pitchFamily="18" charset="0"/>
                <a:cs typeface="Times New Roman" panose="02020603050405020304" pitchFamily="18" charset="0"/>
              </a:rPr>
              <a:t>('a.csv').</a:t>
            </a:r>
            <a:r>
              <a:rPr lang="en-IN" sz="2400" dirty="0" err="1">
                <a:latin typeface="Times New Roman" panose="02020603050405020304" pitchFamily="18" charset="0"/>
                <a:cs typeface="Times New Roman" panose="02020603050405020304" pitchFamily="18" charset="0"/>
              </a:rPr>
              <a:t>flatMap</a:t>
            </a:r>
            <a:r>
              <a:rPr lang="en-IN" sz="2400" dirty="0">
                <a:latin typeface="Times New Roman" panose="02020603050405020304" pitchFamily="18" charset="0"/>
                <a:cs typeface="Times New Roman" panose="02020603050405020304" pitchFamily="18" charset="0"/>
              </a:rPr>
              <a:t>(f)</a:t>
            </a:r>
          </a:p>
          <a:p>
            <a:pPr algn="just"/>
            <a:r>
              <a:rPr lang="en-IN" sz="2400" dirty="0">
                <a:latin typeface="Times New Roman" panose="02020603050405020304" pitchFamily="18" charset="0"/>
                <a:cs typeface="Times New Roman" panose="02020603050405020304" pitchFamily="18" charset="0"/>
              </a:rPr>
              <a:t>print(</a:t>
            </a:r>
            <a:r>
              <a:rPr lang="en-IN" sz="2400" dirty="0" err="1">
                <a:latin typeface="Times New Roman" panose="02020603050405020304" pitchFamily="18" charset="0"/>
                <a:cs typeface="Times New Roman" panose="02020603050405020304" pitchFamily="18" charset="0"/>
              </a:rPr>
              <a:t>rdd.count</a:t>
            </a:r>
            <a:r>
              <a:rPr lang="en-IN" sz="2400" dirty="0">
                <a:latin typeface="Times New Roman" panose="02020603050405020304" pitchFamily="18" charset="0"/>
                <a:cs typeface="Times New Roman" panose="02020603050405020304" pitchFamily="18" charset="0"/>
              </a:rPr>
              <a:t>())      # 5</a:t>
            </a:r>
          </a:p>
          <a:p>
            <a:pPr algn="just"/>
            <a:r>
              <a:rPr lang="en-IN" sz="2400" dirty="0">
                <a:latin typeface="Times New Roman" panose="02020603050405020304" pitchFamily="18" charset="0"/>
                <a:cs typeface="Times New Roman" panose="02020603050405020304" pitchFamily="18" charset="0"/>
              </a:rPr>
              <a:t>print(</a:t>
            </a:r>
            <a:r>
              <a:rPr lang="en-IN" sz="2400" dirty="0" err="1">
                <a:latin typeface="Times New Roman" panose="02020603050405020304" pitchFamily="18" charset="0"/>
                <a:cs typeface="Times New Roman" panose="02020603050405020304" pitchFamily="18" charset="0"/>
              </a:rPr>
              <a:t>rdd.reduce</a:t>
            </a:r>
            <a:r>
              <a:rPr lang="en-IN" sz="2400" dirty="0">
                <a:latin typeface="Times New Roman" panose="02020603050405020304" pitchFamily="18" charset="0"/>
                <a:cs typeface="Times New Roman" panose="02020603050405020304" pitchFamily="18" charset="0"/>
              </a:rPr>
              <a:t>(add))  # 15.0</a:t>
            </a:r>
          </a:p>
        </p:txBody>
      </p:sp>
      <p:sp>
        <p:nvSpPr>
          <p:cNvPr id="11" name="Rectangle 10">
            <a:extLst>
              <a:ext uri="{FF2B5EF4-FFF2-40B4-BE49-F238E27FC236}">
                <a16:creationId xmlns:a16="http://schemas.microsoft.com/office/drawing/2014/main" xmlns="" id="{5085B06F-96EA-4392-8909-2A961DD365CD}"/>
              </a:ext>
            </a:extLst>
          </p:cNvPr>
          <p:cNvSpPr/>
          <p:nvPr/>
        </p:nvSpPr>
        <p:spPr>
          <a:xfrm>
            <a:off x="22438" y="6509258"/>
            <a:ext cx="11481700" cy="830997"/>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****When you use </a:t>
            </a:r>
            <a:r>
              <a:rPr lang="en-US" sz="2400" dirty="0" err="1">
                <a:latin typeface="Times New Roman" panose="02020603050405020304" pitchFamily="18" charset="0"/>
                <a:cs typeface="Times New Roman" panose="02020603050405020304" pitchFamily="18" charset="0"/>
              </a:rPr>
              <a:t>flatMap</a:t>
            </a:r>
            <a:r>
              <a:rPr lang="en-US" sz="2400" dirty="0">
                <a:latin typeface="Times New Roman" panose="02020603050405020304" pitchFamily="18" charset="0"/>
                <a:cs typeface="Times New Roman" panose="02020603050405020304" pitchFamily="18" charset="0"/>
              </a:rPr>
              <a:t>, a "multi-dimensional" collection becomes "one-dimensional" collection.</a:t>
            </a:r>
          </a:p>
        </p:txBody>
      </p:sp>
    </p:spTree>
    <p:extLst>
      <p:ext uri="{BB962C8B-B14F-4D97-AF65-F5344CB8AC3E}">
        <p14:creationId xmlns:p14="http://schemas.microsoft.com/office/powerpoint/2010/main" val="116909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circle(in)">
                                      <p:cBhvr>
                                        <p:cTn id="14" dur="20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circle(in)">
                                      <p:cBhvr>
                                        <p:cTn id="19" dur="20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circle(in)">
                                      <p:cBhvr>
                                        <p:cTn id="24" dur="2000"/>
                                        <p:tgtEl>
                                          <p:spTgt spid="8">
                                            <p:txEl>
                                              <p:pRg st="0" end="0"/>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circle(in)">
                                      <p:cBhvr>
                                        <p:cTn id="27" dur="2000"/>
                                        <p:tgtEl>
                                          <p:spTgt spid="8">
                                            <p:txEl>
                                              <p:pRg st="2" end="2"/>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Effect transition="in" filter="circle(in)">
                                      <p:cBhvr>
                                        <p:cTn id="30" dur="2000"/>
                                        <p:tgtEl>
                                          <p:spTgt spid="8">
                                            <p:txEl>
                                              <p:pRg st="3" end="3"/>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circle(in)">
                                      <p:cBhvr>
                                        <p:cTn id="33" dur="2000"/>
                                        <p:tgtEl>
                                          <p:spTgt spid="8">
                                            <p:txEl>
                                              <p:pRg st="4" end="4"/>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circle(in)">
                                      <p:cBhvr>
                                        <p:cTn id="36" dur="2000"/>
                                        <p:tgtEl>
                                          <p:spTgt spid="8">
                                            <p:txEl>
                                              <p:pRg st="5" end="5"/>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animEffect transition="in" filter="circle(in)">
                                      <p:cBhvr>
                                        <p:cTn id="39" dur="2000"/>
                                        <p:tgtEl>
                                          <p:spTgt spid="8">
                                            <p:txEl>
                                              <p:pRg st="6" end="6"/>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circle(in)">
                                      <p:cBhvr>
                                        <p:cTn id="42" dur="2000"/>
                                        <p:tgtEl>
                                          <p:spTgt spid="8">
                                            <p:txEl>
                                              <p:pRg st="7" end="7"/>
                                            </p:txEl>
                                          </p:spTgt>
                                        </p:tgtEl>
                                      </p:cBhvr>
                                    </p:animEffect>
                                  </p:childTnLst>
                                </p:cTn>
                              </p:par>
                              <p:par>
                                <p:cTn id="43" presetID="6" presetClass="entr" presetSubtype="16" fill="hold" nodeType="withEffect">
                                  <p:stCondLst>
                                    <p:cond delay="0"/>
                                  </p:stCondLst>
                                  <p:childTnLst>
                                    <p:set>
                                      <p:cBhvr>
                                        <p:cTn id="44" dur="1" fill="hold">
                                          <p:stCondLst>
                                            <p:cond delay="0"/>
                                          </p:stCondLst>
                                        </p:cTn>
                                        <p:tgtEl>
                                          <p:spTgt spid="8">
                                            <p:txEl>
                                              <p:pRg st="8" end="8"/>
                                            </p:txEl>
                                          </p:spTgt>
                                        </p:tgtEl>
                                        <p:attrNameLst>
                                          <p:attrName>style.visibility</p:attrName>
                                        </p:attrNameLst>
                                      </p:cBhvr>
                                      <p:to>
                                        <p:strVal val="visible"/>
                                      </p:to>
                                    </p:set>
                                    <p:animEffect transition="in" filter="circle(in)">
                                      <p:cBhvr>
                                        <p:cTn id="45" dur="2000"/>
                                        <p:tgtEl>
                                          <p:spTgt spid="8">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9">
                                            <p:txEl>
                                              <p:pRg st="0" end="0"/>
                                            </p:txEl>
                                          </p:spTgt>
                                        </p:tgtEl>
                                        <p:attrNameLst>
                                          <p:attrName>style.visibility</p:attrName>
                                        </p:attrNameLst>
                                      </p:cBhvr>
                                      <p:to>
                                        <p:strVal val="visible"/>
                                      </p:to>
                                    </p:set>
                                    <p:animEffect transition="in" filter="circle(in)">
                                      <p:cBhvr>
                                        <p:cTn id="50" dur="2000"/>
                                        <p:tgtEl>
                                          <p:spTgt spid="9">
                                            <p:txEl>
                                              <p:pRg st="0" end="0"/>
                                            </p:txEl>
                                          </p:spTgt>
                                        </p:tgtEl>
                                      </p:cBhvr>
                                    </p:animEffect>
                                  </p:childTnLst>
                                </p:cTn>
                              </p:par>
                              <p:par>
                                <p:cTn id="51" presetID="6" presetClass="entr" presetSubtype="16" fill="hold" nodeType="withEffect">
                                  <p:stCondLst>
                                    <p:cond delay="0"/>
                                  </p:stCondLst>
                                  <p:childTnLst>
                                    <p:set>
                                      <p:cBhvr>
                                        <p:cTn id="52" dur="1" fill="hold">
                                          <p:stCondLst>
                                            <p:cond delay="0"/>
                                          </p:stCondLst>
                                        </p:cTn>
                                        <p:tgtEl>
                                          <p:spTgt spid="9">
                                            <p:txEl>
                                              <p:pRg st="1" end="1"/>
                                            </p:txEl>
                                          </p:spTgt>
                                        </p:tgtEl>
                                        <p:attrNameLst>
                                          <p:attrName>style.visibility</p:attrName>
                                        </p:attrNameLst>
                                      </p:cBhvr>
                                      <p:to>
                                        <p:strVal val="visible"/>
                                      </p:to>
                                    </p:set>
                                    <p:animEffect transition="in" filter="circle(in)">
                                      <p:cBhvr>
                                        <p:cTn id="53" dur="2000"/>
                                        <p:tgtEl>
                                          <p:spTgt spid="9">
                                            <p:txEl>
                                              <p:pRg st="1" end="1"/>
                                            </p:txEl>
                                          </p:spTgt>
                                        </p:tgtEl>
                                      </p:cBhvr>
                                    </p:animEffect>
                                  </p:childTnLst>
                                </p:cTn>
                              </p:par>
                              <p:par>
                                <p:cTn id="54" presetID="6" presetClass="entr" presetSubtype="16" fill="hold" nodeType="withEffect">
                                  <p:stCondLst>
                                    <p:cond delay="0"/>
                                  </p:stCondLst>
                                  <p:childTnLst>
                                    <p:set>
                                      <p:cBhvr>
                                        <p:cTn id="55" dur="1" fill="hold">
                                          <p:stCondLst>
                                            <p:cond delay="0"/>
                                          </p:stCondLst>
                                        </p:cTn>
                                        <p:tgtEl>
                                          <p:spTgt spid="9">
                                            <p:txEl>
                                              <p:pRg st="2" end="2"/>
                                            </p:txEl>
                                          </p:spTgt>
                                        </p:tgtEl>
                                        <p:attrNameLst>
                                          <p:attrName>style.visibility</p:attrName>
                                        </p:attrNameLst>
                                      </p:cBhvr>
                                      <p:to>
                                        <p:strVal val="visible"/>
                                      </p:to>
                                    </p:set>
                                    <p:animEffect transition="in" filter="circle(in)">
                                      <p:cBhvr>
                                        <p:cTn id="56" dur="2000"/>
                                        <p:tgtEl>
                                          <p:spTgt spid="9">
                                            <p:txEl>
                                              <p:pRg st="2" end="2"/>
                                            </p:txEl>
                                          </p:spTgt>
                                        </p:tgtEl>
                                      </p:cBhvr>
                                    </p:animEffect>
                                  </p:childTnLst>
                                </p:cTn>
                              </p:par>
                              <p:par>
                                <p:cTn id="57" presetID="6" presetClass="entr" presetSubtype="16" fill="hold" nodeType="withEffect">
                                  <p:stCondLst>
                                    <p:cond delay="0"/>
                                  </p:stCondLst>
                                  <p:childTnLst>
                                    <p:set>
                                      <p:cBhvr>
                                        <p:cTn id="58" dur="1" fill="hold">
                                          <p:stCondLst>
                                            <p:cond delay="0"/>
                                          </p:stCondLst>
                                        </p:cTn>
                                        <p:tgtEl>
                                          <p:spTgt spid="9">
                                            <p:txEl>
                                              <p:pRg st="3" end="3"/>
                                            </p:txEl>
                                          </p:spTgt>
                                        </p:tgtEl>
                                        <p:attrNameLst>
                                          <p:attrName>style.visibility</p:attrName>
                                        </p:attrNameLst>
                                      </p:cBhvr>
                                      <p:to>
                                        <p:strVal val="visible"/>
                                      </p:to>
                                    </p:set>
                                    <p:animEffect transition="in" filter="circle(in)">
                                      <p:cBhvr>
                                        <p:cTn id="59" dur="2000"/>
                                        <p:tgtEl>
                                          <p:spTgt spid="9">
                                            <p:txEl>
                                              <p:pRg st="3" end="3"/>
                                            </p:txEl>
                                          </p:spTgt>
                                        </p:tgtEl>
                                      </p:cBhvr>
                                    </p:animEffect>
                                  </p:childTnLst>
                                </p:cTn>
                              </p:par>
                              <p:par>
                                <p:cTn id="60" presetID="6" presetClass="entr" presetSubtype="16" fill="hold" nodeType="withEffect">
                                  <p:stCondLst>
                                    <p:cond delay="0"/>
                                  </p:stCondLst>
                                  <p:childTnLst>
                                    <p:set>
                                      <p:cBhvr>
                                        <p:cTn id="61" dur="1" fill="hold">
                                          <p:stCondLst>
                                            <p:cond delay="0"/>
                                          </p:stCondLst>
                                        </p:cTn>
                                        <p:tgtEl>
                                          <p:spTgt spid="9">
                                            <p:txEl>
                                              <p:pRg st="4" end="4"/>
                                            </p:txEl>
                                          </p:spTgt>
                                        </p:tgtEl>
                                        <p:attrNameLst>
                                          <p:attrName>style.visibility</p:attrName>
                                        </p:attrNameLst>
                                      </p:cBhvr>
                                      <p:to>
                                        <p:strVal val="visible"/>
                                      </p:to>
                                    </p:set>
                                    <p:animEffect transition="in" filter="circle(in)">
                                      <p:cBhvr>
                                        <p:cTn id="62" dur="2000"/>
                                        <p:tgtEl>
                                          <p:spTgt spid="9">
                                            <p:txEl>
                                              <p:pRg st="4" end="4"/>
                                            </p:txEl>
                                          </p:spTgt>
                                        </p:tgtEl>
                                      </p:cBhvr>
                                    </p:animEffect>
                                  </p:childTnLst>
                                </p:cTn>
                              </p:par>
                              <p:par>
                                <p:cTn id="63" presetID="6" presetClass="entr" presetSubtype="16" fill="hold" nodeType="withEffect">
                                  <p:stCondLst>
                                    <p:cond delay="0"/>
                                  </p:stCondLst>
                                  <p:childTnLst>
                                    <p:set>
                                      <p:cBhvr>
                                        <p:cTn id="64" dur="1" fill="hold">
                                          <p:stCondLst>
                                            <p:cond delay="0"/>
                                          </p:stCondLst>
                                        </p:cTn>
                                        <p:tgtEl>
                                          <p:spTgt spid="9">
                                            <p:txEl>
                                              <p:pRg st="5" end="5"/>
                                            </p:txEl>
                                          </p:spTgt>
                                        </p:tgtEl>
                                        <p:attrNameLst>
                                          <p:attrName>style.visibility</p:attrName>
                                        </p:attrNameLst>
                                      </p:cBhvr>
                                      <p:to>
                                        <p:strVal val="visible"/>
                                      </p:to>
                                    </p:set>
                                    <p:animEffect transition="in" filter="circle(in)">
                                      <p:cBhvr>
                                        <p:cTn id="65" dur="2000"/>
                                        <p:tgtEl>
                                          <p:spTgt spid="9">
                                            <p:txEl>
                                              <p:pRg st="5" end="5"/>
                                            </p:txEl>
                                          </p:spTgt>
                                        </p:tgtEl>
                                      </p:cBhvr>
                                    </p:animEffect>
                                  </p:childTnLst>
                                </p:cTn>
                              </p:par>
                              <p:par>
                                <p:cTn id="66" presetID="6" presetClass="entr" presetSubtype="16" fill="hold" nodeType="withEffect">
                                  <p:stCondLst>
                                    <p:cond delay="0"/>
                                  </p:stCondLst>
                                  <p:childTnLst>
                                    <p:set>
                                      <p:cBhvr>
                                        <p:cTn id="67" dur="1" fill="hold">
                                          <p:stCondLst>
                                            <p:cond delay="0"/>
                                          </p:stCondLst>
                                        </p:cTn>
                                        <p:tgtEl>
                                          <p:spTgt spid="9">
                                            <p:txEl>
                                              <p:pRg st="6" end="6"/>
                                            </p:txEl>
                                          </p:spTgt>
                                        </p:tgtEl>
                                        <p:attrNameLst>
                                          <p:attrName>style.visibility</p:attrName>
                                        </p:attrNameLst>
                                      </p:cBhvr>
                                      <p:to>
                                        <p:strVal val="visible"/>
                                      </p:to>
                                    </p:set>
                                    <p:animEffect transition="in" filter="circle(in)">
                                      <p:cBhvr>
                                        <p:cTn id="68" dur="2000"/>
                                        <p:tgtEl>
                                          <p:spTgt spid="9">
                                            <p:txEl>
                                              <p:pRg st="6" end="6"/>
                                            </p:txEl>
                                          </p:spTgt>
                                        </p:tgtEl>
                                      </p:cBhvr>
                                    </p:animEffect>
                                  </p:childTnLst>
                                </p:cTn>
                              </p:par>
                              <p:par>
                                <p:cTn id="69" presetID="6" presetClass="entr" presetSubtype="16" fill="hold" nodeType="withEffect">
                                  <p:stCondLst>
                                    <p:cond delay="0"/>
                                  </p:stCondLst>
                                  <p:childTnLst>
                                    <p:set>
                                      <p:cBhvr>
                                        <p:cTn id="70" dur="1" fill="hold">
                                          <p:stCondLst>
                                            <p:cond delay="0"/>
                                          </p:stCondLst>
                                        </p:cTn>
                                        <p:tgtEl>
                                          <p:spTgt spid="9">
                                            <p:txEl>
                                              <p:pRg st="7" end="7"/>
                                            </p:txEl>
                                          </p:spTgt>
                                        </p:tgtEl>
                                        <p:attrNameLst>
                                          <p:attrName>style.visibility</p:attrName>
                                        </p:attrNameLst>
                                      </p:cBhvr>
                                      <p:to>
                                        <p:strVal val="visible"/>
                                      </p:to>
                                    </p:set>
                                    <p:animEffect transition="in" filter="circle(in)">
                                      <p:cBhvr>
                                        <p:cTn id="71" dur="2000"/>
                                        <p:tgtEl>
                                          <p:spTgt spid="9">
                                            <p:txEl>
                                              <p:pRg st="7" end="7"/>
                                            </p:txEl>
                                          </p:spTgt>
                                        </p:tgtEl>
                                      </p:cBhvr>
                                    </p:animEffect>
                                  </p:childTnLst>
                                </p:cTn>
                              </p:par>
                              <p:par>
                                <p:cTn id="72" presetID="6" presetClass="entr" presetSubtype="16" fill="hold" nodeType="withEffect">
                                  <p:stCondLst>
                                    <p:cond delay="0"/>
                                  </p:stCondLst>
                                  <p:childTnLst>
                                    <p:set>
                                      <p:cBhvr>
                                        <p:cTn id="73" dur="1" fill="hold">
                                          <p:stCondLst>
                                            <p:cond delay="0"/>
                                          </p:stCondLst>
                                        </p:cTn>
                                        <p:tgtEl>
                                          <p:spTgt spid="9">
                                            <p:txEl>
                                              <p:pRg st="8" end="8"/>
                                            </p:txEl>
                                          </p:spTgt>
                                        </p:tgtEl>
                                        <p:attrNameLst>
                                          <p:attrName>style.visibility</p:attrName>
                                        </p:attrNameLst>
                                      </p:cBhvr>
                                      <p:to>
                                        <p:strVal val="visible"/>
                                      </p:to>
                                    </p:set>
                                    <p:animEffect transition="in" filter="circle(in)">
                                      <p:cBhvr>
                                        <p:cTn id="74" dur="2000"/>
                                        <p:tgtEl>
                                          <p:spTgt spid="9">
                                            <p:txEl>
                                              <p:pRg st="8" end="8"/>
                                            </p:txEl>
                                          </p:spTgt>
                                        </p:tgtEl>
                                      </p:cBhvr>
                                    </p:animEffect>
                                  </p:childTnLst>
                                </p:cTn>
                              </p:par>
                              <p:par>
                                <p:cTn id="75" presetID="6" presetClass="entr" presetSubtype="16" fill="hold" nodeType="withEffect">
                                  <p:stCondLst>
                                    <p:cond delay="0"/>
                                  </p:stCondLst>
                                  <p:childTnLst>
                                    <p:set>
                                      <p:cBhvr>
                                        <p:cTn id="76" dur="1" fill="hold">
                                          <p:stCondLst>
                                            <p:cond delay="0"/>
                                          </p:stCondLst>
                                        </p:cTn>
                                        <p:tgtEl>
                                          <p:spTgt spid="9">
                                            <p:txEl>
                                              <p:pRg st="9" end="9"/>
                                            </p:txEl>
                                          </p:spTgt>
                                        </p:tgtEl>
                                        <p:attrNameLst>
                                          <p:attrName>style.visibility</p:attrName>
                                        </p:attrNameLst>
                                      </p:cBhvr>
                                      <p:to>
                                        <p:strVal val="visible"/>
                                      </p:to>
                                    </p:set>
                                    <p:animEffect transition="in" filter="circle(in)">
                                      <p:cBhvr>
                                        <p:cTn id="77" dur="2000"/>
                                        <p:tgtEl>
                                          <p:spTgt spid="9">
                                            <p:txEl>
                                              <p:pRg st="9" end="9"/>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10">
                                            <p:txEl>
                                              <p:pRg st="0" end="0"/>
                                            </p:txEl>
                                          </p:spTgt>
                                        </p:tgtEl>
                                        <p:attrNameLst>
                                          <p:attrName>style.visibility</p:attrName>
                                        </p:attrNameLst>
                                      </p:cBhvr>
                                      <p:to>
                                        <p:strVal val="visible"/>
                                      </p:to>
                                    </p:set>
                                    <p:animEffect transition="in" filter="circle(in)">
                                      <p:cBhvr>
                                        <p:cTn id="82" dur="2000"/>
                                        <p:tgtEl>
                                          <p:spTgt spid="10">
                                            <p:txEl>
                                              <p:pRg st="0" end="0"/>
                                            </p:txEl>
                                          </p:spTgt>
                                        </p:tgtEl>
                                      </p:cBhvr>
                                    </p:animEffect>
                                  </p:childTnLst>
                                </p:cTn>
                              </p:par>
                              <p:par>
                                <p:cTn id="83" presetID="6" presetClass="entr" presetSubtype="16" fill="hold" nodeType="withEffect">
                                  <p:stCondLst>
                                    <p:cond delay="0"/>
                                  </p:stCondLst>
                                  <p:childTnLst>
                                    <p:set>
                                      <p:cBhvr>
                                        <p:cTn id="84" dur="1" fill="hold">
                                          <p:stCondLst>
                                            <p:cond delay="0"/>
                                          </p:stCondLst>
                                        </p:cTn>
                                        <p:tgtEl>
                                          <p:spTgt spid="10">
                                            <p:txEl>
                                              <p:pRg st="1" end="1"/>
                                            </p:txEl>
                                          </p:spTgt>
                                        </p:tgtEl>
                                        <p:attrNameLst>
                                          <p:attrName>style.visibility</p:attrName>
                                        </p:attrNameLst>
                                      </p:cBhvr>
                                      <p:to>
                                        <p:strVal val="visible"/>
                                      </p:to>
                                    </p:set>
                                    <p:animEffect transition="in" filter="circle(in)">
                                      <p:cBhvr>
                                        <p:cTn id="85" dur="2000"/>
                                        <p:tgtEl>
                                          <p:spTgt spid="10">
                                            <p:txEl>
                                              <p:pRg st="1" end="1"/>
                                            </p:txEl>
                                          </p:spTgt>
                                        </p:tgtEl>
                                      </p:cBhvr>
                                    </p:animEffect>
                                  </p:childTnLst>
                                </p:cTn>
                              </p:par>
                              <p:par>
                                <p:cTn id="86" presetID="6" presetClass="entr" presetSubtype="16" fill="hold" nodeType="withEffect">
                                  <p:stCondLst>
                                    <p:cond delay="0"/>
                                  </p:stCondLst>
                                  <p:childTnLst>
                                    <p:set>
                                      <p:cBhvr>
                                        <p:cTn id="87" dur="1" fill="hold">
                                          <p:stCondLst>
                                            <p:cond delay="0"/>
                                          </p:stCondLst>
                                        </p:cTn>
                                        <p:tgtEl>
                                          <p:spTgt spid="10">
                                            <p:txEl>
                                              <p:pRg st="2" end="2"/>
                                            </p:txEl>
                                          </p:spTgt>
                                        </p:tgtEl>
                                        <p:attrNameLst>
                                          <p:attrName>style.visibility</p:attrName>
                                        </p:attrNameLst>
                                      </p:cBhvr>
                                      <p:to>
                                        <p:strVal val="visible"/>
                                      </p:to>
                                    </p:set>
                                    <p:animEffect transition="in" filter="circle(in)">
                                      <p:cBhvr>
                                        <p:cTn id="88" dur="2000"/>
                                        <p:tgtEl>
                                          <p:spTgt spid="10">
                                            <p:txEl>
                                              <p:pRg st="2" end="2"/>
                                            </p:txEl>
                                          </p:spTgt>
                                        </p:tgtEl>
                                      </p:cBhvr>
                                    </p:animEffect>
                                  </p:childTnLst>
                                </p:cTn>
                              </p:par>
                              <p:par>
                                <p:cTn id="89" presetID="6" presetClass="entr" presetSubtype="16" fill="hold" nodeType="withEffect">
                                  <p:stCondLst>
                                    <p:cond delay="0"/>
                                  </p:stCondLst>
                                  <p:childTnLst>
                                    <p:set>
                                      <p:cBhvr>
                                        <p:cTn id="90" dur="1" fill="hold">
                                          <p:stCondLst>
                                            <p:cond delay="0"/>
                                          </p:stCondLst>
                                        </p:cTn>
                                        <p:tgtEl>
                                          <p:spTgt spid="10">
                                            <p:txEl>
                                              <p:pRg st="3" end="3"/>
                                            </p:txEl>
                                          </p:spTgt>
                                        </p:tgtEl>
                                        <p:attrNameLst>
                                          <p:attrName>style.visibility</p:attrName>
                                        </p:attrNameLst>
                                      </p:cBhvr>
                                      <p:to>
                                        <p:strVal val="visible"/>
                                      </p:to>
                                    </p:set>
                                    <p:animEffect transition="in" filter="circle(in)">
                                      <p:cBhvr>
                                        <p:cTn id="91" dur="2000"/>
                                        <p:tgtEl>
                                          <p:spTgt spid="10">
                                            <p:txEl>
                                              <p:pRg st="3" end="3"/>
                                            </p:txEl>
                                          </p:spTgt>
                                        </p:tgtEl>
                                      </p:cBhvr>
                                    </p:animEffect>
                                  </p:childTnLst>
                                </p:cTn>
                              </p:par>
                              <p:par>
                                <p:cTn id="92" presetID="6" presetClass="entr" presetSubtype="16" fill="hold" nodeType="withEffect">
                                  <p:stCondLst>
                                    <p:cond delay="0"/>
                                  </p:stCondLst>
                                  <p:childTnLst>
                                    <p:set>
                                      <p:cBhvr>
                                        <p:cTn id="93" dur="1" fill="hold">
                                          <p:stCondLst>
                                            <p:cond delay="0"/>
                                          </p:stCondLst>
                                        </p:cTn>
                                        <p:tgtEl>
                                          <p:spTgt spid="10">
                                            <p:txEl>
                                              <p:pRg st="4" end="4"/>
                                            </p:txEl>
                                          </p:spTgt>
                                        </p:tgtEl>
                                        <p:attrNameLst>
                                          <p:attrName>style.visibility</p:attrName>
                                        </p:attrNameLst>
                                      </p:cBhvr>
                                      <p:to>
                                        <p:strVal val="visible"/>
                                      </p:to>
                                    </p:set>
                                    <p:animEffect transition="in" filter="circle(in)">
                                      <p:cBhvr>
                                        <p:cTn id="94" dur="2000"/>
                                        <p:tgtEl>
                                          <p:spTgt spid="10">
                                            <p:txEl>
                                              <p:pRg st="4" end="4"/>
                                            </p:txEl>
                                          </p:spTgt>
                                        </p:tgtEl>
                                      </p:cBhvr>
                                    </p:animEffect>
                                  </p:childTnLst>
                                </p:cTn>
                              </p:par>
                              <p:par>
                                <p:cTn id="95" presetID="6" presetClass="entr" presetSubtype="16" fill="hold" nodeType="withEffect">
                                  <p:stCondLst>
                                    <p:cond delay="0"/>
                                  </p:stCondLst>
                                  <p:childTnLst>
                                    <p:set>
                                      <p:cBhvr>
                                        <p:cTn id="96" dur="1" fill="hold">
                                          <p:stCondLst>
                                            <p:cond delay="0"/>
                                          </p:stCondLst>
                                        </p:cTn>
                                        <p:tgtEl>
                                          <p:spTgt spid="10">
                                            <p:txEl>
                                              <p:pRg st="5" end="5"/>
                                            </p:txEl>
                                          </p:spTgt>
                                        </p:tgtEl>
                                        <p:attrNameLst>
                                          <p:attrName>style.visibility</p:attrName>
                                        </p:attrNameLst>
                                      </p:cBhvr>
                                      <p:to>
                                        <p:strVal val="visible"/>
                                      </p:to>
                                    </p:set>
                                    <p:animEffect transition="in" filter="circle(in)">
                                      <p:cBhvr>
                                        <p:cTn id="97" dur="2000"/>
                                        <p:tgtEl>
                                          <p:spTgt spid="10">
                                            <p:txEl>
                                              <p:pRg st="5" end="5"/>
                                            </p:txEl>
                                          </p:spTgt>
                                        </p:tgtEl>
                                      </p:cBhvr>
                                    </p:animEffect>
                                  </p:childTnLst>
                                </p:cTn>
                              </p:par>
                              <p:par>
                                <p:cTn id="98" presetID="6" presetClass="entr" presetSubtype="16" fill="hold" nodeType="withEffect">
                                  <p:stCondLst>
                                    <p:cond delay="0"/>
                                  </p:stCondLst>
                                  <p:childTnLst>
                                    <p:set>
                                      <p:cBhvr>
                                        <p:cTn id="99" dur="1" fill="hold">
                                          <p:stCondLst>
                                            <p:cond delay="0"/>
                                          </p:stCondLst>
                                        </p:cTn>
                                        <p:tgtEl>
                                          <p:spTgt spid="10">
                                            <p:txEl>
                                              <p:pRg st="6" end="6"/>
                                            </p:txEl>
                                          </p:spTgt>
                                        </p:tgtEl>
                                        <p:attrNameLst>
                                          <p:attrName>style.visibility</p:attrName>
                                        </p:attrNameLst>
                                      </p:cBhvr>
                                      <p:to>
                                        <p:strVal val="visible"/>
                                      </p:to>
                                    </p:set>
                                    <p:animEffect transition="in" filter="circle(in)">
                                      <p:cBhvr>
                                        <p:cTn id="100" dur="2000"/>
                                        <p:tgtEl>
                                          <p:spTgt spid="10">
                                            <p:txEl>
                                              <p:pRg st="6" end="6"/>
                                            </p:txEl>
                                          </p:spTgt>
                                        </p:tgtEl>
                                      </p:cBhvr>
                                    </p:animEffect>
                                  </p:childTnLst>
                                </p:cTn>
                              </p:par>
                              <p:par>
                                <p:cTn id="101" presetID="6" presetClass="entr" presetSubtype="16" fill="hold" nodeType="withEffect">
                                  <p:stCondLst>
                                    <p:cond delay="0"/>
                                  </p:stCondLst>
                                  <p:childTnLst>
                                    <p:set>
                                      <p:cBhvr>
                                        <p:cTn id="102" dur="1" fill="hold">
                                          <p:stCondLst>
                                            <p:cond delay="0"/>
                                          </p:stCondLst>
                                        </p:cTn>
                                        <p:tgtEl>
                                          <p:spTgt spid="10">
                                            <p:txEl>
                                              <p:pRg st="7" end="7"/>
                                            </p:txEl>
                                          </p:spTgt>
                                        </p:tgtEl>
                                        <p:attrNameLst>
                                          <p:attrName>style.visibility</p:attrName>
                                        </p:attrNameLst>
                                      </p:cBhvr>
                                      <p:to>
                                        <p:strVal val="visible"/>
                                      </p:to>
                                    </p:set>
                                    <p:animEffect transition="in" filter="circle(in)">
                                      <p:cBhvr>
                                        <p:cTn id="103" dur="2000"/>
                                        <p:tgtEl>
                                          <p:spTgt spid="10">
                                            <p:txEl>
                                              <p:pRg st="7" end="7"/>
                                            </p:txEl>
                                          </p:spTgt>
                                        </p:tgtEl>
                                      </p:cBhvr>
                                    </p:animEffect>
                                  </p:childTnLst>
                                </p:cTn>
                              </p:par>
                              <p:par>
                                <p:cTn id="104" presetID="6" presetClass="entr" presetSubtype="16" fill="hold" nodeType="withEffect">
                                  <p:stCondLst>
                                    <p:cond delay="0"/>
                                  </p:stCondLst>
                                  <p:childTnLst>
                                    <p:set>
                                      <p:cBhvr>
                                        <p:cTn id="105" dur="1" fill="hold">
                                          <p:stCondLst>
                                            <p:cond delay="0"/>
                                          </p:stCondLst>
                                        </p:cTn>
                                        <p:tgtEl>
                                          <p:spTgt spid="10">
                                            <p:txEl>
                                              <p:pRg st="8" end="8"/>
                                            </p:txEl>
                                          </p:spTgt>
                                        </p:tgtEl>
                                        <p:attrNameLst>
                                          <p:attrName>style.visibility</p:attrName>
                                        </p:attrNameLst>
                                      </p:cBhvr>
                                      <p:to>
                                        <p:strVal val="visible"/>
                                      </p:to>
                                    </p:set>
                                    <p:animEffect transition="in" filter="circle(in)">
                                      <p:cBhvr>
                                        <p:cTn id="106" dur="2000"/>
                                        <p:tgtEl>
                                          <p:spTgt spid="10">
                                            <p:txEl>
                                              <p:pRg st="8" end="8"/>
                                            </p:txEl>
                                          </p:spTgt>
                                        </p:tgtEl>
                                      </p:cBhvr>
                                    </p:animEffect>
                                  </p:childTnLst>
                                </p:cTn>
                              </p:par>
                              <p:par>
                                <p:cTn id="107" presetID="6" presetClass="entr" presetSubtype="16" fill="hold" nodeType="withEffect">
                                  <p:stCondLst>
                                    <p:cond delay="0"/>
                                  </p:stCondLst>
                                  <p:childTnLst>
                                    <p:set>
                                      <p:cBhvr>
                                        <p:cTn id="108" dur="1" fill="hold">
                                          <p:stCondLst>
                                            <p:cond delay="0"/>
                                          </p:stCondLst>
                                        </p:cTn>
                                        <p:tgtEl>
                                          <p:spTgt spid="10">
                                            <p:txEl>
                                              <p:pRg st="9" end="9"/>
                                            </p:txEl>
                                          </p:spTgt>
                                        </p:tgtEl>
                                        <p:attrNameLst>
                                          <p:attrName>style.visibility</p:attrName>
                                        </p:attrNameLst>
                                      </p:cBhvr>
                                      <p:to>
                                        <p:strVal val="visible"/>
                                      </p:to>
                                    </p:set>
                                    <p:animEffect transition="in" filter="circle(in)">
                                      <p:cBhvr>
                                        <p:cTn id="109" dur="20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64</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9163099"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RDD: map(f) &amp; </a:t>
            </a:r>
            <a:r>
              <a:rPr lang="en-US" sz="3200" dirty="0" err="1">
                <a:latin typeface="Times New Roman" panose="02020603050405020304" pitchFamily="18" charset="0"/>
                <a:cs typeface="Times New Roman" panose="02020603050405020304" pitchFamily="18" charset="0"/>
              </a:rPr>
              <a:t>flatMap</a:t>
            </a:r>
            <a:r>
              <a:rPr lang="en-US" sz="3200" dirty="0">
                <a:latin typeface="Times New Roman" panose="02020603050405020304" pitchFamily="18" charset="0"/>
                <a:cs typeface="Times New Roman" panose="02020603050405020304" pitchFamily="18" charset="0"/>
              </a:rPr>
              <a:t>(f)</a:t>
            </a:r>
          </a:p>
        </p:txBody>
      </p:sp>
      <p:sp>
        <p:nvSpPr>
          <p:cNvPr id="11" name="Rectangle 10">
            <a:extLst>
              <a:ext uri="{FF2B5EF4-FFF2-40B4-BE49-F238E27FC236}">
                <a16:creationId xmlns:a16="http://schemas.microsoft.com/office/drawing/2014/main" xmlns="" id="{5085B06F-96EA-4392-8909-2A961DD365CD}"/>
              </a:ext>
            </a:extLst>
          </p:cNvPr>
          <p:cNvSpPr/>
          <p:nvPr/>
        </p:nvSpPr>
        <p:spPr>
          <a:xfrm>
            <a:off x="22438" y="1196276"/>
            <a:ext cx="11481700" cy="830997"/>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****When you use </a:t>
            </a:r>
            <a:r>
              <a:rPr lang="en-US" sz="2400" dirty="0" err="1">
                <a:latin typeface="Times New Roman" panose="02020603050405020304" pitchFamily="18" charset="0"/>
                <a:cs typeface="Times New Roman" panose="02020603050405020304" pitchFamily="18" charset="0"/>
              </a:rPr>
              <a:t>flatMap</a:t>
            </a:r>
            <a:r>
              <a:rPr lang="en-US" sz="2400" dirty="0">
                <a:latin typeface="Times New Roman" panose="02020603050405020304" pitchFamily="18" charset="0"/>
                <a:cs typeface="Times New Roman" panose="02020603050405020304" pitchFamily="18" charset="0"/>
              </a:rPr>
              <a:t>, a "multi-dimensional" collection becomes "one-dimensional" collection.</a:t>
            </a:r>
          </a:p>
        </p:txBody>
      </p:sp>
      <p:sp>
        <p:nvSpPr>
          <p:cNvPr id="7" name="Rectangle 6">
            <a:extLst>
              <a:ext uri="{FF2B5EF4-FFF2-40B4-BE49-F238E27FC236}">
                <a16:creationId xmlns:a16="http://schemas.microsoft.com/office/drawing/2014/main" xmlns="" id="{FF427817-BA57-434F-9A08-C8C4E613EE49}"/>
              </a:ext>
            </a:extLst>
          </p:cNvPr>
          <p:cNvSpPr/>
          <p:nvPr/>
        </p:nvSpPr>
        <p:spPr>
          <a:xfrm>
            <a:off x="740979" y="2828489"/>
            <a:ext cx="8004559" cy="3416320"/>
          </a:xfrm>
          <a:prstGeom prst="rect">
            <a:avLst/>
          </a:prstGeom>
          <a:ln>
            <a:solidFill>
              <a:schemeClr val="accent1"/>
            </a:solidFill>
          </a:ln>
        </p:spPr>
        <p:txBody>
          <a:bodyPr wrap="square">
            <a:spAutoFit/>
          </a:bodyPr>
          <a:lstStyle/>
          <a:p>
            <a:pPr algn="just"/>
            <a:r>
              <a:rPr lang="en-US" sz="2400" dirty="0" err="1">
                <a:latin typeface="Times New Roman" panose="02020603050405020304" pitchFamily="18" charset="0"/>
                <a:cs typeface="Times New Roman" panose="02020603050405020304" pitchFamily="18" charset="0"/>
              </a:rPr>
              <a:t>val</a:t>
            </a:r>
            <a:r>
              <a:rPr lang="en-US" sz="2400" dirty="0">
                <a:latin typeface="Times New Roman" panose="02020603050405020304" pitchFamily="18" charset="0"/>
                <a:cs typeface="Times New Roman" panose="02020603050405020304" pitchFamily="18" charset="0"/>
              </a:rPr>
              <a:t> array1d = Array ("1,2,3", "4,5,6", "7,8,9")  </a:t>
            </a:r>
          </a:p>
          <a:p>
            <a:pPr algn="just"/>
            <a:r>
              <a:rPr lang="en-US" sz="2400" dirty="0">
                <a:latin typeface="Times New Roman" panose="02020603050405020304" pitchFamily="18" charset="0"/>
                <a:cs typeface="Times New Roman" panose="02020603050405020304" pitchFamily="18" charset="0"/>
              </a:rPr>
              <a:t>//array1d is an array of strings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val</a:t>
            </a:r>
            <a:r>
              <a:rPr lang="en-US" sz="2400" dirty="0">
                <a:latin typeface="Times New Roman" panose="02020603050405020304" pitchFamily="18" charset="0"/>
                <a:cs typeface="Times New Roman" panose="02020603050405020304" pitchFamily="18" charset="0"/>
              </a:rPr>
              <a:t> array2d = array1d.map(x =&gt; </a:t>
            </a:r>
            <a:r>
              <a:rPr lang="en-US" sz="2400" dirty="0" err="1">
                <a:latin typeface="Times New Roman" panose="02020603050405020304" pitchFamily="18" charset="0"/>
                <a:cs typeface="Times New Roman" panose="02020603050405020304" pitchFamily="18" charset="0"/>
              </a:rPr>
              <a:t>x.split</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//array2d will be : Array( Array(1,2,3), Array(4,5,6), Array(7,8,9)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val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flatArray</a:t>
            </a:r>
            <a:r>
              <a:rPr lang="en-US" sz="2400" dirty="0">
                <a:latin typeface="Times New Roman" panose="02020603050405020304" pitchFamily="18" charset="0"/>
                <a:cs typeface="Times New Roman" panose="02020603050405020304" pitchFamily="18" charset="0"/>
              </a:rPr>
              <a:t> = array1d.flatMap(x =&gt; </a:t>
            </a:r>
            <a:r>
              <a:rPr lang="en-US" sz="2400" dirty="0" err="1">
                <a:latin typeface="Times New Roman" panose="02020603050405020304" pitchFamily="18" charset="0"/>
                <a:cs typeface="Times New Roman" panose="02020603050405020304" pitchFamily="18" charset="0"/>
              </a:rPr>
              <a:t>x.split</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flatArray</a:t>
            </a:r>
            <a:r>
              <a:rPr lang="en-US" sz="2400" dirty="0">
                <a:latin typeface="Times New Roman" panose="02020603050405020304" pitchFamily="18" charset="0"/>
                <a:cs typeface="Times New Roman" panose="02020603050405020304" pitchFamily="18" charset="0"/>
              </a:rPr>
              <a:t> will be : Array (1,2,3,4,5,6,7,8,9)</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49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1000"/>
                                        <p:tgtEl>
                                          <p:spTgt spid="7">
                                            <p:txEl>
                                              <p:pRg st="3" end="3"/>
                                            </p:txEl>
                                          </p:spTgt>
                                        </p:tgtEl>
                                      </p:cBhvr>
                                    </p:animEffect>
                                    <p:anim calcmode="lin" valueType="num">
                                      <p:cBhvr>
                                        <p:cTn id="2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1000"/>
                                        <p:tgtEl>
                                          <p:spTgt spid="7">
                                            <p:txEl>
                                              <p:pRg st="4" end="4"/>
                                            </p:txEl>
                                          </p:spTgt>
                                        </p:tgtEl>
                                      </p:cBhvr>
                                    </p:animEffect>
                                    <p:anim calcmode="lin" valueType="num">
                                      <p:cBhvr>
                                        <p:cTn id="3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fade">
                                      <p:cBhvr>
                                        <p:cTn id="34" dur="1000"/>
                                        <p:tgtEl>
                                          <p:spTgt spid="7">
                                            <p:txEl>
                                              <p:pRg st="6" end="6"/>
                                            </p:txEl>
                                          </p:spTgt>
                                        </p:tgtEl>
                                      </p:cBhvr>
                                    </p:animEffect>
                                    <p:anim calcmode="lin" valueType="num">
                                      <p:cBhvr>
                                        <p:cTn id="3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fade">
                                      <p:cBhvr>
                                        <p:cTn id="39" dur="1000"/>
                                        <p:tgtEl>
                                          <p:spTgt spid="7">
                                            <p:txEl>
                                              <p:pRg st="7" end="7"/>
                                            </p:txEl>
                                          </p:spTgt>
                                        </p:tgtEl>
                                      </p:cBhvr>
                                    </p:animEffect>
                                    <p:anim calcmode="lin" valueType="num">
                                      <p:cBhvr>
                                        <p:cTn id="4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65</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6102283"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Launching Spark on YARN</a:t>
            </a:r>
          </a:p>
        </p:txBody>
      </p:sp>
      <p:sp>
        <p:nvSpPr>
          <p:cNvPr id="4" name="Rectangle 3">
            <a:extLst>
              <a:ext uri="{FF2B5EF4-FFF2-40B4-BE49-F238E27FC236}">
                <a16:creationId xmlns:a16="http://schemas.microsoft.com/office/drawing/2014/main" xmlns="" id="{786A05D9-B98F-45A8-A658-F987AABEFFBB}"/>
              </a:ext>
            </a:extLst>
          </p:cNvPr>
          <p:cNvSpPr/>
          <p:nvPr/>
        </p:nvSpPr>
        <p:spPr>
          <a:xfrm>
            <a:off x="252245" y="2061134"/>
            <a:ext cx="4918845" cy="3416320"/>
          </a:xfrm>
          <a:prstGeom prst="rect">
            <a:avLst/>
          </a:prstGeom>
          <a:ln>
            <a:solidFill>
              <a:schemeClr val="accent1"/>
            </a:solidFill>
          </a:ln>
        </p:spPr>
        <p:txBody>
          <a:bodyPr wrap="square">
            <a:spAutoFit/>
          </a:bodyPr>
          <a:lstStyle/>
          <a:p>
            <a:r>
              <a:rPr lang="en-IN" sz="2400" dirty="0">
                <a:latin typeface="Times New Roman" panose="02020603050405020304" pitchFamily="18" charset="0"/>
                <a:cs typeface="Times New Roman" panose="02020603050405020304" pitchFamily="18" charset="0"/>
              </a:rPr>
              <a:t>./bin/spark-submit --class </a:t>
            </a:r>
            <a:r>
              <a:rPr lang="en-IN" sz="2400" dirty="0" err="1">
                <a:latin typeface="Times New Roman" panose="02020603050405020304" pitchFamily="18" charset="0"/>
                <a:cs typeface="Times New Roman" panose="02020603050405020304" pitchFamily="18" charset="0"/>
              </a:rPr>
              <a:t>org.apache.spark.examples.SparkPi</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--master yarn \</a:t>
            </a:r>
          </a:p>
          <a:p>
            <a:r>
              <a:rPr lang="en-IN" sz="2400" dirty="0">
                <a:latin typeface="Times New Roman" panose="02020603050405020304" pitchFamily="18" charset="0"/>
                <a:cs typeface="Times New Roman" panose="02020603050405020304" pitchFamily="18" charset="0"/>
              </a:rPr>
              <a:t>    --deploy-mode cluster \</a:t>
            </a:r>
          </a:p>
          <a:p>
            <a:r>
              <a:rPr lang="en-IN" sz="2400" dirty="0">
                <a:latin typeface="Times New Roman" panose="02020603050405020304" pitchFamily="18" charset="0"/>
                <a:cs typeface="Times New Roman" panose="02020603050405020304" pitchFamily="18" charset="0"/>
              </a:rPr>
              <a:t>    --driver-memory 4g \</a:t>
            </a:r>
          </a:p>
          <a:p>
            <a:r>
              <a:rPr lang="en-IN" sz="2400" dirty="0">
                <a:latin typeface="Times New Roman" panose="02020603050405020304" pitchFamily="18" charset="0"/>
                <a:cs typeface="Times New Roman" panose="02020603050405020304" pitchFamily="18" charset="0"/>
              </a:rPr>
              <a:t>    --executor-memory 2g \</a:t>
            </a:r>
          </a:p>
          <a:p>
            <a:r>
              <a:rPr lang="en-IN" sz="2400" dirty="0">
                <a:latin typeface="Times New Roman" panose="02020603050405020304" pitchFamily="18" charset="0"/>
                <a:cs typeface="Times New Roman" panose="02020603050405020304" pitchFamily="18" charset="0"/>
              </a:rPr>
              <a:t>    --executor-cores 1 \</a:t>
            </a:r>
          </a:p>
          <a:p>
            <a:r>
              <a:rPr lang="en-IN" sz="2400" dirty="0">
                <a:latin typeface="Times New Roman" panose="02020603050405020304" pitchFamily="18" charset="0"/>
                <a:cs typeface="Times New Roman" panose="02020603050405020304" pitchFamily="18" charset="0"/>
              </a:rPr>
              <a:t>    --queue </a:t>
            </a:r>
            <a:r>
              <a:rPr lang="en-IN" sz="2400" dirty="0" err="1">
                <a:latin typeface="Times New Roman" panose="02020603050405020304" pitchFamily="18" charset="0"/>
                <a:cs typeface="Times New Roman" panose="02020603050405020304" pitchFamily="18" charset="0"/>
              </a:rPr>
              <a:t>thequeue</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examples/jars/spark-examples*.jar \</a:t>
            </a:r>
          </a:p>
        </p:txBody>
      </p:sp>
      <p:sp>
        <p:nvSpPr>
          <p:cNvPr id="8" name="Rectangle 7">
            <a:extLst>
              <a:ext uri="{FF2B5EF4-FFF2-40B4-BE49-F238E27FC236}">
                <a16:creationId xmlns:a16="http://schemas.microsoft.com/office/drawing/2014/main" xmlns="" id="{ED2A4EA9-966A-4330-8E14-BD2E6FC8C66A}"/>
              </a:ext>
            </a:extLst>
          </p:cNvPr>
          <p:cNvSpPr/>
          <p:nvPr/>
        </p:nvSpPr>
        <p:spPr>
          <a:xfrm>
            <a:off x="159224" y="1031023"/>
            <a:ext cx="11344914" cy="830997"/>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Ensure HADOOP_CONF_DIR or YARN_CONF_DIR points to the directory which contains the (client side) configuration files for the Hadoop cluster. </a:t>
            </a:r>
            <a:endParaRPr lang="en-IN" sz="2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926A4D28-37E6-414C-B6B3-DEE3878225A2}"/>
              </a:ext>
            </a:extLst>
          </p:cNvPr>
          <p:cNvSpPr/>
          <p:nvPr/>
        </p:nvSpPr>
        <p:spPr>
          <a:xfrm>
            <a:off x="5281063" y="2152771"/>
            <a:ext cx="5829300" cy="830997"/>
          </a:xfrm>
          <a:prstGeom prst="rect">
            <a:avLst/>
          </a:prstGeom>
          <a:ln>
            <a:solidFill>
              <a:schemeClr val="accent1"/>
            </a:solidFill>
          </a:ln>
        </p:spPr>
        <p:txBody>
          <a:bodyPr>
            <a:spAutoFit/>
          </a:bodyPr>
          <a:lstStyle/>
          <a:p>
            <a:pPr algn="just"/>
            <a:r>
              <a:rPr lang="en-US" sz="2400" dirty="0">
                <a:latin typeface="Times New Roman" panose="02020603050405020304" pitchFamily="18" charset="0"/>
                <a:cs typeface="Times New Roman" panose="02020603050405020304" pitchFamily="18" charset="0"/>
              </a:rPr>
              <a:t>To launch a Spark application in client mode, do the same, but replace cluster with client. </a:t>
            </a:r>
          </a:p>
        </p:txBody>
      </p:sp>
      <p:sp>
        <p:nvSpPr>
          <p:cNvPr id="10" name="Rectangle 9">
            <a:extLst>
              <a:ext uri="{FF2B5EF4-FFF2-40B4-BE49-F238E27FC236}">
                <a16:creationId xmlns:a16="http://schemas.microsoft.com/office/drawing/2014/main" xmlns="" id="{2A1D4AF4-F5F9-466C-ABE6-0CB23F5EEFE2}"/>
              </a:ext>
            </a:extLst>
          </p:cNvPr>
          <p:cNvSpPr/>
          <p:nvPr/>
        </p:nvSpPr>
        <p:spPr>
          <a:xfrm>
            <a:off x="5367410" y="3424059"/>
            <a:ext cx="5829300" cy="830997"/>
          </a:xfrm>
          <a:prstGeom prst="rect">
            <a:avLst/>
          </a:prstGeom>
          <a:ln>
            <a:solidFill>
              <a:schemeClr val="accent1"/>
            </a:solidFill>
          </a:ln>
        </p:spPr>
        <p:txBody>
          <a:bodyPr>
            <a:spAutoFit/>
          </a:bodyPr>
          <a:lstStyle/>
          <a:p>
            <a:r>
              <a:rPr lang="en-US" sz="2400" dirty="0">
                <a:latin typeface="Times New Roman" panose="02020603050405020304" pitchFamily="18" charset="0"/>
                <a:cs typeface="Times New Roman" panose="02020603050405020304" pitchFamily="18" charset="0"/>
              </a:rPr>
              <a:t>spark-submit --master yarn --deploy-mode cluster SPARK_HOME/lib/pi.py 10</a:t>
            </a:r>
          </a:p>
        </p:txBody>
      </p:sp>
    </p:spTree>
    <p:extLst>
      <p:ext uri="{BB962C8B-B14F-4D97-AF65-F5344CB8AC3E}">
        <p14:creationId xmlns:p14="http://schemas.microsoft.com/office/powerpoint/2010/main" val="195702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barn(inVertical)">
                                      <p:cBhvr>
                                        <p:cTn id="19" dur="500"/>
                                        <p:tgtEl>
                                          <p:spTgt spid="4">
                                            <p:txEl>
                                              <p:pRg st="0" end="0"/>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barn(inVertical)">
                                      <p:cBhvr>
                                        <p:cTn id="22" dur="500"/>
                                        <p:tgtEl>
                                          <p:spTgt spid="4">
                                            <p:txEl>
                                              <p:pRg st="1" end="1"/>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barn(inVertical)">
                                      <p:cBhvr>
                                        <p:cTn id="25" dur="500"/>
                                        <p:tgtEl>
                                          <p:spTgt spid="4">
                                            <p:txEl>
                                              <p:pRg st="2" end="2"/>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barn(inVertical)">
                                      <p:cBhvr>
                                        <p:cTn id="28" dur="500"/>
                                        <p:tgtEl>
                                          <p:spTgt spid="4">
                                            <p:txEl>
                                              <p:pRg st="3" end="3"/>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barn(inVertical)">
                                      <p:cBhvr>
                                        <p:cTn id="31" dur="500"/>
                                        <p:tgtEl>
                                          <p:spTgt spid="4">
                                            <p:txEl>
                                              <p:pRg st="4" end="4"/>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barn(inVertical)">
                                      <p:cBhvr>
                                        <p:cTn id="34" dur="500"/>
                                        <p:tgtEl>
                                          <p:spTgt spid="4">
                                            <p:txEl>
                                              <p:pRg st="5" end="5"/>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arn(inVertical)">
                                      <p:cBhvr>
                                        <p:cTn id="37" dur="500"/>
                                        <p:tgtEl>
                                          <p:spTgt spid="4">
                                            <p:txEl>
                                              <p:pRg st="6" end="6"/>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barn(inVertical)">
                                      <p:cBhvr>
                                        <p:cTn id="40" dur="5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animEffect transition="in" filter="circle(in)">
                                      <p:cBhvr>
                                        <p:cTn id="45" dur="2000"/>
                                        <p:tgtEl>
                                          <p:spTgt spid="9">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10">
                                            <p:txEl>
                                              <p:pRg st="0" end="0"/>
                                            </p:txEl>
                                          </p:spTgt>
                                        </p:tgtEl>
                                        <p:attrNameLst>
                                          <p:attrName>style.visibility</p:attrName>
                                        </p:attrNameLst>
                                      </p:cBhvr>
                                      <p:to>
                                        <p:strVal val="visible"/>
                                      </p:to>
                                    </p:set>
                                    <p:animEffect transition="in" filter="circle(in)">
                                      <p:cBhvr>
                                        <p:cTn id="50"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66</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6102283" cy="584775"/>
          </a:xfrm>
          <a:prstGeom prst="rect">
            <a:avLst/>
          </a:prstGeom>
          <a:noFill/>
          <a:ln>
            <a:solidFill>
              <a:schemeClr val="accent1"/>
            </a:solid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PROGRAMMING WITH RDDS</a:t>
            </a:r>
          </a:p>
        </p:txBody>
      </p:sp>
      <p:sp>
        <p:nvSpPr>
          <p:cNvPr id="8" name="Rectangle 7">
            <a:extLst>
              <a:ext uri="{FF2B5EF4-FFF2-40B4-BE49-F238E27FC236}">
                <a16:creationId xmlns:a16="http://schemas.microsoft.com/office/drawing/2014/main" xmlns="" id="{ED2A4EA9-966A-4330-8E14-BD2E6FC8C66A}"/>
              </a:ext>
            </a:extLst>
          </p:cNvPr>
          <p:cNvSpPr/>
          <p:nvPr/>
        </p:nvSpPr>
        <p:spPr>
          <a:xfrm>
            <a:off x="159224" y="1031023"/>
            <a:ext cx="2946583" cy="461665"/>
          </a:xfrm>
          <a:prstGeom prst="rect">
            <a:avLst/>
          </a:prstGeom>
          <a:ln>
            <a:solidFill>
              <a:schemeClr val="accent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Create RDD</a:t>
            </a:r>
          </a:p>
        </p:txBody>
      </p:sp>
      <p:sp>
        <p:nvSpPr>
          <p:cNvPr id="5" name="Rectangle 4">
            <a:extLst>
              <a:ext uri="{FF2B5EF4-FFF2-40B4-BE49-F238E27FC236}">
                <a16:creationId xmlns:a16="http://schemas.microsoft.com/office/drawing/2014/main" xmlns="" id="{7084FB09-3EFB-4923-AD61-227DE14F96AE}"/>
              </a:ext>
            </a:extLst>
          </p:cNvPr>
          <p:cNvSpPr/>
          <p:nvPr/>
        </p:nvSpPr>
        <p:spPr>
          <a:xfrm>
            <a:off x="504113" y="1813620"/>
            <a:ext cx="10263735" cy="2308324"/>
          </a:xfrm>
          <a:prstGeom prst="rect">
            <a:avLst/>
          </a:prstGeom>
          <a:ln>
            <a:solidFill>
              <a:schemeClr val="accent1"/>
            </a:solidFill>
          </a:ln>
        </p:spPr>
        <p:txBody>
          <a:bodyPr wrap="square">
            <a:spAutoFit/>
          </a:bodyPr>
          <a:lstStyle/>
          <a:p>
            <a:r>
              <a:rPr lang="en-IN" sz="2400" dirty="0">
                <a:latin typeface="Times New Roman" panose="02020603050405020304" pitchFamily="18" charset="0"/>
                <a:cs typeface="Times New Roman" panose="02020603050405020304" pitchFamily="18" charset="0"/>
              </a:rPr>
              <a:t>from </a:t>
            </a:r>
            <a:r>
              <a:rPr lang="en-IN" sz="2400" dirty="0" err="1">
                <a:latin typeface="Times New Roman" panose="02020603050405020304" pitchFamily="18" charset="0"/>
                <a:cs typeface="Times New Roman" panose="02020603050405020304" pitchFamily="18" charset="0"/>
              </a:rPr>
              <a:t>pyspark.sql</a:t>
            </a:r>
            <a:r>
              <a:rPr lang="en-IN" sz="2400" dirty="0">
                <a:latin typeface="Times New Roman" panose="02020603050405020304" pitchFamily="18" charset="0"/>
                <a:cs typeface="Times New Roman" panose="02020603050405020304" pitchFamily="18" charset="0"/>
              </a:rPr>
              <a:t> import </a:t>
            </a:r>
            <a:r>
              <a:rPr lang="en-IN" sz="2400" dirty="0" err="1">
                <a:latin typeface="Times New Roman" panose="02020603050405020304" pitchFamily="18" charset="0"/>
                <a:cs typeface="Times New Roman" panose="02020603050405020304" pitchFamily="18" charset="0"/>
              </a:rPr>
              <a:t>SparkSession</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spark = </a:t>
            </a:r>
            <a:r>
              <a:rPr lang="en-IN" sz="2400" dirty="0" err="1">
                <a:latin typeface="Times New Roman" panose="02020603050405020304" pitchFamily="18" charset="0"/>
                <a:cs typeface="Times New Roman" panose="02020603050405020304" pitchFamily="18" charset="0"/>
              </a:rPr>
              <a:t>SparkSession</a:t>
            </a:r>
            <a:r>
              <a:rPr lang="en-IN" sz="2400" dirty="0">
                <a:latin typeface="Times New Roman" panose="02020603050405020304" pitchFamily="18" charset="0"/>
                <a:cs typeface="Times New Roman" panose="02020603050405020304" pitchFamily="18" charset="0"/>
              </a:rPr>
              <a:t> .builder .</a:t>
            </a:r>
            <a:r>
              <a:rPr lang="en-IN" sz="2400" dirty="0" err="1">
                <a:latin typeface="Times New Roman" panose="02020603050405020304" pitchFamily="18" charset="0"/>
                <a:cs typeface="Times New Roman" panose="02020603050405020304" pitchFamily="18" charset="0"/>
              </a:rPr>
              <a:t>appName</a:t>
            </a:r>
            <a:r>
              <a:rPr lang="en-IN" sz="2400" dirty="0">
                <a:latin typeface="Times New Roman" panose="02020603050405020304" pitchFamily="18" charset="0"/>
                <a:cs typeface="Times New Roman" panose="02020603050405020304" pitchFamily="18" charset="0"/>
              </a:rPr>
              <a:t>("Python Spark create RDD example") .config("</a:t>
            </a:r>
            <a:r>
              <a:rPr lang="en-IN" sz="2400" dirty="0" err="1">
                <a:latin typeface="Times New Roman" panose="02020603050405020304" pitchFamily="18" charset="0"/>
                <a:cs typeface="Times New Roman" panose="02020603050405020304" pitchFamily="18" charset="0"/>
              </a:rPr>
              <a:t>spark.some.config.option</a:t>
            </a:r>
            <a:r>
              <a:rPr lang="en-IN" sz="2400" dirty="0">
                <a:latin typeface="Times New Roman" panose="02020603050405020304" pitchFamily="18" charset="0"/>
                <a:cs typeface="Times New Roman" panose="02020603050405020304" pitchFamily="18" charset="0"/>
              </a:rPr>
              <a:t>", "some-value").</a:t>
            </a:r>
            <a:r>
              <a:rPr lang="en-IN" sz="2400" dirty="0" err="1">
                <a:latin typeface="Times New Roman" panose="02020603050405020304" pitchFamily="18" charset="0"/>
                <a:cs typeface="Times New Roman" panose="02020603050405020304" pitchFamily="18" charset="0"/>
              </a:rPr>
              <a:t>getOrCreate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df = </a:t>
            </a:r>
            <a:r>
              <a:rPr lang="en-IN" sz="2400" dirty="0" err="1">
                <a:latin typeface="Times New Roman" panose="02020603050405020304" pitchFamily="18" charset="0"/>
                <a:cs typeface="Times New Roman" panose="02020603050405020304" pitchFamily="18" charset="0"/>
              </a:rPr>
              <a:t>spark.sparkContext.parallelize</a:t>
            </a:r>
            <a:r>
              <a:rPr lang="en-IN" sz="2400" dirty="0">
                <a:latin typeface="Times New Roman" panose="02020603050405020304" pitchFamily="18" charset="0"/>
                <a:cs typeface="Times New Roman" panose="02020603050405020304" pitchFamily="18" charset="0"/>
              </a:rPr>
              <a:t>([(1, 2, 3, 'a b c'), (4, 5, 6, 'd e f'), (7, 8, 9, 'g h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toDF</a:t>
            </a:r>
            <a:r>
              <a:rPr lang="en-IN" sz="2400" dirty="0">
                <a:latin typeface="Times New Roman" panose="02020603050405020304" pitchFamily="18" charset="0"/>
                <a:cs typeface="Times New Roman" panose="02020603050405020304" pitchFamily="18" charset="0"/>
              </a:rPr>
              <a:t>(['col1', 'col2', 'col3','col4’])</a:t>
            </a:r>
          </a:p>
          <a:p>
            <a:r>
              <a:rPr lang="en-IN" sz="2400" dirty="0" err="1">
                <a:latin typeface="Times New Roman" panose="02020603050405020304" pitchFamily="18" charset="0"/>
                <a:cs typeface="Times New Roman" panose="02020603050405020304" pitchFamily="18" charset="0"/>
              </a:rPr>
              <a:t>df.show</a:t>
            </a:r>
            <a:r>
              <a:rPr lang="en-IN" sz="2400" dirty="0">
                <a:latin typeface="Times New Roman" panose="02020603050405020304" pitchFamily="18" charset="0"/>
                <a:cs typeface="Times New Roman" panose="02020603050405020304" pitchFamily="18" charset="0"/>
              </a:rPr>
              <a:t>()</a:t>
            </a:r>
          </a:p>
        </p:txBody>
      </p:sp>
      <p:pic>
        <p:nvPicPr>
          <p:cNvPr id="11" name="Picture 10">
            <a:extLst>
              <a:ext uri="{FF2B5EF4-FFF2-40B4-BE49-F238E27FC236}">
                <a16:creationId xmlns:a16="http://schemas.microsoft.com/office/drawing/2014/main" xmlns="" id="{4587DF3D-DDC9-4B0D-9012-B34942343E92}"/>
              </a:ext>
            </a:extLst>
          </p:cNvPr>
          <p:cNvPicPr>
            <a:picLocks noChangeAspect="1"/>
          </p:cNvPicPr>
          <p:nvPr/>
        </p:nvPicPr>
        <p:blipFill>
          <a:blip r:embed="rId3"/>
          <a:stretch>
            <a:fillRect/>
          </a:stretch>
        </p:blipFill>
        <p:spPr>
          <a:xfrm>
            <a:off x="998297" y="4718570"/>
            <a:ext cx="4093965" cy="2218316"/>
          </a:xfrm>
          <a:prstGeom prst="rect">
            <a:avLst/>
          </a:prstGeom>
        </p:spPr>
      </p:pic>
    </p:spTree>
    <p:extLst>
      <p:ext uri="{BB962C8B-B14F-4D97-AF65-F5344CB8AC3E}">
        <p14:creationId xmlns:p14="http://schemas.microsoft.com/office/powerpoint/2010/main" val="309056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barn(inVertical)">
                                      <p:cBhvr>
                                        <p:cTn id="19" dur="500"/>
                                        <p:tgtEl>
                                          <p:spTgt spid="5">
                                            <p:txEl>
                                              <p:pRg st="0" end="0"/>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barn(inVertical)">
                                      <p:cBhvr>
                                        <p:cTn id="22" dur="500"/>
                                        <p:tgtEl>
                                          <p:spTgt spid="5">
                                            <p:txEl>
                                              <p:pRg st="1" end="1"/>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barn(inVertical)">
                                      <p:cBhvr>
                                        <p:cTn id="25" dur="500"/>
                                        <p:tgtEl>
                                          <p:spTgt spid="5">
                                            <p:txEl>
                                              <p:pRg st="2" end="2"/>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barn(inVertical)">
                                      <p:cBhvr>
                                        <p:cTn id="28" dur="500"/>
                                        <p:tgtEl>
                                          <p:spTgt spid="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7</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0" y="209950"/>
            <a:ext cx="6867939"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Spark’s In Memory Computation</a:t>
            </a:r>
          </a:p>
        </p:txBody>
      </p:sp>
      <p:sp>
        <p:nvSpPr>
          <p:cNvPr id="7" name="Rectangle 6">
            <a:extLst>
              <a:ext uri="{FF2B5EF4-FFF2-40B4-BE49-F238E27FC236}">
                <a16:creationId xmlns:a16="http://schemas.microsoft.com/office/drawing/2014/main" xmlns="" id="{75F07B8F-1AB4-449A-A1ED-1F9CE4E23264}"/>
              </a:ext>
            </a:extLst>
          </p:cNvPr>
          <p:cNvSpPr/>
          <p:nvPr/>
        </p:nvSpPr>
        <p:spPr>
          <a:xfrm>
            <a:off x="229484" y="1131990"/>
            <a:ext cx="10664488" cy="3354765"/>
          </a:xfrm>
          <a:prstGeom prst="rect">
            <a:avLst/>
          </a:prstGeom>
          <a:ln>
            <a:solidFill>
              <a:schemeClr val="accent1"/>
            </a:solidFill>
          </a:ln>
        </p:spPr>
        <p:txBody>
          <a:bodyPr wrap="square">
            <a:spAutoFit/>
          </a:bodyPr>
          <a:lstStyle/>
          <a:p>
            <a:pPr marL="457200" indent="-4572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I/O latency, which is the delay in transferring data from disk to memory, is always a significant component of the total job execution time. </a:t>
            </a:r>
          </a:p>
          <a:p>
            <a:pPr marL="457200" indent="-4572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 MapReduce job often reads and writes data from and to disk multiple times in the course of its execution. You can implement the same job in Spark where it reads just once from disk. </a:t>
            </a:r>
          </a:p>
          <a:p>
            <a:pPr marL="457200" indent="-457200" algn="just">
              <a:spcBef>
                <a:spcPts val="600"/>
              </a:spcBef>
              <a:spcAft>
                <a:spcPts val="6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Once it reads the data, </a:t>
            </a:r>
            <a:r>
              <a:rPr lang="en-US" sz="2400" dirty="0">
                <a:solidFill>
                  <a:schemeClr val="accent3"/>
                </a:solidFill>
                <a:latin typeface="Times New Roman" panose="02020603050405020304" pitchFamily="18" charset="0"/>
                <a:cs typeface="Times New Roman" panose="02020603050405020304" pitchFamily="18" charset="0"/>
              </a:rPr>
              <a:t>Spark caches the data in memory for further processing steps, thus minimizing disk I/O. Since reading from memory is at least 100 times faster than reading from disk, performance is increased dramatically</a:t>
            </a:r>
            <a:r>
              <a:rPr lang="en-US" sz="2400"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xmlns="" id="{2EB2470F-6018-41C3-A579-85AFEF4A1C10}"/>
              </a:ext>
            </a:extLst>
          </p:cNvPr>
          <p:cNvSpPr/>
          <p:nvPr/>
        </p:nvSpPr>
        <p:spPr>
          <a:xfrm>
            <a:off x="1205120" y="4587722"/>
            <a:ext cx="6457950" cy="2308324"/>
          </a:xfrm>
          <a:prstGeom prst="rect">
            <a:avLst/>
          </a:prstGeom>
          <a:ln>
            <a:solidFill>
              <a:schemeClr val="accent1"/>
            </a:solidFill>
          </a:ln>
        </p:spPr>
        <p:txBody>
          <a:bodyPr wrap="square">
            <a:spAutoFit/>
          </a:bodyPr>
          <a:lstStyle/>
          <a:p>
            <a:r>
              <a:rPr lang="en-US" sz="2400" dirty="0">
                <a:latin typeface="Times New Roman" panose="02020603050405020304" pitchFamily="18" charset="0"/>
                <a:cs typeface="Times New Roman" panose="02020603050405020304" pitchFamily="18" charset="0"/>
              </a:rPr>
              <a:t>Spark is used for </a:t>
            </a:r>
          </a:p>
          <a:p>
            <a:pPr marL="914400" lvl="1" indent="-457200">
              <a:buFont typeface="+mj-lt"/>
              <a:buAutoNum type="arabicPeriod"/>
            </a:pPr>
            <a:r>
              <a:rPr lang="en-US" sz="2400" dirty="0">
                <a:latin typeface="Times New Roman" panose="02020603050405020304" pitchFamily="18" charset="0"/>
                <a:cs typeface="Times New Roman" panose="02020603050405020304" pitchFamily="18" charset="0"/>
              </a:rPr>
              <a:t>Batch processing</a:t>
            </a:r>
          </a:p>
          <a:p>
            <a:pPr marL="914400" lvl="1" indent="-457200">
              <a:buFont typeface="+mj-lt"/>
              <a:buAutoNum type="arabicPeriod"/>
            </a:pPr>
            <a:r>
              <a:rPr lang="en-US" sz="2400" dirty="0">
                <a:solidFill>
                  <a:schemeClr val="accent3"/>
                </a:solidFill>
                <a:latin typeface="Times New Roman" panose="02020603050405020304" pitchFamily="18" charset="0"/>
                <a:cs typeface="Times New Roman" panose="02020603050405020304" pitchFamily="18" charset="0"/>
              </a:rPr>
              <a:t>Interactive analysis</a:t>
            </a:r>
          </a:p>
          <a:p>
            <a:pPr marL="914400" lvl="1" indent="-457200">
              <a:buFont typeface="+mj-lt"/>
              <a:buAutoNum type="arabicPeriod"/>
            </a:pPr>
            <a:r>
              <a:rPr lang="en-US" sz="2400" dirty="0">
                <a:latin typeface="Times New Roman" panose="02020603050405020304" pitchFamily="18" charset="0"/>
                <a:cs typeface="Times New Roman" panose="02020603050405020304" pitchFamily="18" charset="0"/>
              </a:rPr>
              <a:t>Stream processing</a:t>
            </a:r>
          </a:p>
          <a:p>
            <a:pPr marL="914400" lvl="1" indent="-457200">
              <a:buFont typeface="+mj-lt"/>
              <a:buAutoNum type="arabicPeriod"/>
            </a:pPr>
            <a:r>
              <a:rPr lang="en-US" sz="2400" dirty="0">
                <a:latin typeface="Times New Roman" panose="02020603050405020304" pitchFamily="18" charset="0"/>
                <a:cs typeface="Times New Roman" panose="02020603050405020304" pitchFamily="18" charset="0"/>
              </a:rPr>
              <a:t>Machine learning</a:t>
            </a:r>
          </a:p>
          <a:p>
            <a:pPr marL="914400" lvl="1" indent="-457200">
              <a:buFont typeface="+mj-lt"/>
              <a:buAutoNum type="arabicPeriod"/>
            </a:pPr>
            <a:r>
              <a:rPr lang="en-US" sz="2400" dirty="0">
                <a:latin typeface="Times New Roman" panose="02020603050405020304" pitchFamily="18" charset="0"/>
                <a:cs typeface="Times New Roman" panose="02020603050405020304" pitchFamily="18" charset="0"/>
              </a:rPr>
              <a:t>Graph computing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76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barn(inVertical)">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barn(inVertical)">
                                      <p:cBhvr>
                                        <p:cTn id="19" dur="500"/>
                                        <p:tgtEl>
                                          <p:spTgt spid="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barn(inVertical)">
                                      <p:cBhvr>
                                        <p:cTn id="24" dur="5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fade">
                                      <p:cBhvr>
                                        <p:cTn id="29" dur="1000"/>
                                        <p:tgtEl>
                                          <p:spTgt spid="4">
                                            <p:txEl>
                                              <p:pRg st="0" end="0"/>
                                            </p:txEl>
                                          </p:spTgt>
                                        </p:tgtEl>
                                      </p:cBhvr>
                                    </p:animEffect>
                                    <p:anim calcmode="lin" valueType="num">
                                      <p:cBhvr>
                                        <p:cTn id="3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fade">
                                      <p:cBhvr>
                                        <p:cTn id="34" dur="1000"/>
                                        <p:tgtEl>
                                          <p:spTgt spid="4">
                                            <p:txEl>
                                              <p:pRg st="1" end="1"/>
                                            </p:txEl>
                                          </p:spTgt>
                                        </p:tgtEl>
                                      </p:cBhvr>
                                    </p:animEffect>
                                    <p:anim calcmode="lin" valueType="num">
                                      <p:cBhvr>
                                        <p:cTn id="3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fade">
                                      <p:cBhvr>
                                        <p:cTn id="39" dur="1000"/>
                                        <p:tgtEl>
                                          <p:spTgt spid="4">
                                            <p:txEl>
                                              <p:pRg st="2" end="2"/>
                                            </p:txEl>
                                          </p:spTgt>
                                        </p:tgtEl>
                                      </p:cBhvr>
                                    </p:animEffect>
                                    <p:anim calcmode="lin" valueType="num">
                                      <p:cBhvr>
                                        <p:cTn id="4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animEffect transition="in" filter="fade">
                                      <p:cBhvr>
                                        <p:cTn id="44" dur="1000"/>
                                        <p:tgtEl>
                                          <p:spTgt spid="4">
                                            <p:txEl>
                                              <p:pRg st="3" end="3"/>
                                            </p:txEl>
                                          </p:spTgt>
                                        </p:tgtEl>
                                      </p:cBhvr>
                                    </p:animEffect>
                                    <p:anim calcmode="lin" valueType="num">
                                      <p:cBhvr>
                                        <p:cTn id="4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Effect transition="in" filter="fade">
                                      <p:cBhvr>
                                        <p:cTn id="49" dur="1000"/>
                                        <p:tgtEl>
                                          <p:spTgt spid="4">
                                            <p:txEl>
                                              <p:pRg st="4" end="4"/>
                                            </p:txEl>
                                          </p:spTgt>
                                        </p:tgtEl>
                                      </p:cBhvr>
                                    </p:animEffect>
                                    <p:anim calcmode="lin" valueType="num">
                                      <p:cBhvr>
                                        <p:cTn id="5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4" end="4"/>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
                                            <p:txEl>
                                              <p:pRg st="5" end="5"/>
                                            </p:txEl>
                                          </p:spTgt>
                                        </p:tgtEl>
                                        <p:attrNameLst>
                                          <p:attrName>style.visibility</p:attrName>
                                        </p:attrNameLst>
                                      </p:cBhvr>
                                      <p:to>
                                        <p:strVal val="visible"/>
                                      </p:to>
                                    </p:set>
                                    <p:animEffect transition="in" filter="fade">
                                      <p:cBhvr>
                                        <p:cTn id="54" dur="1000"/>
                                        <p:tgtEl>
                                          <p:spTgt spid="4">
                                            <p:txEl>
                                              <p:pRg st="5" end="5"/>
                                            </p:txEl>
                                          </p:spTgt>
                                        </p:tgtEl>
                                      </p:cBhvr>
                                    </p:animEffect>
                                    <p:anim calcmode="lin" valueType="num">
                                      <p:cBhvr>
                                        <p:cTn id="5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8</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4373218"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Components of Spark</a:t>
            </a:r>
          </a:p>
        </p:txBody>
      </p:sp>
      <p:sp>
        <p:nvSpPr>
          <p:cNvPr id="4" name="Rectangle 3">
            <a:extLst>
              <a:ext uri="{FF2B5EF4-FFF2-40B4-BE49-F238E27FC236}">
                <a16:creationId xmlns:a16="http://schemas.microsoft.com/office/drawing/2014/main" xmlns="" id="{2EB2470F-6018-41C3-A579-85AFEF4A1C10}"/>
              </a:ext>
            </a:extLst>
          </p:cNvPr>
          <p:cNvSpPr/>
          <p:nvPr/>
        </p:nvSpPr>
        <p:spPr>
          <a:xfrm>
            <a:off x="107980" y="3809155"/>
            <a:ext cx="11153784" cy="3139321"/>
          </a:xfrm>
          <a:prstGeom prst="rect">
            <a:avLst/>
          </a:prstGeom>
          <a:ln>
            <a:solidFill>
              <a:schemeClr val="accent1"/>
            </a:solidFill>
          </a:ln>
        </p:spPr>
        <p:txBody>
          <a:bodyPr wrap="square">
            <a:spAutoFit/>
          </a:bodyPr>
          <a:lstStyle/>
          <a:p>
            <a:pPr algn="just">
              <a:spcBef>
                <a:spcPts val="600"/>
              </a:spcBef>
              <a:spcAft>
                <a:spcPts val="600"/>
              </a:spcAft>
            </a:pPr>
            <a:r>
              <a:rPr lang="en-US" sz="2400" b="1" u="sng" dirty="0">
                <a:solidFill>
                  <a:schemeClr val="accent3"/>
                </a:solidFill>
                <a:latin typeface="Times New Roman" panose="02020603050405020304" pitchFamily="18" charset="0"/>
                <a:cs typeface="Times New Roman" panose="02020603050405020304" pitchFamily="18" charset="0"/>
              </a:rPr>
              <a:t>Apache Spark Core</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Spark Core is the underlying </a:t>
            </a:r>
            <a:r>
              <a:rPr lang="en-US" sz="2400" dirty="0">
                <a:solidFill>
                  <a:schemeClr val="accent3"/>
                </a:solidFill>
                <a:latin typeface="Times New Roman" panose="02020603050405020304" pitchFamily="18" charset="0"/>
                <a:cs typeface="Times New Roman" panose="02020603050405020304" pitchFamily="18" charset="0"/>
              </a:rPr>
              <a:t>general execution engine </a:t>
            </a:r>
            <a:r>
              <a:rPr lang="en-US" sz="2400" dirty="0">
                <a:latin typeface="Times New Roman" panose="02020603050405020304" pitchFamily="18" charset="0"/>
                <a:cs typeface="Times New Roman" panose="02020603050405020304" pitchFamily="18" charset="0"/>
              </a:rPr>
              <a:t>for spark platform that all other functionality is built upon. It provides In-Memory computing and referencing datasets in external storage systems.</a:t>
            </a:r>
          </a:p>
          <a:p>
            <a:pPr algn="just">
              <a:spcBef>
                <a:spcPts val="600"/>
              </a:spcBef>
              <a:spcAft>
                <a:spcPts val="600"/>
              </a:spcAft>
            </a:pPr>
            <a:r>
              <a:rPr lang="en-US" sz="2400" b="1" u="sng" dirty="0">
                <a:solidFill>
                  <a:schemeClr val="accent3"/>
                </a:solidFill>
                <a:latin typeface="Times New Roman" panose="02020603050405020304" pitchFamily="18" charset="0"/>
                <a:cs typeface="Times New Roman" panose="02020603050405020304" pitchFamily="18" charset="0"/>
              </a:rPr>
              <a:t>Spark SQL</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Spark SQL is a component on top of Spark Core that introduces a new data abstraction called </a:t>
            </a:r>
            <a:r>
              <a:rPr lang="en-US" sz="2400" dirty="0" err="1">
                <a:latin typeface="Times New Roman" panose="02020603050405020304" pitchFamily="18" charset="0"/>
                <a:cs typeface="Times New Roman" panose="02020603050405020304" pitchFamily="18" charset="0"/>
              </a:rPr>
              <a:t>SchemaRDD</a:t>
            </a:r>
            <a:r>
              <a:rPr lang="en-US" sz="2400" dirty="0">
                <a:latin typeface="Times New Roman" panose="02020603050405020304" pitchFamily="18" charset="0"/>
                <a:cs typeface="Times New Roman" panose="02020603050405020304" pitchFamily="18" charset="0"/>
              </a:rPr>
              <a:t>, which provides support for structured and semi-structured data.</a:t>
            </a:r>
          </a:p>
        </p:txBody>
      </p:sp>
      <p:pic>
        <p:nvPicPr>
          <p:cNvPr id="5" name="Picture 4">
            <a:extLst>
              <a:ext uri="{FF2B5EF4-FFF2-40B4-BE49-F238E27FC236}">
                <a16:creationId xmlns:a16="http://schemas.microsoft.com/office/drawing/2014/main" xmlns="" id="{398D7815-42EB-49BE-933A-35FF6A4F4503}"/>
              </a:ext>
            </a:extLst>
          </p:cNvPr>
          <p:cNvPicPr>
            <a:picLocks noChangeAspect="1"/>
          </p:cNvPicPr>
          <p:nvPr/>
        </p:nvPicPr>
        <p:blipFill>
          <a:blip r:embed="rId2"/>
          <a:stretch>
            <a:fillRect/>
          </a:stretch>
        </p:blipFill>
        <p:spPr>
          <a:xfrm>
            <a:off x="1060691" y="1036791"/>
            <a:ext cx="5705475" cy="2619375"/>
          </a:xfrm>
          <a:prstGeom prst="rect">
            <a:avLst/>
          </a:prstGeom>
        </p:spPr>
      </p:pic>
    </p:spTree>
    <p:extLst>
      <p:ext uri="{BB962C8B-B14F-4D97-AF65-F5344CB8AC3E}">
        <p14:creationId xmlns:p14="http://schemas.microsoft.com/office/powerpoint/2010/main" val="366081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1000"/>
                                        <p:tgtEl>
                                          <p:spTgt spid="4">
                                            <p:txEl>
                                              <p:pRg st="3" end="3"/>
                                            </p:txEl>
                                          </p:spTgt>
                                        </p:tgtEl>
                                      </p:cBhvr>
                                    </p:animEffect>
                                    <p:anim calcmode="lin" valueType="num">
                                      <p:cBhvr>
                                        <p:cTn id="3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53E4E7B-CBCC-4025-84C3-898B92F43B5C}"/>
              </a:ext>
            </a:extLst>
          </p:cNvPr>
          <p:cNvSpPr>
            <a:spLocks noGrp="1"/>
          </p:cNvSpPr>
          <p:nvPr>
            <p:ph type="ftr" sz="quarter" idx="11"/>
          </p:nvPr>
        </p:nvSpPr>
        <p:spPr>
          <a:xfrm rot="5400000">
            <a:off x="9038409" y="3914448"/>
            <a:ext cx="4639796" cy="291661"/>
          </a:xfrm>
        </p:spPr>
        <p:txBody>
          <a:bodyPr/>
          <a:lstStyle/>
          <a:p>
            <a:pPr lvl="0"/>
            <a:r>
              <a:rPr lang="en-IN" dirty="0"/>
              <a:t>NIELIT, Chennai</a:t>
            </a:r>
          </a:p>
        </p:txBody>
      </p:sp>
      <p:sp>
        <p:nvSpPr>
          <p:cNvPr id="3" name="Slide Number Placeholder 2">
            <a:extLst>
              <a:ext uri="{FF2B5EF4-FFF2-40B4-BE49-F238E27FC236}">
                <a16:creationId xmlns:a16="http://schemas.microsoft.com/office/drawing/2014/main" xmlns="" id="{5F5D673E-0F9C-47A9-9D3F-8F8A624D9753}"/>
              </a:ext>
            </a:extLst>
          </p:cNvPr>
          <p:cNvSpPr>
            <a:spLocks noGrp="1"/>
          </p:cNvSpPr>
          <p:nvPr>
            <p:ph type="sldNum" sz="quarter" idx="12"/>
          </p:nvPr>
        </p:nvSpPr>
        <p:spPr>
          <a:xfrm>
            <a:off x="9874714" y="108199"/>
            <a:ext cx="1019257" cy="922824"/>
          </a:xfrm>
        </p:spPr>
        <p:txBody>
          <a:bodyPr/>
          <a:lstStyle/>
          <a:p>
            <a:pPr lvl="0"/>
            <a:fld id="{E1CB8AA0-6398-4937-B6CC-1DD74CD573E1}" type="slidenum">
              <a:rPr lang="en-IN" smtClean="0"/>
              <a:t>9</a:t>
            </a:fld>
            <a:endParaRPr lang="en-IN" dirty="0"/>
          </a:p>
        </p:txBody>
      </p:sp>
      <p:sp>
        <p:nvSpPr>
          <p:cNvPr id="6" name="TextBox 5">
            <a:extLst>
              <a:ext uri="{FF2B5EF4-FFF2-40B4-BE49-F238E27FC236}">
                <a16:creationId xmlns:a16="http://schemas.microsoft.com/office/drawing/2014/main" xmlns="" id="{E5AB2677-C966-4F22-B4D5-4FEF27560A00}"/>
              </a:ext>
            </a:extLst>
          </p:cNvPr>
          <p:cNvSpPr txBox="1"/>
          <p:nvPr/>
        </p:nvSpPr>
        <p:spPr>
          <a:xfrm>
            <a:off x="109331" y="209950"/>
            <a:ext cx="4373218" cy="584775"/>
          </a:xfrm>
          <a:prstGeom prst="rect">
            <a:avLst/>
          </a:prstGeom>
          <a:noFill/>
          <a:ln>
            <a:solidFill>
              <a:schemeClr val="accent1"/>
            </a:solidFill>
          </a:ln>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Components of Spark</a:t>
            </a:r>
          </a:p>
        </p:txBody>
      </p:sp>
      <p:sp>
        <p:nvSpPr>
          <p:cNvPr id="4" name="Rectangle 3">
            <a:extLst>
              <a:ext uri="{FF2B5EF4-FFF2-40B4-BE49-F238E27FC236}">
                <a16:creationId xmlns:a16="http://schemas.microsoft.com/office/drawing/2014/main" xmlns="" id="{2EB2470F-6018-41C3-A579-85AFEF4A1C10}"/>
              </a:ext>
            </a:extLst>
          </p:cNvPr>
          <p:cNvSpPr/>
          <p:nvPr/>
        </p:nvSpPr>
        <p:spPr>
          <a:xfrm>
            <a:off x="109331" y="936456"/>
            <a:ext cx="10751655" cy="6032421"/>
          </a:xfrm>
          <a:prstGeom prst="rect">
            <a:avLst/>
          </a:prstGeom>
          <a:ln>
            <a:solidFill>
              <a:schemeClr val="accent1"/>
            </a:solidFill>
          </a:ln>
        </p:spPr>
        <p:txBody>
          <a:bodyPr wrap="square">
            <a:spAutoFit/>
          </a:bodyPr>
          <a:lstStyle/>
          <a:p>
            <a:pPr>
              <a:spcBef>
                <a:spcPts val="600"/>
              </a:spcBef>
              <a:spcAft>
                <a:spcPts val="600"/>
              </a:spcAft>
            </a:pPr>
            <a:r>
              <a:rPr lang="en-US" sz="2400" b="1" u="sng" dirty="0">
                <a:solidFill>
                  <a:schemeClr val="accent3"/>
                </a:solidFill>
                <a:latin typeface="Times New Roman" panose="02020603050405020304" pitchFamily="18" charset="0"/>
                <a:cs typeface="Times New Roman" panose="02020603050405020304" pitchFamily="18" charset="0"/>
              </a:rPr>
              <a:t>Spark Streaming</a:t>
            </a:r>
          </a:p>
          <a:p>
            <a:pPr algn="just">
              <a:spcBef>
                <a:spcPts val="600"/>
              </a:spcBef>
              <a:spcAft>
                <a:spcPts val="600"/>
              </a:spcAft>
            </a:pPr>
            <a:r>
              <a:rPr lang="en-US" sz="2400" dirty="0">
                <a:latin typeface="Times New Roman" panose="02020603050405020304" pitchFamily="18" charset="0"/>
                <a:cs typeface="Times New Roman" panose="02020603050405020304" pitchFamily="18" charset="0"/>
              </a:rPr>
              <a:t>Spark Streaming leverages Spark Core's fast scheduling capability to perform streaming analytics. It ingests data in mini-batches and performs RDD (</a:t>
            </a:r>
            <a:r>
              <a:rPr lang="en-US" sz="2400" dirty="0">
                <a:solidFill>
                  <a:schemeClr val="accent3"/>
                </a:solidFill>
                <a:latin typeface="Times New Roman" panose="02020603050405020304" pitchFamily="18" charset="0"/>
                <a:cs typeface="Times New Roman" panose="02020603050405020304" pitchFamily="18" charset="0"/>
              </a:rPr>
              <a:t>Resilient Distributed Datasets</a:t>
            </a:r>
            <a:r>
              <a:rPr lang="en-US" sz="2400" dirty="0">
                <a:latin typeface="Times New Roman" panose="02020603050405020304" pitchFamily="18" charset="0"/>
                <a:cs typeface="Times New Roman" panose="02020603050405020304" pitchFamily="18" charset="0"/>
              </a:rPr>
              <a:t>) transformations on those mini-batches of data.</a:t>
            </a:r>
          </a:p>
          <a:p>
            <a:pPr algn="just">
              <a:spcBef>
                <a:spcPts val="600"/>
              </a:spcBef>
              <a:spcAft>
                <a:spcPts val="600"/>
              </a:spcAft>
            </a:pPr>
            <a:r>
              <a:rPr lang="en-US" sz="2400" b="1" u="sng" dirty="0" err="1">
                <a:solidFill>
                  <a:schemeClr val="accent3"/>
                </a:solidFill>
                <a:latin typeface="Times New Roman" panose="02020603050405020304" pitchFamily="18" charset="0"/>
                <a:cs typeface="Times New Roman" panose="02020603050405020304" pitchFamily="18" charset="0"/>
              </a:rPr>
              <a:t>MLlib</a:t>
            </a:r>
            <a:r>
              <a:rPr lang="en-US" sz="2400" b="1" u="sng" dirty="0">
                <a:solidFill>
                  <a:schemeClr val="accent3"/>
                </a:solidFill>
                <a:latin typeface="Times New Roman" panose="02020603050405020304" pitchFamily="18" charset="0"/>
                <a:cs typeface="Times New Roman" panose="02020603050405020304" pitchFamily="18" charset="0"/>
              </a:rPr>
              <a:t> (Machine Learning Library)</a:t>
            </a:r>
          </a:p>
          <a:p>
            <a:pPr algn="just">
              <a:spcBef>
                <a:spcPts val="600"/>
              </a:spcBef>
              <a:spcAft>
                <a:spcPts val="600"/>
              </a:spcAft>
            </a:pPr>
            <a:r>
              <a:rPr lang="en-US" sz="2400" dirty="0" err="1">
                <a:latin typeface="Times New Roman" panose="02020603050405020304" pitchFamily="18" charset="0"/>
                <a:cs typeface="Times New Roman" panose="02020603050405020304" pitchFamily="18" charset="0"/>
              </a:rPr>
              <a:t>MLlib</a:t>
            </a:r>
            <a:r>
              <a:rPr lang="en-US" sz="2400" dirty="0">
                <a:latin typeface="Times New Roman" panose="02020603050405020304" pitchFamily="18" charset="0"/>
                <a:cs typeface="Times New Roman" panose="02020603050405020304" pitchFamily="18" charset="0"/>
              </a:rPr>
              <a:t> is a distributed machine learning framework above Spark because of the distributed memory-based Spark architecture. Spark </a:t>
            </a:r>
            <a:r>
              <a:rPr lang="en-US" sz="2400" dirty="0" err="1">
                <a:latin typeface="Times New Roman" panose="02020603050405020304" pitchFamily="18" charset="0"/>
                <a:cs typeface="Times New Roman" panose="02020603050405020304" pitchFamily="18" charset="0"/>
              </a:rPr>
              <a:t>MLlib</a:t>
            </a:r>
            <a:r>
              <a:rPr lang="en-US" sz="2400" dirty="0">
                <a:latin typeface="Times New Roman" panose="02020603050405020304" pitchFamily="18" charset="0"/>
                <a:cs typeface="Times New Roman" panose="02020603050405020304" pitchFamily="18" charset="0"/>
              </a:rPr>
              <a:t> is nine times as fast as the Hadoop disk-based version of Apache Mahout (before Mahout gained a Spark interface).</a:t>
            </a:r>
          </a:p>
          <a:p>
            <a:pPr algn="just">
              <a:spcBef>
                <a:spcPts val="600"/>
              </a:spcBef>
              <a:spcAft>
                <a:spcPts val="600"/>
              </a:spcAft>
            </a:pPr>
            <a:r>
              <a:rPr lang="en-US" sz="2400" b="1" dirty="0" err="1">
                <a:solidFill>
                  <a:schemeClr val="accent3"/>
                </a:solidFill>
                <a:latin typeface="Times New Roman" panose="02020603050405020304" pitchFamily="18" charset="0"/>
                <a:cs typeface="Times New Roman" panose="02020603050405020304" pitchFamily="18" charset="0"/>
              </a:rPr>
              <a:t>GraphX</a:t>
            </a:r>
            <a:endParaRPr lang="en-US" sz="2400" b="1" dirty="0">
              <a:solidFill>
                <a:schemeClr val="accent3"/>
              </a:solidFill>
              <a:latin typeface="Times New Roman" panose="02020603050405020304" pitchFamily="18" charset="0"/>
              <a:cs typeface="Times New Roman" panose="02020603050405020304" pitchFamily="18" charset="0"/>
            </a:endParaRPr>
          </a:p>
          <a:p>
            <a:pPr algn="just">
              <a:spcBef>
                <a:spcPts val="600"/>
              </a:spcBef>
              <a:spcAft>
                <a:spcPts val="600"/>
              </a:spcAft>
            </a:pPr>
            <a:r>
              <a:rPr lang="en-US" sz="2400" dirty="0" err="1">
                <a:latin typeface="Times New Roman" panose="02020603050405020304" pitchFamily="18" charset="0"/>
                <a:cs typeface="Times New Roman" panose="02020603050405020304" pitchFamily="18" charset="0"/>
              </a:rPr>
              <a:t>GraphX</a:t>
            </a:r>
            <a:r>
              <a:rPr lang="en-US" sz="2400" dirty="0">
                <a:latin typeface="Times New Roman" panose="02020603050405020304" pitchFamily="18" charset="0"/>
                <a:cs typeface="Times New Roman" panose="02020603050405020304" pitchFamily="18" charset="0"/>
              </a:rPr>
              <a:t> is a distributed graph-processing framework on top of Spark. It provides an API for expressing graph computation that can model the user-defined graphs by using Pregel abstraction API. It also provides an optimized runtime for this abstraction.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53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barn(inVertical)">
                                      <p:cBhvr>
                                        <p:cTn id="21" dur="500"/>
                                        <p:tgtEl>
                                          <p:spTgt spid="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1000"/>
                                        <p:tgtEl>
                                          <p:spTgt spid="4">
                                            <p:txEl>
                                              <p:pRg st="4" end="4"/>
                                            </p:txEl>
                                          </p:spTgt>
                                        </p:tgtEl>
                                      </p:cBhvr>
                                    </p:animEffect>
                                    <p:anim calcmode="lin" valueType="num">
                                      <p:cBhvr>
                                        <p:cTn id="4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1000"/>
                                        <p:tgtEl>
                                          <p:spTgt spid="4">
                                            <p:txEl>
                                              <p:pRg st="5" end="5"/>
                                            </p:txEl>
                                          </p:spTgt>
                                        </p:tgtEl>
                                      </p:cBhvr>
                                    </p:animEffect>
                                    <p:anim calcmode="lin" valueType="num">
                                      <p:cBhvr>
                                        <p:cTn id="4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Blue_Curv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5300</TotalTime>
  <Words>7309</Words>
  <Application>Microsoft Office PowerPoint</Application>
  <PresentationFormat>Custom</PresentationFormat>
  <Paragraphs>914</Paragraphs>
  <Slides>66</Slides>
  <Notes>2</Notes>
  <HiddenSlides>0</HiddenSlides>
  <MMClips>0</MMClips>
  <ScaleCrop>false</ScaleCrop>
  <HeadingPairs>
    <vt:vector size="4" baseType="variant">
      <vt:variant>
        <vt:lpstr>Theme</vt:lpstr>
      </vt:variant>
      <vt:variant>
        <vt:i4>2</vt:i4>
      </vt:variant>
      <vt:variant>
        <vt:lpstr>Slide Titles</vt:lpstr>
      </vt:variant>
      <vt:variant>
        <vt:i4>66</vt:i4>
      </vt:variant>
    </vt:vector>
  </HeadingPairs>
  <TitlesOfParts>
    <vt:vector size="68" baseType="lpstr">
      <vt:lpstr>Blue_Curve</vt:lpstr>
      <vt:lpstr>Concourse</vt:lpstr>
      <vt:lpstr>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dc:creator>Sanjeev jha</dc:creator>
  <cp:lastModifiedBy>admin</cp:lastModifiedBy>
  <cp:revision>1743</cp:revision>
  <dcterms:created xsi:type="dcterms:W3CDTF">2019-03-21T10:19:45Z</dcterms:created>
  <dcterms:modified xsi:type="dcterms:W3CDTF">2019-07-02T08:56:01Z</dcterms:modified>
</cp:coreProperties>
</file>