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63C1-4D24-48FC-A5D1-8F941BCB85B1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8790C-7590-44F4-91EC-7CECE19C2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0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849A65-BAB9-4E12-9BFA-8DC8C462BEFC}" type="datetime1">
              <a:rPr lang="en-IN" smtClean="0"/>
              <a:t>23-04-2019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3B49CC-7809-4C72-89D7-82928D0C2B9E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8F16D-F9BA-4C5C-AD89-04E44EC7E661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EF47C-DA3A-47A9-8B1F-A7A18F816F7D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A6A21-7315-41AE-AB1A-AFC173E7B5AA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8C5828-D845-4E41-A08D-1EFB449E4538}" type="datetime1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27BD9-DDD6-4637-BF4B-D25B280EFA48}" type="datetime1">
              <a:rPr lang="en-IN" smtClean="0"/>
              <a:t>23-04-2019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9D959-2104-4B4C-B98E-B6EE19405F42}" type="datetime1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339BF-2A06-4D72-866B-4ED83E4489F5}" type="datetime1">
              <a:rPr lang="en-IN" smtClean="0"/>
              <a:t>23-04-2019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BC6B08-F769-42DA-85CE-DEF92DB4E17D}" type="datetime1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820D56-5A14-4A41-A516-3D5C011DDEEF}" type="datetime1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2844F1-5A37-4C7F-BEC4-DDB95E3DDADD}" type="datetime1">
              <a:rPr lang="en-IN" smtClean="0"/>
              <a:t>23-04-2019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746660-C960-4CE6-BCAF-4AE4B6BAB85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/employe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/employe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ysql://localhost/" TargetMode="External"/><Relationship Id="rId2" Type="http://schemas.openxmlformats.org/officeDocument/2006/relationships/hyperlink" Target="mysql://localhost/employe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/employe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hive-tutorial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q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/employe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1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SQOOP in </a:t>
            </a:r>
            <a:r>
              <a:rPr lang="en-IN" b="1" dirty="0" err="1"/>
              <a:t>Hadoop</a:t>
            </a:r>
            <a:r>
              <a:rPr lang="en-IN" b="1" dirty="0"/>
              <a:t>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266429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Apache 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SQL-to-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is designed to support bulk import of data into HDFS from structured data stores such as relational databases, enterprise data warehouses,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NoSQL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systems.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is based upon a connector architecture which supports plugins to provide connectivity to new external systems.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7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sqoop</a:t>
            </a:r>
            <a:r>
              <a:rPr lang="en-US" dirty="0">
                <a:solidFill>
                  <a:srgbClr val="FF0000"/>
                </a:solidFill>
              </a:rPr>
              <a:t> import --connect </a:t>
            </a:r>
            <a:r>
              <a:rPr lang="en-US" dirty="0" err="1">
                <a:solidFill>
                  <a:srgbClr val="FF0000"/>
                </a:solidFill>
              </a:rPr>
              <a:t>jdbc: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mysql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localhost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/employees</a:t>
            </a:r>
            <a:r>
              <a:rPr lang="en-US" dirty="0">
                <a:solidFill>
                  <a:srgbClr val="FF0000"/>
                </a:solidFill>
              </a:rPr>
              <a:t> --username </a:t>
            </a:r>
            <a:r>
              <a:rPr lang="en-US" dirty="0" err="1" smtClean="0">
                <a:solidFill>
                  <a:srgbClr val="FF0000"/>
                </a:solidFill>
              </a:rPr>
              <a:t>nielit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--table employees --m 1 --target-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smtClean="0">
                <a:solidFill>
                  <a:srgbClr val="FF0000"/>
                </a:solidFill>
              </a:rPr>
              <a:t>employees</a:t>
            </a:r>
          </a:p>
          <a:p>
            <a:r>
              <a:rPr lang="en-US" dirty="0" err="1"/>
              <a:t>Sqoop</a:t>
            </a:r>
            <a:r>
              <a:rPr lang="en-US" dirty="0"/>
              <a:t> imports data in parallel from most database sources. You can specify the number of map tasks (parallel processes) to use to perform the import by using the </a:t>
            </a:r>
            <a:r>
              <a:rPr lang="en-US" i="1" dirty="0"/>
              <a:t>-m</a:t>
            </a:r>
            <a:r>
              <a:rPr lang="en-US" dirty="0"/>
              <a:t> or </a:t>
            </a:r>
            <a:r>
              <a:rPr lang="en-US" i="1" dirty="0"/>
              <a:t>–</a:t>
            </a:r>
            <a:r>
              <a:rPr lang="en-US" i="1" dirty="0" err="1"/>
              <a:t>num-mappers</a:t>
            </a:r>
            <a:r>
              <a:rPr lang="en-US" dirty="0" err="1"/>
              <a:t>argument</a:t>
            </a:r>
            <a:r>
              <a:rPr lang="en-US" dirty="0"/>
              <a:t>. Each of these arguments takes an integer value which corresponds to the degree of parallelism to employ. 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Sqoop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– IMPORT Command with target directory</a:t>
            </a:r>
            <a:r>
              <a:rPr lang="en-US" sz="2800" b="0" dirty="0">
                <a:effectLst/>
              </a:rPr>
              <a:t/>
            </a:r>
            <a:br>
              <a:rPr lang="en-US" sz="2800" b="0" dirty="0">
                <a:effectLst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707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provides an incremental import mode which can be used to retrieve only rows newer than some previously-imported set of rows. </a:t>
            </a:r>
            <a:r>
              <a:rPr lang="en-US" dirty="0" err="1"/>
              <a:t>Sqoop</a:t>
            </a:r>
            <a:r>
              <a:rPr lang="en-US" dirty="0"/>
              <a:t> supports two types of incremental </a:t>
            </a:r>
            <a:r>
              <a:rPr lang="en-US" dirty="0" err="1"/>
              <a:t>imports:</a:t>
            </a:r>
            <a:r>
              <a:rPr lang="en-US" b="1" i="1" dirty="0" err="1"/>
              <a:t>append</a:t>
            </a:r>
            <a:r>
              <a:rPr lang="en-US" dirty="0"/>
              <a:t> and</a:t>
            </a:r>
            <a:r>
              <a:rPr lang="en-US" b="1" dirty="0"/>
              <a:t> </a:t>
            </a:r>
            <a:r>
              <a:rPr lang="en-US" b="1" i="1" dirty="0" err="1"/>
              <a:t>lastmodified</a:t>
            </a:r>
            <a:r>
              <a:rPr lang="en-US" dirty="0"/>
              <a:t>. You can use the –incremental argument to specify the type of incremental import to perform.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Sqoop</a:t>
            </a:r>
            <a:r>
              <a:rPr lang="en-IN" dirty="0">
                <a:effectLst/>
              </a:rPr>
              <a:t> – Incremental Import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4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sqoop</a:t>
            </a:r>
            <a:r>
              <a:rPr lang="en-US" dirty="0">
                <a:solidFill>
                  <a:srgbClr val="FF0000"/>
                </a:solidFill>
              </a:rPr>
              <a:t> import --connect </a:t>
            </a:r>
            <a:r>
              <a:rPr lang="en-US" dirty="0" err="1">
                <a:solidFill>
                  <a:srgbClr val="FF0000"/>
                </a:solidFill>
              </a:rPr>
              <a:t>jdbc: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mysql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localhost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/employees</a:t>
            </a:r>
            <a:r>
              <a:rPr lang="en-US" dirty="0">
                <a:solidFill>
                  <a:srgbClr val="FF0000"/>
                </a:solidFill>
              </a:rPr>
              <a:t> --username </a:t>
            </a:r>
            <a:r>
              <a:rPr lang="en-US" dirty="0" err="1" smtClean="0">
                <a:solidFill>
                  <a:srgbClr val="FF0000"/>
                </a:solidFill>
              </a:rPr>
              <a:t>nielit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--table employees --target-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Latest_Employees</a:t>
            </a:r>
            <a:r>
              <a:rPr lang="en-US" dirty="0">
                <a:solidFill>
                  <a:srgbClr val="FF0000"/>
                </a:solidFill>
              </a:rPr>
              <a:t> --incremental append --check-column </a:t>
            </a:r>
            <a:r>
              <a:rPr lang="en-US" dirty="0" err="1">
                <a:solidFill>
                  <a:srgbClr val="FF0000"/>
                </a:solidFill>
              </a:rPr>
              <a:t>emp_no</a:t>
            </a:r>
            <a:r>
              <a:rPr lang="en-US" dirty="0">
                <a:solidFill>
                  <a:srgbClr val="FF0000"/>
                </a:solidFill>
              </a:rPr>
              <a:t> --last-value 499999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sqoop</a:t>
            </a:r>
            <a:r>
              <a:rPr lang="en-US" dirty="0">
                <a:solidFill>
                  <a:srgbClr val="FF0000"/>
                </a:solidFill>
              </a:rPr>
              <a:t> import-all-tables --connect </a:t>
            </a:r>
            <a:r>
              <a:rPr lang="en-US" dirty="0" err="1">
                <a:solidFill>
                  <a:srgbClr val="FF0000"/>
                </a:solidFill>
              </a:rPr>
              <a:t>jdbc: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mysql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localhost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/employees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-–username </a:t>
            </a:r>
            <a:r>
              <a:rPr lang="en-US" dirty="0" err="1" smtClean="0">
                <a:solidFill>
                  <a:srgbClr val="FF0000"/>
                </a:solidFill>
              </a:rPr>
              <a:t>nielit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IN" b="1" dirty="0" err="1"/>
              <a:t>Sqoop</a:t>
            </a:r>
            <a:r>
              <a:rPr lang="en-IN" b="1" dirty="0"/>
              <a:t> – List Databases</a:t>
            </a:r>
            <a:endParaRPr lang="en-IN" dirty="0"/>
          </a:p>
          <a:p>
            <a:r>
              <a:rPr lang="en-IN" dirty="0" err="1"/>
              <a:t>sqoop</a:t>
            </a:r>
            <a:r>
              <a:rPr lang="en-IN" dirty="0"/>
              <a:t> list-databases --connect </a:t>
            </a:r>
            <a:r>
              <a:rPr lang="en-IN" dirty="0" err="1"/>
              <a:t>jdbc:</a:t>
            </a:r>
            <a:r>
              <a:rPr lang="en-IN" dirty="0" err="1">
                <a:hlinkClick r:id="rId3"/>
              </a:rPr>
              <a:t>mysql</a:t>
            </a:r>
            <a:r>
              <a:rPr lang="en-IN" dirty="0">
                <a:hlinkClick r:id="rId3"/>
              </a:rPr>
              <a:t>://</a:t>
            </a:r>
            <a:r>
              <a:rPr lang="en-IN" dirty="0" err="1">
                <a:hlinkClick r:id="rId3"/>
              </a:rPr>
              <a:t>localhost</a:t>
            </a:r>
            <a:r>
              <a:rPr lang="en-IN" dirty="0">
                <a:hlinkClick r:id="rId3"/>
              </a:rPr>
              <a:t>/</a:t>
            </a:r>
            <a:r>
              <a:rPr lang="en-IN" dirty="0"/>
              <a:t> --username </a:t>
            </a:r>
            <a:r>
              <a:rPr lang="en-IN" dirty="0" err="1" smtClean="0"/>
              <a:t>nielit</a:t>
            </a:r>
            <a:endParaRPr lang="en-IN" dirty="0" smtClean="0"/>
          </a:p>
          <a:p>
            <a:r>
              <a:rPr lang="en-IN" b="1" dirty="0" err="1"/>
              <a:t>Sqoop</a:t>
            </a:r>
            <a:r>
              <a:rPr lang="en-IN" b="1" dirty="0"/>
              <a:t> – Export</a:t>
            </a:r>
            <a:endParaRPr lang="en-IN" dirty="0"/>
          </a:p>
          <a:p>
            <a:r>
              <a:rPr lang="en-IN" dirty="0" err="1"/>
              <a:t>sqoop</a:t>
            </a:r>
            <a:r>
              <a:rPr lang="en-IN" dirty="0"/>
              <a:t> export --connect </a:t>
            </a:r>
            <a:r>
              <a:rPr lang="en-IN" dirty="0" err="1"/>
              <a:t>jdbc:</a:t>
            </a:r>
            <a:r>
              <a:rPr lang="en-IN" dirty="0" err="1">
                <a:hlinkClick r:id="rId2"/>
              </a:rPr>
              <a:t>mysql</a:t>
            </a:r>
            <a:r>
              <a:rPr lang="en-IN" dirty="0">
                <a:hlinkClick r:id="rId2"/>
              </a:rPr>
              <a:t>://</a:t>
            </a:r>
            <a:r>
              <a:rPr lang="en-IN" dirty="0" err="1">
                <a:hlinkClick r:id="rId2"/>
              </a:rPr>
              <a:t>localhost</a:t>
            </a:r>
            <a:r>
              <a:rPr lang="en-IN" dirty="0">
                <a:hlinkClick r:id="rId2"/>
              </a:rPr>
              <a:t>/employees</a:t>
            </a:r>
            <a:r>
              <a:rPr lang="en-IN" dirty="0"/>
              <a:t> --username </a:t>
            </a:r>
            <a:r>
              <a:rPr lang="en-IN" dirty="0" err="1" smtClean="0"/>
              <a:t>nielit</a:t>
            </a:r>
            <a:r>
              <a:rPr lang="en-IN" dirty="0" smtClean="0"/>
              <a:t> </a:t>
            </a:r>
            <a:r>
              <a:rPr lang="en-IN" dirty="0"/>
              <a:t>--table </a:t>
            </a:r>
            <a:r>
              <a:rPr lang="en-IN" dirty="0" err="1"/>
              <a:t>emp</a:t>
            </a:r>
            <a:r>
              <a:rPr lang="en-IN" dirty="0"/>
              <a:t> --export-</a:t>
            </a:r>
            <a:r>
              <a:rPr lang="en-IN" dirty="0" err="1"/>
              <a:t>dir</a:t>
            </a:r>
            <a:r>
              <a:rPr lang="en-IN" dirty="0"/>
              <a:t> /</a:t>
            </a:r>
            <a:r>
              <a:rPr lang="en-IN" dirty="0" smtClean="0"/>
              <a:t>user/</a:t>
            </a:r>
            <a:r>
              <a:rPr lang="en-IN" dirty="0" err="1" smtClean="0"/>
              <a:t>nielit</a:t>
            </a:r>
            <a:r>
              <a:rPr lang="en-IN" dirty="0" smtClean="0"/>
              <a:t>/employees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Sqoop</a:t>
            </a:r>
            <a:r>
              <a:rPr lang="en-IN" dirty="0">
                <a:effectLst/>
              </a:rPr>
              <a:t> – Import All Tables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22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application, every database table has one </a:t>
            </a:r>
            <a:r>
              <a:rPr lang="en-US" b="1" dirty="0"/>
              <a:t>Data Access Object class </a:t>
            </a:r>
            <a:r>
              <a:rPr lang="en-US" dirty="0"/>
              <a:t>that contains ‘getter’ and ‘setter’ methods to initialize objects. </a:t>
            </a:r>
            <a:r>
              <a:rPr lang="en-US" dirty="0" err="1"/>
              <a:t>Codegen</a:t>
            </a:r>
            <a:r>
              <a:rPr lang="en-US" dirty="0"/>
              <a:t> generates the DAO class automatically. It generates DAO class in Java, based on the Table Schema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command for </a:t>
            </a:r>
            <a:r>
              <a:rPr lang="en-US" b="1" dirty="0"/>
              <a:t>generating java code </a:t>
            </a:r>
            <a:r>
              <a:rPr lang="en-US" dirty="0"/>
              <a:t>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>
                <a:solidFill>
                  <a:srgbClr val="FF0000"/>
                </a:solidFill>
              </a:rPr>
              <a:t>sqoop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codegen</a:t>
            </a:r>
            <a:r>
              <a:rPr lang="en-US" dirty="0">
                <a:solidFill>
                  <a:srgbClr val="FF0000"/>
                </a:solidFill>
              </a:rPr>
              <a:t> --connect </a:t>
            </a:r>
            <a:r>
              <a:rPr lang="en-US" dirty="0" err="1">
                <a:solidFill>
                  <a:srgbClr val="FF0000"/>
                </a:solidFill>
              </a:rPr>
              <a:t>jdbc: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mysql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localhost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/employees</a:t>
            </a:r>
            <a:r>
              <a:rPr lang="en-US" dirty="0">
                <a:solidFill>
                  <a:srgbClr val="FF0000"/>
                </a:solidFill>
              </a:rPr>
              <a:t> --username </a:t>
            </a:r>
            <a:r>
              <a:rPr lang="en-US" dirty="0" err="1" smtClean="0">
                <a:solidFill>
                  <a:srgbClr val="FF0000"/>
                </a:solidFill>
              </a:rPr>
              <a:t>nielit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--table employees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effectLst/>
              </a:rPr>
              <a:t>Sqoop</a:t>
            </a:r>
            <a:r>
              <a:rPr lang="en-IN" dirty="0">
                <a:effectLst/>
              </a:rPr>
              <a:t> – </a:t>
            </a:r>
            <a:r>
              <a:rPr lang="en-IN" dirty="0" err="1">
                <a:effectLst/>
              </a:rPr>
              <a:t>Codegen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2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enterprise that runs a nightly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import to load the day's data from a production transactional RDBMS into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 Hive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warehouse for further analysis.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use case of </a:t>
            </a:r>
            <a:r>
              <a:rPr lang="en-US" dirty="0" err="1" smtClean="0"/>
              <a:t>Sqoop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2" y="1481138"/>
            <a:ext cx="602835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Sqoop</a:t>
            </a:r>
            <a:r>
              <a:rPr lang="en-IN" b="1" dirty="0"/>
              <a:t>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All the existing 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 are designed with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 SQL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standard in mind. However, each DBMS differs with respect to dialect to some extent. So, this difference poses challenges when it comes to data transfers across the systems.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Connectors are components which help overcome these challenges.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transfer between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external storage system is made possible with the help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Sqoop's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connectors.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has connectors for working with a range of popular relational databases, including MySQL,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Oracle, SQL Server, and DB2. Each of these connectors knows how to interact with its associated DBMS. There is also a generic JDBC connector for connecting to any database that supports Java's JDBC protocol. In addition,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provides optimized MySQL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connectors that use database-specific APIs to perform bulk transfers efficiently.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addition to this,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has various third-party connectors for data stores,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ranging from enterprise data warehouses (including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Netezza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Teradata, and Oracle)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NoSQL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stores (such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Couchbase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). However, these connectors do not come 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bundle; those need to be downloaded separately and can be added easily to an existing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installation.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2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Analytical processing using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requires loading of huge amounts of data from diverse sources into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clusters. This process of bulk data load into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from heterogeneous sources and then processing it, comes with a certain set of challenges. Maintaining and ensuring data consistency and ensuring efficient utilization of resources, are some factors to consider before selecting the right approach for data load.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Why do we need </a:t>
            </a:r>
            <a:r>
              <a:rPr lang="en-US" dirty="0" err="1">
                <a:effectLst/>
              </a:rPr>
              <a:t>Sqoop</a:t>
            </a:r>
            <a:r>
              <a:rPr lang="en-US" dirty="0">
                <a:effectLst/>
              </a:rPr>
              <a:t>?</a:t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5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Data load using Scripts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traditional approach of using scripts to load data is not suitable for bulk data load into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 this approach is inefficient and very time-consuming.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2. Direct access to external data via Map-Reduce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Providing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direct access to the data residing at external systems(without loading into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for map-reduce applications complicates these applications. So, this approach is not feasible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Major </a:t>
            </a:r>
            <a:r>
              <a:rPr lang="en-IN" dirty="0" smtClean="0">
                <a:effectLst/>
              </a:rPr>
              <a:t>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Sqoop</a:t>
            </a:r>
            <a:r>
              <a:rPr lang="en-IN" b="1" dirty="0"/>
              <a:t> – IMPORT Command</a:t>
            </a:r>
            <a:endParaRPr lang="en-IN" dirty="0"/>
          </a:p>
          <a:p>
            <a:r>
              <a:rPr lang="en-US" dirty="0" err="1" smtClean="0">
                <a:solidFill>
                  <a:srgbClr val="FF0000"/>
                </a:solidFill>
              </a:rPr>
              <a:t>sqoop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import --connect </a:t>
            </a:r>
            <a:r>
              <a:rPr lang="en-US" dirty="0" err="1">
                <a:solidFill>
                  <a:srgbClr val="FF0000"/>
                </a:solidFill>
              </a:rPr>
              <a:t>jdbc: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mysql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localhost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/employees</a:t>
            </a:r>
            <a:r>
              <a:rPr lang="en-US" dirty="0">
                <a:solidFill>
                  <a:srgbClr val="FF0000"/>
                </a:solidFill>
              </a:rPr>
              <a:t> --username </a:t>
            </a:r>
            <a:r>
              <a:rPr lang="en-US" dirty="0" err="1" smtClean="0">
                <a:solidFill>
                  <a:srgbClr val="FF0000"/>
                </a:solidFill>
              </a:rPr>
              <a:t>nielit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--table </a:t>
            </a:r>
            <a:r>
              <a:rPr lang="en-US" dirty="0" smtClean="0">
                <a:solidFill>
                  <a:srgbClr val="FF0000"/>
                </a:solidFill>
              </a:rPr>
              <a:t>employees</a:t>
            </a:r>
          </a:p>
          <a:p>
            <a:pPr marL="109728" indent="0">
              <a:buNone/>
            </a:pPr>
            <a:r>
              <a:rPr lang="en-US" dirty="0"/>
              <a:t>After the code is executed, you can check the Web UI of HDFS  i.e. </a:t>
            </a:r>
            <a:r>
              <a:rPr lang="en-US" dirty="0" smtClean="0"/>
              <a:t>localhost:50070 or 9870 </a:t>
            </a:r>
            <a:r>
              <a:rPr lang="en-US" dirty="0"/>
              <a:t>where the data is imported.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NIELIT,Chennai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 smtClean="0">
                <a:effectLst/>
              </a:rPr>
              <a:t/>
            </a:r>
            <a:br>
              <a:rPr lang="en-US" sz="3600" u="sng" dirty="0" smtClean="0">
                <a:effectLst/>
              </a:rPr>
            </a:br>
            <a:r>
              <a:rPr lang="en-US" sz="3600" u="sng" dirty="0" smtClean="0">
                <a:effectLst/>
              </a:rPr>
              <a:t>Basic </a:t>
            </a:r>
            <a:r>
              <a:rPr lang="en-US" sz="3600" u="sng" dirty="0">
                <a:effectLst/>
              </a:rPr>
              <a:t>Commands and Syntax for </a:t>
            </a:r>
            <a:r>
              <a:rPr lang="en-US" sz="3600" u="sng" dirty="0" err="1">
                <a:effectLst/>
              </a:rPr>
              <a:t>Sqoop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2143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606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What is SQOOP in Hadoop? </vt:lpstr>
      <vt:lpstr>An example use case of Sqoop</vt:lpstr>
      <vt:lpstr>Sqoop Architecture </vt:lpstr>
      <vt:lpstr>PowerPoint Presentation</vt:lpstr>
      <vt:lpstr>PowerPoint Presentation</vt:lpstr>
      <vt:lpstr>PowerPoint Presentation</vt:lpstr>
      <vt:lpstr>Why do we need Sqoop? </vt:lpstr>
      <vt:lpstr>Major Issues</vt:lpstr>
      <vt:lpstr> Basic Commands and Syntax for Sqoop </vt:lpstr>
      <vt:lpstr> Sqoop – IMPORT Command with target directory </vt:lpstr>
      <vt:lpstr>Sqoop – Incremental Import </vt:lpstr>
      <vt:lpstr>PowerPoint Presentation</vt:lpstr>
      <vt:lpstr>Sqoop – Import All Tables </vt:lpstr>
      <vt:lpstr>Sqoop – Codegen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SQOOP in Hadoop?</dc:title>
  <dc:creator>admin</dc:creator>
  <cp:lastModifiedBy>admin</cp:lastModifiedBy>
  <cp:revision>3</cp:revision>
  <dcterms:created xsi:type="dcterms:W3CDTF">2019-04-23T10:34:57Z</dcterms:created>
  <dcterms:modified xsi:type="dcterms:W3CDTF">2019-04-23T11:34:02Z</dcterms:modified>
</cp:coreProperties>
</file>