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68" r:id="rId14"/>
    <p:sldId id="275" r:id="rId15"/>
    <p:sldId id="269" r:id="rId16"/>
    <p:sldId id="270" r:id="rId17"/>
    <p:sldId id="276" r:id="rId18"/>
    <p:sldId id="278" r:id="rId19"/>
    <p:sldId id="279" r:id="rId20"/>
    <p:sldId id="280" r:id="rId21"/>
    <p:sldId id="281" r:id="rId22"/>
    <p:sldId id="282" r:id="rId23"/>
    <p:sldId id="283" r:id="rId24"/>
    <p:sldId id="284" r:id="rId25"/>
    <p:sldId id="285" r:id="rId26"/>
    <p:sldId id="286" r:id="rId27"/>
    <p:sldId id="277" r:id="rId28"/>
    <p:sldId id="271" r:id="rId29"/>
    <p:sldId id="27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69" autoAdjust="0"/>
  </p:normalViewPr>
  <p:slideViewPr>
    <p:cSldViewPr>
      <p:cViewPr varScale="1">
        <p:scale>
          <a:sx n="87" d="100"/>
          <a:sy n="87" d="100"/>
        </p:scale>
        <p:origin x="-1062" y="-78"/>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297E50-BD6F-431D-816D-85A82D767FCE}" type="datetimeFigureOut">
              <a:rPr lang="en-IN" smtClean="0"/>
              <a:t>21-05-2019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1D04DD-69FE-46BC-BFF7-917E01438E7A}" type="slidenum">
              <a:rPr lang="en-IN" smtClean="0"/>
              <a:t>‹#›</a:t>
            </a:fld>
            <a:endParaRPr lang="en-IN"/>
          </a:p>
        </p:txBody>
      </p:sp>
    </p:spTree>
    <p:extLst>
      <p:ext uri="{BB962C8B-B14F-4D97-AF65-F5344CB8AC3E}">
        <p14:creationId xmlns:p14="http://schemas.microsoft.com/office/powerpoint/2010/main" val="456213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B28D585-E2F9-49E1-B20E-A76F203135F3}" type="datetime1">
              <a:rPr lang="en-IN" smtClean="0"/>
              <a:t>21-05-2019</a:t>
            </a:fld>
            <a:endParaRPr lang="en-IN"/>
          </a:p>
        </p:txBody>
      </p:sp>
      <p:sp>
        <p:nvSpPr>
          <p:cNvPr id="5" name="Footer Placeholder 4"/>
          <p:cNvSpPr>
            <a:spLocks noGrp="1"/>
          </p:cNvSpPr>
          <p:nvPr>
            <p:ph type="ftr" sz="quarter" idx="11"/>
          </p:nvPr>
        </p:nvSpPr>
        <p:spPr/>
        <p:txBody>
          <a:bodyPr/>
          <a:lstStyle/>
          <a:p>
            <a:r>
              <a:rPr lang="en-IN" smtClean="0"/>
              <a:t>NIELIT,Chennai</a:t>
            </a:r>
            <a:endParaRPr lang="en-IN"/>
          </a:p>
        </p:txBody>
      </p:sp>
      <p:sp>
        <p:nvSpPr>
          <p:cNvPr id="6" name="Slide Number Placeholder 5"/>
          <p:cNvSpPr>
            <a:spLocks noGrp="1"/>
          </p:cNvSpPr>
          <p:nvPr>
            <p:ph type="sldNum" sz="quarter" idx="12"/>
          </p:nvPr>
        </p:nvSpPr>
        <p:spPr/>
        <p:txBody>
          <a:bodyPr/>
          <a:lstStyle/>
          <a:p>
            <a:fld id="{1E05B811-C53D-40C7-8F3F-99052DDEC696}" type="slidenum">
              <a:rPr lang="en-IN" smtClean="0"/>
              <a:t>‹#›</a:t>
            </a:fld>
            <a:endParaRPr lang="en-IN"/>
          </a:p>
        </p:txBody>
      </p:sp>
    </p:spTree>
    <p:extLst>
      <p:ext uri="{BB962C8B-B14F-4D97-AF65-F5344CB8AC3E}">
        <p14:creationId xmlns:p14="http://schemas.microsoft.com/office/powerpoint/2010/main" val="1485667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43DAEDA-3ABF-46F1-8298-30138F50B587}" type="datetime1">
              <a:rPr lang="en-IN" smtClean="0"/>
              <a:t>21-05-2019</a:t>
            </a:fld>
            <a:endParaRPr lang="en-IN"/>
          </a:p>
        </p:txBody>
      </p:sp>
      <p:sp>
        <p:nvSpPr>
          <p:cNvPr id="5" name="Footer Placeholder 4"/>
          <p:cNvSpPr>
            <a:spLocks noGrp="1"/>
          </p:cNvSpPr>
          <p:nvPr>
            <p:ph type="ftr" sz="quarter" idx="11"/>
          </p:nvPr>
        </p:nvSpPr>
        <p:spPr/>
        <p:txBody>
          <a:bodyPr/>
          <a:lstStyle/>
          <a:p>
            <a:r>
              <a:rPr lang="en-IN" smtClean="0"/>
              <a:t>NIELIT,Chennai</a:t>
            </a:r>
            <a:endParaRPr lang="en-IN"/>
          </a:p>
        </p:txBody>
      </p:sp>
      <p:sp>
        <p:nvSpPr>
          <p:cNvPr id="6" name="Slide Number Placeholder 5"/>
          <p:cNvSpPr>
            <a:spLocks noGrp="1"/>
          </p:cNvSpPr>
          <p:nvPr>
            <p:ph type="sldNum" sz="quarter" idx="12"/>
          </p:nvPr>
        </p:nvSpPr>
        <p:spPr/>
        <p:txBody>
          <a:bodyPr/>
          <a:lstStyle/>
          <a:p>
            <a:fld id="{1E05B811-C53D-40C7-8F3F-99052DDEC696}" type="slidenum">
              <a:rPr lang="en-IN" smtClean="0"/>
              <a:t>‹#›</a:t>
            </a:fld>
            <a:endParaRPr lang="en-IN"/>
          </a:p>
        </p:txBody>
      </p:sp>
    </p:spTree>
    <p:extLst>
      <p:ext uri="{BB962C8B-B14F-4D97-AF65-F5344CB8AC3E}">
        <p14:creationId xmlns:p14="http://schemas.microsoft.com/office/powerpoint/2010/main" val="1196339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2AA3472-8EBC-448B-84CA-90CAEE396FE8}" type="datetime1">
              <a:rPr lang="en-IN" smtClean="0"/>
              <a:t>21-05-2019</a:t>
            </a:fld>
            <a:endParaRPr lang="en-IN"/>
          </a:p>
        </p:txBody>
      </p:sp>
      <p:sp>
        <p:nvSpPr>
          <p:cNvPr id="5" name="Footer Placeholder 4"/>
          <p:cNvSpPr>
            <a:spLocks noGrp="1"/>
          </p:cNvSpPr>
          <p:nvPr>
            <p:ph type="ftr" sz="quarter" idx="11"/>
          </p:nvPr>
        </p:nvSpPr>
        <p:spPr/>
        <p:txBody>
          <a:bodyPr/>
          <a:lstStyle/>
          <a:p>
            <a:r>
              <a:rPr lang="en-IN" smtClean="0"/>
              <a:t>NIELIT,Chennai</a:t>
            </a:r>
            <a:endParaRPr lang="en-IN"/>
          </a:p>
        </p:txBody>
      </p:sp>
      <p:sp>
        <p:nvSpPr>
          <p:cNvPr id="6" name="Slide Number Placeholder 5"/>
          <p:cNvSpPr>
            <a:spLocks noGrp="1"/>
          </p:cNvSpPr>
          <p:nvPr>
            <p:ph type="sldNum" sz="quarter" idx="12"/>
          </p:nvPr>
        </p:nvSpPr>
        <p:spPr/>
        <p:txBody>
          <a:bodyPr/>
          <a:lstStyle/>
          <a:p>
            <a:fld id="{1E05B811-C53D-40C7-8F3F-99052DDEC696}" type="slidenum">
              <a:rPr lang="en-IN" smtClean="0"/>
              <a:t>‹#›</a:t>
            </a:fld>
            <a:endParaRPr lang="en-IN"/>
          </a:p>
        </p:txBody>
      </p:sp>
    </p:spTree>
    <p:extLst>
      <p:ext uri="{BB962C8B-B14F-4D97-AF65-F5344CB8AC3E}">
        <p14:creationId xmlns:p14="http://schemas.microsoft.com/office/powerpoint/2010/main" val="130238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04E7CC1-D757-4CDA-B8A3-A360B035C8D6}" type="datetime1">
              <a:rPr lang="en-IN" smtClean="0"/>
              <a:t>21-05-2019</a:t>
            </a:fld>
            <a:endParaRPr lang="en-IN"/>
          </a:p>
        </p:txBody>
      </p:sp>
      <p:sp>
        <p:nvSpPr>
          <p:cNvPr id="5" name="Footer Placeholder 4"/>
          <p:cNvSpPr>
            <a:spLocks noGrp="1"/>
          </p:cNvSpPr>
          <p:nvPr>
            <p:ph type="ftr" sz="quarter" idx="11"/>
          </p:nvPr>
        </p:nvSpPr>
        <p:spPr/>
        <p:txBody>
          <a:bodyPr/>
          <a:lstStyle/>
          <a:p>
            <a:r>
              <a:rPr lang="en-IN" smtClean="0"/>
              <a:t>NIELIT,Chennai</a:t>
            </a:r>
            <a:endParaRPr lang="en-IN"/>
          </a:p>
        </p:txBody>
      </p:sp>
      <p:sp>
        <p:nvSpPr>
          <p:cNvPr id="6" name="Slide Number Placeholder 5"/>
          <p:cNvSpPr>
            <a:spLocks noGrp="1"/>
          </p:cNvSpPr>
          <p:nvPr>
            <p:ph type="sldNum" sz="quarter" idx="12"/>
          </p:nvPr>
        </p:nvSpPr>
        <p:spPr/>
        <p:txBody>
          <a:bodyPr/>
          <a:lstStyle/>
          <a:p>
            <a:fld id="{1E05B811-C53D-40C7-8F3F-99052DDEC696}" type="slidenum">
              <a:rPr lang="en-IN" smtClean="0"/>
              <a:t>‹#›</a:t>
            </a:fld>
            <a:endParaRPr lang="en-IN"/>
          </a:p>
        </p:txBody>
      </p:sp>
    </p:spTree>
    <p:extLst>
      <p:ext uri="{BB962C8B-B14F-4D97-AF65-F5344CB8AC3E}">
        <p14:creationId xmlns:p14="http://schemas.microsoft.com/office/powerpoint/2010/main" val="1832169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53BBF8-3ED9-4DD1-80D6-36CBE3CA31BB}" type="datetime1">
              <a:rPr lang="en-IN" smtClean="0"/>
              <a:t>21-05-2019</a:t>
            </a:fld>
            <a:endParaRPr lang="en-IN"/>
          </a:p>
        </p:txBody>
      </p:sp>
      <p:sp>
        <p:nvSpPr>
          <p:cNvPr id="5" name="Footer Placeholder 4"/>
          <p:cNvSpPr>
            <a:spLocks noGrp="1"/>
          </p:cNvSpPr>
          <p:nvPr>
            <p:ph type="ftr" sz="quarter" idx="11"/>
          </p:nvPr>
        </p:nvSpPr>
        <p:spPr/>
        <p:txBody>
          <a:bodyPr/>
          <a:lstStyle/>
          <a:p>
            <a:r>
              <a:rPr lang="en-IN" smtClean="0"/>
              <a:t>NIELIT,Chennai</a:t>
            </a:r>
            <a:endParaRPr lang="en-IN"/>
          </a:p>
        </p:txBody>
      </p:sp>
      <p:sp>
        <p:nvSpPr>
          <p:cNvPr id="6" name="Slide Number Placeholder 5"/>
          <p:cNvSpPr>
            <a:spLocks noGrp="1"/>
          </p:cNvSpPr>
          <p:nvPr>
            <p:ph type="sldNum" sz="quarter" idx="12"/>
          </p:nvPr>
        </p:nvSpPr>
        <p:spPr/>
        <p:txBody>
          <a:bodyPr/>
          <a:lstStyle/>
          <a:p>
            <a:fld id="{1E05B811-C53D-40C7-8F3F-99052DDEC696}" type="slidenum">
              <a:rPr lang="en-IN" smtClean="0"/>
              <a:t>‹#›</a:t>
            </a:fld>
            <a:endParaRPr lang="en-IN"/>
          </a:p>
        </p:txBody>
      </p:sp>
    </p:spTree>
    <p:extLst>
      <p:ext uri="{BB962C8B-B14F-4D97-AF65-F5344CB8AC3E}">
        <p14:creationId xmlns:p14="http://schemas.microsoft.com/office/powerpoint/2010/main" val="3165620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5E017AB-CB04-4E26-9769-F899EBBC6F48}" type="datetime1">
              <a:rPr lang="en-IN" smtClean="0"/>
              <a:t>21-05-2019</a:t>
            </a:fld>
            <a:endParaRPr lang="en-IN"/>
          </a:p>
        </p:txBody>
      </p:sp>
      <p:sp>
        <p:nvSpPr>
          <p:cNvPr id="6" name="Footer Placeholder 5"/>
          <p:cNvSpPr>
            <a:spLocks noGrp="1"/>
          </p:cNvSpPr>
          <p:nvPr>
            <p:ph type="ftr" sz="quarter" idx="11"/>
          </p:nvPr>
        </p:nvSpPr>
        <p:spPr/>
        <p:txBody>
          <a:bodyPr/>
          <a:lstStyle/>
          <a:p>
            <a:r>
              <a:rPr lang="en-IN" smtClean="0"/>
              <a:t>NIELIT,Chennai</a:t>
            </a:r>
            <a:endParaRPr lang="en-IN"/>
          </a:p>
        </p:txBody>
      </p:sp>
      <p:sp>
        <p:nvSpPr>
          <p:cNvPr id="7" name="Slide Number Placeholder 6"/>
          <p:cNvSpPr>
            <a:spLocks noGrp="1"/>
          </p:cNvSpPr>
          <p:nvPr>
            <p:ph type="sldNum" sz="quarter" idx="12"/>
          </p:nvPr>
        </p:nvSpPr>
        <p:spPr/>
        <p:txBody>
          <a:bodyPr/>
          <a:lstStyle/>
          <a:p>
            <a:fld id="{1E05B811-C53D-40C7-8F3F-99052DDEC696}" type="slidenum">
              <a:rPr lang="en-IN" smtClean="0"/>
              <a:t>‹#›</a:t>
            </a:fld>
            <a:endParaRPr lang="en-IN"/>
          </a:p>
        </p:txBody>
      </p:sp>
    </p:spTree>
    <p:extLst>
      <p:ext uri="{BB962C8B-B14F-4D97-AF65-F5344CB8AC3E}">
        <p14:creationId xmlns:p14="http://schemas.microsoft.com/office/powerpoint/2010/main" val="2924593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0A9EC01-408E-4C32-A7EC-C151E3B3494B}" type="datetime1">
              <a:rPr lang="en-IN" smtClean="0"/>
              <a:t>21-05-2019</a:t>
            </a:fld>
            <a:endParaRPr lang="en-IN"/>
          </a:p>
        </p:txBody>
      </p:sp>
      <p:sp>
        <p:nvSpPr>
          <p:cNvPr id="8" name="Footer Placeholder 7"/>
          <p:cNvSpPr>
            <a:spLocks noGrp="1"/>
          </p:cNvSpPr>
          <p:nvPr>
            <p:ph type="ftr" sz="quarter" idx="11"/>
          </p:nvPr>
        </p:nvSpPr>
        <p:spPr/>
        <p:txBody>
          <a:bodyPr/>
          <a:lstStyle/>
          <a:p>
            <a:r>
              <a:rPr lang="en-IN" smtClean="0"/>
              <a:t>NIELIT,Chennai</a:t>
            </a:r>
            <a:endParaRPr lang="en-IN"/>
          </a:p>
        </p:txBody>
      </p:sp>
      <p:sp>
        <p:nvSpPr>
          <p:cNvPr id="9" name="Slide Number Placeholder 8"/>
          <p:cNvSpPr>
            <a:spLocks noGrp="1"/>
          </p:cNvSpPr>
          <p:nvPr>
            <p:ph type="sldNum" sz="quarter" idx="12"/>
          </p:nvPr>
        </p:nvSpPr>
        <p:spPr/>
        <p:txBody>
          <a:bodyPr/>
          <a:lstStyle/>
          <a:p>
            <a:fld id="{1E05B811-C53D-40C7-8F3F-99052DDEC696}" type="slidenum">
              <a:rPr lang="en-IN" smtClean="0"/>
              <a:t>‹#›</a:t>
            </a:fld>
            <a:endParaRPr lang="en-IN"/>
          </a:p>
        </p:txBody>
      </p:sp>
    </p:spTree>
    <p:extLst>
      <p:ext uri="{BB962C8B-B14F-4D97-AF65-F5344CB8AC3E}">
        <p14:creationId xmlns:p14="http://schemas.microsoft.com/office/powerpoint/2010/main" val="671965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20C357B-E590-4055-AA12-CC61F41CA6E9}" type="datetime1">
              <a:rPr lang="en-IN" smtClean="0"/>
              <a:t>21-05-2019</a:t>
            </a:fld>
            <a:endParaRPr lang="en-IN"/>
          </a:p>
        </p:txBody>
      </p:sp>
      <p:sp>
        <p:nvSpPr>
          <p:cNvPr id="4" name="Footer Placeholder 3"/>
          <p:cNvSpPr>
            <a:spLocks noGrp="1"/>
          </p:cNvSpPr>
          <p:nvPr>
            <p:ph type="ftr" sz="quarter" idx="11"/>
          </p:nvPr>
        </p:nvSpPr>
        <p:spPr/>
        <p:txBody>
          <a:bodyPr/>
          <a:lstStyle/>
          <a:p>
            <a:r>
              <a:rPr lang="en-IN" smtClean="0"/>
              <a:t>NIELIT,Chennai</a:t>
            </a:r>
            <a:endParaRPr lang="en-IN"/>
          </a:p>
        </p:txBody>
      </p:sp>
      <p:sp>
        <p:nvSpPr>
          <p:cNvPr id="5" name="Slide Number Placeholder 4"/>
          <p:cNvSpPr>
            <a:spLocks noGrp="1"/>
          </p:cNvSpPr>
          <p:nvPr>
            <p:ph type="sldNum" sz="quarter" idx="12"/>
          </p:nvPr>
        </p:nvSpPr>
        <p:spPr/>
        <p:txBody>
          <a:bodyPr/>
          <a:lstStyle/>
          <a:p>
            <a:fld id="{1E05B811-C53D-40C7-8F3F-99052DDEC696}" type="slidenum">
              <a:rPr lang="en-IN" smtClean="0"/>
              <a:t>‹#›</a:t>
            </a:fld>
            <a:endParaRPr lang="en-IN"/>
          </a:p>
        </p:txBody>
      </p:sp>
    </p:spTree>
    <p:extLst>
      <p:ext uri="{BB962C8B-B14F-4D97-AF65-F5344CB8AC3E}">
        <p14:creationId xmlns:p14="http://schemas.microsoft.com/office/powerpoint/2010/main" val="2381165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95B84-18A0-44B6-A17F-C5C087FB795D}" type="datetime1">
              <a:rPr lang="en-IN" smtClean="0"/>
              <a:t>21-05-2019</a:t>
            </a:fld>
            <a:endParaRPr lang="en-IN"/>
          </a:p>
        </p:txBody>
      </p:sp>
      <p:sp>
        <p:nvSpPr>
          <p:cNvPr id="3" name="Footer Placeholder 2"/>
          <p:cNvSpPr>
            <a:spLocks noGrp="1"/>
          </p:cNvSpPr>
          <p:nvPr>
            <p:ph type="ftr" sz="quarter" idx="11"/>
          </p:nvPr>
        </p:nvSpPr>
        <p:spPr/>
        <p:txBody>
          <a:bodyPr/>
          <a:lstStyle/>
          <a:p>
            <a:r>
              <a:rPr lang="en-IN" smtClean="0"/>
              <a:t>NIELIT,Chennai</a:t>
            </a:r>
            <a:endParaRPr lang="en-IN"/>
          </a:p>
        </p:txBody>
      </p:sp>
      <p:sp>
        <p:nvSpPr>
          <p:cNvPr id="4" name="Slide Number Placeholder 3"/>
          <p:cNvSpPr>
            <a:spLocks noGrp="1"/>
          </p:cNvSpPr>
          <p:nvPr>
            <p:ph type="sldNum" sz="quarter" idx="12"/>
          </p:nvPr>
        </p:nvSpPr>
        <p:spPr/>
        <p:txBody>
          <a:bodyPr/>
          <a:lstStyle/>
          <a:p>
            <a:fld id="{1E05B811-C53D-40C7-8F3F-99052DDEC696}" type="slidenum">
              <a:rPr lang="en-IN" smtClean="0"/>
              <a:t>‹#›</a:t>
            </a:fld>
            <a:endParaRPr lang="en-IN"/>
          </a:p>
        </p:txBody>
      </p:sp>
    </p:spTree>
    <p:extLst>
      <p:ext uri="{BB962C8B-B14F-4D97-AF65-F5344CB8AC3E}">
        <p14:creationId xmlns:p14="http://schemas.microsoft.com/office/powerpoint/2010/main" val="274892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AAE9D3-EDE6-432C-A63B-8616699AA2C5}" type="datetime1">
              <a:rPr lang="en-IN" smtClean="0"/>
              <a:t>21-05-2019</a:t>
            </a:fld>
            <a:endParaRPr lang="en-IN"/>
          </a:p>
        </p:txBody>
      </p:sp>
      <p:sp>
        <p:nvSpPr>
          <p:cNvPr id="6" name="Footer Placeholder 5"/>
          <p:cNvSpPr>
            <a:spLocks noGrp="1"/>
          </p:cNvSpPr>
          <p:nvPr>
            <p:ph type="ftr" sz="quarter" idx="11"/>
          </p:nvPr>
        </p:nvSpPr>
        <p:spPr/>
        <p:txBody>
          <a:bodyPr/>
          <a:lstStyle/>
          <a:p>
            <a:r>
              <a:rPr lang="en-IN" smtClean="0"/>
              <a:t>NIELIT,Chennai</a:t>
            </a:r>
            <a:endParaRPr lang="en-IN"/>
          </a:p>
        </p:txBody>
      </p:sp>
      <p:sp>
        <p:nvSpPr>
          <p:cNvPr id="7" name="Slide Number Placeholder 6"/>
          <p:cNvSpPr>
            <a:spLocks noGrp="1"/>
          </p:cNvSpPr>
          <p:nvPr>
            <p:ph type="sldNum" sz="quarter" idx="12"/>
          </p:nvPr>
        </p:nvSpPr>
        <p:spPr/>
        <p:txBody>
          <a:bodyPr/>
          <a:lstStyle/>
          <a:p>
            <a:fld id="{1E05B811-C53D-40C7-8F3F-99052DDEC696}" type="slidenum">
              <a:rPr lang="en-IN" smtClean="0"/>
              <a:t>‹#›</a:t>
            </a:fld>
            <a:endParaRPr lang="en-IN"/>
          </a:p>
        </p:txBody>
      </p:sp>
    </p:spTree>
    <p:extLst>
      <p:ext uri="{BB962C8B-B14F-4D97-AF65-F5344CB8AC3E}">
        <p14:creationId xmlns:p14="http://schemas.microsoft.com/office/powerpoint/2010/main" val="322133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B667FB-88D7-442C-B53F-0D92649074AA}" type="datetime1">
              <a:rPr lang="en-IN" smtClean="0"/>
              <a:t>21-05-2019</a:t>
            </a:fld>
            <a:endParaRPr lang="en-IN"/>
          </a:p>
        </p:txBody>
      </p:sp>
      <p:sp>
        <p:nvSpPr>
          <p:cNvPr id="6" name="Footer Placeholder 5"/>
          <p:cNvSpPr>
            <a:spLocks noGrp="1"/>
          </p:cNvSpPr>
          <p:nvPr>
            <p:ph type="ftr" sz="quarter" idx="11"/>
          </p:nvPr>
        </p:nvSpPr>
        <p:spPr/>
        <p:txBody>
          <a:bodyPr/>
          <a:lstStyle/>
          <a:p>
            <a:r>
              <a:rPr lang="en-IN" smtClean="0"/>
              <a:t>NIELIT,Chennai</a:t>
            </a:r>
            <a:endParaRPr lang="en-IN"/>
          </a:p>
        </p:txBody>
      </p:sp>
      <p:sp>
        <p:nvSpPr>
          <p:cNvPr id="7" name="Slide Number Placeholder 6"/>
          <p:cNvSpPr>
            <a:spLocks noGrp="1"/>
          </p:cNvSpPr>
          <p:nvPr>
            <p:ph type="sldNum" sz="quarter" idx="12"/>
          </p:nvPr>
        </p:nvSpPr>
        <p:spPr/>
        <p:txBody>
          <a:bodyPr/>
          <a:lstStyle/>
          <a:p>
            <a:fld id="{1E05B811-C53D-40C7-8F3F-99052DDEC696}" type="slidenum">
              <a:rPr lang="en-IN" smtClean="0"/>
              <a:t>‹#›</a:t>
            </a:fld>
            <a:endParaRPr lang="en-IN"/>
          </a:p>
        </p:txBody>
      </p:sp>
    </p:spTree>
    <p:extLst>
      <p:ext uri="{BB962C8B-B14F-4D97-AF65-F5344CB8AC3E}">
        <p14:creationId xmlns:p14="http://schemas.microsoft.com/office/powerpoint/2010/main" val="129172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D943E-8AFE-4247-B107-10B60ADD496C}" type="datetime1">
              <a:rPr lang="en-IN" smtClean="0"/>
              <a:t>21-05-2019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NIELIT,Chennai</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5B811-C53D-40C7-8F3F-99052DDEC696}" type="slidenum">
              <a:rPr lang="en-IN" smtClean="0"/>
              <a:t>‹#›</a:t>
            </a:fld>
            <a:endParaRPr lang="en-IN"/>
          </a:p>
        </p:txBody>
      </p:sp>
    </p:spTree>
    <p:extLst>
      <p:ext uri="{BB962C8B-B14F-4D97-AF65-F5344CB8AC3E}">
        <p14:creationId xmlns:p14="http://schemas.microsoft.com/office/powerpoint/2010/main" val="1029561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708920"/>
            <a:ext cx="8229600" cy="1143000"/>
          </a:xfrm>
        </p:spPr>
        <p:txBody>
          <a:bodyPr/>
          <a:lstStyle/>
          <a:p>
            <a:r>
              <a:rPr lang="en-IN" dirty="0" smtClean="0"/>
              <a:t>Abstraction </a:t>
            </a:r>
            <a:endParaRPr lang="en-IN" dirty="0"/>
          </a:p>
        </p:txBody>
      </p:sp>
      <p:sp>
        <p:nvSpPr>
          <p:cNvPr id="5" name="Footer Placeholder 4"/>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2593279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068960"/>
            <a:ext cx="8229600" cy="1143000"/>
          </a:xfrm>
        </p:spPr>
        <p:txBody>
          <a:bodyPr/>
          <a:lstStyle/>
          <a:p>
            <a:r>
              <a:rPr lang="en-IN" dirty="0" smtClean="0"/>
              <a:t>Encapsulation	</a:t>
            </a: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3576171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67544" y="1340768"/>
            <a:ext cx="8229600" cy="4525963"/>
          </a:xfrm>
        </p:spPr>
        <p:txBody>
          <a:bodyPr>
            <a:noAutofit/>
          </a:bodyPr>
          <a:lstStyle/>
          <a:p>
            <a:r>
              <a:rPr lang="en-US" sz="2400" dirty="0"/>
              <a:t>The whole idea behind encapsulation is to hide the implementation details from users. If a data member is private it means it can only be accessed within the same class. No outside class can access private data member (variable) of other class.</a:t>
            </a:r>
          </a:p>
          <a:p>
            <a:r>
              <a:rPr lang="en-US" sz="2400" dirty="0" smtClean="0"/>
              <a:t>However </a:t>
            </a:r>
            <a:r>
              <a:rPr lang="en-US" sz="2400" dirty="0"/>
              <a:t>if we setup public getter and setter methods to update (for example void </a:t>
            </a:r>
            <a:r>
              <a:rPr lang="en-US" sz="2400" dirty="0" err="1"/>
              <a:t>setSSN</a:t>
            </a:r>
            <a:r>
              <a:rPr lang="en-US" sz="2400" dirty="0"/>
              <a:t>(</a:t>
            </a:r>
            <a:r>
              <a:rPr lang="en-US" sz="2400" dirty="0" err="1"/>
              <a:t>int</a:t>
            </a:r>
            <a:r>
              <a:rPr lang="en-US" sz="2400" dirty="0"/>
              <a:t> </a:t>
            </a:r>
            <a:r>
              <a:rPr lang="en-US" sz="2400" dirty="0" err="1"/>
              <a:t>ssn</a:t>
            </a:r>
            <a:r>
              <a:rPr lang="en-US" sz="2400" dirty="0"/>
              <a:t>))and read (for example  </a:t>
            </a:r>
            <a:r>
              <a:rPr lang="en-US" sz="2400" dirty="0" err="1"/>
              <a:t>int</a:t>
            </a:r>
            <a:r>
              <a:rPr lang="en-US" sz="2400" dirty="0"/>
              <a:t> </a:t>
            </a:r>
            <a:r>
              <a:rPr lang="en-US" sz="2400" dirty="0" err="1"/>
              <a:t>getSSN</a:t>
            </a:r>
            <a:r>
              <a:rPr lang="en-US" sz="2400" dirty="0"/>
              <a:t>()) the private data fields then the outside class can access those private data fields via public methods.</a:t>
            </a:r>
          </a:p>
          <a:p>
            <a:r>
              <a:rPr lang="en-US" sz="2400" dirty="0"/>
              <a:t>This way data can only be accessed by public methods thus making the private fields and their implementation hidden for outside classes. That’s why encapsulation is known as </a:t>
            </a:r>
            <a:r>
              <a:rPr lang="en-US" sz="2400" b="1" dirty="0"/>
              <a:t>data </a:t>
            </a:r>
            <a:r>
              <a:rPr lang="en-US" sz="2400" b="1" dirty="0" smtClean="0"/>
              <a:t>hiding. </a:t>
            </a:r>
            <a:r>
              <a:rPr lang="en-US" sz="2400" dirty="0" smtClean="0"/>
              <a:t>.</a:t>
            </a:r>
            <a:endParaRPr lang="en-US" sz="2400" dirty="0"/>
          </a:p>
          <a:p>
            <a:endParaRPr lang="en-IN" sz="2400"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3060644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of Encapsulation in Java</a:t>
            </a:r>
            <a:br>
              <a:rPr lang="en-US" b="1" dirty="0"/>
            </a:b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
        <p:nvSpPr>
          <p:cNvPr id="5" name="Content Placeholder 4"/>
          <p:cNvSpPr>
            <a:spLocks noGrp="1"/>
          </p:cNvSpPr>
          <p:nvPr>
            <p:ph idx="1"/>
          </p:nvPr>
        </p:nvSpPr>
        <p:spPr>
          <a:xfrm>
            <a:off x="457200" y="836712"/>
            <a:ext cx="8229600" cy="528945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r>
              <a:rPr lang="en-IN" sz="2000" dirty="0" smtClean="0"/>
              <a:t>public </a:t>
            </a:r>
            <a:r>
              <a:rPr lang="en-IN" sz="2000" dirty="0"/>
              <a:t>class Mobile { </a:t>
            </a:r>
            <a:endParaRPr lang="en-IN" sz="2000" dirty="0" smtClean="0"/>
          </a:p>
          <a:p>
            <a:r>
              <a:rPr lang="en-IN" sz="2000" dirty="0" smtClean="0"/>
              <a:t>private </a:t>
            </a:r>
            <a:r>
              <a:rPr lang="en-IN" sz="2000" dirty="0"/>
              <a:t>String manufacturer</a:t>
            </a:r>
            <a:r>
              <a:rPr lang="en-IN" sz="2000" dirty="0" smtClean="0"/>
              <a:t>;</a:t>
            </a:r>
          </a:p>
          <a:p>
            <a:r>
              <a:rPr lang="en-IN" sz="2000" dirty="0" smtClean="0"/>
              <a:t> </a:t>
            </a:r>
            <a:r>
              <a:rPr lang="en-IN" sz="2000" dirty="0"/>
              <a:t>private String </a:t>
            </a:r>
            <a:r>
              <a:rPr lang="en-IN" sz="2000" dirty="0" err="1"/>
              <a:t>operating_system</a:t>
            </a:r>
            <a:r>
              <a:rPr lang="en-IN" sz="2000" dirty="0"/>
              <a:t>; </a:t>
            </a:r>
            <a:endParaRPr lang="en-IN" sz="2000" dirty="0" smtClean="0"/>
          </a:p>
          <a:p>
            <a:r>
              <a:rPr lang="en-IN" sz="2000" dirty="0" smtClean="0"/>
              <a:t>public </a:t>
            </a:r>
            <a:r>
              <a:rPr lang="en-IN" sz="2000" dirty="0"/>
              <a:t>String model</a:t>
            </a:r>
            <a:r>
              <a:rPr lang="en-IN" sz="2000" dirty="0" smtClean="0"/>
              <a:t>;</a:t>
            </a:r>
          </a:p>
          <a:p>
            <a:r>
              <a:rPr lang="en-IN" sz="2000" dirty="0" smtClean="0"/>
              <a:t> </a:t>
            </a:r>
            <a:r>
              <a:rPr lang="en-IN" sz="2000" dirty="0"/>
              <a:t>private </a:t>
            </a:r>
            <a:r>
              <a:rPr lang="en-IN" sz="2000" dirty="0" err="1"/>
              <a:t>int</a:t>
            </a:r>
            <a:r>
              <a:rPr lang="en-IN" sz="2000" dirty="0"/>
              <a:t> cost; </a:t>
            </a:r>
            <a:endParaRPr lang="en-IN" sz="2000" dirty="0" smtClean="0"/>
          </a:p>
          <a:p>
            <a:r>
              <a:rPr lang="en-IN" sz="2000" dirty="0" smtClean="0"/>
              <a:t>//</a:t>
            </a:r>
            <a:r>
              <a:rPr lang="en-IN" sz="2000" dirty="0"/>
              <a:t>Constructor to set properties/characteristics of object </a:t>
            </a:r>
            <a:endParaRPr lang="en-IN" sz="2000" dirty="0" smtClean="0"/>
          </a:p>
          <a:p>
            <a:r>
              <a:rPr lang="en-IN" sz="2000" dirty="0" smtClean="0"/>
              <a:t>Mobile(String </a:t>
            </a:r>
            <a:r>
              <a:rPr lang="en-IN" sz="2000" dirty="0"/>
              <a:t>man, String </a:t>
            </a:r>
            <a:r>
              <a:rPr lang="en-IN" sz="2000" dirty="0" err="1"/>
              <a:t>o,String</a:t>
            </a:r>
            <a:r>
              <a:rPr lang="en-IN" sz="2000" dirty="0"/>
              <a:t> m, </a:t>
            </a:r>
            <a:r>
              <a:rPr lang="en-IN" sz="2000" dirty="0" err="1"/>
              <a:t>int</a:t>
            </a:r>
            <a:r>
              <a:rPr lang="en-IN" sz="2000" dirty="0"/>
              <a:t> c</a:t>
            </a:r>
            <a:r>
              <a:rPr lang="en-IN" sz="2000" dirty="0" smtClean="0"/>
              <a:t>)</a:t>
            </a:r>
          </a:p>
          <a:p>
            <a:r>
              <a:rPr lang="en-IN" sz="2000" dirty="0" smtClean="0"/>
              <a:t>{</a:t>
            </a:r>
          </a:p>
          <a:p>
            <a:r>
              <a:rPr lang="en-IN" sz="2000" dirty="0" smtClean="0"/>
              <a:t> </a:t>
            </a:r>
            <a:r>
              <a:rPr lang="en-IN" sz="2000" dirty="0" err="1"/>
              <a:t>this.manufacturer</a:t>
            </a:r>
            <a:r>
              <a:rPr lang="en-IN" sz="2000" dirty="0"/>
              <a:t> = man; </a:t>
            </a:r>
            <a:endParaRPr lang="en-IN" sz="2000" dirty="0" smtClean="0"/>
          </a:p>
          <a:p>
            <a:r>
              <a:rPr lang="en-IN" sz="2000" dirty="0" err="1" smtClean="0"/>
              <a:t>this.operating_system</a:t>
            </a:r>
            <a:r>
              <a:rPr lang="en-IN" sz="2000" dirty="0" smtClean="0"/>
              <a:t>=o;</a:t>
            </a:r>
          </a:p>
          <a:p>
            <a:r>
              <a:rPr lang="en-IN" sz="2000" dirty="0" smtClean="0"/>
              <a:t> </a:t>
            </a:r>
            <a:r>
              <a:rPr lang="en-IN" sz="2000" dirty="0" err="1"/>
              <a:t>this.model</a:t>
            </a:r>
            <a:r>
              <a:rPr lang="en-IN" sz="2000" dirty="0"/>
              <a:t>=m</a:t>
            </a:r>
            <a:r>
              <a:rPr lang="en-IN" sz="2000" dirty="0" smtClean="0"/>
              <a:t>;</a:t>
            </a:r>
          </a:p>
          <a:p>
            <a:r>
              <a:rPr lang="en-IN" sz="2000" dirty="0" smtClean="0"/>
              <a:t> </a:t>
            </a:r>
            <a:r>
              <a:rPr lang="en-IN" sz="2000" dirty="0" err="1"/>
              <a:t>this.cost</a:t>
            </a:r>
            <a:r>
              <a:rPr lang="en-IN" sz="2000" dirty="0"/>
              <a:t>=c; </a:t>
            </a:r>
            <a:endParaRPr lang="en-IN" sz="2000" dirty="0" smtClean="0"/>
          </a:p>
          <a:p>
            <a:r>
              <a:rPr lang="en-IN" sz="2000" dirty="0" smtClean="0"/>
              <a:t>} </a:t>
            </a:r>
            <a:r>
              <a:rPr lang="en-IN" sz="2000" dirty="0"/>
              <a:t>//Method to get access Model property of </a:t>
            </a:r>
            <a:r>
              <a:rPr lang="en-IN" sz="2000" dirty="0" smtClean="0"/>
              <a:t>Object</a:t>
            </a:r>
          </a:p>
          <a:p>
            <a:r>
              <a:rPr lang="en-IN" sz="2000" dirty="0" smtClean="0"/>
              <a:t> </a:t>
            </a:r>
            <a:r>
              <a:rPr lang="en-IN" sz="2000" dirty="0"/>
              <a:t>public String </a:t>
            </a:r>
            <a:r>
              <a:rPr lang="en-IN" sz="2000" dirty="0" err="1"/>
              <a:t>getModel</a:t>
            </a:r>
            <a:r>
              <a:rPr lang="en-IN" sz="2000" dirty="0" smtClean="0"/>
              <a:t>()</a:t>
            </a:r>
          </a:p>
          <a:p>
            <a:r>
              <a:rPr lang="en-IN" sz="2000" dirty="0" smtClean="0"/>
              <a:t>{ </a:t>
            </a:r>
          </a:p>
          <a:p>
            <a:r>
              <a:rPr lang="en-IN" sz="2000" dirty="0" smtClean="0"/>
              <a:t>return </a:t>
            </a:r>
            <a:r>
              <a:rPr lang="en-IN" sz="2000" dirty="0" err="1"/>
              <a:t>this.model</a:t>
            </a:r>
            <a:r>
              <a:rPr lang="en-IN" sz="2000" dirty="0" smtClean="0"/>
              <a:t>;</a:t>
            </a:r>
          </a:p>
          <a:p>
            <a:r>
              <a:rPr lang="en-IN" sz="2000" dirty="0" smtClean="0"/>
              <a:t> </a:t>
            </a:r>
            <a:r>
              <a:rPr lang="en-IN" sz="2000" dirty="0"/>
              <a:t>} </a:t>
            </a:r>
            <a:endParaRPr lang="en-IN" sz="2000" dirty="0" smtClean="0"/>
          </a:p>
          <a:p>
            <a:r>
              <a:rPr lang="en-IN" sz="2000" dirty="0" smtClean="0"/>
              <a:t>// </a:t>
            </a:r>
            <a:r>
              <a:rPr lang="en-IN" sz="2000" dirty="0"/>
              <a:t>We can add other method to get access to </a:t>
            </a:r>
            <a:r>
              <a:rPr lang="en-IN" sz="2000" dirty="0" smtClean="0"/>
              <a:t>other properties </a:t>
            </a:r>
          </a:p>
          <a:p>
            <a:r>
              <a:rPr lang="en-IN" sz="2000" dirty="0" smtClean="0"/>
              <a:t>}</a:t>
            </a:r>
            <a:endParaRPr lang="en-IN" sz="2000" dirty="0"/>
          </a:p>
        </p:txBody>
      </p:sp>
    </p:spTree>
    <p:extLst>
      <p:ext uri="{BB962C8B-B14F-4D97-AF65-F5344CB8AC3E}">
        <p14:creationId xmlns:p14="http://schemas.microsoft.com/office/powerpoint/2010/main" val="2196507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sp>
        <p:nvSpPr>
          <p:cNvPr id="4" name="Rectangle 3"/>
          <p:cNvSpPr/>
          <p:nvPr/>
        </p:nvSpPr>
        <p:spPr>
          <a:xfrm>
            <a:off x="683568" y="188640"/>
            <a:ext cx="3816424" cy="640871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class </a:t>
            </a:r>
            <a:r>
              <a:rPr lang="en-IN" dirty="0" err="1"/>
              <a:t>EncapsulationDemo</a:t>
            </a:r>
            <a:r>
              <a:rPr lang="en-IN" dirty="0" smtClean="0"/>
              <a:t>{</a:t>
            </a:r>
          </a:p>
          <a:p>
            <a:r>
              <a:rPr lang="en-IN" dirty="0" smtClean="0"/>
              <a:t> </a:t>
            </a:r>
            <a:r>
              <a:rPr lang="en-IN" dirty="0"/>
              <a:t>private </a:t>
            </a:r>
            <a:r>
              <a:rPr lang="en-IN" dirty="0" err="1"/>
              <a:t>int</a:t>
            </a:r>
            <a:r>
              <a:rPr lang="en-IN" dirty="0"/>
              <a:t> </a:t>
            </a:r>
            <a:r>
              <a:rPr lang="en-IN" dirty="0" err="1"/>
              <a:t>ssn</a:t>
            </a:r>
            <a:r>
              <a:rPr lang="en-IN" dirty="0" smtClean="0"/>
              <a:t>;</a:t>
            </a:r>
          </a:p>
          <a:p>
            <a:r>
              <a:rPr lang="en-IN" dirty="0" smtClean="0"/>
              <a:t> </a:t>
            </a:r>
            <a:r>
              <a:rPr lang="en-IN" dirty="0"/>
              <a:t>private String </a:t>
            </a:r>
            <a:r>
              <a:rPr lang="en-IN" dirty="0" err="1"/>
              <a:t>empName</a:t>
            </a:r>
            <a:r>
              <a:rPr lang="en-IN" dirty="0" smtClean="0"/>
              <a:t>;</a:t>
            </a:r>
          </a:p>
          <a:p>
            <a:r>
              <a:rPr lang="en-IN" dirty="0" smtClean="0"/>
              <a:t> </a:t>
            </a:r>
            <a:r>
              <a:rPr lang="en-IN" dirty="0"/>
              <a:t>private </a:t>
            </a:r>
            <a:r>
              <a:rPr lang="en-IN" dirty="0" err="1"/>
              <a:t>int</a:t>
            </a:r>
            <a:r>
              <a:rPr lang="en-IN" dirty="0"/>
              <a:t> </a:t>
            </a:r>
            <a:r>
              <a:rPr lang="en-IN" dirty="0" err="1"/>
              <a:t>empAge</a:t>
            </a:r>
            <a:r>
              <a:rPr lang="en-IN" dirty="0"/>
              <a:t>; </a:t>
            </a:r>
            <a:endParaRPr lang="en-IN" dirty="0" smtClean="0"/>
          </a:p>
          <a:p>
            <a:r>
              <a:rPr lang="en-IN" dirty="0" smtClean="0"/>
              <a:t>//</a:t>
            </a:r>
            <a:r>
              <a:rPr lang="en-IN" dirty="0"/>
              <a:t>Getter and Setter methods public </a:t>
            </a:r>
            <a:r>
              <a:rPr lang="en-IN" dirty="0" err="1"/>
              <a:t>int</a:t>
            </a:r>
            <a:r>
              <a:rPr lang="en-IN" dirty="0"/>
              <a:t> </a:t>
            </a:r>
            <a:r>
              <a:rPr lang="en-IN" dirty="0" err="1"/>
              <a:t>getEmpSSN</a:t>
            </a:r>
            <a:r>
              <a:rPr lang="en-IN" dirty="0" smtClean="0"/>
              <a:t>()</a:t>
            </a:r>
          </a:p>
          <a:p>
            <a:r>
              <a:rPr lang="en-IN" dirty="0" smtClean="0"/>
              <a:t>{ </a:t>
            </a:r>
            <a:r>
              <a:rPr lang="en-IN" dirty="0"/>
              <a:t>return </a:t>
            </a:r>
            <a:r>
              <a:rPr lang="en-IN" dirty="0" err="1"/>
              <a:t>ssn</a:t>
            </a:r>
            <a:r>
              <a:rPr lang="en-IN" dirty="0"/>
              <a:t>; </a:t>
            </a:r>
            <a:endParaRPr lang="en-IN" dirty="0" smtClean="0"/>
          </a:p>
          <a:p>
            <a:r>
              <a:rPr lang="en-IN" dirty="0" smtClean="0"/>
              <a:t>} </a:t>
            </a:r>
          </a:p>
          <a:p>
            <a:r>
              <a:rPr lang="en-IN" dirty="0" smtClean="0"/>
              <a:t>public </a:t>
            </a:r>
            <a:r>
              <a:rPr lang="en-IN" dirty="0"/>
              <a:t>String </a:t>
            </a:r>
            <a:r>
              <a:rPr lang="en-IN" dirty="0" err="1"/>
              <a:t>getEmpName</a:t>
            </a:r>
            <a:r>
              <a:rPr lang="en-IN" dirty="0" smtClean="0"/>
              <a:t>()</a:t>
            </a:r>
          </a:p>
          <a:p>
            <a:r>
              <a:rPr lang="en-IN" dirty="0" smtClean="0"/>
              <a:t>{ </a:t>
            </a:r>
          </a:p>
          <a:p>
            <a:r>
              <a:rPr lang="en-IN" dirty="0" smtClean="0"/>
              <a:t>return </a:t>
            </a:r>
            <a:r>
              <a:rPr lang="en-IN" dirty="0" err="1"/>
              <a:t>empName</a:t>
            </a:r>
            <a:r>
              <a:rPr lang="en-IN" dirty="0" smtClean="0"/>
              <a:t>;</a:t>
            </a:r>
          </a:p>
          <a:p>
            <a:r>
              <a:rPr lang="en-IN" dirty="0" smtClean="0"/>
              <a:t> }</a:t>
            </a:r>
          </a:p>
          <a:p>
            <a:r>
              <a:rPr lang="en-IN" dirty="0" smtClean="0"/>
              <a:t> </a:t>
            </a:r>
            <a:r>
              <a:rPr lang="en-IN" dirty="0"/>
              <a:t>public </a:t>
            </a:r>
            <a:r>
              <a:rPr lang="en-IN" dirty="0" err="1"/>
              <a:t>int</a:t>
            </a:r>
            <a:r>
              <a:rPr lang="en-IN" dirty="0"/>
              <a:t> </a:t>
            </a:r>
            <a:r>
              <a:rPr lang="en-IN" dirty="0" err="1"/>
              <a:t>getEmpAge</a:t>
            </a:r>
            <a:r>
              <a:rPr lang="en-IN" dirty="0" smtClean="0"/>
              <a:t>()</a:t>
            </a:r>
          </a:p>
          <a:p>
            <a:r>
              <a:rPr lang="en-IN" dirty="0" smtClean="0"/>
              <a:t>{ </a:t>
            </a:r>
          </a:p>
          <a:p>
            <a:r>
              <a:rPr lang="en-IN" dirty="0" smtClean="0"/>
              <a:t>return </a:t>
            </a:r>
            <a:r>
              <a:rPr lang="en-IN" dirty="0" err="1"/>
              <a:t>empAge</a:t>
            </a:r>
            <a:r>
              <a:rPr lang="en-IN" dirty="0" smtClean="0"/>
              <a:t>;</a:t>
            </a:r>
          </a:p>
          <a:p>
            <a:r>
              <a:rPr lang="en-IN" dirty="0" smtClean="0"/>
              <a:t> </a:t>
            </a:r>
            <a:r>
              <a:rPr lang="en-IN" dirty="0"/>
              <a:t>} </a:t>
            </a:r>
            <a:endParaRPr lang="en-IN" dirty="0" smtClean="0"/>
          </a:p>
          <a:p>
            <a:r>
              <a:rPr lang="en-IN" dirty="0" smtClean="0"/>
              <a:t>public </a:t>
            </a:r>
            <a:r>
              <a:rPr lang="en-IN" dirty="0"/>
              <a:t>void </a:t>
            </a:r>
            <a:r>
              <a:rPr lang="en-IN" dirty="0" err="1"/>
              <a:t>setEmpAge</a:t>
            </a:r>
            <a:r>
              <a:rPr lang="en-IN" dirty="0"/>
              <a:t>(</a:t>
            </a:r>
            <a:r>
              <a:rPr lang="en-IN" dirty="0" err="1"/>
              <a:t>int</a:t>
            </a:r>
            <a:r>
              <a:rPr lang="en-IN" dirty="0"/>
              <a:t> </a:t>
            </a:r>
            <a:r>
              <a:rPr lang="en-IN" dirty="0" err="1" smtClean="0"/>
              <a:t>newValue</a:t>
            </a:r>
            <a:r>
              <a:rPr lang="en-IN" dirty="0" smtClean="0"/>
              <a:t>)</a:t>
            </a:r>
          </a:p>
          <a:p>
            <a:r>
              <a:rPr lang="en-IN" dirty="0" smtClean="0"/>
              <a:t>{ </a:t>
            </a:r>
          </a:p>
          <a:p>
            <a:r>
              <a:rPr lang="en-IN" dirty="0" err="1" smtClean="0"/>
              <a:t>empAge</a:t>
            </a:r>
            <a:r>
              <a:rPr lang="en-IN" dirty="0" smtClean="0"/>
              <a:t> </a:t>
            </a:r>
            <a:r>
              <a:rPr lang="en-IN" dirty="0"/>
              <a:t>= </a:t>
            </a:r>
            <a:r>
              <a:rPr lang="en-IN" dirty="0" err="1"/>
              <a:t>newValue</a:t>
            </a:r>
            <a:r>
              <a:rPr lang="en-IN" dirty="0"/>
              <a:t>; </a:t>
            </a:r>
            <a:endParaRPr lang="en-IN" dirty="0" smtClean="0"/>
          </a:p>
          <a:p>
            <a:r>
              <a:rPr lang="en-IN" dirty="0" smtClean="0"/>
              <a:t>} </a:t>
            </a:r>
          </a:p>
        </p:txBody>
      </p:sp>
      <p:sp>
        <p:nvSpPr>
          <p:cNvPr id="8" name="Title 7"/>
          <p:cNvSpPr>
            <a:spLocks noGrp="1"/>
          </p:cNvSpPr>
          <p:nvPr>
            <p:ph type="title"/>
          </p:nvPr>
        </p:nvSpPr>
        <p:spPr/>
        <p:txBody>
          <a:bodyPr/>
          <a:lstStyle/>
          <a:p>
            <a:endParaRPr lang="en-IN"/>
          </a:p>
        </p:txBody>
      </p:sp>
      <p:sp>
        <p:nvSpPr>
          <p:cNvPr id="9" name="Rectangle 8"/>
          <p:cNvSpPr/>
          <p:nvPr/>
        </p:nvSpPr>
        <p:spPr>
          <a:xfrm>
            <a:off x="5004048" y="188640"/>
            <a:ext cx="3744416" cy="626469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public void </a:t>
            </a:r>
            <a:r>
              <a:rPr lang="en-IN" dirty="0" err="1"/>
              <a:t>setEmpName</a:t>
            </a:r>
            <a:r>
              <a:rPr lang="en-IN" dirty="0"/>
              <a:t>(String </a:t>
            </a:r>
            <a:r>
              <a:rPr lang="en-IN" dirty="0" err="1"/>
              <a:t>newValue</a:t>
            </a:r>
            <a:r>
              <a:rPr lang="en-IN" dirty="0" smtClean="0"/>
              <a:t>)</a:t>
            </a:r>
          </a:p>
          <a:p>
            <a:r>
              <a:rPr lang="en-IN" dirty="0" smtClean="0"/>
              <a:t>{ </a:t>
            </a:r>
          </a:p>
          <a:p>
            <a:r>
              <a:rPr lang="en-IN" dirty="0" err="1" smtClean="0"/>
              <a:t>empName</a:t>
            </a:r>
            <a:r>
              <a:rPr lang="en-IN" dirty="0" smtClean="0"/>
              <a:t> </a:t>
            </a:r>
            <a:r>
              <a:rPr lang="en-IN" dirty="0"/>
              <a:t>= </a:t>
            </a:r>
            <a:r>
              <a:rPr lang="en-IN" dirty="0" err="1"/>
              <a:t>newValue</a:t>
            </a:r>
            <a:r>
              <a:rPr lang="en-IN" dirty="0"/>
              <a:t>; </a:t>
            </a:r>
            <a:endParaRPr lang="en-IN" dirty="0" smtClean="0"/>
          </a:p>
          <a:p>
            <a:r>
              <a:rPr lang="en-IN" dirty="0" smtClean="0"/>
              <a:t>} </a:t>
            </a:r>
          </a:p>
          <a:p>
            <a:r>
              <a:rPr lang="en-IN" dirty="0" smtClean="0"/>
              <a:t>public </a:t>
            </a:r>
            <a:r>
              <a:rPr lang="en-IN" dirty="0"/>
              <a:t>void </a:t>
            </a:r>
            <a:r>
              <a:rPr lang="en-IN" dirty="0" err="1"/>
              <a:t>setEmpSSN</a:t>
            </a:r>
            <a:r>
              <a:rPr lang="en-IN" dirty="0"/>
              <a:t>(</a:t>
            </a:r>
            <a:r>
              <a:rPr lang="en-IN" dirty="0" err="1"/>
              <a:t>int</a:t>
            </a:r>
            <a:r>
              <a:rPr lang="en-IN" dirty="0"/>
              <a:t> </a:t>
            </a:r>
            <a:r>
              <a:rPr lang="en-IN" dirty="0" err="1"/>
              <a:t>newValue</a:t>
            </a:r>
            <a:r>
              <a:rPr lang="en-IN" dirty="0" smtClean="0"/>
              <a:t>)</a:t>
            </a:r>
          </a:p>
          <a:p>
            <a:r>
              <a:rPr lang="en-IN" dirty="0" smtClean="0"/>
              <a:t>{</a:t>
            </a:r>
          </a:p>
          <a:p>
            <a:r>
              <a:rPr lang="en-IN" dirty="0" smtClean="0"/>
              <a:t> </a:t>
            </a:r>
            <a:r>
              <a:rPr lang="en-IN" dirty="0" err="1"/>
              <a:t>ssn</a:t>
            </a:r>
            <a:r>
              <a:rPr lang="en-IN" dirty="0"/>
              <a:t> = </a:t>
            </a:r>
            <a:r>
              <a:rPr lang="en-IN" dirty="0" err="1"/>
              <a:t>newValue</a:t>
            </a:r>
            <a:r>
              <a:rPr lang="en-IN" dirty="0" smtClean="0"/>
              <a:t>;</a:t>
            </a:r>
          </a:p>
          <a:p>
            <a:r>
              <a:rPr lang="en-IN" dirty="0" smtClean="0"/>
              <a:t> </a:t>
            </a:r>
            <a:r>
              <a:rPr lang="en-IN" dirty="0"/>
              <a:t>} } </a:t>
            </a:r>
            <a:endParaRPr lang="en-IN" dirty="0" smtClean="0"/>
          </a:p>
          <a:p>
            <a:r>
              <a:rPr lang="en-IN" dirty="0" smtClean="0"/>
              <a:t>public </a:t>
            </a:r>
            <a:r>
              <a:rPr lang="en-IN" dirty="0"/>
              <a:t>class </a:t>
            </a:r>
            <a:r>
              <a:rPr lang="en-IN" dirty="0" err="1"/>
              <a:t>EncapsTest</a:t>
            </a:r>
            <a:r>
              <a:rPr lang="en-IN" dirty="0"/>
              <a:t>{ public static void main(String </a:t>
            </a:r>
            <a:r>
              <a:rPr lang="en-IN" dirty="0" err="1"/>
              <a:t>args</a:t>
            </a:r>
            <a:r>
              <a:rPr lang="en-IN" dirty="0" smtClean="0"/>
              <a:t>[])</a:t>
            </a:r>
          </a:p>
          <a:p>
            <a:r>
              <a:rPr lang="en-IN" dirty="0" smtClean="0"/>
              <a:t>{</a:t>
            </a:r>
          </a:p>
          <a:p>
            <a:r>
              <a:rPr lang="en-IN" dirty="0" smtClean="0"/>
              <a:t> </a:t>
            </a:r>
            <a:r>
              <a:rPr lang="en-IN" dirty="0" err="1"/>
              <a:t>EncapsulationDemo</a:t>
            </a:r>
            <a:r>
              <a:rPr lang="en-IN" dirty="0"/>
              <a:t> </a:t>
            </a:r>
            <a:r>
              <a:rPr lang="en-IN" dirty="0" err="1"/>
              <a:t>obj</a:t>
            </a:r>
            <a:r>
              <a:rPr lang="en-IN" dirty="0"/>
              <a:t> = new </a:t>
            </a:r>
            <a:r>
              <a:rPr lang="en-IN" dirty="0" err="1"/>
              <a:t>EncapsulationDemo</a:t>
            </a:r>
            <a:r>
              <a:rPr lang="en-IN" dirty="0"/>
              <a:t>(); </a:t>
            </a:r>
            <a:endParaRPr lang="en-IN" dirty="0" smtClean="0"/>
          </a:p>
          <a:p>
            <a:r>
              <a:rPr lang="en-IN" dirty="0" err="1" smtClean="0"/>
              <a:t>obj.setEmpName</a:t>
            </a:r>
            <a:r>
              <a:rPr lang="en-IN" dirty="0"/>
              <a:t>("Mario"); </a:t>
            </a:r>
            <a:r>
              <a:rPr lang="en-IN" dirty="0" err="1"/>
              <a:t>obj.setEmpAge</a:t>
            </a:r>
            <a:r>
              <a:rPr lang="en-IN" dirty="0"/>
              <a:t>(32); </a:t>
            </a:r>
            <a:r>
              <a:rPr lang="en-IN" dirty="0" err="1"/>
              <a:t>obj.setEmpSSN</a:t>
            </a:r>
            <a:r>
              <a:rPr lang="en-IN" dirty="0"/>
              <a:t>(112233); </a:t>
            </a:r>
            <a:r>
              <a:rPr lang="en-IN" dirty="0" err="1"/>
              <a:t>System.out.println</a:t>
            </a:r>
            <a:r>
              <a:rPr lang="en-IN" dirty="0"/>
              <a:t>("Employee Name: " + </a:t>
            </a:r>
            <a:r>
              <a:rPr lang="en-IN" dirty="0" err="1"/>
              <a:t>obj.getEmpName</a:t>
            </a:r>
            <a:r>
              <a:rPr lang="en-IN" dirty="0"/>
              <a:t>()); </a:t>
            </a:r>
            <a:r>
              <a:rPr lang="en-IN" dirty="0" err="1"/>
              <a:t>System.out.println</a:t>
            </a:r>
            <a:r>
              <a:rPr lang="en-IN" dirty="0"/>
              <a:t>("Employee SSN: " + </a:t>
            </a:r>
            <a:r>
              <a:rPr lang="en-IN" dirty="0" err="1"/>
              <a:t>obj.getEmpSSN</a:t>
            </a:r>
            <a:r>
              <a:rPr lang="en-IN" dirty="0"/>
              <a:t>()); </a:t>
            </a:r>
            <a:r>
              <a:rPr lang="en-IN" dirty="0" err="1"/>
              <a:t>System.out.println</a:t>
            </a:r>
            <a:r>
              <a:rPr lang="en-IN" dirty="0"/>
              <a:t>("Employee Age: " + </a:t>
            </a:r>
            <a:r>
              <a:rPr lang="en-IN" dirty="0" err="1"/>
              <a:t>obj.getEmpAge</a:t>
            </a:r>
            <a:r>
              <a:rPr lang="en-IN" dirty="0"/>
              <a:t>()); } }</a:t>
            </a:r>
            <a:endParaRPr lang="en-IN" dirty="0">
              <a:solidFill>
                <a:srgbClr val="002060"/>
              </a:solidFill>
            </a:endParaRPr>
          </a:p>
        </p:txBody>
      </p:sp>
      <p:sp>
        <p:nvSpPr>
          <p:cNvPr id="10" name="Footer Placeholder 9"/>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3553210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 above example all the three data members (or data fields) are </a:t>
            </a:r>
            <a:r>
              <a:rPr lang="en-US" dirty="0" err="1" smtClean="0"/>
              <a:t>private,which</a:t>
            </a:r>
            <a:r>
              <a:rPr lang="en-US" dirty="0" smtClean="0"/>
              <a:t> </a:t>
            </a:r>
            <a:r>
              <a:rPr lang="en-US" dirty="0"/>
              <a:t>cannot be accessed directly. These fields can be accessed via public methods only. Fields </a:t>
            </a:r>
            <a:r>
              <a:rPr lang="en-US" dirty="0" err="1" smtClean="0"/>
              <a:t>empName</a:t>
            </a:r>
            <a:r>
              <a:rPr lang="en-US" dirty="0"/>
              <a:t>, </a:t>
            </a:r>
            <a:r>
              <a:rPr lang="en-US" dirty="0" err="1" smtClean="0"/>
              <a:t>ssn</a:t>
            </a:r>
            <a:r>
              <a:rPr lang="en-US" dirty="0"/>
              <a:t> and </a:t>
            </a:r>
            <a:r>
              <a:rPr lang="en-US" dirty="0" err="1" smtClean="0"/>
              <a:t>empAge</a:t>
            </a:r>
            <a:r>
              <a:rPr lang="en-US" dirty="0"/>
              <a:t> are made hidden data fields using encapsulation technique of OOPs.</a:t>
            </a: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3733142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492896"/>
            <a:ext cx="8229600" cy="1143000"/>
          </a:xfrm>
        </p:spPr>
        <p:txBody>
          <a:bodyPr/>
          <a:lstStyle/>
          <a:p>
            <a:r>
              <a:rPr lang="en-IN" dirty="0" smtClean="0"/>
              <a:t>Interface and Abstract class</a:t>
            </a: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3860397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interface	</a:t>
            </a:r>
            <a:endParaRPr lang="en-IN" dirty="0"/>
          </a:p>
        </p:txBody>
      </p:sp>
      <p:sp>
        <p:nvSpPr>
          <p:cNvPr id="3" name="Content Placeholder 2"/>
          <p:cNvSpPr>
            <a:spLocks noGrp="1"/>
          </p:cNvSpPr>
          <p:nvPr>
            <p:ph idx="1"/>
          </p:nvPr>
        </p:nvSpPr>
        <p:spPr/>
        <p:txBody>
          <a:bodyPr>
            <a:normAutofit/>
          </a:bodyPr>
          <a:lstStyle/>
          <a:p>
            <a:r>
              <a:rPr lang="en-US" dirty="0"/>
              <a:t>An interface is just like Java Class, but it only has static constants and abstract method. Java uses Interface to implement multiple inheritance. A Java class can implement multiple Java Interfaces. All methods in an interface are implicitly public and abstract.</a:t>
            </a:r>
            <a:endParaRPr lang="en-US" dirty="0" smtClean="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1353897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Syntax for Declaring </a:t>
            </a:r>
            <a:r>
              <a:rPr lang="en-IN" b="1" dirty="0" smtClean="0"/>
              <a:t>Interface</a:t>
            </a:r>
          </a:p>
          <a:p>
            <a:r>
              <a:rPr lang="en-IN" dirty="0" smtClean="0"/>
              <a:t>interface { </a:t>
            </a:r>
          </a:p>
          <a:p>
            <a:r>
              <a:rPr lang="en-IN" dirty="0" smtClean="0"/>
              <a:t>//methods </a:t>
            </a:r>
          </a:p>
          <a:p>
            <a:r>
              <a:rPr lang="en-IN" dirty="0" smtClean="0"/>
              <a:t>} </a:t>
            </a:r>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1295565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To use an interface in your class, append the keyword "implements" after your class name followed by the interface name</a:t>
            </a:r>
            <a:r>
              <a:rPr lang="en-US" dirty="0" smtClean="0"/>
              <a:t>.</a:t>
            </a:r>
          </a:p>
          <a:p>
            <a:r>
              <a:rPr lang="en-IN" b="1" dirty="0"/>
              <a:t>Example for Implementing </a:t>
            </a:r>
            <a:r>
              <a:rPr lang="en-IN" b="1" dirty="0" smtClean="0"/>
              <a:t>Interface</a:t>
            </a:r>
          </a:p>
          <a:p>
            <a:pPr marL="0" indent="0">
              <a:buNone/>
            </a:pPr>
            <a:r>
              <a:rPr lang="en-IN" dirty="0" smtClean="0">
                <a:solidFill>
                  <a:srgbClr val="FF0000"/>
                </a:solidFill>
              </a:rPr>
              <a:t>class Dog implements Pet</a:t>
            </a:r>
          </a:p>
          <a:p>
            <a:pPr marL="0" indent="0">
              <a:buNone/>
            </a:pPr>
            <a:r>
              <a:rPr lang="en-IN" dirty="0" smtClean="0">
                <a:solidFill>
                  <a:srgbClr val="FF0000"/>
                </a:solidFill>
              </a:rPr>
              <a:t>interface </a:t>
            </a:r>
            <a:r>
              <a:rPr lang="en-IN" dirty="0" err="1" smtClean="0">
                <a:solidFill>
                  <a:srgbClr val="FF0000"/>
                </a:solidFill>
              </a:rPr>
              <a:t>RidableAnimal</a:t>
            </a:r>
            <a:r>
              <a:rPr lang="en-IN" dirty="0" smtClean="0">
                <a:solidFill>
                  <a:srgbClr val="FF0000"/>
                </a:solidFill>
              </a:rPr>
              <a:t> extends Animal, Vehicle</a:t>
            </a:r>
            <a:endParaRPr lang="en-IN" dirty="0">
              <a:solidFill>
                <a:srgbClr val="FF0000"/>
              </a:solidFill>
            </a:endParaRPr>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1853148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fontScale="90000"/>
          </a:bodyPr>
          <a:lstStyle/>
          <a:p>
            <a:r>
              <a:rPr lang="en-US" b="1" dirty="0"/>
              <a:t>Why is an Interface required?</a:t>
            </a:r>
            <a:br>
              <a:rPr lang="en-US" b="1" dirty="0"/>
            </a:br>
            <a:endParaRPr lang="en-IN" dirty="0"/>
          </a:p>
        </p:txBody>
      </p:sp>
      <p:sp>
        <p:nvSpPr>
          <p:cNvPr id="3" name="Content Placeholder 2"/>
          <p:cNvSpPr>
            <a:spLocks noGrp="1"/>
          </p:cNvSpPr>
          <p:nvPr>
            <p:ph idx="1"/>
          </p:nvPr>
        </p:nvSpPr>
        <p:spPr>
          <a:xfrm>
            <a:off x="457200" y="908720"/>
            <a:ext cx="8229600" cy="5217443"/>
          </a:xfrm>
        </p:spPr>
        <p:txBody>
          <a:bodyPr>
            <a:normAutofit/>
          </a:bodyPr>
          <a:lstStyle/>
          <a:p>
            <a:r>
              <a:rPr lang="en-US" sz="2400" dirty="0"/>
              <a:t>To understand the concept of Java Interface better, let see an example. The class "Media Player" has two subclasses: CD player and DVD player. Each having its unique implementation method to play music</a:t>
            </a:r>
            <a:r>
              <a:rPr lang="en-US" sz="2400" dirty="0" smtClean="0"/>
              <a:t>.</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717" y="2708920"/>
            <a:ext cx="476250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2619202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abstraction</a:t>
            </a:r>
            <a:endParaRPr lang="en-IN" dirty="0"/>
          </a:p>
        </p:txBody>
      </p:sp>
      <p:sp>
        <p:nvSpPr>
          <p:cNvPr id="3" name="Content Placeholder 2"/>
          <p:cNvSpPr>
            <a:spLocks noGrp="1"/>
          </p:cNvSpPr>
          <p:nvPr>
            <p:ph idx="1"/>
          </p:nvPr>
        </p:nvSpPr>
        <p:spPr/>
        <p:txBody>
          <a:bodyPr/>
          <a:lstStyle/>
          <a:p>
            <a:r>
              <a:rPr lang="en-US" dirty="0"/>
              <a:t>Abstraction is a process of hiding the implementation details from the user. </a:t>
            </a:r>
            <a:r>
              <a:rPr lang="en-US" dirty="0" err="1"/>
              <a:t>Оnly</a:t>
            </a:r>
            <a:r>
              <a:rPr lang="en-US" dirty="0"/>
              <a:t> the functionality will be provided to the user. In Java, abstraction is achieved using abstract classes and interfaces.</a:t>
            </a: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3477284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Another class "Combo drive" is inheriting both CD and DVD (see image below). Which play method should it inherit? This may cause serious design issues. And hence, Java does not allow multiple inheritance</a:t>
            </a:r>
            <a:r>
              <a:rPr lang="en-US" dirty="0" smtClean="0"/>
              <a:t>.</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149080"/>
            <a:ext cx="405765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3948110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a:t>Now let's take another example of Dog.</a:t>
            </a:r>
          </a:p>
          <a:p>
            <a:r>
              <a:rPr lang="en-US" sz="2400" dirty="0"/>
              <a:t>Suppose you have a requirement where class "dog" inheriting class "animal" and "Pet" (see image below). But you cannot extend two classes in Java. So what would you do? The solution is Interface.</a:t>
            </a:r>
          </a:p>
          <a:p>
            <a:endParaRPr lang="en-IN"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1997" y="3789040"/>
            <a:ext cx="38100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2207527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000" dirty="0"/>
              <a:t>The rulebook for interface says,</a:t>
            </a:r>
          </a:p>
          <a:p>
            <a:r>
              <a:rPr lang="en-US" sz="2000" dirty="0"/>
              <a:t>An interface is 100% abstract class and has only abstract methods.</a:t>
            </a:r>
          </a:p>
          <a:p>
            <a:r>
              <a:rPr lang="en-US" sz="2000" dirty="0"/>
              <a:t>Class can implement any number of interfaces</a:t>
            </a:r>
            <a:r>
              <a:rPr lang="en-US" sz="2000" dirty="0" smtClean="0"/>
              <a:t>.</a:t>
            </a:r>
          </a:p>
          <a:p>
            <a:r>
              <a:rPr lang="en-US" sz="2000" dirty="0"/>
              <a:t>Class Dog can extend to class "Animal" and implement interface as "Pet</a:t>
            </a:r>
            <a:r>
              <a:rPr lang="en-US" sz="2000" dirty="0" smtClean="0"/>
              <a:t>".</a:t>
            </a:r>
          </a:p>
          <a:p>
            <a:endParaRPr lang="en-US" sz="2000" dirty="0"/>
          </a:p>
          <a:p>
            <a:endParaRPr lang="en-IN"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284984"/>
            <a:ext cx="4829175"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3459768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Java Interface Example:</a:t>
            </a:r>
            <a:br>
              <a:rPr lang="en-IN" b="1" dirty="0"/>
            </a:b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interface Pet</a:t>
            </a:r>
          </a:p>
          <a:p>
            <a:r>
              <a:rPr lang="en-IN" dirty="0" smtClean="0"/>
              <a:t>{ </a:t>
            </a:r>
          </a:p>
          <a:p>
            <a:r>
              <a:rPr lang="en-IN" dirty="0" smtClean="0"/>
              <a:t>public void test(); </a:t>
            </a:r>
          </a:p>
          <a:p>
            <a:r>
              <a:rPr lang="en-IN" dirty="0" smtClean="0"/>
              <a:t>} </a:t>
            </a:r>
          </a:p>
          <a:p>
            <a:r>
              <a:rPr lang="en-IN" dirty="0" smtClean="0"/>
              <a:t>class Dog implements Pet{</a:t>
            </a:r>
          </a:p>
          <a:p>
            <a:r>
              <a:rPr lang="en-IN" dirty="0" smtClean="0"/>
              <a:t> public void test()</a:t>
            </a:r>
          </a:p>
          <a:p>
            <a:r>
              <a:rPr lang="en-IN" dirty="0" smtClean="0"/>
              <a:t>{ </a:t>
            </a:r>
          </a:p>
          <a:p>
            <a:r>
              <a:rPr lang="en-IN" dirty="0" err="1" smtClean="0"/>
              <a:t>System.out.println</a:t>
            </a:r>
            <a:r>
              <a:rPr lang="en-IN" dirty="0" smtClean="0"/>
              <a:t>("Interface Method Implemented");</a:t>
            </a:r>
          </a:p>
          <a:p>
            <a:r>
              <a:rPr lang="en-IN" dirty="0" smtClean="0"/>
              <a:t> } </a:t>
            </a:r>
          </a:p>
          <a:p>
            <a:r>
              <a:rPr lang="en-IN" dirty="0" smtClean="0"/>
              <a:t>public static void main(String </a:t>
            </a:r>
            <a:r>
              <a:rPr lang="en-IN" dirty="0" err="1" smtClean="0"/>
              <a:t>args</a:t>
            </a:r>
            <a:r>
              <a:rPr lang="en-IN" dirty="0" smtClean="0"/>
              <a:t>[])</a:t>
            </a:r>
          </a:p>
          <a:p>
            <a:r>
              <a:rPr lang="en-IN" dirty="0" smtClean="0"/>
              <a:t>{</a:t>
            </a:r>
          </a:p>
          <a:p>
            <a:r>
              <a:rPr lang="en-IN" dirty="0" smtClean="0"/>
              <a:t> Pet p = new Dog();</a:t>
            </a:r>
          </a:p>
          <a:p>
            <a:r>
              <a:rPr lang="en-IN" dirty="0" smtClean="0"/>
              <a:t> </a:t>
            </a:r>
            <a:r>
              <a:rPr lang="en-IN" dirty="0" err="1" smtClean="0"/>
              <a:t>p.test</a:t>
            </a:r>
            <a:r>
              <a:rPr lang="en-IN" dirty="0" smtClean="0"/>
              <a:t>();</a:t>
            </a:r>
          </a:p>
          <a:p>
            <a:r>
              <a:rPr lang="en-IN" dirty="0" smtClean="0"/>
              <a:t> } }</a:t>
            </a: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2522921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 between Class and Interface</a:t>
            </a:r>
            <a:br>
              <a:rPr lang="en-US" b="1"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6302132"/>
              </p:ext>
            </p:extLst>
          </p:nvPr>
        </p:nvGraphicFramePr>
        <p:xfrm>
          <a:off x="899592" y="1628800"/>
          <a:ext cx="7477126" cy="3960440"/>
        </p:xfrm>
        <a:graphic>
          <a:graphicData uri="http://schemas.openxmlformats.org/drawingml/2006/table">
            <a:tbl>
              <a:tblPr/>
              <a:tblGrid>
                <a:gridCol w="3738563"/>
                <a:gridCol w="3738563"/>
              </a:tblGrid>
              <a:tr h="602676">
                <a:tc>
                  <a:txBody>
                    <a:bodyPr/>
                    <a:lstStyle/>
                    <a:p>
                      <a:pPr algn="l" fontAlgn="t"/>
                      <a:r>
                        <a:rPr lang="en-IN" b="1">
                          <a:effectLst/>
                        </a:rPr>
                        <a:t>Class</a:t>
                      </a:r>
                    </a:p>
                  </a:txBody>
                  <a:tcPr marL="76200" marR="76200" marT="76200" marB="76200">
                    <a:lnL w="9525" cap="flat" cmpd="sng" algn="ctr">
                      <a:solidFill>
                        <a:srgbClr val="7835A0"/>
                      </a:solidFill>
                      <a:prstDash val="solid"/>
                      <a:round/>
                      <a:headEnd type="none" w="med" len="med"/>
                      <a:tailEnd type="none" w="med" len="med"/>
                    </a:lnL>
                    <a:lnR w="9525" cap="flat" cmpd="sng" algn="ctr">
                      <a:solidFill>
                        <a:srgbClr val="7835A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IN" b="1">
                          <a:effectLst/>
                        </a:rPr>
                        <a:t>Interface</a:t>
                      </a:r>
                    </a:p>
                  </a:txBody>
                  <a:tcPr marL="76200" marR="76200" marT="76200" marB="76200">
                    <a:lnL w="9525" cap="flat" cmpd="sng" algn="ctr">
                      <a:solidFill>
                        <a:srgbClr val="7835A0"/>
                      </a:solidFill>
                      <a:prstDash val="solid"/>
                      <a:round/>
                      <a:headEnd type="none" w="med" len="med"/>
                      <a:tailEnd type="none" w="med" len="med"/>
                    </a:lnL>
                    <a:lnR w="12700" cap="flat" cmpd="sng" algn="ctr">
                      <a:solidFill>
                        <a:srgbClr val="C040B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r>
              <a:tr h="990110">
                <a:tc>
                  <a:txBody>
                    <a:bodyPr/>
                    <a:lstStyle/>
                    <a:p>
                      <a:pPr algn="l" fontAlgn="t"/>
                      <a:r>
                        <a:rPr lang="en-US">
                          <a:effectLst/>
                        </a:rPr>
                        <a:t>In class, you can instantiate variable and create an object.</a:t>
                      </a:r>
                    </a:p>
                  </a:txBody>
                  <a:tcPr marL="76200" marR="76200" marT="76200" marB="76200">
                    <a:lnL w="12700" cap="flat" cmpd="sng" algn="ctr">
                      <a:solidFill>
                        <a:srgbClr val="501ABB"/>
                      </a:solidFill>
                      <a:prstDash val="solid"/>
                      <a:round/>
                      <a:headEnd type="none" w="med" len="med"/>
                      <a:tailEnd type="none" w="med" len="med"/>
                    </a:lnL>
                    <a:lnR w="12700" cap="flat" cmpd="sng" algn="ctr">
                      <a:solidFill>
                        <a:srgbClr val="F072B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In an interface, you can't instantiate variable and create an object.</a:t>
                      </a:r>
                    </a:p>
                  </a:txBody>
                  <a:tcPr marL="76200" marR="76200" marT="76200" marB="76200">
                    <a:lnL w="12700" cap="flat" cmpd="sng" algn="ctr">
                      <a:solidFill>
                        <a:srgbClr val="F072BF"/>
                      </a:solidFill>
                      <a:prstDash val="solid"/>
                      <a:round/>
                      <a:headEnd type="none" w="med" len="med"/>
                      <a:tailEnd type="none" w="med" len="med"/>
                    </a:lnL>
                    <a:lnR w="12700" cap="flat" cmpd="sng" algn="ctr">
                      <a:solidFill>
                        <a:srgbClr val="A073B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377544">
                <a:tc>
                  <a:txBody>
                    <a:bodyPr/>
                    <a:lstStyle/>
                    <a:p>
                      <a:pPr algn="l" fontAlgn="t"/>
                      <a:r>
                        <a:rPr lang="en-US">
                          <a:effectLst/>
                        </a:rPr>
                        <a:t>Class can contain concrete(with implementation) methods</a:t>
                      </a:r>
                    </a:p>
                  </a:txBody>
                  <a:tcPr marL="76200" marR="76200" marT="76200" marB="76200">
                    <a:lnL w="12700" cap="flat" cmpd="sng" algn="ctr">
                      <a:solidFill>
                        <a:srgbClr val="501ABB"/>
                      </a:solidFill>
                      <a:prstDash val="solid"/>
                      <a:round/>
                      <a:headEnd type="none" w="med" len="med"/>
                      <a:tailEnd type="none" w="med" len="med"/>
                    </a:lnL>
                    <a:lnR w="12700" cap="flat" cmpd="sng" algn="ctr">
                      <a:solidFill>
                        <a:srgbClr val="F072B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effectLst/>
                        </a:rPr>
                        <a:t>The interface cannot contain concrete(with implementation) methods</a:t>
                      </a:r>
                    </a:p>
                  </a:txBody>
                  <a:tcPr marL="76200" marR="76200" marT="76200" marB="76200">
                    <a:lnL w="12700" cap="flat" cmpd="sng" algn="ctr">
                      <a:solidFill>
                        <a:srgbClr val="F072BF"/>
                      </a:solidFill>
                      <a:prstDash val="solid"/>
                      <a:round/>
                      <a:headEnd type="none" w="med" len="med"/>
                      <a:tailEnd type="none" w="med" len="med"/>
                    </a:lnL>
                    <a:lnR w="12700" cap="flat" cmpd="sng" algn="ctr">
                      <a:solidFill>
                        <a:srgbClr val="A073B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990110">
                <a:tc>
                  <a:txBody>
                    <a:bodyPr/>
                    <a:lstStyle/>
                    <a:p>
                      <a:pPr algn="l" fontAlgn="t"/>
                      <a:r>
                        <a:rPr lang="en-US">
                          <a:effectLst/>
                        </a:rPr>
                        <a:t>The access specifiers used with classes are private, protected and public.</a:t>
                      </a:r>
                    </a:p>
                  </a:txBody>
                  <a:tcPr marL="76200" marR="76200" marT="76200" marB="76200">
                    <a:lnL w="12700" cap="flat" cmpd="sng" algn="ctr">
                      <a:solidFill>
                        <a:srgbClr val="501ABB"/>
                      </a:solidFill>
                      <a:prstDash val="solid"/>
                      <a:round/>
                      <a:headEnd type="none" w="med" len="med"/>
                      <a:tailEnd type="none" w="med" len="med"/>
                    </a:lnL>
                    <a:lnR w="12700" cap="flat" cmpd="sng" algn="ctr">
                      <a:solidFill>
                        <a:srgbClr val="F072BF"/>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A073BF"/>
                      </a:solidFill>
                      <a:prstDash val="solid"/>
                      <a:round/>
                      <a:headEnd type="none" w="med" len="med"/>
                      <a:tailEnd type="none" w="med" len="med"/>
                    </a:lnB>
                    <a:solidFill>
                      <a:srgbClr val="FFFFFF"/>
                    </a:solidFill>
                  </a:tcPr>
                </a:tc>
                <a:tc>
                  <a:txBody>
                    <a:bodyPr/>
                    <a:lstStyle/>
                    <a:p>
                      <a:pPr algn="l" fontAlgn="t"/>
                      <a:r>
                        <a:rPr lang="en-US" dirty="0">
                          <a:effectLst/>
                        </a:rPr>
                        <a:t>In Interface only one </a:t>
                      </a:r>
                      <a:r>
                        <a:rPr lang="en-US" dirty="0" err="1">
                          <a:effectLst/>
                        </a:rPr>
                        <a:t>specifier</a:t>
                      </a:r>
                      <a:r>
                        <a:rPr lang="en-US" dirty="0">
                          <a:effectLst/>
                        </a:rPr>
                        <a:t> is used- Public.</a:t>
                      </a:r>
                    </a:p>
                  </a:txBody>
                  <a:tcPr marL="76200" marR="76200" marT="76200" marB="76200">
                    <a:lnL w="12700" cap="flat" cmpd="sng" algn="ctr">
                      <a:solidFill>
                        <a:srgbClr val="F072BF"/>
                      </a:solidFill>
                      <a:prstDash val="solid"/>
                      <a:round/>
                      <a:headEnd type="none" w="med" len="med"/>
                      <a:tailEnd type="none" w="med" len="med"/>
                    </a:lnL>
                    <a:lnR w="12700" cap="flat" cmpd="sng" algn="ctr">
                      <a:solidFill>
                        <a:srgbClr val="A073BF"/>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C040B3"/>
                      </a:solidFill>
                      <a:prstDash val="solid"/>
                      <a:round/>
                      <a:headEnd type="none" w="med" len="med"/>
                      <a:tailEnd type="none" w="med" len="med"/>
                    </a:lnB>
                    <a:solidFill>
                      <a:srgbClr val="FFFFFF"/>
                    </a:solidFill>
                  </a:tcPr>
                </a:tc>
              </a:tr>
            </a:tbl>
          </a:graphicData>
        </a:graphic>
      </p:graphicFrame>
      <p:sp>
        <p:nvSpPr>
          <p:cNvPr id="5" name="Footer Placeholder 4"/>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3502080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US" sz="3200" b="1" dirty="0"/>
              <a:t>When to use Interface and Abstract Class?</a:t>
            </a:r>
            <a:br>
              <a:rPr lang="en-US" sz="3200" b="1" dirty="0"/>
            </a:br>
            <a:endParaRPr lang="en-IN" sz="3200" dirty="0"/>
          </a:p>
        </p:txBody>
      </p:sp>
      <p:sp>
        <p:nvSpPr>
          <p:cNvPr id="3" name="Content Placeholder 2"/>
          <p:cNvSpPr>
            <a:spLocks noGrp="1"/>
          </p:cNvSpPr>
          <p:nvPr>
            <p:ph idx="1"/>
          </p:nvPr>
        </p:nvSpPr>
        <p:spPr/>
        <p:txBody>
          <a:bodyPr/>
          <a:lstStyle/>
          <a:p>
            <a:r>
              <a:rPr lang="en-US" dirty="0"/>
              <a:t>Use an abstract class when a template needs to be defined for a group of subclasses</a:t>
            </a:r>
          </a:p>
          <a:p>
            <a:r>
              <a:rPr lang="en-US" dirty="0"/>
              <a:t>Use an interface when a role needs to be defined for other classes, regardless of the inheritance tree of these classes</a:t>
            </a:r>
          </a:p>
          <a:p>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3212545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US" sz="2800" b="1" dirty="0"/>
              <a:t>Must know facts about Interface</a:t>
            </a:r>
            <a:br>
              <a:rPr lang="en-US" sz="2800" b="1" dirty="0"/>
            </a:br>
            <a:endParaRPr lang="en-IN" sz="2800" dirty="0"/>
          </a:p>
        </p:txBody>
      </p:sp>
      <p:sp>
        <p:nvSpPr>
          <p:cNvPr id="3" name="Content Placeholder 2"/>
          <p:cNvSpPr>
            <a:spLocks noGrp="1"/>
          </p:cNvSpPr>
          <p:nvPr>
            <p:ph idx="1"/>
          </p:nvPr>
        </p:nvSpPr>
        <p:spPr>
          <a:xfrm>
            <a:off x="457200" y="908720"/>
            <a:ext cx="8229600" cy="5217443"/>
          </a:xfrm>
        </p:spPr>
        <p:txBody>
          <a:bodyPr>
            <a:noAutofit/>
          </a:bodyPr>
          <a:lstStyle/>
          <a:p>
            <a:r>
              <a:rPr lang="en-US" sz="1800" dirty="0"/>
              <a:t>A Java class can implement multiple Java Interfaces. It is necessary that the class must implement all the methods declared in the interfaces.</a:t>
            </a:r>
          </a:p>
          <a:p>
            <a:r>
              <a:rPr lang="en-US" sz="1800" dirty="0"/>
              <a:t>Class should override all the abstract methods declared in the interface</a:t>
            </a:r>
          </a:p>
          <a:p>
            <a:r>
              <a:rPr lang="en-US" sz="1800" dirty="0"/>
              <a:t>The interface allows sending a message to an object without concerning which classes it belongs.</a:t>
            </a:r>
          </a:p>
          <a:p>
            <a:r>
              <a:rPr lang="en-US" sz="1800" dirty="0"/>
              <a:t>Class needs to provide functionality for the methods declared in the interface.</a:t>
            </a:r>
          </a:p>
          <a:p>
            <a:r>
              <a:rPr lang="en-US" sz="1800" dirty="0"/>
              <a:t>All methods in an interface are implicitly public and abstract</a:t>
            </a:r>
          </a:p>
          <a:p>
            <a:r>
              <a:rPr lang="en-US" sz="1800" dirty="0"/>
              <a:t>An interface cannot be instantiated</a:t>
            </a:r>
          </a:p>
          <a:p>
            <a:r>
              <a:rPr lang="en-US" sz="1800" dirty="0"/>
              <a:t>An interface reference can point to objects of its implementing classes</a:t>
            </a:r>
          </a:p>
          <a:p>
            <a:r>
              <a:rPr lang="en-US" sz="1800" dirty="0"/>
              <a:t>An interface can extend from one or many interfaces. Class can extend only one class but implement any number of interfaces</a:t>
            </a:r>
          </a:p>
          <a:p>
            <a:r>
              <a:rPr lang="en-US" sz="1800" dirty="0"/>
              <a:t>An interface cannot implement another Interface. It has to extend another interface if needed.</a:t>
            </a:r>
          </a:p>
          <a:p>
            <a:r>
              <a:rPr lang="en-US" sz="1800" dirty="0"/>
              <a:t>An interface which is declared inside another interface is referred as nested interface</a:t>
            </a:r>
          </a:p>
          <a:p>
            <a:r>
              <a:rPr lang="en-US" sz="1800" dirty="0"/>
              <a:t>At the time of declaration, interface variable must be initialized. Otherwise, the compiler will throw an error.</a:t>
            </a:r>
          </a:p>
          <a:p>
            <a:r>
              <a:rPr lang="en-US" sz="1800" dirty="0"/>
              <a:t>The class cannot implement two interfaces in java that have methods with same name but different return type.</a:t>
            </a:r>
          </a:p>
          <a:p>
            <a:endParaRPr lang="en-IN" sz="1800"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3177173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the use of interface in Java?</a:t>
            </a:r>
            <a:br>
              <a:rPr lang="en-US" b="1" dirty="0"/>
            </a:br>
            <a:endParaRPr lang="en-IN" dirty="0"/>
          </a:p>
        </p:txBody>
      </p:sp>
      <p:sp>
        <p:nvSpPr>
          <p:cNvPr id="3" name="Content Placeholder 2"/>
          <p:cNvSpPr>
            <a:spLocks noGrp="1"/>
          </p:cNvSpPr>
          <p:nvPr>
            <p:ph idx="1"/>
          </p:nvPr>
        </p:nvSpPr>
        <p:spPr/>
        <p:txBody>
          <a:bodyPr>
            <a:normAutofit lnSpcReduction="10000"/>
          </a:bodyPr>
          <a:lstStyle/>
          <a:p>
            <a:r>
              <a:rPr lang="en-US" dirty="0"/>
              <a:t>As mentioned above they are used for full abstraction. Since methods in interfaces do not have body, they have to be implemented by the class before you can access them. The class that implements interface must implement all the methods of that interface. Also, java programming language does not allow you to extend more than one class, However you can implement more than one interfaces in your class.</a:t>
            </a: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857792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To access the interface methods, the interface must be "implemented" (</a:t>
            </a:r>
            <a:r>
              <a:rPr lang="en-US" sz="2400" dirty="0" err="1"/>
              <a:t>kinda</a:t>
            </a:r>
            <a:r>
              <a:rPr lang="en-US" sz="2400" dirty="0"/>
              <a:t> like inherited) by another class with the </a:t>
            </a:r>
            <a:r>
              <a:rPr lang="en-US" sz="2400" dirty="0" smtClean="0"/>
              <a:t>implements</a:t>
            </a:r>
            <a:r>
              <a:rPr lang="en-US" sz="2400" dirty="0"/>
              <a:t> keyword (instead of </a:t>
            </a:r>
            <a:r>
              <a:rPr lang="en-US" sz="2400" dirty="0" smtClean="0"/>
              <a:t>extends</a:t>
            </a:r>
            <a:r>
              <a:rPr lang="en-US" sz="2400" dirty="0"/>
              <a:t>). The body of the interface method is provided by the "implement" class:</a:t>
            </a:r>
            <a:endParaRPr lang="en-IN" sz="2400" dirty="0"/>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a:off x="755576" y="1628800"/>
            <a:ext cx="3816424" cy="504056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p>
          <a:p>
            <a:r>
              <a:rPr lang="en-IN" dirty="0" smtClean="0"/>
              <a:t>// </a:t>
            </a:r>
            <a:r>
              <a:rPr lang="en-IN" dirty="0"/>
              <a:t>Interface</a:t>
            </a:r>
            <a:br>
              <a:rPr lang="en-IN" dirty="0"/>
            </a:br>
            <a:r>
              <a:rPr lang="en-IN" dirty="0" err="1"/>
              <a:t>interface</a:t>
            </a:r>
            <a:r>
              <a:rPr lang="en-IN" dirty="0"/>
              <a:t> Animal {</a:t>
            </a:r>
            <a:r>
              <a:rPr lang="en-IN" dirty="0" smtClean="0"/>
              <a:t/>
            </a:r>
            <a:br>
              <a:rPr lang="en-IN" dirty="0" smtClean="0"/>
            </a:br>
            <a:r>
              <a:rPr lang="en-IN" dirty="0"/>
              <a:t>  public void </a:t>
            </a:r>
            <a:r>
              <a:rPr lang="en-IN" dirty="0" err="1"/>
              <a:t>animalSound</a:t>
            </a:r>
            <a:r>
              <a:rPr lang="en-IN" dirty="0"/>
              <a:t>(); // interface method (does not have a body)</a:t>
            </a:r>
            <a:br>
              <a:rPr lang="en-IN" dirty="0"/>
            </a:br>
            <a:r>
              <a:rPr lang="en-IN" dirty="0"/>
              <a:t>  public void sleep(); // interface method (does not have a body)</a:t>
            </a:r>
            <a:br>
              <a:rPr lang="en-IN" dirty="0"/>
            </a:br>
            <a:r>
              <a:rPr lang="en-IN" dirty="0"/>
              <a:t>}</a:t>
            </a:r>
            <a:r>
              <a:rPr lang="en-IN" dirty="0" smtClean="0"/>
              <a:t/>
            </a:r>
            <a:br>
              <a:rPr lang="en-IN" dirty="0" smtClean="0"/>
            </a:br>
            <a:r>
              <a:rPr lang="en-IN" dirty="0" smtClean="0"/>
              <a:t/>
            </a:r>
            <a:br>
              <a:rPr lang="en-IN" dirty="0" smtClean="0"/>
            </a:br>
            <a:r>
              <a:rPr lang="en-IN" dirty="0"/>
              <a:t>// Pig "implements" the Animal interface</a:t>
            </a:r>
            <a:br>
              <a:rPr lang="en-IN" dirty="0"/>
            </a:br>
            <a:r>
              <a:rPr lang="en-IN" dirty="0"/>
              <a:t>class Pig </a:t>
            </a:r>
            <a:r>
              <a:rPr lang="en-IN" b="1" dirty="0"/>
              <a:t>implements</a:t>
            </a:r>
            <a:r>
              <a:rPr lang="en-IN" dirty="0"/>
              <a:t> Animal {</a:t>
            </a:r>
            <a:r>
              <a:rPr lang="en-IN" dirty="0" smtClean="0"/>
              <a:t/>
            </a:r>
            <a:br>
              <a:rPr lang="en-IN" dirty="0" smtClean="0"/>
            </a:br>
            <a:r>
              <a:rPr lang="en-IN" dirty="0"/>
              <a:t>  public void </a:t>
            </a:r>
            <a:r>
              <a:rPr lang="en-IN" dirty="0" err="1"/>
              <a:t>animalSound</a:t>
            </a:r>
            <a:r>
              <a:rPr lang="en-IN" dirty="0"/>
              <a:t>() {</a:t>
            </a:r>
            <a:r>
              <a:rPr lang="en-IN" dirty="0" smtClean="0"/>
              <a:t/>
            </a:r>
            <a:br>
              <a:rPr lang="en-IN" dirty="0" smtClean="0"/>
            </a:br>
            <a:r>
              <a:rPr lang="en-IN" dirty="0"/>
              <a:t>    // The body of </a:t>
            </a:r>
            <a:r>
              <a:rPr lang="en-IN" dirty="0" err="1"/>
              <a:t>animalSound</a:t>
            </a:r>
            <a:r>
              <a:rPr lang="en-IN" dirty="0"/>
              <a:t>() is provided here</a:t>
            </a:r>
            <a:br>
              <a:rPr lang="en-IN" dirty="0"/>
            </a:br>
            <a:r>
              <a:rPr lang="en-IN" dirty="0"/>
              <a:t>    </a:t>
            </a:r>
            <a:r>
              <a:rPr lang="en-IN" dirty="0" err="1"/>
              <a:t>System.out.println</a:t>
            </a:r>
            <a:r>
              <a:rPr lang="en-IN" dirty="0"/>
              <a:t>("The pig says: wee wee");</a:t>
            </a:r>
            <a:r>
              <a:rPr lang="en-IN" dirty="0" smtClean="0"/>
              <a:t/>
            </a:r>
            <a:br>
              <a:rPr lang="en-IN" dirty="0" smtClean="0"/>
            </a:br>
            <a:r>
              <a:rPr lang="en-IN" dirty="0"/>
              <a:t>  }</a:t>
            </a:r>
            <a:r>
              <a:rPr lang="en-IN" dirty="0" smtClean="0"/>
              <a:t/>
            </a:r>
            <a:br>
              <a:rPr lang="en-IN" dirty="0" smtClean="0"/>
            </a:br>
            <a:r>
              <a:rPr lang="en-IN" dirty="0"/>
              <a:t> </a:t>
            </a:r>
            <a:endParaRPr lang="en-IN" dirty="0">
              <a:solidFill>
                <a:srgbClr val="002060"/>
              </a:solidFill>
            </a:endParaRPr>
          </a:p>
        </p:txBody>
      </p:sp>
      <p:sp>
        <p:nvSpPr>
          <p:cNvPr id="5" name="Rectangle 4"/>
          <p:cNvSpPr/>
          <p:nvPr/>
        </p:nvSpPr>
        <p:spPr>
          <a:xfrm>
            <a:off x="4860032" y="1628800"/>
            <a:ext cx="3744416" cy="504056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 public void sleep() {</a:t>
            </a:r>
            <a:br>
              <a:rPr lang="en-IN" dirty="0" smtClean="0"/>
            </a:br>
            <a:r>
              <a:rPr lang="en-IN" dirty="0" smtClean="0"/>
              <a:t>    // The body of sleep() is provided here</a:t>
            </a:r>
            <a:br>
              <a:rPr lang="en-IN" dirty="0" smtClean="0"/>
            </a:br>
            <a:r>
              <a:rPr lang="en-IN" dirty="0" smtClean="0"/>
              <a:t>    </a:t>
            </a:r>
            <a:r>
              <a:rPr lang="en-IN" dirty="0" err="1" smtClean="0"/>
              <a:t>System.out.println</a:t>
            </a:r>
            <a:r>
              <a:rPr lang="en-IN" dirty="0" smtClean="0"/>
              <a:t>("</a:t>
            </a:r>
            <a:r>
              <a:rPr lang="en-IN" dirty="0" err="1" smtClean="0"/>
              <a:t>Zzz</a:t>
            </a:r>
            <a:r>
              <a:rPr lang="en-IN" dirty="0" smtClean="0"/>
              <a:t>");</a:t>
            </a:r>
            <a:br>
              <a:rPr lang="en-IN" dirty="0" smtClean="0"/>
            </a:br>
            <a:r>
              <a:rPr lang="en-IN" dirty="0" smtClean="0"/>
              <a:t>  }</a:t>
            </a:r>
            <a:br>
              <a:rPr lang="en-IN" dirty="0" smtClean="0"/>
            </a:br>
            <a:r>
              <a:rPr lang="en-IN" dirty="0" smtClean="0"/>
              <a:t>}</a:t>
            </a:r>
            <a:br>
              <a:rPr lang="en-IN" dirty="0" smtClean="0"/>
            </a:br>
            <a:r>
              <a:rPr lang="en-IN" dirty="0" smtClean="0"/>
              <a:t/>
            </a:r>
            <a:br>
              <a:rPr lang="en-IN" dirty="0" smtClean="0"/>
            </a:br>
            <a:r>
              <a:rPr lang="en-IN" dirty="0" smtClean="0"/>
              <a:t>class </a:t>
            </a:r>
            <a:r>
              <a:rPr lang="en-IN" dirty="0" err="1" smtClean="0"/>
              <a:t>MyMainClass</a:t>
            </a:r>
            <a:r>
              <a:rPr lang="en-IN" dirty="0" smtClean="0"/>
              <a:t> {</a:t>
            </a:r>
            <a:br>
              <a:rPr lang="en-IN" dirty="0" smtClean="0"/>
            </a:br>
            <a:r>
              <a:rPr lang="en-IN" dirty="0" smtClean="0"/>
              <a:t>  public static void main(String[] </a:t>
            </a:r>
            <a:r>
              <a:rPr lang="en-IN" dirty="0" err="1" smtClean="0"/>
              <a:t>args</a:t>
            </a:r>
            <a:r>
              <a:rPr lang="en-IN" dirty="0" smtClean="0"/>
              <a:t>) {</a:t>
            </a:r>
            <a:br>
              <a:rPr lang="en-IN" dirty="0" smtClean="0"/>
            </a:br>
            <a:r>
              <a:rPr lang="en-IN" dirty="0" smtClean="0"/>
              <a:t>    Pig </a:t>
            </a:r>
            <a:r>
              <a:rPr lang="en-IN" dirty="0" err="1" smtClean="0"/>
              <a:t>myPig</a:t>
            </a:r>
            <a:r>
              <a:rPr lang="en-IN" dirty="0" smtClean="0"/>
              <a:t> = new Pig();  // Create a Pig object</a:t>
            </a:r>
            <a:br>
              <a:rPr lang="en-IN" dirty="0" smtClean="0"/>
            </a:br>
            <a:r>
              <a:rPr lang="en-IN" dirty="0" smtClean="0"/>
              <a:t>    </a:t>
            </a:r>
            <a:r>
              <a:rPr lang="en-IN" dirty="0" err="1" smtClean="0"/>
              <a:t>myPig.animalSound</a:t>
            </a:r>
            <a:r>
              <a:rPr lang="en-IN" dirty="0" smtClean="0"/>
              <a:t>();</a:t>
            </a:r>
            <a:br>
              <a:rPr lang="en-IN" dirty="0" smtClean="0"/>
            </a:br>
            <a:r>
              <a:rPr lang="en-IN" dirty="0" smtClean="0"/>
              <a:t>    </a:t>
            </a:r>
            <a:r>
              <a:rPr lang="en-IN" dirty="0" err="1" smtClean="0"/>
              <a:t>myPig.sleep</a:t>
            </a:r>
            <a:r>
              <a:rPr lang="en-IN" dirty="0" smtClean="0"/>
              <a:t>();</a:t>
            </a:r>
            <a:br>
              <a:rPr lang="en-IN" dirty="0" smtClean="0"/>
            </a:br>
            <a:r>
              <a:rPr lang="en-IN" dirty="0" smtClean="0"/>
              <a:t>  }</a:t>
            </a:r>
            <a:br>
              <a:rPr lang="en-IN" dirty="0" smtClean="0"/>
            </a:br>
            <a:r>
              <a:rPr lang="en-IN" dirty="0" smtClean="0"/>
              <a:t>}</a:t>
            </a:r>
            <a:endParaRPr lang="en-IN" dirty="0" smtClean="0">
              <a:solidFill>
                <a:srgbClr val="002060"/>
              </a:solidFill>
            </a:endParaRPr>
          </a:p>
          <a:p>
            <a:pPr algn="ctr"/>
            <a:endParaRPr lang="en-IN" dirty="0"/>
          </a:p>
        </p:txBody>
      </p:sp>
      <p:sp>
        <p:nvSpPr>
          <p:cNvPr id="6" name="Footer Placeholder 5"/>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3932188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4042580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endParaRPr lang="en-IN" dirty="0"/>
          </a:p>
        </p:txBody>
      </p:sp>
      <p:sp>
        <p:nvSpPr>
          <p:cNvPr id="3" name="Content Placeholder 2"/>
          <p:cNvSpPr>
            <a:spLocks noGrp="1"/>
          </p:cNvSpPr>
          <p:nvPr>
            <p:ph idx="1"/>
          </p:nvPr>
        </p:nvSpPr>
        <p:spPr>
          <a:xfrm>
            <a:off x="467544" y="1124744"/>
            <a:ext cx="8229600" cy="4525963"/>
          </a:xfrm>
        </p:spPr>
        <p:txBody>
          <a:bodyPr>
            <a:noAutofit/>
          </a:bodyPr>
          <a:lstStyle/>
          <a:p>
            <a:r>
              <a:rPr lang="en-US" sz="2400" dirty="0"/>
              <a:t>All programming languages provide abstractions. It can be argued that the complexity of the problems you’re able to solve is directly related to the kind and quality of abstraction. An essential element of object-oriented programming is an abstraction. Humans manage complexity through abstraction. When you drive your car you do not have to be concerned with the exact internal working of your car(unless you are a mechanic). What you are concerned with is interacting with your car via its interfaces like steering wheel, brake pedal, accelerator pedal etc. Various manufacturers  of car have different implementation of the car working but its basic interface has not changed (i.e. you still use the steering wheel, brake pedal, accelerator pedal </a:t>
            </a:r>
            <a:r>
              <a:rPr lang="en-US" sz="2400" dirty="0" err="1"/>
              <a:t>etc</a:t>
            </a:r>
            <a:r>
              <a:rPr lang="en-US" sz="2400" dirty="0"/>
              <a:t> to interact with your car). Hence the knowledge you have of your car is abstract.</a:t>
            </a:r>
            <a:endParaRPr lang="en-IN" sz="2400"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1250916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dirty="0"/>
              <a:t>A powerful way to manage abstraction is through the use of hierarchical classifications. This allows you to layer the semantics of complex systems, breaking them into more manageable pieces. From the outside, a car is a single object. Once inside, you see that the car consists of several subsystems: steering, brakes, sound system, seat belts, heating, cellular phone, and so on. In turn, each of these subsystems is made up of more specialized units. For instance, the sound system consists of a radio, a CD player, and/or a tape player. The point is that you manage the complexity of the car (or any other complex system)through the use of hierarchical abstractions.</a:t>
            </a: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279260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t>An abstract class is something which is incomplete and you can not create an instance of the abstract class. If you want to use it you need to make it complete or concrete by extending it. A class is called concrete if it does not contain any abstract method and implements all abstract method inherited from abstract class or interface it has implemented or extended. By the way, Java has a concept of abstract classes, abstract method but a variable can not be abstract in Java.</a:t>
            </a: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1122450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Let's take an example of Java Abstract Class called Vehicle. When I am creating a class called Vehicle, I know there should be methods like start() and Stop() but don't know start and stop mechanism of every vehicle since they could have different start and stop mechanism </a:t>
            </a:r>
            <a:r>
              <a:rPr lang="en-US" dirty="0" err="1"/>
              <a:t>e.g</a:t>
            </a:r>
            <a:r>
              <a:rPr lang="en-US" dirty="0"/>
              <a:t> some can be started by a kick or some can be by pressing buttons.</a:t>
            </a: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1203843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advantage of Abstraction is if there is a new type of vehicle introduced we might just need to add one class which extends Vehicle Abstract class and implement specific methods.  The interface of start and stop method would be same.</a:t>
            </a:r>
            <a:endParaRPr lang="en-IN" dirty="0"/>
          </a:p>
        </p:txBody>
      </p:sp>
      <p:sp>
        <p:nvSpPr>
          <p:cNvPr id="4" name="Footer Placeholder 3"/>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57067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a:off x="899592" y="548680"/>
            <a:ext cx="6336704" cy="604867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t>package </a:t>
            </a:r>
            <a:r>
              <a:rPr lang="en-IN" sz="2000" dirty="0" err="1"/>
              <a:t>oopsconcept</a:t>
            </a:r>
            <a:r>
              <a:rPr lang="en-IN" sz="2000" dirty="0"/>
              <a:t>; </a:t>
            </a:r>
            <a:endParaRPr lang="en-IN" sz="2000" dirty="0" smtClean="0"/>
          </a:p>
          <a:p>
            <a:r>
              <a:rPr lang="en-IN" sz="2000" dirty="0" smtClean="0"/>
              <a:t>public </a:t>
            </a:r>
            <a:r>
              <a:rPr lang="en-IN" sz="2000" dirty="0"/>
              <a:t>abstract class </a:t>
            </a:r>
            <a:r>
              <a:rPr lang="en-IN" sz="2000" dirty="0" err="1"/>
              <a:t>VehicleAbstract</a:t>
            </a:r>
            <a:r>
              <a:rPr lang="en-IN" sz="2000" dirty="0"/>
              <a:t> { public abstract void start</a:t>
            </a:r>
            <a:r>
              <a:rPr lang="en-IN" sz="2000" dirty="0" smtClean="0"/>
              <a:t>();</a:t>
            </a:r>
          </a:p>
          <a:p>
            <a:r>
              <a:rPr lang="en-IN" sz="2000" dirty="0" smtClean="0"/>
              <a:t> </a:t>
            </a:r>
            <a:r>
              <a:rPr lang="en-IN" sz="2000" dirty="0"/>
              <a:t>public void stop(){ </a:t>
            </a:r>
            <a:r>
              <a:rPr lang="en-IN" sz="2000" dirty="0" err="1"/>
              <a:t>System.out.println</a:t>
            </a:r>
            <a:r>
              <a:rPr lang="en-IN" sz="2000" dirty="0"/>
              <a:t>("Stopping Vehicle in abstract class"); </a:t>
            </a:r>
            <a:endParaRPr lang="en-IN" sz="2000" dirty="0" smtClean="0"/>
          </a:p>
          <a:p>
            <a:r>
              <a:rPr lang="en-IN" sz="2000" dirty="0" smtClean="0"/>
              <a:t>}</a:t>
            </a:r>
          </a:p>
          <a:p>
            <a:r>
              <a:rPr lang="en-IN" sz="2000" dirty="0" smtClean="0"/>
              <a:t> } </a:t>
            </a:r>
            <a:r>
              <a:rPr lang="en-IN" sz="2000" dirty="0"/>
              <a:t>class </a:t>
            </a:r>
            <a:r>
              <a:rPr lang="en-IN" sz="2000" dirty="0" err="1"/>
              <a:t>TwoWheeler</a:t>
            </a:r>
            <a:r>
              <a:rPr lang="en-IN" sz="2000" dirty="0"/>
              <a:t> extends </a:t>
            </a:r>
            <a:r>
              <a:rPr lang="en-IN" sz="2000" dirty="0" err="1"/>
              <a:t>VehicleAbstract</a:t>
            </a:r>
            <a:r>
              <a:rPr lang="en-IN" sz="2000" dirty="0"/>
              <a:t>{ @Override </a:t>
            </a:r>
            <a:r>
              <a:rPr lang="en-IN" sz="2000" dirty="0" smtClean="0"/>
              <a:t>//</a:t>
            </a:r>
          </a:p>
          <a:p>
            <a:r>
              <a:rPr lang="en-IN" sz="2000" dirty="0" smtClean="0"/>
              <a:t>public </a:t>
            </a:r>
            <a:r>
              <a:rPr lang="en-IN" sz="2000" dirty="0"/>
              <a:t>void start() </a:t>
            </a:r>
            <a:endParaRPr lang="en-IN" sz="2000" dirty="0" smtClean="0"/>
          </a:p>
          <a:p>
            <a:r>
              <a:rPr lang="en-IN" sz="2000" dirty="0" smtClean="0"/>
              <a:t>{ </a:t>
            </a:r>
            <a:r>
              <a:rPr lang="en-IN" sz="2000" dirty="0" err="1"/>
              <a:t>System.out.println</a:t>
            </a:r>
            <a:r>
              <a:rPr lang="en-IN" sz="2000" dirty="0"/>
              <a:t>("Starting Two Wheeler"); </a:t>
            </a:r>
            <a:endParaRPr lang="en-IN" sz="2000" dirty="0" smtClean="0"/>
          </a:p>
          <a:p>
            <a:r>
              <a:rPr lang="en-IN" sz="2000" dirty="0" smtClean="0"/>
              <a:t>w </a:t>
            </a:r>
          </a:p>
          <a:p>
            <a:r>
              <a:rPr lang="en-IN" sz="2000" dirty="0" smtClean="0"/>
              <a:t>}</a:t>
            </a:r>
          </a:p>
          <a:p>
            <a:r>
              <a:rPr lang="en-IN" sz="2000" dirty="0" smtClean="0"/>
              <a:t> }</a:t>
            </a:r>
          </a:p>
          <a:p>
            <a:r>
              <a:rPr lang="en-IN" sz="2000" dirty="0" smtClean="0"/>
              <a:t> </a:t>
            </a:r>
            <a:r>
              <a:rPr lang="en-IN" sz="2000" dirty="0"/>
              <a:t>class </a:t>
            </a:r>
            <a:r>
              <a:rPr lang="en-IN" sz="2000" dirty="0" err="1"/>
              <a:t>FourWheeler</a:t>
            </a:r>
            <a:r>
              <a:rPr lang="en-IN" sz="2000" dirty="0"/>
              <a:t> extends </a:t>
            </a:r>
            <a:r>
              <a:rPr lang="en-IN" sz="2000" dirty="0" err="1"/>
              <a:t>VehicleAbstract</a:t>
            </a:r>
            <a:r>
              <a:rPr lang="en-IN" sz="2000" dirty="0"/>
              <a:t>{ @</a:t>
            </a:r>
            <a:r>
              <a:rPr lang="en-IN" sz="2000" dirty="0" smtClean="0"/>
              <a:t>Override// </a:t>
            </a:r>
            <a:r>
              <a:rPr lang="en-IN" sz="2000" dirty="0"/>
              <a:t>public void start() </a:t>
            </a:r>
            <a:endParaRPr lang="en-IN" sz="2000" dirty="0" smtClean="0"/>
          </a:p>
          <a:p>
            <a:r>
              <a:rPr lang="en-IN" sz="2000" dirty="0" smtClean="0"/>
              <a:t>{</a:t>
            </a:r>
          </a:p>
          <a:p>
            <a:r>
              <a:rPr lang="en-IN" sz="2000" dirty="0" smtClean="0"/>
              <a:t> </a:t>
            </a:r>
            <a:r>
              <a:rPr lang="en-IN" sz="2000" dirty="0" err="1"/>
              <a:t>System.out.println</a:t>
            </a:r>
            <a:r>
              <a:rPr lang="en-IN" sz="2000" dirty="0"/>
              <a:t>("Starting Four Wheeler"); </a:t>
            </a:r>
            <a:endParaRPr lang="en-IN" sz="2000" dirty="0" smtClean="0"/>
          </a:p>
          <a:p>
            <a:r>
              <a:rPr lang="en-IN" sz="2000" dirty="0" smtClean="0"/>
              <a:t>} </a:t>
            </a:r>
            <a:r>
              <a:rPr lang="en-IN" sz="2000" dirty="0"/>
              <a:t>}</a:t>
            </a:r>
          </a:p>
        </p:txBody>
      </p:sp>
      <p:sp>
        <p:nvSpPr>
          <p:cNvPr id="5" name="Footer Placeholder 4"/>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2027072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a:off x="899592" y="548680"/>
            <a:ext cx="6336704" cy="604867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t>package </a:t>
            </a:r>
            <a:r>
              <a:rPr lang="en-IN" sz="2000" dirty="0" err="1"/>
              <a:t>oopsconcept</a:t>
            </a:r>
            <a:r>
              <a:rPr lang="en-IN" sz="2000" dirty="0"/>
              <a:t>; public class </a:t>
            </a:r>
            <a:r>
              <a:rPr lang="en-IN" sz="2000" dirty="0" err="1" smtClean="0"/>
              <a:t>VehicleTesting</a:t>
            </a:r>
            <a:endParaRPr lang="en-IN" sz="2000" dirty="0" smtClean="0"/>
          </a:p>
          <a:p>
            <a:r>
              <a:rPr lang="en-IN" sz="2000" dirty="0" smtClean="0"/>
              <a:t> {</a:t>
            </a:r>
          </a:p>
          <a:p>
            <a:r>
              <a:rPr lang="en-IN" sz="2000" dirty="0" smtClean="0"/>
              <a:t> </a:t>
            </a:r>
            <a:r>
              <a:rPr lang="en-IN" sz="2000" dirty="0"/>
              <a:t>public static void main(String[] </a:t>
            </a:r>
            <a:r>
              <a:rPr lang="en-IN" sz="2000" dirty="0" err="1"/>
              <a:t>args</a:t>
            </a:r>
            <a:r>
              <a:rPr lang="en-IN" sz="2000" dirty="0" smtClean="0"/>
              <a:t>)</a:t>
            </a:r>
          </a:p>
          <a:p>
            <a:r>
              <a:rPr lang="en-IN" sz="2000" dirty="0" smtClean="0"/>
              <a:t> </a:t>
            </a:r>
            <a:r>
              <a:rPr lang="en-IN" sz="2000" dirty="0"/>
              <a:t>{ </a:t>
            </a:r>
          </a:p>
          <a:p>
            <a:r>
              <a:rPr lang="en-IN" sz="2000" dirty="0" err="1" smtClean="0"/>
              <a:t>VehicleAbstract</a:t>
            </a:r>
            <a:r>
              <a:rPr lang="en-IN" sz="2000" dirty="0" smtClean="0"/>
              <a:t> </a:t>
            </a:r>
            <a:r>
              <a:rPr lang="en-IN" sz="2000" dirty="0"/>
              <a:t>my2Wheeler = new </a:t>
            </a:r>
            <a:r>
              <a:rPr lang="en-IN" sz="2000" dirty="0" err="1"/>
              <a:t>TwoWheeler</a:t>
            </a:r>
            <a:r>
              <a:rPr lang="en-IN" sz="2000" dirty="0"/>
              <a:t>(); </a:t>
            </a:r>
            <a:r>
              <a:rPr lang="en-IN" sz="2000" dirty="0" err="1"/>
              <a:t>VehicleAbstract</a:t>
            </a:r>
            <a:r>
              <a:rPr lang="en-IN" sz="2000" dirty="0"/>
              <a:t> my4Wheeler = new </a:t>
            </a:r>
            <a:r>
              <a:rPr lang="en-IN" sz="2000" dirty="0" err="1"/>
              <a:t>FourWheeler</a:t>
            </a:r>
            <a:r>
              <a:rPr lang="en-IN" sz="2000" dirty="0"/>
              <a:t>(); my2Wheeler.start(); my2Wheeler.stop(); my4Wheeler.start(); my4Wheeler.stop(); </a:t>
            </a:r>
            <a:endParaRPr lang="en-IN" sz="2000" dirty="0" smtClean="0"/>
          </a:p>
          <a:p>
            <a:r>
              <a:rPr lang="en-IN" sz="2000" dirty="0" smtClean="0"/>
              <a:t>}</a:t>
            </a:r>
          </a:p>
          <a:p>
            <a:r>
              <a:rPr lang="en-IN" sz="2000" dirty="0" smtClean="0"/>
              <a:t> }</a:t>
            </a:r>
            <a:endParaRPr lang="en-IN" sz="2000" dirty="0"/>
          </a:p>
        </p:txBody>
      </p:sp>
      <p:sp>
        <p:nvSpPr>
          <p:cNvPr id="5" name="Footer Placeholder 4"/>
          <p:cNvSpPr>
            <a:spLocks noGrp="1"/>
          </p:cNvSpPr>
          <p:nvPr>
            <p:ph type="ftr" sz="quarter" idx="11"/>
          </p:nvPr>
        </p:nvSpPr>
        <p:spPr/>
        <p:txBody>
          <a:bodyPr/>
          <a:lstStyle/>
          <a:p>
            <a:r>
              <a:rPr lang="en-IN" smtClean="0"/>
              <a:t>NIELIT,Chennai</a:t>
            </a:r>
            <a:endParaRPr lang="en-IN"/>
          </a:p>
        </p:txBody>
      </p:sp>
    </p:spTree>
    <p:extLst>
      <p:ext uri="{BB962C8B-B14F-4D97-AF65-F5344CB8AC3E}">
        <p14:creationId xmlns:p14="http://schemas.microsoft.com/office/powerpoint/2010/main" val="4259007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728</TotalTime>
  <Words>1667</Words>
  <Application>Microsoft Office PowerPoint</Application>
  <PresentationFormat>On-screen Show (4:3)</PresentationFormat>
  <Paragraphs>185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Abstraction </vt:lpstr>
      <vt:lpstr>What is abstraction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Encapsulation </vt:lpstr>
      <vt:lpstr>PowerPoint Presentation</vt:lpstr>
      <vt:lpstr>Example of Encapsulation in Java </vt:lpstr>
      <vt:lpstr>PowerPoint Presentation</vt:lpstr>
      <vt:lpstr>PowerPoint Presentation</vt:lpstr>
      <vt:lpstr>Interface and Abstract class</vt:lpstr>
      <vt:lpstr>What is interface </vt:lpstr>
      <vt:lpstr>PowerPoint Presentation</vt:lpstr>
      <vt:lpstr>PowerPoint Presentation</vt:lpstr>
      <vt:lpstr>Why is an Interface required? </vt:lpstr>
      <vt:lpstr>PowerPoint Presentation</vt:lpstr>
      <vt:lpstr>PowerPoint Presentation</vt:lpstr>
      <vt:lpstr>PowerPoint Presentation</vt:lpstr>
      <vt:lpstr>Java Interface Example: </vt:lpstr>
      <vt:lpstr>Difference between Class and Interface </vt:lpstr>
      <vt:lpstr>When to use Interface and Abstract Class? </vt:lpstr>
      <vt:lpstr>Must know facts about Interface </vt:lpstr>
      <vt:lpstr>What is the use of interface in Java? </vt:lpstr>
      <vt:lpstr>To access the interface methods, the interface must be "implemented" (kinda like inherited) by another class with the implements keyword (instead of extends). The body of the interface method is provided by the "implement" class:</vt:lpstr>
      <vt:lpstr>PowerPoint Presentation</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Abstraction</dc:title>
  <dc:creator>admin</dc:creator>
  <cp:lastModifiedBy>admin</cp:lastModifiedBy>
  <cp:revision>11</cp:revision>
  <dcterms:created xsi:type="dcterms:W3CDTF">2019-05-20T08:45:24Z</dcterms:created>
  <dcterms:modified xsi:type="dcterms:W3CDTF">2019-05-21T12:08:52Z</dcterms:modified>
</cp:coreProperties>
</file>