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1" r:id="rId32"/>
    <p:sldId id="286" r:id="rId33"/>
    <p:sldId id="287" r:id="rId34"/>
    <p:sldId id="288" r:id="rId35"/>
    <p:sldId id="289" r:id="rId36"/>
    <p:sldId id="29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E3F5-274B-4ABD-B0A6-015E4A925A12}" type="datetimeFigureOut">
              <a:rPr lang="en-IN" smtClean="0"/>
              <a:t>16-05-2019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A37E-1DB1-4CD6-876D-8069B1C96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63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E3F5-274B-4ABD-B0A6-015E4A925A12}" type="datetimeFigureOut">
              <a:rPr lang="en-IN" smtClean="0"/>
              <a:t>16-05-2019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A37E-1DB1-4CD6-876D-8069B1C96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00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E3F5-274B-4ABD-B0A6-015E4A925A12}" type="datetimeFigureOut">
              <a:rPr lang="en-IN" smtClean="0"/>
              <a:t>16-05-2019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A37E-1DB1-4CD6-876D-8069B1C96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9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E3F5-274B-4ABD-B0A6-015E4A925A12}" type="datetimeFigureOut">
              <a:rPr lang="en-IN" smtClean="0"/>
              <a:t>16-05-2019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A37E-1DB1-4CD6-876D-8069B1C96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97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E3F5-274B-4ABD-B0A6-015E4A925A12}" type="datetimeFigureOut">
              <a:rPr lang="en-IN" smtClean="0"/>
              <a:t>16-05-2019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A37E-1DB1-4CD6-876D-8069B1C96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55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E3F5-274B-4ABD-B0A6-015E4A925A12}" type="datetimeFigureOut">
              <a:rPr lang="en-IN" smtClean="0"/>
              <a:t>16-05-2019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A37E-1DB1-4CD6-876D-8069B1C96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00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E3F5-274B-4ABD-B0A6-015E4A925A12}" type="datetimeFigureOut">
              <a:rPr lang="en-IN" smtClean="0"/>
              <a:t>16-05-2019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A37E-1DB1-4CD6-876D-8069B1C96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97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E3F5-274B-4ABD-B0A6-015E4A925A12}" type="datetimeFigureOut">
              <a:rPr lang="en-IN" smtClean="0"/>
              <a:t>16-05-2019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A37E-1DB1-4CD6-876D-8069B1C96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62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E3F5-274B-4ABD-B0A6-015E4A925A12}" type="datetimeFigureOut">
              <a:rPr lang="en-IN" smtClean="0"/>
              <a:t>16-05-2019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A37E-1DB1-4CD6-876D-8069B1C96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238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E3F5-274B-4ABD-B0A6-015E4A925A12}" type="datetimeFigureOut">
              <a:rPr lang="en-IN" smtClean="0"/>
              <a:t>16-05-2019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A37E-1DB1-4CD6-876D-8069B1C96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32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E3F5-274B-4ABD-B0A6-015E4A925A12}" type="datetimeFigureOut">
              <a:rPr lang="en-IN" smtClean="0"/>
              <a:t>16-05-2019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A37E-1DB1-4CD6-876D-8069B1C96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08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7E3F5-274B-4ABD-B0A6-015E4A925A12}" type="datetimeFigureOut">
              <a:rPr lang="en-IN" smtClean="0"/>
              <a:t>16-05-2019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2A37E-1DB1-4CD6-876D-8069B1C96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32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java-programming/keywords-identifiers#identifiers" TargetMode="External"/><Relationship Id="rId2" Type="http://schemas.openxmlformats.org/officeDocument/2006/relationships/hyperlink" Target="https://www.programiz.com/java-programming/variables-primitive-data-types#data-typ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Arrays,Methods,exception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421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Output will be like</a:t>
            </a:r>
          </a:p>
          <a:p>
            <a:r>
              <a:rPr lang="en-IN" dirty="0"/>
              <a:t>Element at index 0: 12 </a:t>
            </a:r>
            <a:endParaRPr lang="en-IN" dirty="0" smtClean="0"/>
          </a:p>
          <a:p>
            <a:r>
              <a:rPr lang="en-IN" dirty="0" smtClean="0"/>
              <a:t>Element </a:t>
            </a:r>
            <a:r>
              <a:rPr lang="en-IN" dirty="0"/>
              <a:t>at index 1: 4 </a:t>
            </a:r>
            <a:endParaRPr lang="en-IN" dirty="0" smtClean="0"/>
          </a:p>
          <a:p>
            <a:r>
              <a:rPr lang="en-IN" dirty="0" smtClean="0"/>
              <a:t>Element </a:t>
            </a:r>
            <a:r>
              <a:rPr lang="en-IN" dirty="0"/>
              <a:t>at index 2: </a:t>
            </a:r>
            <a:r>
              <a:rPr lang="en-IN" dirty="0" smtClean="0"/>
              <a:t>5</a:t>
            </a:r>
          </a:p>
          <a:p>
            <a:r>
              <a:rPr lang="en-IN" dirty="0" smtClean="0"/>
              <a:t> </a:t>
            </a:r>
            <a:r>
              <a:rPr lang="en-IN" dirty="0"/>
              <a:t>Element at index 3: </a:t>
            </a:r>
            <a:r>
              <a:rPr lang="en-IN" dirty="0" smtClean="0"/>
              <a:t>2</a:t>
            </a:r>
          </a:p>
          <a:p>
            <a:r>
              <a:rPr lang="en-IN" dirty="0" smtClean="0"/>
              <a:t> </a:t>
            </a:r>
            <a:r>
              <a:rPr lang="en-IN" dirty="0"/>
              <a:t>Element at index 4: 5</a:t>
            </a:r>
          </a:p>
        </p:txBody>
      </p:sp>
    </p:spTree>
    <p:extLst>
      <p:ext uri="{BB962C8B-B14F-4D97-AF65-F5344CB8AC3E}">
        <p14:creationId xmlns:p14="http://schemas.microsoft.com/office/powerpoint/2010/main" val="4142763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to assign value to the specific numeric index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class </a:t>
            </a:r>
            <a:r>
              <a:rPr lang="en-US" dirty="0" err="1" smtClean="0"/>
              <a:t>ArrayExample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{ public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{ </a:t>
            </a:r>
          </a:p>
          <a:p>
            <a:r>
              <a:rPr lang="en-US" dirty="0" err="1" smtClean="0"/>
              <a:t>int</a:t>
            </a:r>
            <a:r>
              <a:rPr lang="en-US" dirty="0"/>
              <a:t>[] age = new </a:t>
            </a:r>
            <a:r>
              <a:rPr lang="en-US" dirty="0" err="1"/>
              <a:t>int</a:t>
            </a:r>
            <a:r>
              <a:rPr lang="en-US" dirty="0"/>
              <a:t>[5]; </a:t>
            </a:r>
          </a:p>
          <a:p>
            <a:r>
              <a:rPr lang="en-US" dirty="0" smtClean="0"/>
              <a:t>// </a:t>
            </a:r>
            <a:r>
              <a:rPr lang="en-US" dirty="0"/>
              <a:t>insert 14 to third element </a:t>
            </a:r>
            <a:endParaRPr lang="en-US" dirty="0" smtClean="0"/>
          </a:p>
          <a:p>
            <a:r>
              <a:rPr lang="en-US" dirty="0" smtClean="0"/>
              <a:t>age[2</a:t>
            </a:r>
            <a:r>
              <a:rPr lang="en-US" dirty="0"/>
              <a:t>] = 14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/>
              <a:t>// insert 34 to first element </a:t>
            </a:r>
            <a:endParaRPr lang="en-US" dirty="0" smtClean="0"/>
          </a:p>
          <a:p>
            <a:r>
              <a:rPr lang="en-US" dirty="0" smtClean="0"/>
              <a:t>age[0</a:t>
            </a:r>
            <a:r>
              <a:rPr lang="en-US" dirty="0"/>
              <a:t>] = 34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i = 0; i &lt; 5; ++i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/>
              <a:t>{ </a:t>
            </a:r>
            <a:r>
              <a:rPr lang="en-US" dirty="0" err="1"/>
              <a:t>System.out.println</a:t>
            </a:r>
            <a:r>
              <a:rPr lang="en-US" dirty="0"/>
              <a:t>("Element at index " + i +": " + age[i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 }</a:t>
            </a:r>
          </a:p>
          <a:p>
            <a:r>
              <a:rPr lang="en-US" dirty="0" smtClean="0"/>
              <a:t> </a:t>
            </a:r>
            <a:r>
              <a:rPr lang="en-US" dirty="0"/>
              <a:t>} 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9333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Write a program to do </a:t>
            </a:r>
            <a:r>
              <a:rPr lang="en-US" dirty="0" smtClean="0"/>
              <a:t>sum </a:t>
            </a:r>
            <a:r>
              <a:rPr lang="en-US" dirty="0"/>
              <a:t>and average of values stored in an array of type int.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637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multidimensional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i="1" dirty="0"/>
              <a:t>multidimensional arrays </a:t>
            </a:r>
            <a:r>
              <a:rPr lang="en-US" dirty="0"/>
              <a:t>are actually arrays of arrays</a:t>
            </a:r>
            <a:r>
              <a:rPr lang="en-US" dirty="0" smtClean="0"/>
              <a:t>.</a:t>
            </a:r>
          </a:p>
          <a:p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[][] a = new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[3][4</a:t>
            </a:r>
            <a:r>
              <a:rPr lang="en-US" dirty="0" smtClean="0">
                <a:solidFill>
                  <a:srgbClr val="FF0000"/>
                </a:solidFill>
              </a:rPr>
              <a:t>]; //two dimensional array </a:t>
            </a:r>
          </a:p>
          <a:p>
            <a:endParaRPr lang="en-US" sz="4000" dirty="0" smtClean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584" y="3429000"/>
            <a:ext cx="38004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1975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to initialize a 2d array in Java?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int</a:t>
            </a:r>
            <a:r>
              <a:rPr lang="en-IN" dirty="0"/>
              <a:t>[][] a = { {1, 2, 3}, {4, 5, 6, 9}, {7}, </a:t>
            </a:r>
            <a:r>
              <a:rPr lang="en-IN" dirty="0" smtClean="0"/>
              <a:t>};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191477"/>
            <a:ext cx="38100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1677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MultidimensionalArray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 </a:t>
            </a:r>
          </a:p>
          <a:p>
            <a:pPr marL="0" indent="0">
              <a:buNone/>
            </a:pPr>
            <a:r>
              <a:rPr lang="en-IN" dirty="0" smtClean="0"/>
              <a:t>public </a:t>
            </a:r>
            <a:r>
              <a:rPr lang="en-IN" dirty="0"/>
              <a:t>static void main(String[] </a:t>
            </a:r>
            <a:r>
              <a:rPr lang="en-IN" dirty="0" err="1"/>
              <a:t>args</a:t>
            </a:r>
            <a:r>
              <a:rPr lang="en-IN" dirty="0"/>
              <a:t>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/>
              <a:t>int</a:t>
            </a:r>
            <a:r>
              <a:rPr lang="en-IN" dirty="0"/>
              <a:t>[][] a = { {1, 2, 3}, {4, 5, 6, 9}, {7}, }; </a:t>
            </a:r>
            <a:r>
              <a:rPr lang="en-IN" dirty="0" err="1"/>
              <a:t>System.out.println</a:t>
            </a:r>
            <a:r>
              <a:rPr lang="en-IN" dirty="0"/>
              <a:t>("Length of row 1: " + a[0].length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/>
              <a:t>System.out.println</a:t>
            </a:r>
            <a:r>
              <a:rPr lang="en-IN" dirty="0"/>
              <a:t>("Length of row 2: " + a[1].length);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("Length of row 3: " + a[2].length);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6620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Output will be:</a:t>
            </a:r>
          </a:p>
          <a:p>
            <a:r>
              <a:rPr lang="en-US" dirty="0" smtClean="0"/>
              <a:t>Length </a:t>
            </a:r>
            <a:r>
              <a:rPr lang="en-US" dirty="0"/>
              <a:t>of row 1: 3 </a:t>
            </a:r>
            <a:endParaRPr lang="en-US" dirty="0" smtClean="0"/>
          </a:p>
          <a:p>
            <a:r>
              <a:rPr lang="en-US" dirty="0" smtClean="0"/>
              <a:t>Length </a:t>
            </a:r>
            <a:r>
              <a:rPr lang="en-US" dirty="0"/>
              <a:t>of row 2: 4 </a:t>
            </a:r>
            <a:endParaRPr lang="en-US" dirty="0" smtClean="0"/>
          </a:p>
          <a:p>
            <a:r>
              <a:rPr lang="en-US" dirty="0" smtClean="0"/>
              <a:t>Length </a:t>
            </a:r>
            <a:r>
              <a:rPr lang="en-US" dirty="0"/>
              <a:t>of row 3: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464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Declaring three dimensional arrays</a:t>
            </a:r>
          </a:p>
          <a:p>
            <a:pPr marL="0" indent="0">
              <a:buNone/>
            </a:pPr>
            <a:r>
              <a:rPr lang="en-US" sz="2800" dirty="0"/>
              <a:t>String[][][] </a:t>
            </a:r>
            <a:r>
              <a:rPr lang="en-US" sz="2800" dirty="0" err="1"/>
              <a:t>personalInfo</a:t>
            </a:r>
            <a:r>
              <a:rPr lang="en-US" sz="2800" dirty="0"/>
              <a:t> = </a:t>
            </a:r>
            <a:r>
              <a:rPr lang="en-US" sz="2800" dirty="0" smtClean="0"/>
              <a:t>new String[3</a:t>
            </a:r>
            <a:r>
              <a:rPr lang="en-US" sz="2800" dirty="0"/>
              <a:t>][4][2</a:t>
            </a:r>
            <a:r>
              <a:rPr lang="en-US" sz="2800" dirty="0" smtClean="0"/>
              <a:t>];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dirty="0" smtClean="0"/>
              <a:t>Here</a:t>
            </a:r>
            <a:r>
              <a:rPr lang="en-US" dirty="0"/>
              <a:t>, </a:t>
            </a:r>
            <a:r>
              <a:rPr lang="en-US" dirty="0" err="1"/>
              <a:t>personalInfo</a:t>
            </a:r>
            <a:r>
              <a:rPr lang="en-US" dirty="0"/>
              <a:t> is a 3d array that can hold maximum of 24 (3*4*2) elements of type String.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7777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Initializing 3D array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[][][] test = { { {1, -2, 3}, {2, 3, 4} }, { {-4, -5, 6, 9}, {1}, {2, 3} } </a:t>
            </a:r>
            <a:r>
              <a:rPr lang="en-IN" dirty="0" smtClean="0">
                <a:solidFill>
                  <a:srgbClr val="FF0000"/>
                </a:solidFill>
              </a:rPr>
              <a:t>};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0889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program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base"/>
            <a:r>
              <a:rPr lang="en-IN" dirty="0"/>
              <a:t>class GFG { </a:t>
            </a:r>
          </a:p>
          <a:p>
            <a:pPr fontAlgn="base"/>
            <a:r>
              <a:rPr lang="en-IN" dirty="0"/>
              <a:t>    public static void main(String[] </a:t>
            </a:r>
            <a:r>
              <a:rPr lang="en-IN" dirty="0" err="1"/>
              <a:t>args</a:t>
            </a:r>
            <a:r>
              <a:rPr lang="en-IN" dirty="0"/>
              <a:t>) </a:t>
            </a:r>
          </a:p>
          <a:p>
            <a:pPr fontAlgn="base"/>
            <a:r>
              <a:rPr lang="en-IN" dirty="0"/>
              <a:t>    { </a:t>
            </a:r>
          </a:p>
          <a:p>
            <a:pPr fontAlgn="base"/>
            <a:r>
              <a:rPr lang="en-IN" dirty="0"/>
              <a:t>  </a:t>
            </a:r>
          </a:p>
          <a:p>
            <a:pPr fontAlgn="base"/>
            <a:r>
              <a:rPr lang="en-IN" dirty="0"/>
              <a:t>        </a:t>
            </a:r>
            <a:r>
              <a:rPr lang="en-IN" dirty="0" err="1"/>
              <a:t>int</a:t>
            </a:r>
            <a:r>
              <a:rPr lang="en-IN" dirty="0"/>
              <a:t>[][][] </a:t>
            </a:r>
            <a:r>
              <a:rPr lang="en-IN" dirty="0" err="1"/>
              <a:t>arr</a:t>
            </a:r>
            <a:r>
              <a:rPr lang="en-IN" dirty="0"/>
              <a:t> = { { { 1, 2 }, { 3, 4 } }, { { 5, 6 }, { 7, 8 } } }; </a:t>
            </a:r>
          </a:p>
          <a:p>
            <a:pPr fontAlgn="base"/>
            <a:r>
              <a:rPr lang="en-IN" dirty="0"/>
              <a:t>  </a:t>
            </a:r>
          </a:p>
          <a:p>
            <a:pPr fontAlgn="base"/>
            <a:r>
              <a:rPr lang="en-IN" dirty="0"/>
              <a:t>        for (</a:t>
            </a:r>
            <a:r>
              <a:rPr lang="en-IN" dirty="0" err="1"/>
              <a:t>int</a:t>
            </a:r>
            <a:r>
              <a:rPr lang="en-IN" dirty="0"/>
              <a:t> i = 0; i &lt; 2; i++) </a:t>
            </a:r>
          </a:p>
          <a:p>
            <a:pPr fontAlgn="base"/>
            <a:r>
              <a:rPr lang="en-IN" dirty="0"/>
              <a:t>            for (</a:t>
            </a:r>
            <a:r>
              <a:rPr lang="en-IN" dirty="0" err="1"/>
              <a:t>int</a:t>
            </a:r>
            <a:r>
              <a:rPr lang="en-IN" dirty="0"/>
              <a:t> j = 0; j &lt; 2; j++) </a:t>
            </a:r>
          </a:p>
          <a:p>
            <a:pPr fontAlgn="base"/>
            <a:r>
              <a:rPr lang="en-IN" dirty="0"/>
              <a:t>                for (</a:t>
            </a:r>
            <a:r>
              <a:rPr lang="en-IN" dirty="0" err="1"/>
              <a:t>int</a:t>
            </a:r>
            <a:r>
              <a:rPr lang="en-IN" dirty="0"/>
              <a:t> z = 0; z &lt; 2; z++) </a:t>
            </a:r>
          </a:p>
          <a:p>
            <a:pPr fontAlgn="base"/>
            <a:r>
              <a:rPr lang="en-IN" dirty="0"/>
              <a:t>                    </a:t>
            </a:r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arr</a:t>
            </a:r>
            <a:r>
              <a:rPr lang="en-IN" dirty="0"/>
              <a:t>[" + i </a:t>
            </a:r>
          </a:p>
          <a:p>
            <a:pPr fontAlgn="base"/>
            <a:r>
              <a:rPr lang="en-IN" dirty="0"/>
              <a:t>                                       + "]["</a:t>
            </a:r>
          </a:p>
          <a:p>
            <a:pPr fontAlgn="base"/>
            <a:r>
              <a:rPr lang="en-IN" dirty="0"/>
              <a:t>                                       + j + "]["</a:t>
            </a:r>
          </a:p>
          <a:p>
            <a:pPr fontAlgn="base"/>
            <a:r>
              <a:rPr lang="en-IN" dirty="0"/>
              <a:t>                                       + z + "] = "</a:t>
            </a:r>
          </a:p>
          <a:p>
            <a:pPr fontAlgn="base"/>
            <a:r>
              <a:rPr lang="en-IN" dirty="0"/>
              <a:t>                                       + </a:t>
            </a:r>
            <a:r>
              <a:rPr lang="en-IN" dirty="0" err="1"/>
              <a:t>arr</a:t>
            </a:r>
            <a:r>
              <a:rPr lang="en-IN" dirty="0"/>
              <a:t>[i][j][z]); </a:t>
            </a:r>
          </a:p>
          <a:p>
            <a:pPr fontAlgn="base"/>
            <a:r>
              <a:rPr lang="en-IN" dirty="0"/>
              <a:t>    } </a:t>
            </a:r>
          </a:p>
          <a:p>
            <a:pPr fontAlgn="base"/>
            <a:r>
              <a:rPr lang="en-IN" dirty="0"/>
              <a:t>}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998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/>
          <a:lstStyle/>
          <a:p>
            <a:r>
              <a:rPr lang="en-IN" dirty="0" smtClean="0"/>
              <a:t>Arrays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8562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318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method</a:t>
            </a:r>
            <a:r>
              <a:rPr lang="en-US" dirty="0"/>
              <a:t> is a block of code which only runs when it is called.</a:t>
            </a:r>
          </a:p>
          <a:p>
            <a:r>
              <a:rPr lang="en-US" dirty="0"/>
              <a:t>You can pass data, known as parameters, into a method.</a:t>
            </a:r>
          </a:p>
          <a:p>
            <a:r>
              <a:rPr lang="en-US" dirty="0"/>
              <a:t>Methods are used to perform certain actions, and they are also known as </a:t>
            </a:r>
            <a:r>
              <a:rPr lang="en-US" b="1" dirty="0"/>
              <a:t>functions</a:t>
            </a:r>
            <a:r>
              <a:rPr lang="en-US" dirty="0"/>
              <a:t>.</a:t>
            </a:r>
          </a:p>
          <a:p>
            <a:r>
              <a:rPr lang="en-US" dirty="0"/>
              <a:t>Why use methods? To reuse code: define the code once, and use it many times.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1428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method inside </a:t>
            </a:r>
            <a:r>
              <a:rPr lang="en-US" dirty="0" err="1"/>
              <a:t>MyClass</a:t>
            </a:r>
            <a:r>
              <a:rPr lang="en-US" dirty="0"/>
              <a:t>:</a:t>
            </a:r>
          </a:p>
          <a:p>
            <a:r>
              <a:rPr lang="en-US" dirty="0"/>
              <a:t>public class </a:t>
            </a:r>
            <a:r>
              <a:rPr lang="en-US" dirty="0" err="1"/>
              <a:t>MyClass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  static void </a:t>
            </a:r>
            <a:r>
              <a:rPr lang="en-US" b="1" dirty="0" err="1"/>
              <a:t>myMethod</a:t>
            </a:r>
            <a:r>
              <a:rPr lang="en-US" b="1" dirty="0"/>
              <a:t>()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   // code to be executed</a:t>
            </a:r>
            <a:br>
              <a:rPr lang="en-US" dirty="0"/>
            </a:br>
            <a:r>
              <a:rPr lang="en-US" dirty="0"/>
              <a:t>  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7472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Call </a:t>
            </a:r>
            <a:r>
              <a:rPr lang="en-IN" dirty="0"/>
              <a:t>a Method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To </a:t>
            </a:r>
            <a:r>
              <a:rPr lang="en-US" sz="2000" dirty="0"/>
              <a:t>call a method in Java, write the method's name followed by two parentheses </a:t>
            </a:r>
            <a:r>
              <a:rPr lang="en-US" sz="2000" b="1" dirty="0"/>
              <a:t>()</a:t>
            </a:r>
            <a:r>
              <a:rPr lang="en-US" sz="2000" dirty="0"/>
              <a:t> and a semicolon</a:t>
            </a:r>
            <a:r>
              <a:rPr lang="en-US" sz="2000" b="1" dirty="0"/>
              <a:t>;</a:t>
            </a:r>
            <a:endParaRPr lang="en-US" sz="2000" dirty="0"/>
          </a:p>
          <a:p>
            <a:r>
              <a:rPr lang="en-US" sz="2000" dirty="0"/>
              <a:t>In the following example, </a:t>
            </a:r>
            <a:r>
              <a:rPr lang="en-US" sz="2000" dirty="0" err="1"/>
              <a:t>myMethod</a:t>
            </a:r>
            <a:r>
              <a:rPr lang="en-US" sz="2000" dirty="0"/>
              <a:t>() is used to print a text (the action), when it is called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IN" sz="2000" b="1" dirty="0"/>
              <a:t>Inside main, call the </a:t>
            </a:r>
            <a:r>
              <a:rPr lang="en-IN" sz="2000" b="1" dirty="0" err="1"/>
              <a:t>myMethod</a:t>
            </a:r>
            <a:r>
              <a:rPr lang="en-IN" sz="2000" b="1" dirty="0"/>
              <a:t>() method:</a:t>
            </a:r>
          </a:p>
          <a:p>
            <a:pPr marL="0" indent="0">
              <a:buNone/>
            </a:pPr>
            <a:r>
              <a:rPr lang="en-IN" sz="2000" dirty="0"/>
              <a:t>public class </a:t>
            </a:r>
            <a:r>
              <a:rPr lang="en-IN" sz="2000" dirty="0" err="1"/>
              <a:t>MyClass</a:t>
            </a:r>
            <a:r>
              <a:rPr lang="en-IN" sz="2000" dirty="0"/>
              <a:t> {</a:t>
            </a:r>
            <a:br>
              <a:rPr lang="en-IN" sz="2000" dirty="0"/>
            </a:br>
            <a:r>
              <a:rPr lang="en-IN" sz="2000" dirty="0"/>
              <a:t>  static void </a:t>
            </a:r>
            <a:r>
              <a:rPr lang="en-IN" sz="2000" dirty="0" err="1"/>
              <a:t>myMethod</a:t>
            </a:r>
            <a:r>
              <a:rPr lang="en-IN" sz="2000" dirty="0"/>
              <a:t>() {</a:t>
            </a:r>
            <a:br>
              <a:rPr lang="en-IN" sz="2000" dirty="0"/>
            </a:br>
            <a:r>
              <a:rPr lang="en-IN" sz="2000" dirty="0"/>
              <a:t>    </a:t>
            </a:r>
            <a:r>
              <a:rPr lang="en-IN" sz="2000" dirty="0" err="1"/>
              <a:t>System.out.println</a:t>
            </a:r>
            <a:r>
              <a:rPr lang="en-IN" sz="2000" dirty="0"/>
              <a:t>("I just got executed!");</a:t>
            </a:r>
            <a:br>
              <a:rPr lang="en-IN" sz="2000" dirty="0"/>
            </a:br>
            <a:r>
              <a:rPr lang="en-IN" sz="2000" dirty="0"/>
              <a:t>  }</a:t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  public static void main(String[] </a:t>
            </a:r>
            <a:r>
              <a:rPr lang="en-IN" sz="2000" dirty="0" err="1"/>
              <a:t>args</a:t>
            </a:r>
            <a:r>
              <a:rPr lang="en-IN" sz="2000" dirty="0"/>
              <a:t>) {</a:t>
            </a:r>
            <a:br>
              <a:rPr lang="en-IN" sz="2000" dirty="0"/>
            </a:br>
            <a:r>
              <a:rPr lang="en-IN" sz="2000" dirty="0"/>
              <a:t>    </a:t>
            </a:r>
            <a:r>
              <a:rPr lang="en-IN" sz="2000" b="1" dirty="0" err="1"/>
              <a:t>myMethod</a:t>
            </a:r>
            <a:r>
              <a:rPr lang="en-IN" sz="2000" b="1" dirty="0"/>
              <a:t>();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  }</a:t>
            </a:r>
            <a:br>
              <a:rPr lang="en-IN" sz="2000" dirty="0"/>
            </a:br>
            <a:r>
              <a:rPr lang="en-IN" sz="2000" dirty="0"/>
              <a:t>}</a:t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// Outputs "I just got executed!"</a:t>
            </a:r>
          </a:p>
          <a:p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8660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method can also be called multiple times: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2800" dirty="0"/>
              <a:t>public class </a:t>
            </a:r>
            <a:r>
              <a:rPr lang="en-IN" sz="2800" dirty="0" err="1"/>
              <a:t>MyClass</a:t>
            </a:r>
            <a:r>
              <a:rPr lang="en-IN" sz="2800" dirty="0"/>
              <a:t> {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/>
              <a:t>  static void </a:t>
            </a:r>
            <a:r>
              <a:rPr lang="en-IN" sz="2800" dirty="0" err="1"/>
              <a:t>myMethod</a:t>
            </a:r>
            <a:r>
              <a:rPr lang="en-IN" sz="2800" dirty="0"/>
              <a:t>() {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/>
              <a:t>    </a:t>
            </a:r>
            <a:r>
              <a:rPr lang="en-IN" sz="2800" dirty="0" err="1"/>
              <a:t>System.out.println</a:t>
            </a:r>
            <a:r>
              <a:rPr lang="en-IN" sz="2800" dirty="0"/>
              <a:t>("I just got executed!");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/>
              <a:t>  }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/>
              <a:t>  public static void main(String[] </a:t>
            </a:r>
            <a:r>
              <a:rPr lang="en-IN" sz="2800" dirty="0" err="1"/>
              <a:t>args</a:t>
            </a:r>
            <a:r>
              <a:rPr lang="en-IN" sz="2800" dirty="0"/>
              <a:t>) {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/>
              <a:t>    </a:t>
            </a:r>
            <a:r>
              <a:rPr lang="en-IN" sz="2800" b="1" dirty="0" err="1"/>
              <a:t>myMethod</a:t>
            </a:r>
            <a:r>
              <a:rPr lang="en-IN" sz="2800" b="1" dirty="0"/>
              <a:t>();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/>
              <a:t>    </a:t>
            </a:r>
            <a:r>
              <a:rPr lang="en-IN" sz="2800" b="1" dirty="0" err="1"/>
              <a:t>myMethod</a:t>
            </a:r>
            <a:r>
              <a:rPr lang="en-IN" sz="2800" b="1" dirty="0"/>
              <a:t>();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/>
              <a:t>    </a:t>
            </a:r>
            <a:r>
              <a:rPr lang="en-IN" sz="2800" b="1" dirty="0" err="1"/>
              <a:t>myMethod</a:t>
            </a:r>
            <a:r>
              <a:rPr lang="en-IN" sz="2800" b="1" dirty="0"/>
              <a:t>();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/>
              <a:t>  }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/>
              <a:t>}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/>
              <a:t>// I just got executed!</a:t>
            </a:r>
            <a:br>
              <a:rPr lang="en-IN" sz="2800" dirty="0"/>
            </a:br>
            <a:r>
              <a:rPr lang="en-IN" sz="2800" dirty="0"/>
              <a:t>// I just got executed!</a:t>
            </a:r>
            <a:br>
              <a:rPr lang="en-IN" sz="2800" dirty="0"/>
            </a:br>
            <a:r>
              <a:rPr lang="en-IN" sz="2800" dirty="0"/>
              <a:t>// I just got executed!</a:t>
            </a:r>
          </a:p>
        </p:txBody>
      </p:sp>
    </p:spTree>
    <p:extLst>
      <p:ext uri="{BB962C8B-B14F-4D97-AF65-F5344CB8AC3E}">
        <p14:creationId xmlns:p14="http://schemas.microsoft.com/office/powerpoint/2010/main" val="266166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Method Parameters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000" dirty="0"/>
              <a:t>The following example has a method that takes a </a:t>
            </a:r>
            <a:r>
              <a:rPr lang="en-US" sz="2000" dirty="0" smtClean="0"/>
              <a:t>String</a:t>
            </a:r>
            <a:r>
              <a:rPr lang="en-US" sz="2000" dirty="0"/>
              <a:t> called </a:t>
            </a:r>
            <a:r>
              <a:rPr lang="en-US" sz="2000" b="1" dirty="0" err="1"/>
              <a:t>fname</a:t>
            </a:r>
            <a:r>
              <a:rPr lang="en-US" sz="2000" dirty="0"/>
              <a:t> as parameter. When the method is called, we pass along a first name, which is used inside the method to print the full name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FF0000"/>
                </a:solidFill>
              </a:rPr>
              <a:t>public class </a:t>
            </a:r>
            <a:r>
              <a:rPr lang="en-IN" sz="2600" dirty="0" err="1">
                <a:solidFill>
                  <a:srgbClr val="FF0000"/>
                </a:solidFill>
              </a:rPr>
              <a:t>MyClass</a:t>
            </a:r>
            <a:r>
              <a:rPr lang="en-IN" sz="2600" dirty="0">
                <a:solidFill>
                  <a:srgbClr val="FF0000"/>
                </a:solidFill>
              </a:rPr>
              <a:t> {</a:t>
            </a:r>
            <a:r>
              <a:rPr lang="en-IN" sz="2600" dirty="0" smtClean="0">
                <a:solidFill>
                  <a:srgbClr val="FF0000"/>
                </a:solidFill>
              </a:rPr>
              <a:t/>
            </a:r>
            <a:br>
              <a:rPr lang="en-IN" sz="2600" dirty="0" smtClean="0">
                <a:solidFill>
                  <a:srgbClr val="FF0000"/>
                </a:solidFill>
              </a:rPr>
            </a:br>
            <a:r>
              <a:rPr lang="en-IN" sz="2600" dirty="0">
                <a:solidFill>
                  <a:srgbClr val="FF0000"/>
                </a:solidFill>
              </a:rPr>
              <a:t>  static void </a:t>
            </a:r>
            <a:r>
              <a:rPr lang="en-IN" sz="2600" dirty="0" err="1">
                <a:solidFill>
                  <a:srgbClr val="FF0000"/>
                </a:solidFill>
              </a:rPr>
              <a:t>myMethod</a:t>
            </a:r>
            <a:r>
              <a:rPr lang="en-IN" sz="2600" dirty="0">
                <a:solidFill>
                  <a:srgbClr val="FF0000"/>
                </a:solidFill>
              </a:rPr>
              <a:t>(</a:t>
            </a:r>
            <a:r>
              <a:rPr lang="en-IN" sz="2600" b="1" dirty="0">
                <a:solidFill>
                  <a:srgbClr val="FF0000"/>
                </a:solidFill>
              </a:rPr>
              <a:t>String </a:t>
            </a:r>
            <a:r>
              <a:rPr lang="en-IN" sz="2600" b="1" dirty="0" err="1">
                <a:solidFill>
                  <a:srgbClr val="FF0000"/>
                </a:solidFill>
              </a:rPr>
              <a:t>fname</a:t>
            </a:r>
            <a:r>
              <a:rPr lang="en-IN" sz="2600" dirty="0">
                <a:solidFill>
                  <a:srgbClr val="FF0000"/>
                </a:solidFill>
              </a:rPr>
              <a:t>) {</a:t>
            </a:r>
            <a:r>
              <a:rPr lang="en-IN" sz="2600" dirty="0" smtClean="0">
                <a:solidFill>
                  <a:srgbClr val="FF0000"/>
                </a:solidFill>
              </a:rPr>
              <a:t/>
            </a:r>
            <a:br>
              <a:rPr lang="en-IN" sz="2600" dirty="0" smtClean="0">
                <a:solidFill>
                  <a:srgbClr val="FF0000"/>
                </a:solidFill>
              </a:rPr>
            </a:br>
            <a:r>
              <a:rPr lang="en-IN" sz="2600" dirty="0">
                <a:solidFill>
                  <a:srgbClr val="FF0000"/>
                </a:solidFill>
              </a:rPr>
              <a:t>    </a:t>
            </a:r>
            <a:r>
              <a:rPr lang="en-IN" sz="2600" dirty="0" err="1">
                <a:solidFill>
                  <a:srgbClr val="FF0000"/>
                </a:solidFill>
              </a:rPr>
              <a:t>System.out.println</a:t>
            </a:r>
            <a:r>
              <a:rPr lang="en-IN" sz="2600" dirty="0">
                <a:solidFill>
                  <a:srgbClr val="FF0000"/>
                </a:solidFill>
              </a:rPr>
              <a:t>(</a:t>
            </a:r>
            <a:r>
              <a:rPr lang="en-IN" sz="2600" dirty="0" err="1">
                <a:solidFill>
                  <a:srgbClr val="FF0000"/>
                </a:solidFill>
              </a:rPr>
              <a:t>fname</a:t>
            </a:r>
            <a:r>
              <a:rPr lang="en-IN" sz="2600" dirty="0">
                <a:solidFill>
                  <a:srgbClr val="FF0000"/>
                </a:solidFill>
              </a:rPr>
              <a:t> + " </a:t>
            </a:r>
            <a:r>
              <a:rPr lang="en-IN" sz="2600" dirty="0" err="1">
                <a:solidFill>
                  <a:srgbClr val="FF0000"/>
                </a:solidFill>
              </a:rPr>
              <a:t>Refsnes</a:t>
            </a:r>
            <a:r>
              <a:rPr lang="en-IN" sz="2600" dirty="0">
                <a:solidFill>
                  <a:srgbClr val="FF0000"/>
                </a:solidFill>
              </a:rPr>
              <a:t>");</a:t>
            </a:r>
            <a:r>
              <a:rPr lang="en-IN" sz="2600" dirty="0" smtClean="0">
                <a:solidFill>
                  <a:srgbClr val="FF0000"/>
                </a:solidFill>
              </a:rPr>
              <a:t/>
            </a:r>
            <a:br>
              <a:rPr lang="en-IN" sz="2600" dirty="0" smtClean="0">
                <a:solidFill>
                  <a:srgbClr val="FF0000"/>
                </a:solidFill>
              </a:rPr>
            </a:br>
            <a:r>
              <a:rPr lang="en-IN" sz="2600" dirty="0">
                <a:solidFill>
                  <a:srgbClr val="FF0000"/>
                </a:solidFill>
              </a:rPr>
              <a:t>  }</a:t>
            </a:r>
            <a:r>
              <a:rPr lang="en-IN" sz="2600" dirty="0" smtClean="0">
                <a:solidFill>
                  <a:srgbClr val="FF0000"/>
                </a:solidFill>
              </a:rPr>
              <a:t/>
            </a:r>
            <a:br>
              <a:rPr lang="en-IN" sz="2600" dirty="0" smtClean="0">
                <a:solidFill>
                  <a:srgbClr val="FF0000"/>
                </a:solidFill>
              </a:rPr>
            </a:br>
            <a:r>
              <a:rPr lang="en-IN" sz="2600" dirty="0" smtClean="0">
                <a:solidFill>
                  <a:srgbClr val="FF0000"/>
                </a:solidFill>
              </a:rPr>
              <a:t/>
            </a:r>
            <a:br>
              <a:rPr lang="en-IN" sz="2600" dirty="0" smtClean="0">
                <a:solidFill>
                  <a:srgbClr val="FF0000"/>
                </a:solidFill>
              </a:rPr>
            </a:br>
            <a:r>
              <a:rPr lang="en-IN" sz="2600" dirty="0">
                <a:solidFill>
                  <a:srgbClr val="FF0000"/>
                </a:solidFill>
              </a:rPr>
              <a:t>  public static void main(String[] </a:t>
            </a:r>
            <a:r>
              <a:rPr lang="en-IN" sz="2600" dirty="0" err="1">
                <a:solidFill>
                  <a:srgbClr val="FF0000"/>
                </a:solidFill>
              </a:rPr>
              <a:t>args</a:t>
            </a:r>
            <a:r>
              <a:rPr lang="en-IN" sz="2600" dirty="0">
                <a:solidFill>
                  <a:srgbClr val="FF0000"/>
                </a:solidFill>
              </a:rPr>
              <a:t>) {</a:t>
            </a:r>
            <a:r>
              <a:rPr lang="en-IN" sz="2600" dirty="0" smtClean="0">
                <a:solidFill>
                  <a:srgbClr val="FF0000"/>
                </a:solidFill>
              </a:rPr>
              <a:t/>
            </a:r>
            <a:br>
              <a:rPr lang="en-IN" sz="2600" dirty="0" smtClean="0">
                <a:solidFill>
                  <a:srgbClr val="FF0000"/>
                </a:solidFill>
              </a:rPr>
            </a:br>
            <a:r>
              <a:rPr lang="en-IN" sz="2600" dirty="0">
                <a:solidFill>
                  <a:srgbClr val="FF0000"/>
                </a:solidFill>
              </a:rPr>
              <a:t>    </a:t>
            </a:r>
            <a:r>
              <a:rPr lang="en-IN" sz="2600" dirty="0" err="1">
                <a:solidFill>
                  <a:srgbClr val="FF0000"/>
                </a:solidFill>
              </a:rPr>
              <a:t>myMethod</a:t>
            </a:r>
            <a:r>
              <a:rPr lang="en-IN" sz="2600" dirty="0">
                <a:solidFill>
                  <a:srgbClr val="FF0000"/>
                </a:solidFill>
              </a:rPr>
              <a:t>("Liam");</a:t>
            </a:r>
            <a:r>
              <a:rPr lang="en-IN" sz="2600" dirty="0" smtClean="0">
                <a:solidFill>
                  <a:srgbClr val="FF0000"/>
                </a:solidFill>
              </a:rPr>
              <a:t/>
            </a:r>
            <a:br>
              <a:rPr lang="en-IN" sz="2600" dirty="0" smtClean="0">
                <a:solidFill>
                  <a:srgbClr val="FF0000"/>
                </a:solidFill>
              </a:rPr>
            </a:br>
            <a:r>
              <a:rPr lang="en-IN" sz="2600" dirty="0">
                <a:solidFill>
                  <a:srgbClr val="FF0000"/>
                </a:solidFill>
              </a:rPr>
              <a:t>    </a:t>
            </a:r>
            <a:r>
              <a:rPr lang="en-IN" sz="2600" dirty="0" err="1">
                <a:solidFill>
                  <a:srgbClr val="FF0000"/>
                </a:solidFill>
              </a:rPr>
              <a:t>myMethod</a:t>
            </a:r>
            <a:r>
              <a:rPr lang="en-IN" sz="2600" dirty="0">
                <a:solidFill>
                  <a:srgbClr val="FF0000"/>
                </a:solidFill>
              </a:rPr>
              <a:t>("Jenny");</a:t>
            </a:r>
            <a:r>
              <a:rPr lang="en-IN" sz="2600" dirty="0" smtClean="0">
                <a:solidFill>
                  <a:srgbClr val="FF0000"/>
                </a:solidFill>
              </a:rPr>
              <a:t/>
            </a:r>
            <a:br>
              <a:rPr lang="en-IN" sz="2600" dirty="0" smtClean="0">
                <a:solidFill>
                  <a:srgbClr val="FF0000"/>
                </a:solidFill>
              </a:rPr>
            </a:br>
            <a:r>
              <a:rPr lang="en-IN" sz="2600" dirty="0">
                <a:solidFill>
                  <a:srgbClr val="FF0000"/>
                </a:solidFill>
              </a:rPr>
              <a:t>    </a:t>
            </a:r>
            <a:r>
              <a:rPr lang="en-IN" sz="2600" dirty="0" err="1">
                <a:solidFill>
                  <a:srgbClr val="FF0000"/>
                </a:solidFill>
              </a:rPr>
              <a:t>myMethod</a:t>
            </a:r>
            <a:r>
              <a:rPr lang="en-IN" sz="2600" dirty="0">
                <a:solidFill>
                  <a:srgbClr val="FF0000"/>
                </a:solidFill>
              </a:rPr>
              <a:t>("</a:t>
            </a:r>
            <a:r>
              <a:rPr lang="en-IN" sz="2600" dirty="0" err="1">
                <a:solidFill>
                  <a:srgbClr val="FF0000"/>
                </a:solidFill>
              </a:rPr>
              <a:t>Anja</a:t>
            </a:r>
            <a:r>
              <a:rPr lang="en-IN" sz="2600" dirty="0">
                <a:solidFill>
                  <a:srgbClr val="FF0000"/>
                </a:solidFill>
              </a:rPr>
              <a:t>");</a:t>
            </a:r>
            <a:r>
              <a:rPr lang="en-IN" sz="2600" dirty="0" smtClean="0">
                <a:solidFill>
                  <a:srgbClr val="FF0000"/>
                </a:solidFill>
              </a:rPr>
              <a:t/>
            </a:r>
            <a:br>
              <a:rPr lang="en-IN" sz="2600" dirty="0" smtClean="0">
                <a:solidFill>
                  <a:srgbClr val="FF0000"/>
                </a:solidFill>
              </a:rPr>
            </a:br>
            <a:r>
              <a:rPr lang="en-IN" sz="2600" dirty="0">
                <a:solidFill>
                  <a:srgbClr val="FF0000"/>
                </a:solidFill>
              </a:rPr>
              <a:t>  }</a:t>
            </a:r>
            <a:r>
              <a:rPr lang="en-IN" sz="2600" dirty="0" smtClean="0">
                <a:solidFill>
                  <a:srgbClr val="FF0000"/>
                </a:solidFill>
              </a:rPr>
              <a:t/>
            </a:r>
            <a:br>
              <a:rPr lang="en-IN" sz="2600" dirty="0" smtClean="0">
                <a:solidFill>
                  <a:srgbClr val="FF0000"/>
                </a:solidFill>
              </a:rPr>
            </a:br>
            <a:r>
              <a:rPr lang="en-IN" sz="2600" dirty="0">
                <a:solidFill>
                  <a:srgbClr val="FF0000"/>
                </a:solidFill>
              </a:rPr>
              <a:t>}</a:t>
            </a:r>
            <a:r>
              <a:rPr lang="en-IN" sz="2600" dirty="0" smtClean="0">
                <a:solidFill>
                  <a:srgbClr val="FF0000"/>
                </a:solidFill>
              </a:rPr>
              <a:t/>
            </a:r>
            <a:br>
              <a:rPr lang="en-IN" sz="2600" dirty="0" smtClean="0">
                <a:solidFill>
                  <a:srgbClr val="FF0000"/>
                </a:solidFill>
              </a:rPr>
            </a:br>
            <a:r>
              <a:rPr lang="en-IN" sz="2600" dirty="0">
                <a:solidFill>
                  <a:srgbClr val="FF0000"/>
                </a:solidFill>
              </a:rPr>
              <a:t>// Liam </a:t>
            </a:r>
            <a:r>
              <a:rPr lang="en-IN" sz="2600" dirty="0" err="1">
                <a:solidFill>
                  <a:srgbClr val="FF0000"/>
                </a:solidFill>
              </a:rPr>
              <a:t>Refsnes</a:t>
            </a:r>
            <a:r>
              <a:rPr lang="en-IN" sz="2600" dirty="0">
                <a:solidFill>
                  <a:srgbClr val="FF0000"/>
                </a:solidFill>
              </a:rPr>
              <a:t/>
            </a:r>
            <a:br>
              <a:rPr lang="en-IN" sz="2600" dirty="0">
                <a:solidFill>
                  <a:srgbClr val="FF0000"/>
                </a:solidFill>
              </a:rPr>
            </a:br>
            <a:r>
              <a:rPr lang="en-IN" sz="2600" dirty="0">
                <a:solidFill>
                  <a:srgbClr val="FF0000"/>
                </a:solidFill>
              </a:rPr>
              <a:t>// Jenny </a:t>
            </a:r>
            <a:r>
              <a:rPr lang="en-IN" sz="2600" dirty="0" err="1">
                <a:solidFill>
                  <a:srgbClr val="FF0000"/>
                </a:solidFill>
              </a:rPr>
              <a:t>Refsnes</a:t>
            </a:r>
            <a:r>
              <a:rPr lang="en-IN" sz="2600" dirty="0">
                <a:solidFill>
                  <a:srgbClr val="FF0000"/>
                </a:solidFill>
              </a:rPr>
              <a:t/>
            </a:r>
            <a:br>
              <a:rPr lang="en-IN" sz="2600" dirty="0">
                <a:solidFill>
                  <a:srgbClr val="FF0000"/>
                </a:solidFill>
              </a:rPr>
            </a:br>
            <a:r>
              <a:rPr lang="en-IN" sz="2600" dirty="0">
                <a:solidFill>
                  <a:srgbClr val="FF0000"/>
                </a:solidFill>
              </a:rPr>
              <a:t>// </a:t>
            </a:r>
            <a:r>
              <a:rPr lang="en-IN" sz="2600" dirty="0" err="1">
                <a:solidFill>
                  <a:srgbClr val="FF0000"/>
                </a:solidFill>
              </a:rPr>
              <a:t>Anja</a:t>
            </a:r>
            <a:r>
              <a:rPr lang="en-IN" sz="2600" dirty="0">
                <a:solidFill>
                  <a:srgbClr val="FF0000"/>
                </a:solidFill>
              </a:rPr>
              <a:t> </a:t>
            </a:r>
            <a:r>
              <a:rPr lang="en-IN" sz="2600" dirty="0" err="1">
                <a:solidFill>
                  <a:srgbClr val="FF0000"/>
                </a:solidFill>
              </a:rPr>
              <a:t>Refsnes</a:t>
            </a:r>
            <a:endParaRPr lang="en-IN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781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Return Values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public class </a:t>
            </a:r>
            <a:r>
              <a:rPr lang="en-IN" dirty="0" err="1"/>
              <a:t>MyClass</a:t>
            </a:r>
            <a:r>
              <a:rPr lang="en-IN" dirty="0"/>
              <a:t> {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static </a:t>
            </a: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myMethod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 x) {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 </a:t>
            </a:r>
            <a:r>
              <a:rPr lang="en-IN" b="1" dirty="0"/>
              <a:t>return</a:t>
            </a:r>
            <a:r>
              <a:rPr lang="en-IN" dirty="0"/>
              <a:t> 5 + x;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 }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public static void main(String[] </a:t>
            </a:r>
            <a:r>
              <a:rPr lang="en-IN" dirty="0" err="1"/>
              <a:t>args</a:t>
            </a:r>
            <a:r>
              <a:rPr lang="en-IN" dirty="0"/>
              <a:t>) {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myMethod</a:t>
            </a:r>
            <a:r>
              <a:rPr lang="en-IN" dirty="0"/>
              <a:t>(3));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 }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}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// Outputs 8 (5 + 3)</a:t>
            </a:r>
          </a:p>
        </p:txBody>
      </p:sp>
    </p:spTree>
    <p:extLst>
      <p:ext uri="{BB962C8B-B14F-4D97-AF65-F5344CB8AC3E}">
        <p14:creationId xmlns:p14="http://schemas.microsoft.com/office/powerpoint/2010/main" val="796218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You can also store the result in a variable (recommended</a:t>
            </a:r>
            <a:r>
              <a:rPr lang="en-US" sz="2400" dirty="0" smtClean="0"/>
              <a:t>):</a:t>
            </a:r>
          </a:p>
          <a:p>
            <a:r>
              <a:rPr lang="en-IN" sz="2400" dirty="0"/>
              <a:t>public class </a:t>
            </a:r>
            <a:r>
              <a:rPr lang="en-IN" sz="2400" dirty="0" err="1"/>
              <a:t>MyClass</a:t>
            </a:r>
            <a:r>
              <a:rPr lang="en-IN" sz="2400" dirty="0"/>
              <a:t> {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/>
              <a:t>  static </a:t>
            </a:r>
            <a:r>
              <a:rPr lang="en-IN" sz="2400" dirty="0" err="1"/>
              <a:t>int</a:t>
            </a:r>
            <a:r>
              <a:rPr lang="en-IN" sz="2400" dirty="0"/>
              <a:t> </a:t>
            </a:r>
            <a:r>
              <a:rPr lang="en-IN" sz="2400" dirty="0" err="1"/>
              <a:t>myMethod</a:t>
            </a:r>
            <a:r>
              <a:rPr lang="en-IN" sz="2400" dirty="0"/>
              <a:t>(</a:t>
            </a:r>
            <a:r>
              <a:rPr lang="en-IN" sz="2400" dirty="0" err="1"/>
              <a:t>int</a:t>
            </a:r>
            <a:r>
              <a:rPr lang="en-IN" sz="2400" dirty="0"/>
              <a:t> x, </a:t>
            </a:r>
            <a:r>
              <a:rPr lang="en-IN" sz="2400" dirty="0" err="1"/>
              <a:t>int</a:t>
            </a:r>
            <a:r>
              <a:rPr lang="en-IN" sz="2400" dirty="0"/>
              <a:t> y) {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/>
              <a:t>    return x + y;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/>
              <a:t>  }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/>
              <a:t>  public static void main(String[] </a:t>
            </a:r>
            <a:r>
              <a:rPr lang="en-IN" sz="2400" dirty="0" err="1"/>
              <a:t>args</a:t>
            </a:r>
            <a:r>
              <a:rPr lang="en-IN" sz="2400" dirty="0"/>
              <a:t>) {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/>
              <a:t>    </a:t>
            </a:r>
            <a:r>
              <a:rPr lang="en-IN" sz="2400" dirty="0" err="1"/>
              <a:t>int</a:t>
            </a:r>
            <a:r>
              <a:rPr lang="en-IN" sz="2400" dirty="0"/>
              <a:t> z = </a:t>
            </a:r>
            <a:r>
              <a:rPr lang="en-IN" sz="2400" dirty="0" err="1"/>
              <a:t>myMethod</a:t>
            </a:r>
            <a:r>
              <a:rPr lang="en-IN" sz="2400" dirty="0"/>
              <a:t>(5, 3);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/>
              <a:t>    </a:t>
            </a:r>
            <a:r>
              <a:rPr lang="en-IN" sz="2400" dirty="0" err="1"/>
              <a:t>System.out.println</a:t>
            </a:r>
            <a:r>
              <a:rPr lang="en-IN" sz="2400" dirty="0"/>
              <a:t>(z);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/>
              <a:t>  }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/>
              <a:t>}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/>
              <a:t>// Outputs 8 (5 + 3)</a:t>
            </a:r>
          </a:p>
        </p:txBody>
      </p:sp>
    </p:spTree>
    <p:extLst>
      <p:ext uri="{BB962C8B-B14F-4D97-AF65-F5344CB8AC3E}">
        <p14:creationId xmlns:p14="http://schemas.microsoft.com/office/powerpoint/2010/main" val="1565911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2276872"/>
            <a:ext cx="8229600" cy="1143000"/>
          </a:xfrm>
        </p:spPr>
        <p:txBody>
          <a:bodyPr/>
          <a:lstStyle/>
          <a:p>
            <a:r>
              <a:rPr lang="en-IN" dirty="0" smtClean="0"/>
              <a:t>Exceptions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9312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Java Exceptions - Try...Catch</a:t>
            </a:r>
            <a:br>
              <a:rPr lang="en-IN" dirty="0"/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</a:t>
            </a:r>
            <a:r>
              <a:rPr lang="en-US" dirty="0"/>
              <a:t>executing Java code, different errors can occur: coding errors made by the programmer, errors due to wrong input, or other unforeseeable things.</a:t>
            </a:r>
          </a:p>
          <a:p>
            <a:r>
              <a:rPr lang="en-US" dirty="0"/>
              <a:t>When an error occurs, Java will normally stop and generate an error message. The technical term for this is: Java will throw an </a:t>
            </a:r>
            <a:r>
              <a:rPr lang="en-US" b="1" dirty="0"/>
              <a:t>exception</a:t>
            </a:r>
            <a:r>
              <a:rPr lang="en-US" dirty="0"/>
              <a:t> (throw an error).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55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 in 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i="1" dirty="0"/>
              <a:t>array </a:t>
            </a:r>
            <a:r>
              <a:rPr lang="en-US" dirty="0"/>
              <a:t>is a group of like-typed variables that are referred to by a common name. </a:t>
            </a:r>
            <a:endParaRPr lang="en-US" dirty="0" smtClean="0"/>
          </a:p>
          <a:p>
            <a:r>
              <a:rPr lang="en-US" dirty="0" smtClean="0"/>
              <a:t>Arrays of any </a:t>
            </a:r>
            <a:r>
              <a:rPr lang="en-US" dirty="0"/>
              <a:t>type can be created and may have one or more dimensions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A specific </a:t>
            </a:r>
            <a:r>
              <a:rPr lang="en-US" dirty="0"/>
              <a:t>element in an </a:t>
            </a:r>
            <a:r>
              <a:rPr lang="en-US" dirty="0" smtClean="0"/>
              <a:t>array is </a:t>
            </a:r>
            <a:r>
              <a:rPr lang="en-US" dirty="0"/>
              <a:t>accessed by its index. </a:t>
            </a:r>
            <a:endParaRPr lang="en-US" dirty="0" smtClean="0"/>
          </a:p>
          <a:p>
            <a:r>
              <a:rPr lang="en-US" dirty="0" smtClean="0"/>
              <a:t>Arrays </a:t>
            </a:r>
            <a:r>
              <a:rPr lang="en-US" dirty="0"/>
              <a:t>offer a convenient means of grouping related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698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Why an exception occurs?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can be several reasons that can cause a program to throw exception. For example: Opening a non-existing file in your program, Network connection problem, bad input data provided by user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7857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When to use exceptions(try and catch)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handle exception(Exceptions are events that occur during the execution of programs that disrupt the normal flow of instructions (e.g. divide by zero, array access out of bound, </a:t>
            </a:r>
            <a:r>
              <a:rPr lang="en-US" dirty="0" err="1"/>
              <a:t>etc</a:t>
            </a:r>
            <a:r>
              <a:rPr lang="en-US" dirty="0"/>
              <a:t>). we can </a:t>
            </a:r>
            <a:r>
              <a:rPr lang="en-US" b="1" dirty="0"/>
              <a:t>use</a:t>
            </a:r>
            <a:r>
              <a:rPr lang="en-US" dirty="0"/>
              <a:t> this block. </a:t>
            </a:r>
            <a:r>
              <a:rPr lang="en-US" b="1" dirty="0"/>
              <a:t>Try</a:t>
            </a:r>
            <a:r>
              <a:rPr lang="en-US" dirty="0"/>
              <a:t>: </a:t>
            </a:r>
            <a:r>
              <a:rPr lang="en-US" b="1" dirty="0"/>
              <a:t>Java try block</a:t>
            </a:r>
            <a:r>
              <a:rPr lang="en-US" dirty="0"/>
              <a:t> is used to enclose the code that might throw an exception.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2443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Java try and catch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 try statement allows you to define a block of code to be tested for errors while it is being executed.</a:t>
            </a:r>
          </a:p>
          <a:p>
            <a:r>
              <a:rPr lang="en-US" dirty="0"/>
              <a:t>The catch statement allows you to define a block of code to be executed, if an error occurs in the try block.</a:t>
            </a:r>
          </a:p>
          <a:p>
            <a:r>
              <a:rPr lang="en-US" dirty="0"/>
              <a:t>The try and catch keywords come in pairs:</a:t>
            </a:r>
          </a:p>
          <a:p>
            <a:r>
              <a:rPr lang="en-US" dirty="0"/>
              <a:t>Syntax</a:t>
            </a:r>
          </a:p>
          <a:p>
            <a:r>
              <a:rPr lang="en-US" dirty="0"/>
              <a:t>try {</a:t>
            </a:r>
            <a:br>
              <a:rPr lang="en-US" dirty="0"/>
            </a:br>
            <a:r>
              <a:rPr lang="en-US" dirty="0"/>
              <a:t>  //  </a:t>
            </a:r>
            <a:r>
              <a:rPr lang="en-US" i="1" dirty="0"/>
              <a:t>Block of code to try</a:t>
            </a:r>
            <a:br>
              <a:rPr lang="en-US" i="1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catch(Exception </a:t>
            </a:r>
            <a:r>
              <a:rPr lang="en-US" i="1" dirty="0"/>
              <a:t>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//  </a:t>
            </a:r>
            <a:r>
              <a:rPr lang="en-US" i="1" dirty="0"/>
              <a:t>Block of code to handle errors</a:t>
            </a:r>
            <a:br>
              <a:rPr lang="en-US" i="1" dirty="0"/>
            </a:br>
            <a:r>
              <a:rPr lang="en-US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6713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public class </a:t>
            </a:r>
            <a:r>
              <a:rPr lang="en-IN" dirty="0" err="1"/>
              <a:t>MyClass</a:t>
            </a:r>
            <a:r>
              <a:rPr lang="en-IN" dirty="0"/>
              <a:t> {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public static void main(String[ ] </a:t>
            </a:r>
            <a:r>
              <a:rPr lang="en-IN" dirty="0" err="1"/>
              <a:t>args</a:t>
            </a:r>
            <a:r>
              <a:rPr lang="en-IN" dirty="0"/>
              <a:t>) {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 </a:t>
            </a:r>
            <a:r>
              <a:rPr lang="en-IN" dirty="0" err="1"/>
              <a:t>int</a:t>
            </a:r>
            <a:r>
              <a:rPr lang="en-IN" dirty="0"/>
              <a:t>[] </a:t>
            </a:r>
            <a:r>
              <a:rPr lang="en-IN" dirty="0" err="1"/>
              <a:t>myNumbers</a:t>
            </a:r>
            <a:r>
              <a:rPr lang="en-IN" dirty="0"/>
              <a:t> = {1, 2, 3};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myNumbers</a:t>
            </a:r>
            <a:r>
              <a:rPr lang="en-IN" dirty="0"/>
              <a:t>[10]); // error!</a:t>
            </a:r>
            <a:br>
              <a:rPr lang="en-IN" dirty="0"/>
            </a:br>
            <a:r>
              <a:rPr lang="en-IN" dirty="0"/>
              <a:t>  }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output will be something like this:</a:t>
            </a:r>
          </a:p>
          <a:p>
            <a:pPr marL="0" indent="0">
              <a:buNone/>
            </a:pPr>
            <a:r>
              <a:rPr lang="en-US" dirty="0"/>
              <a:t>Exception in thread "main" </a:t>
            </a:r>
            <a:r>
              <a:rPr lang="en-US" dirty="0" err="1"/>
              <a:t>java.lang.ArrayIndexOutOfBoundsException</a:t>
            </a:r>
            <a:r>
              <a:rPr lang="en-US" dirty="0"/>
              <a:t>: 10</a:t>
            </a:r>
            <a:br>
              <a:rPr lang="en-US" dirty="0"/>
            </a:br>
            <a:r>
              <a:rPr lang="en-US" dirty="0"/>
              <a:t>        at </a:t>
            </a:r>
            <a:r>
              <a:rPr lang="en-US" dirty="0" err="1"/>
              <a:t>MyClass.main</a:t>
            </a:r>
            <a:r>
              <a:rPr lang="en-US" dirty="0"/>
              <a:t>(MyClass.java:4)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6704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6" y="260648"/>
            <a:ext cx="8229600" cy="5865515"/>
          </a:xfrm>
        </p:spPr>
        <p:txBody>
          <a:bodyPr>
            <a:noAutofit/>
          </a:bodyPr>
          <a:lstStyle/>
          <a:p>
            <a:r>
              <a:rPr lang="en-US" sz="2200" dirty="0"/>
              <a:t>If an error occurs, we can use </a:t>
            </a:r>
            <a:r>
              <a:rPr lang="en-US" sz="2200" dirty="0" smtClean="0"/>
              <a:t>try...catch</a:t>
            </a:r>
            <a:r>
              <a:rPr lang="en-US" sz="2200" dirty="0"/>
              <a:t> to catch the error and execute some code to handle it</a:t>
            </a:r>
            <a:r>
              <a:rPr lang="en-US" sz="2200" dirty="0" smtClean="0"/>
              <a:t>:</a:t>
            </a:r>
          </a:p>
          <a:p>
            <a:r>
              <a:rPr lang="en-IN" sz="2200" dirty="0"/>
              <a:t>public class </a:t>
            </a:r>
            <a:r>
              <a:rPr lang="en-IN" sz="2200" dirty="0" err="1"/>
              <a:t>MyClass</a:t>
            </a:r>
            <a:r>
              <a:rPr lang="en-IN" sz="2200" dirty="0"/>
              <a:t> {</a:t>
            </a:r>
            <a:r>
              <a:rPr lang="en-IN" sz="2200" dirty="0" smtClean="0"/>
              <a:t/>
            </a:r>
            <a:br>
              <a:rPr lang="en-IN" sz="2200" dirty="0" smtClean="0"/>
            </a:br>
            <a:r>
              <a:rPr lang="en-IN" sz="2200" dirty="0"/>
              <a:t>  public static void main(String[ ] </a:t>
            </a:r>
            <a:r>
              <a:rPr lang="en-IN" sz="2200" dirty="0" err="1"/>
              <a:t>args</a:t>
            </a:r>
            <a:r>
              <a:rPr lang="en-IN" sz="2200" dirty="0"/>
              <a:t>) {</a:t>
            </a:r>
            <a:r>
              <a:rPr lang="en-IN" sz="2200" dirty="0" smtClean="0"/>
              <a:t/>
            </a:r>
            <a:br>
              <a:rPr lang="en-IN" sz="2200" dirty="0" smtClean="0"/>
            </a:br>
            <a:r>
              <a:rPr lang="en-IN" sz="2200" dirty="0"/>
              <a:t>    try {</a:t>
            </a:r>
            <a:r>
              <a:rPr lang="en-IN" sz="2200" dirty="0" smtClean="0"/>
              <a:t/>
            </a:r>
            <a:br>
              <a:rPr lang="en-IN" sz="2200" dirty="0" smtClean="0"/>
            </a:br>
            <a:r>
              <a:rPr lang="en-IN" sz="2200" dirty="0"/>
              <a:t>      </a:t>
            </a:r>
            <a:r>
              <a:rPr lang="en-IN" sz="2200" dirty="0" err="1"/>
              <a:t>int</a:t>
            </a:r>
            <a:r>
              <a:rPr lang="en-IN" sz="2200" dirty="0"/>
              <a:t>[] </a:t>
            </a:r>
            <a:r>
              <a:rPr lang="en-IN" sz="2200" dirty="0" err="1"/>
              <a:t>myNumbers</a:t>
            </a:r>
            <a:r>
              <a:rPr lang="en-IN" sz="2200" dirty="0"/>
              <a:t> = {1, 2, 3};</a:t>
            </a:r>
            <a:r>
              <a:rPr lang="en-IN" sz="2200" dirty="0" smtClean="0"/>
              <a:t/>
            </a:r>
            <a:br>
              <a:rPr lang="en-IN" sz="2200" dirty="0" smtClean="0"/>
            </a:br>
            <a:r>
              <a:rPr lang="en-IN" sz="2200" dirty="0"/>
              <a:t>      </a:t>
            </a:r>
            <a:r>
              <a:rPr lang="en-IN" sz="2200" dirty="0" err="1"/>
              <a:t>System.out.println</a:t>
            </a:r>
            <a:r>
              <a:rPr lang="en-IN" sz="2200" dirty="0"/>
              <a:t>(</a:t>
            </a:r>
            <a:r>
              <a:rPr lang="en-IN" sz="2200" dirty="0" err="1"/>
              <a:t>myNumbers</a:t>
            </a:r>
            <a:r>
              <a:rPr lang="en-IN" sz="2200" dirty="0"/>
              <a:t>[10]);</a:t>
            </a:r>
            <a:r>
              <a:rPr lang="en-IN" sz="2200" dirty="0" smtClean="0"/>
              <a:t/>
            </a:r>
            <a:br>
              <a:rPr lang="en-IN" sz="2200" dirty="0" smtClean="0"/>
            </a:br>
            <a:r>
              <a:rPr lang="en-IN" sz="2200" dirty="0"/>
              <a:t>    } catch (Exception e) {</a:t>
            </a:r>
            <a:r>
              <a:rPr lang="en-IN" sz="2200" dirty="0" smtClean="0"/>
              <a:t/>
            </a:r>
            <a:br>
              <a:rPr lang="en-IN" sz="2200" dirty="0" smtClean="0"/>
            </a:br>
            <a:r>
              <a:rPr lang="en-IN" sz="2200" dirty="0"/>
              <a:t>      </a:t>
            </a:r>
            <a:r>
              <a:rPr lang="en-IN" sz="2200" dirty="0" err="1"/>
              <a:t>System.out.println</a:t>
            </a:r>
            <a:r>
              <a:rPr lang="en-IN" sz="2200" dirty="0"/>
              <a:t>("Something went wrong.");</a:t>
            </a:r>
            <a:r>
              <a:rPr lang="en-IN" sz="2200" dirty="0" smtClean="0"/>
              <a:t/>
            </a:r>
            <a:br>
              <a:rPr lang="en-IN" sz="2200" dirty="0" smtClean="0"/>
            </a:br>
            <a:r>
              <a:rPr lang="en-IN" sz="2200" dirty="0"/>
              <a:t>    }</a:t>
            </a:r>
            <a:r>
              <a:rPr lang="en-IN" sz="2200" dirty="0" smtClean="0"/>
              <a:t/>
            </a:r>
            <a:br>
              <a:rPr lang="en-IN" sz="2200" dirty="0" smtClean="0"/>
            </a:br>
            <a:r>
              <a:rPr lang="en-IN" sz="2200" dirty="0"/>
              <a:t>  }</a:t>
            </a:r>
            <a:r>
              <a:rPr lang="en-IN" sz="2200" dirty="0" smtClean="0"/>
              <a:t/>
            </a:r>
            <a:br>
              <a:rPr lang="en-IN" sz="2200" dirty="0" smtClean="0"/>
            </a:br>
            <a:r>
              <a:rPr lang="en-IN" sz="2200" dirty="0" smtClean="0"/>
              <a:t>}</a:t>
            </a:r>
          </a:p>
          <a:p>
            <a:r>
              <a:rPr lang="en-US" sz="2200" dirty="0" smtClean="0"/>
              <a:t> </a:t>
            </a:r>
            <a:r>
              <a:rPr lang="en-US" sz="2200" dirty="0"/>
              <a:t>The output will be:</a:t>
            </a:r>
          </a:p>
          <a:p>
            <a:pPr marL="0" indent="0">
              <a:buNone/>
            </a:pPr>
            <a:r>
              <a:rPr lang="en-US" sz="2200" dirty="0"/>
              <a:t>Something went </a:t>
            </a:r>
            <a:r>
              <a:rPr lang="en-US" sz="2200" dirty="0" smtClean="0"/>
              <a:t>wrong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/>
            </a:r>
            <a:br>
              <a:rPr lang="en-US" sz="2200" dirty="0" smtClean="0"/>
            </a:b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0150816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 </a:t>
            </a:r>
            <a:r>
              <a:rPr lang="en-US" dirty="0" smtClean="0"/>
              <a:t>finally</a:t>
            </a:r>
            <a:r>
              <a:rPr lang="en-US" dirty="0"/>
              <a:t> statement lets you execute code, after </a:t>
            </a:r>
            <a:r>
              <a:rPr lang="en-US" dirty="0" smtClean="0"/>
              <a:t>try...catch</a:t>
            </a:r>
            <a:r>
              <a:rPr lang="en-US" dirty="0"/>
              <a:t>, regardless of the result</a:t>
            </a:r>
            <a:r>
              <a:rPr lang="en-US" dirty="0" smtClean="0"/>
              <a:t>:</a:t>
            </a:r>
          </a:p>
          <a:p>
            <a:r>
              <a:rPr lang="en-IN" dirty="0"/>
              <a:t>public class </a:t>
            </a:r>
            <a:r>
              <a:rPr lang="en-IN" dirty="0" err="1"/>
              <a:t>MyClass</a:t>
            </a:r>
            <a:r>
              <a:rPr lang="en-IN" dirty="0"/>
              <a:t> {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public static void 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 try {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   </a:t>
            </a:r>
            <a:r>
              <a:rPr lang="en-IN" dirty="0" err="1"/>
              <a:t>int</a:t>
            </a:r>
            <a:r>
              <a:rPr lang="en-IN" dirty="0"/>
              <a:t>[] </a:t>
            </a:r>
            <a:r>
              <a:rPr lang="en-IN" dirty="0" err="1"/>
              <a:t>myNumbers</a:t>
            </a:r>
            <a:r>
              <a:rPr lang="en-IN" dirty="0"/>
              <a:t> = {1, 2, 3};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   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myNumbers</a:t>
            </a:r>
            <a:r>
              <a:rPr lang="en-IN" dirty="0"/>
              <a:t>[10]);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 } catch (Exception e) {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   </a:t>
            </a:r>
            <a:r>
              <a:rPr lang="en-IN" dirty="0" err="1"/>
              <a:t>System.out.println</a:t>
            </a:r>
            <a:r>
              <a:rPr lang="en-IN" dirty="0"/>
              <a:t>("Something went wrong.");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 } finally {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   </a:t>
            </a:r>
            <a:r>
              <a:rPr lang="en-IN" dirty="0" err="1"/>
              <a:t>System.out.println</a:t>
            </a:r>
            <a:r>
              <a:rPr lang="en-IN" dirty="0"/>
              <a:t>("The 'try catch' is finished.");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 }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 }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729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output will be:</a:t>
            </a:r>
          </a:p>
          <a:p>
            <a:pPr marL="0" indent="0">
              <a:buNone/>
            </a:pPr>
            <a:r>
              <a:rPr lang="en-US" dirty="0"/>
              <a:t>Something went wrong.</a:t>
            </a:r>
            <a:br>
              <a:rPr lang="en-US" dirty="0"/>
            </a:br>
            <a:r>
              <a:rPr lang="en-US" dirty="0"/>
              <a:t>The 'try catch' is finished.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27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7-</a:t>
            </a:r>
            <a:fld id="{211547C3-3C29-4461-9B21-29B5097192EA}" type="slidenum">
              <a:rPr lang="en-US"/>
              <a:pPr/>
              <a:t>4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Arrays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An </a:t>
            </a:r>
            <a:r>
              <a:rPr lang="en-US" i="1"/>
              <a:t>array</a:t>
            </a:r>
            <a:r>
              <a:rPr lang="en-US"/>
              <a:t> is an ordered list of values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024188" y="2895600"/>
            <a:ext cx="513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b="0">
                <a:solidFill>
                  <a:schemeClr val="tx1"/>
                </a:solidFill>
                <a:latin typeface="Times New Roman" pitchFamily="18" charset="0"/>
              </a:rPr>
              <a:t>0     1     2     3     4     5     6     7     8     9</a:t>
            </a:r>
          </a:p>
        </p:txBody>
      </p:sp>
      <p:grpSp>
        <p:nvGrpSpPr>
          <p:cNvPr id="12311" name="Group 23"/>
          <p:cNvGrpSpPr>
            <a:grpSpLocks/>
          </p:cNvGrpSpPr>
          <p:nvPr/>
        </p:nvGrpSpPr>
        <p:grpSpPr bwMode="auto">
          <a:xfrm>
            <a:off x="2903538" y="3352800"/>
            <a:ext cx="5380037" cy="714375"/>
            <a:chOff x="1829" y="2112"/>
            <a:chExt cx="3389" cy="450"/>
          </a:xfrm>
        </p:grpSpPr>
        <p:grpSp>
          <p:nvGrpSpPr>
            <p:cNvPr id="12294" name="Group 6"/>
            <p:cNvGrpSpPr>
              <a:grpSpLocks/>
            </p:cNvGrpSpPr>
            <p:nvPr/>
          </p:nvGrpSpPr>
          <p:grpSpPr bwMode="auto">
            <a:xfrm>
              <a:off x="1829" y="2112"/>
              <a:ext cx="3389" cy="450"/>
              <a:chOff x="1533" y="3128"/>
              <a:chExt cx="3389" cy="450"/>
            </a:xfrm>
          </p:grpSpPr>
          <p:sp>
            <p:nvSpPr>
              <p:cNvPr id="12295" name="Rectangle 7"/>
              <p:cNvSpPr>
                <a:spLocks noChangeArrowheads="1"/>
              </p:cNvSpPr>
              <p:nvPr/>
            </p:nvSpPr>
            <p:spPr bwMode="auto">
              <a:xfrm>
                <a:off x="1533" y="3132"/>
                <a:ext cx="3389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296" name="Rectangle 8"/>
              <p:cNvSpPr>
                <a:spLocks noChangeArrowheads="1"/>
              </p:cNvSpPr>
              <p:nvPr/>
            </p:nvSpPr>
            <p:spPr bwMode="auto">
              <a:xfrm>
                <a:off x="1888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297" name="Rectangle 9"/>
              <p:cNvSpPr>
                <a:spLocks noChangeArrowheads="1"/>
              </p:cNvSpPr>
              <p:nvPr/>
            </p:nvSpPr>
            <p:spPr bwMode="auto">
              <a:xfrm>
                <a:off x="254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298" name="Rectangle 10"/>
              <p:cNvSpPr>
                <a:spLocks noChangeArrowheads="1"/>
              </p:cNvSpPr>
              <p:nvPr/>
            </p:nvSpPr>
            <p:spPr bwMode="auto">
              <a:xfrm>
                <a:off x="3225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299" name="Rectangle 11"/>
              <p:cNvSpPr>
                <a:spLocks noChangeArrowheads="1"/>
              </p:cNvSpPr>
              <p:nvPr/>
            </p:nvSpPr>
            <p:spPr bwMode="auto">
              <a:xfrm>
                <a:off x="389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00" name="Line 12"/>
              <p:cNvSpPr>
                <a:spLocks noChangeShapeType="1"/>
              </p:cNvSpPr>
              <p:nvPr/>
            </p:nvSpPr>
            <p:spPr bwMode="auto">
              <a:xfrm>
                <a:off x="4571" y="3128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2301" name="Rectangle 13"/>
            <p:cNvSpPr>
              <a:spLocks noChangeArrowheads="1"/>
            </p:cNvSpPr>
            <p:nvPr/>
          </p:nvSpPr>
          <p:spPr bwMode="auto">
            <a:xfrm>
              <a:off x="1860" y="2200"/>
              <a:ext cx="33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 b="0">
                  <a:solidFill>
                    <a:schemeClr val="tx1"/>
                  </a:solidFill>
                  <a:latin typeface="Times New Roman" pitchFamily="18" charset="0"/>
                </a:rPr>
                <a:t>79   87   94   82   67   98   87   81   74   91</a:t>
              </a:r>
            </a:p>
          </p:txBody>
        </p:sp>
      </p:grp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1876425" y="4573588"/>
            <a:ext cx="5781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Arial Unicode MS" pitchFamily="34" charset="-128"/>
              </a:rPr>
              <a:t>An array of size N is indexed from zero to N-1</a:t>
            </a:r>
          </a:p>
        </p:txBody>
      </p:sp>
      <p:grpSp>
        <p:nvGrpSpPr>
          <p:cNvPr id="12303" name="Group 15"/>
          <p:cNvGrpSpPr>
            <a:grpSpLocks/>
          </p:cNvGrpSpPr>
          <p:nvPr/>
        </p:nvGrpSpPr>
        <p:grpSpPr bwMode="auto">
          <a:xfrm>
            <a:off x="1143000" y="2058988"/>
            <a:ext cx="2339975" cy="1919287"/>
            <a:chOff x="495" y="1345"/>
            <a:chExt cx="1474" cy="1209"/>
          </a:xfrm>
        </p:grpSpPr>
        <p:sp>
          <p:nvSpPr>
            <p:cNvPr id="12304" name="Rectangle 16"/>
            <p:cNvSpPr>
              <a:spLocks noChangeArrowheads="1"/>
            </p:cNvSpPr>
            <p:nvPr/>
          </p:nvSpPr>
          <p:spPr bwMode="auto">
            <a:xfrm>
              <a:off x="864" y="2304"/>
              <a:ext cx="6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  <a:latin typeface="Courier New" pitchFamily="49" charset="0"/>
                </a:rPr>
                <a:t>scores</a:t>
              </a:r>
            </a:p>
          </p:txBody>
        </p:sp>
        <p:sp>
          <p:nvSpPr>
            <p:cNvPr id="12305" name="Text Box 17"/>
            <p:cNvSpPr txBox="1">
              <a:spLocks noChangeArrowheads="1"/>
            </p:cNvSpPr>
            <p:nvPr/>
          </p:nvSpPr>
          <p:spPr bwMode="auto">
            <a:xfrm>
              <a:off x="495" y="1345"/>
              <a:ext cx="147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Arial Unicode MS" pitchFamily="34" charset="-128"/>
                </a:rPr>
                <a:t>The entire array</a:t>
              </a:r>
            </a:p>
            <a:p>
              <a:pPr algn="ctr"/>
              <a:r>
                <a:rPr lang="en-US">
                  <a:latin typeface="Arial Unicode MS" pitchFamily="34" charset="-128"/>
                </a:rPr>
                <a:t>has a single name</a:t>
              </a:r>
            </a:p>
          </p:txBody>
        </p:sp>
        <p:sp>
          <p:nvSpPr>
            <p:cNvPr id="12306" name="Line 18"/>
            <p:cNvSpPr>
              <a:spLocks noChangeShapeType="1"/>
            </p:cNvSpPr>
            <p:nvPr/>
          </p:nvSpPr>
          <p:spPr bwMode="auto">
            <a:xfrm>
              <a:off x="1200" y="1824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2307" name="Group 19"/>
          <p:cNvGrpSpPr>
            <a:grpSpLocks/>
          </p:cNvGrpSpPr>
          <p:nvPr/>
        </p:nvGrpSpPr>
        <p:grpSpPr bwMode="auto">
          <a:xfrm>
            <a:off x="4083050" y="2057400"/>
            <a:ext cx="3960813" cy="836613"/>
            <a:chOff x="2052" y="1393"/>
            <a:chExt cx="2495" cy="527"/>
          </a:xfrm>
        </p:grpSpPr>
        <p:sp>
          <p:nvSpPr>
            <p:cNvPr id="12308" name="Text Box 20"/>
            <p:cNvSpPr txBox="1">
              <a:spLocks noChangeArrowheads="1"/>
            </p:cNvSpPr>
            <p:nvPr/>
          </p:nvSpPr>
          <p:spPr bwMode="auto">
            <a:xfrm>
              <a:off x="2052" y="1393"/>
              <a:ext cx="24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Arial Unicode MS" pitchFamily="34" charset="-128"/>
                </a:rPr>
                <a:t>Each value has a numeric </a:t>
              </a:r>
              <a:r>
                <a:rPr lang="en-US" i="1">
                  <a:latin typeface="Arial Unicode MS" pitchFamily="34" charset="-128"/>
                </a:rPr>
                <a:t>index</a:t>
              </a:r>
            </a:p>
          </p:txBody>
        </p:sp>
        <p:sp>
          <p:nvSpPr>
            <p:cNvPr id="12309" name="Line 21"/>
            <p:cNvSpPr>
              <a:spLocks noChangeShapeType="1"/>
            </p:cNvSpPr>
            <p:nvPr/>
          </p:nvSpPr>
          <p:spPr bwMode="auto">
            <a:xfrm flipH="1">
              <a:off x="3264" y="1632"/>
              <a:ext cx="336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1428750" y="5183188"/>
            <a:ext cx="6938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Arial Unicode MS" pitchFamily="34" charset="-128"/>
              </a:rPr>
              <a:t>This array holds 10 values that are indexed from 0 to 9</a:t>
            </a:r>
          </a:p>
        </p:txBody>
      </p:sp>
    </p:spTree>
    <p:extLst>
      <p:ext uri="{BB962C8B-B14F-4D97-AF65-F5344CB8AC3E}">
        <p14:creationId xmlns:p14="http://schemas.microsoft.com/office/powerpoint/2010/main" val="362998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302" grpId="0" autoUpdateAnimBg="0"/>
      <p:bldP spid="1231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One dimensional Array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Multi Dimensional Array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54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One Dimensional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one-dimensional </a:t>
            </a:r>
            <a:r>
              <a:rPr lang="en-US" i="1" dirty="0"/>
              <a:t>array </a:t>
            </a:r>
            <a:r>
              <a:rPr lang="en-US" dirty="0"/>
              <a:t>is, essentially, a list of like-typed variables.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create an array, you </a:t>
            </a:r>
            <a:r>
              <a:rPr lang="en-US" dirty="0" smtClean="0"/>
              <a:t>first must </a:t>
            </a:r>
            <a:r>
              <a:rPr lang="en-US" dirty="0"/>
              <a:t>create an array variable of the desired type. </a:t>
            </a:r>
            <a:endParaRPr lang="en-US" dirty="0" smtClean="0"/>
          </a:p>
          <a:p>
            <a:r>
              <a:rPr lang="en-IN" dirty="0" smtClean="0"/>
              <a:t>Syntax :  </a:t>
            </a:r>
            <a:r>
              <a:rPr lang="en-IN" i="1" dirty="0"/>
              <a:t>type </a:t>
            </a:r>
            <a:r>
              <a:rPr lang="en-IN" i="1" dirty="0" smtClean="0"/>
              <a:t>  </a:t>
            </a:r>
            <a:r>
              <a:rPr lang="en-IN" i="1" dirty="0" err="1" smtClean="0"/>
              <a:t>var</a:t>
            </a:r>
            <a:r>
              <a:rPr lang="en-IN" i="1" dirty="0" smtClean="0"/>
              <a:t>-name</a:t>
            </a:r>
            <a:r>
              <a:rPr lang="en-IN" dirty="0"/>
              <a:t>[ ];</a:t>
            </a:r>
            <a:endParaRPr lang="en-IN" dirty="0" smtClean="0"/>
          </a:p>
          <a:p>
            <a:r>
              <a:rPr lang="en-IN" dirty="0" smtClean="0"/>
              <a:t>Example : </a:t>
            </a:r>
          </a:p>
          <a:p>
            <a:pPr marL="457200" lvl="1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 err="1" smtClean="0"/>
              <a:t>int</a:t>
            </a:r>
            <a:r>
              <a:rPr lang="en-IN" dirty="0" smtClean="0"/>
              <a:t> a[10];</a:t>
            </a:r>
          </a:p>
          <a:p>
            <a:pPr marL="457200" lvl="1" indent="0">
              <a:buNone/>
            </a:pPr>
            <a:r>
              <a:rPr lang="en-IN" dirty="0" smtClean="0"/>
              <a:t>    String[] attendance;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84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7-</a:t>
            </a:r>
            <a:fld id="{7BA7A808-DDF7-44D8-91ED-F4C1AB037FB0}" type="slidenum">
              <a:rPr lang="en-US"/>
              <a:pPr/>
              <a:t>7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dirty="0"/>
              <a:t>Declaring </a:t>
            </a:r>
            <a:r>
              <a:rPr lang="en-US" dirty="0" smtClean="0"/>
              <a:t>Arrays one dimensional arrays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8001000" cy="5334000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pPr>
              <a:spcBef>
                <a:spcPct val="70000"/>
              </a:spcBef>
            </a:pPr>
            <a:r>
              <a:rPr lang="en-IN" sz="2400" dirty="0" err="1">
                <a:solidFill>
                  <a:srgbClr val="FF0000"/>
                </a:solidFill>
              </a:rPr>
              <a:t>dataType</a:t>
            </a:r>
            <a:r>
              <a:rPr lang="en-IN" sz="2400" dirty="0">
                <a:solidFill>
                  <a:srgbClr val="FF0000"/>
                </a:solidFill>
              </a:rPr>
              <a:t>[] </a:t>
            </a:r>
            <a:r>
              <a:rPr lang="en-IN" sz="2400" dirty="0" err="1">
                <a:solidFill>
                  <a:srgbClr val="FF0000"/>
                </a:solidFill>
              </a:rPr>
              <a:t>arrayName</a:t>
            </a:r>
            <a:r>
              <a:rPr lang="en-IN" sz="2400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IN" sz="2400" dirty="0" err="1">
                <a:solidFill>
                  <a:srgbClr val="FF0000"/>
                </a:solidFill>
              </a:rPr>
              <a:t>Eg</a:t>
            </a:r>
            <a:r>
              <a:rPr lang="en-IN" sz="2400" dirty="0" smtClean="0">
                <a:solidFill>
                  <a:srgbClr val="FF0000"/>
                </a:solidFill>
              </a:rPr>
              <a:t>: Double</a:t>
            </a:r>
            <a:r>
              <a:rPr lang="en-IN" sz="2400" dirty="0">
                <a:solidFill>
                  <a:srgbClr val="FF0000"/>
                </a:solidFill>
              </a:rPr>
              <a:t>[] data;</a:t>
            </a:r>
            <a:endParaRPr lang="en-IN" sz="2400" dirty="0" smtClean="0">
              <a:solidFill>
                <a:srgbClr val="FF0000"/>
              </a:solidFill>
            </a:endParaRPr>
          </a:p>
          <a:p>
            <a:r>
              <a:rPr lang="en-US" sz="2400" dirty="0" err="1"/>
              <a:t>dataType</a:t>
            </a:r>
            <a:r>
              <a:rPr lang="en-US" sz="2400" dirty="0"/>
              <a:t> can be a </a:t>
            </a:r>
            <a:r>
              <a:rPr lang="en-US" sz="2400" dirty="0">
                <a:hlinkClick r:id="rId2" tooltip="Java Primitive Data Types"/>
              </a:rPr>
              <a:t>primitive data</a:t>
            </a:r>
            <a:r>
              <a:rPr lang="en-US" sz="2400" dirty="0"/>
              <a:t> type like: </a:t>
            </a:r>
            <a:r>
              <a:rPr lang="en-US" sz="2400" dirty="0" err="1"/>
              <a:t>int</a:t>
            </a:r>
            <a:r>
              <a:rPr lang="en-US" sz="2400" dirty="0"/>
              <a:t>, char, Double, byte etc. or an object (will be discussed in later chapters).</a:t>
            </a:r>
          </a:p>
          <a:p>
            <a:r>
              <a:rPr lang="en-US" sz="2400" dirty="0" err="1"/>
              <a:t>arrayName</a:t>
            </a:r>
            <a:r>
              <a:rPr lang="en-US" sz="2400" dirty="0"/>
              <a:t> is an </a:t>
            </a:r>
            <a:r>
              <a:rPr lang="en-US" sz="2400" dirty="0">
                <a:hlinkClick r:id="rId3" tooltip="Java Identifier"/>
              </a:rPr>
              <a:t>identifier</a:t>
            </a:r>
            <a:r>
              <a:rPr lang="en-US" sz="2400" dirty="0"/>
              <a:t>.</a:t>
            </a:r>
          </a:p>
          <a:p>
            <a:pPr>
              <a:spcBef>
                <a:spcPct val="70000"/>
              </a:spcBef>
            </a:pPr>
            <a:r>
              <a:rPr lang="en-US" sz="2400" dirty="0" smtClean="0"/>
              <a:t>Did we defined the arra</a:t>
            </a:r>
            <a:r>
              <a:rPr lang="en-US" dirty="0" smtClean="0"/>
              <a:t>y?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IN" dirty="0">
                <a:solidFill>
                  <a:srgbClr val="FF0000"/>
                </a:solidFill>
              </a:rPr>
              <a:t>data = new Double[10</a:t>
            </a:r>
            <a:r>
              <a:rPr lang="en-IN" dirty="0" smtClean="0">
                <a:solidFill>
                  <a:srgbClr val="FF0000"/>
                </a:solidFill>
              </a:rPr>
              <a:t>];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IN" dirty="0" smtClean="0"/>
              <a:t>Declaring and defining in </a:t>
            </a:r>
            <a:r>
              <a:rPr lang="en-IN" dirty="0"/>
              <a:t>one </a:t>
            </a:r>
            <a:r>
              <a:rPr lang="en-IN" dirty="0" smtClean="0"/>
              <a:t>line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[] age = new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[5];</a:t>
            </a:r>
            <a:endParaRPr lang="en-IN" dirty="0" smtClean="0">
              <a:solidFill>
                <a:srgbClr val="FF0000"/>
              </a:solidFill>
            </a:endParaRPr>
          </a:p>
          <a:p>
            <a:pPr marL="0" indent="0">
              <a:spcBef>
                <a:spcPct val="70000"/>
              </a:spcBef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0" indent="0">
              <a:spcBef>
                <a:spcPct val="70000"/>
              </a:spcBef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spcBef>
                <a:spcPct val="7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Declared and defined the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err="1" smtClean="0"/>
              <a:t>Eg</a:t>
            </a:r>
            <a:r>
              <a:rPr lang="en-IN" dirty="0" smtClean="0"/>
              <a:t>:</a:t>
            </a:r>
          </a:p>
          <a:p>
            <a:r>
              <a:rPr lang="en-IN" dirty="0"/>
              <a:t>class </a:t>
            </a:r>
            <a:r>
              <a:rPr lang="en-IN" dirty="0" err="1" smtClean="0"/>
              <a:t>ArrayExample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{ </a:t>
            </a:r>
            <a:endParaRPr lang="en-IN" dirty="0" smtClean="0"/>
          </a:p>
          <a:p>
            <a:r>
              <a:rPr lang="en-IN" dirty="0" smtClean="0"/>
              <a:t>public </a:t>
            </a:r>
            <a:r>
              <a:rPr lang="en-IN" dirty="0"/>
              <a:t>static void main(String[] </a:t>
            </a:r>
            <a:r>
              <a:rPr lang="en-IN" dirty="0" err="1"/>
              <a:t>args</a:t>
            </a:r>
            <a:r>
              <a:rPr lang="en-IN" dirty="0"/>
              <a:t>) </a:t>
            </a:r>
            <a:endParaRPr lang="en-IN" dirty="0" smtClean="0"/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 </a:t>
            </a:r>
            <a:r>
              <a:rPr lang="en-IN" dirty="0" err="1"/>
              <a:t>int</a:t>
            </a:r>
            <a:r>
              <a:rPr lang="en-IN" dirty="0"/>
              <a:t>[] age = new </a:t>
            </a:r>
            <a:r>
              <a:rPr lang="en-IN" dirty="0" err="1"/>
              <a:t>int</a:t>
            </a:r>
            <a:r>
              <a:rPr lang="en-IN" dirty="0"/>
              <a:t>[5]; </a:t>
            </a:r>
            <a:endParaRPr lang="en-IN" dirty="0" smtClean="0"/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(age[0</a:t>
            </a:r>
            <a:r>
              <a:rPr lang="en-IN" dirty="0"/>
              <a:t>]); </a:t>
            </a:r>
            <a:endParaRPr lang="en-IN" dirty="0" smtClean="0"/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(age[1</a:t>
            </a:r>
            <a:r>
              <a:rPr lang="en-IN" dirty="0"/>
              <a:t>]); </a:t>
            </a:r>
            <a:endParaRPr lang="en-IN" dirty="0" smtClean="0"/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(age[2]);</a:t>
            </a:r>
          </a:p>
          <a:p>
            <a:r>
              <a:rPr lang="en-IN" dirty="0" smtClean="0"/>
              <a:t> </a:t>
            </a:r>
            <a:r>
              <a:rPr lang="en-IN" dirty="0" err="1"/>
              <a:t>System.out.println</a:t>
            </a:r>
            <a:r>
              <a:rPr lang="en-IN" dirty="0"/>
              <a:t>(age[3]); </a:t>
            </a:r>
            <a:endParaRPr lang="en-IN" dirty="0" smtClean="0"/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(age[4</a:t>
            </a:r>
            <a:r>
              <a:rPr lang="en-IN" dirty="0"/>
              <a:t>]); </a:t>
            </a:r>
            <a:endParaRPr lang="en-IN" dirty="0" smtClean="0"/>
          </a:p>
          <a:p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4641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to initialize arrays in Java?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int</a:t>
            </a:r>
            <a:r>
              <a:rPr lang="en-US" dirty="0"/>
              <a:t>[] age = {12, 4, 5, 2, 5</a:t>
            </a:r>
            <a:r>
              <a:rPr lang="en-US" dirty="0" smtClean="0"/>
              <a:t>};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class </a:t>
            </a:r>
            <a:r>
              <a:rPr lang="en-IN" dirty="0" err="1" smtClean="0"/>
              <a:t>ArrayExample</a:t>
            </a:r>
            <a:endParaRPr lang="en-IN" dirty="0" smtClean="0"/>
          </a:p>
          <a:p>
            <a:r>
              <a:rPr lang="en-IN" dirty="0" smtClean="0"/>
              <a:t> {</a:t>
            </a:r>
          </a:p>
          <a:p>
            <a:r>
              <a:rPr lang="en-IN" dirty="0" smtClean="0"/>
              <a:t> </a:t>
            </a:r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 </a:t>
            </a:r>
            <a:endParaRPr lang="en-IN" dirty="0" smtClean="0"/>
          </a:p>
          <a:p>
            <a:r>
              <a:rPr lang="en-IN" dirty="0" smtClean="0"/>
              <a:t>{ </a:t>
            </a:r>
          </a:p>
          <a:p>
            <a:r>
              <a:rPr lang="en-IN" dirty="0" err="1" smtClean="0"/>
              <a:t>int</a:t>
            </a:r>
            <a:r>
              <a:rPr lang="en-IN" dirty="0"/>
              <a:t>[] age = {12, 4, 5, 2, 5};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i = 0; i &lt; 5; ++i) </a:t>
            </a:r>
            <a:endParaRPr lang="en-IN" dirty="0" smtClean="0"/>
          </a:p>
          <a:p>
            <a:r>
              <a:rPr lang="en-IN" dirty="0" smtClean="0"/>
              <a:t>{ </a:t>
            </a:r>
            <a:r>
              <a:rPr lang="en-IN" dirty="0" err="1"/>
              <a:t>System.out.println</a:t>
            </a:r>
            <a:r>
              <a:rPr lang="en-IN" dirty="0"/>
              <a:t>("Element at index " + i +": " + age[i</a:t>
            </a:r>
            <a:r>
              <a:rPr lang="en-IN" dirty="0" smtClean="0"/>
              <a:t>]);</a:t>
            </a:r>
          </a:p>
          <a:p>
            <a:r>
              <a:rPr lang="en-IN" dirty="0" smtClean="0"/>
              <a:t> </a:t>
            </a:r>
            <a:r>
              <a:rPr lang="en-IN" dirty="0"/>
              <a:t>} </a:t>
            </a:r>
            <a:endParaRPr lang="en-IN" dirty="0" smtClean="0"/>
          </a:p>
          <a:p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348880"/>
            <a:ext cx="36195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6892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892</Words>
  <Application>Microsoft Office PowerPoint</Application>
  <PresentationFormat>On-screen Show (4:3)</PresentationFormat>
  <Paragraphs>186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Arrays,Methods,exception</vt:lpstr>
      <vt:lpstr>Arrays</vt:lpstr>
      <vt:lpstr>Array in  Java</vt:lpstr>
      <vt:lpstr>Arrays</vt:lpstr>
      <vt:lpstr>types</vt:lpstr>
      <vt:lpstr>One Dimensional array</vt:lpstr>
      <vt:lpstr>Declaring Arrays one dimensional arrays</vt:lpstr>
      <vt:lpstr>Declared and defined the array</vt:lpstr>
      <vt:lpstr>How to initialize arrays in Java? </vt:lpstr>
      <vt:lpstr>PowerPoint Presentation</vt:lpstr>
      <vt:lpstr>How to assign value to the specific numeric index </vt:lpstr>
      <vt:lpstr>PowerPoint Presentation</vt:lpstr>
      <vt:lpstr>multidimensional arrays</vt:lpstr>
      <vt:lpstr>How to initialize a 2d array in Java? </vt:lpstr>
      <vt:lpstr>PowerPoint Presentation</vt:lpstr>
      <vt:lpstr>PowerPoint Presentation</vt:lpstr>
      <vt:lpstr>PowerPoint Presentation</vt:lpstr>
      <vt:lpstr>Initializing 3D array </vt:lpstr>
      <vt:lpstr>Example program </vt:lpstr>
      <vt:lpstr>Methods</vt:lpstr>
      <vt:lpstr>PowerPoint Presentation</vt:lpstr>
      <vt:lpstr>PowerPoint Presentation</vt:lpstr>
      <vt:lpstr> Call a Method </vt:lpstr>
      <vt:lpstr>A method can also be called multiple times:</vt:lpstr>
      <vt:lpstr>Method Parameters </vt:lpstr>
      <vt:lpstr>Return Values </vt:lpstr>
      <vt:lpstr>PowerPoint Presentation</vt:lpstr>
      <vt:lpstr>Exceptions</vt:lpstr>
      <vt:lpstr>Java Exceptions - Try...Catch </vt:lpstr>
      <vt:lpstr>Why an exception occurs? </vt:lpstr>
      <vt:lpstr>When to use exceptions(try and catch)</vt:lpstr>
      <vt:lpstr>Java try and catch 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Arrays,Methods,exception</dc:title>
  <dc:creator>admin</dc:creator>
  <cp:lastModifiedBy>admin</cp:lastModifiedBy>
  <cp:revision>3</cp:revision>
  <dcterms:created xsi:type="dcterms:W3CDTF">2019-05-16T07:25:41Z</dcterms:created>
  <dcterms:modified xsi:type="dcterms:W3CDTF">2019-05-16T08:33:39Z</dcterms:modified>
</cp:coreProperties>
</file>