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271" r:id="rId6"/>
    <p:sldId id="261" r:id="rId7"/>
    <p:sldId id="272" r:id="rId8"/>
    <p:sldId id="273" r:id="rId9"/>
    <p:sldId id="274" r:id="rId10"/>
    <p:sldId id="275" r:id="rId11"/>
    <p:sldId id="266" r:id="rId12"/>
    <p:sldId id="267" r:id="rId13"/>
    <p:sldId id="268" r:id="rId14"/>
    <p:sldId id="269" r:id="rId15"/>
    <p:sldId id="270" r:id="rId16"/>
    <p:sldId id="276" r:id="rId17"/>
    <p:sldId id="278" r:id="rId18"/>
    <p:sldId id="285" r:id="rId19"/>
    <p:sldId id="279" r:id="rId20"/>
    <p:sldId id="280" r:id="rId21"/>
    <p:sldId id="284" r:id="rId22"/>
    <p:sldId id="286" r:id="rId23"/>
    <p:sldId id="287" r:id="rId24"/>
    <p:sldId id="288" r:id="rId25"/>
    <p:sldId id="289" r:id="rId26"/>
    <p:sldId id="290" r:id="rId27"/>
    <p:sldId id="282" r:id="rId28"/>
    <p:sldId id="291" r:id="rId29"/>
    <p:sldId id="283" r:id="rId30"/>
    <p:sldId id="292" r:id="rId31"/>
    <p:sldId id="293"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9" autoAdjust="0"/>
    <p:restoredTop sz="94660"/>
  </p:normalViewPr>
  <p:slideViewPr>
    <p:cSldViewPr>
      <p:cViewPr varScale="1">
        <p:scale>
          <a:sx n="87" d="100"/>
          <a:sy n="87" d="100"/>
        </p:scale>
        <p:origin x="-115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713166-8D36-4BB1-9473-8E06FF14273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2E8BE-26B3-4784-A862-3AD7CE83C410}" type="slidenum">
              <a:rPr lang="en-IN" smtClean="0"/>
              <a:t>‹#›</a:t>
            </a:fld>
            <a:endParaRPr lang="en-IN"/>
          </a:p>
        </p:txBody>
      </p:sp>
    </p:spTree>
    <p:extLst>
      <p:ext uri="{BB962C8B-B14F-4D97-AF65-F5344CB8AC3E}">
        <p14:creationId xmlns:p14="http://schemas.microsoft.com/office/powerpoint/2010/main" val="195166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713166-8D36-4BB1-9473-8E06FF14273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2E8BE-26B3-4784-A862-3AD7CE83C410}" type="slidenum">
              <a:rPr lang="en-IN" smtClean="0"/>
              <a:t>‹#›</a:t>
            </a:fld>
            <a:endParaRPr lang="en-IN"/>
          </a:p>
        </p:txBody>
      </p:sp>
    </p:spTree>
    <p:extLst>
      <p:ext uri="{BB962C8B-B14F-4D97-AF65-F5344CB8AC3E}">
        <p14:creationId xmlns:p14="http://schemas.microsoft.com/office/powerpoint/2010/main" val="79640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713166-8D36-4BB1-9473-8E06FF14273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2E8BE-26B3-4784-A862-3AD7CE83C410}" type="slidenum">
              <a:rPr lang="en-IN" smtClean="0"/>
              <a:t>‹#›</a:t>
            </a:fld>
            <a:endParaRPr lang="en-IN"/>
          </a:p>
        </p:txBody>
      </p:sp>
    </p:spTree>
    <p:extLst>
      <p:ext uri="{BB962C8B-B14F-4D97-AF65-F5344CB8AC3E}">
        <p14:creationId xmlns:p14="http://schemas.microsoft.com/office/powerpoint/2010/main" val="158715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713166-8D36-4BB1-9473-8E06FF14273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2E8BE-26B3-4784-A862-3AD7CE83C410}" type="slidenum">
              <a:rPr lang="en-IN" smtClean="0"/>
              <a:t>‹#›</a:t>
            </a:fld>
            <a:endParaRPr lang="en-IN"/>
          </a:p>
        </p:txBody>
      </p:sp>
    </p:spTree>
    <p:extLst>
      <p:ext uri="{BB962C8B-B14F-4D97-AF65-F5344CB8AC3E}">
        <p14:creationId xmlns:p14="http://schemas.microsoft.com/office/powerpoint/2010/main" val="37067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713166-8D36-4BB1-9473-8E06FF14273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2E8BE-26B3-4784-A862-3AD7CE83C410}" type="slidenum">
              <a:rPr lang="en-IN" smtClean="0"/>
              <a:t>‹#›</a:t>
            </a:fld>
            <a:endParaRPr lang="en-IN"/>
          </a:p>
        </p:txBody>
      </p:sp>
    </p:spTree>
    <p:extLst>
      <p:ext uri="{BB962C8B-B14F-4D97-AF65-F5344CB8AC3E}">
        <p14:creationId xmlns:p14="http://schemas.microsoft.com/office/powerpoint/2010/main" val="389971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713166-8D36-4BB1-9473-8E06FF142730}" type="datetimeFigureOut">
              <a:rPr lang="en-IN" smtClean="0"/>
              <a:t>16-05-2019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2E8BE-26B3-4784-A862-3AD7CE83C410}" type="slidenum">
              <a:rPr lang="en-IN" smtClean="0"/>
              <a:t>‹#›</a:t>
            </a:fld>
            <a:endParaRPr lang="en-IN"/>
          </a:p>
        </p:txBody>
      </p:sp>
    </p:spTree>
    <p:extLst>
      <p:ext uri="{BB962C8B-B14F-4D97-AF65-F5344CB8AC3E}">
        <p14:creationId xmlns:p14="http://schemas.microsoft.com/office/powerpoint/2010/main" val="290585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713166-8D36-4BB1-9473-8E06FF142730}" type="datetimeFigureOut">
              <a:rPr lang="en-IN" smtClean="0"/>
              <a:t>16-05-2019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32E8BE-26B3-4784-A862-3AD7CE83C410}" type="slidenum">
              <a:rPr lang="en-IN" smtClean="0"/>
              <a:t>‹#›</a:t>
            </a:fld>
            <a:endParaRPr lang="en-IN"/>
          </a:p>
        </p:txBody>
      </p:sp>
    </p:spTree>
    <p:extLst>
      <p:ext uri="{BB962C8B-B14F-4D97-AF65-F5344CB8AC3E}">
        <p14:creationId xmlns:p14="http://schemas.microsoft.com/office/powerpoint/2010/main" val="175547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713166-8D36-4BB1-9473-8E06FF142730}" type="datetimeFigureOut">
              <a:rPr lang="en-IN" smtClean="0"/>
              <a:t>16-05-2019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32E8BE-26B3-4784-A862-3AD7CE83C410}" type="slidenum">
              <a:rPr lang="en-IN" smtClean="0"/>
              <a:t>‹#›</a:t>
            </a:fld>
            <a:endParaRPr lang="en-IN"/>
          </a:p>
        </p:txBody>
      </p:sp>
    </p:spTree>
    <p:extLst>
      <p:ext uri="{BB962C8B-B14F-4D97-AF65-F5344CB8AC3E}">
        <p14:creationId xmlns:p14="http://schemas.microsoft.com/office/powerpoint/2010/main" val="124996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13166-8D36-4BB1-9473-8E06FF142730}" type="datetimeFigureOut">
              <a:rPr lang="en-IN" smtClean="0"/>
              <a:t>16-05-2019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32E8BE-26B3-4784-A862-3AD7CE83C410}" type="slidenum">
              <a:rPr lang="en-IN" smtClean="0"/>
              <a:t>‹#›</a:t>
            </a:fld>
            <a:endParaRPr lang="en-IN"/>
          </a:p>
        </p:txBody>
      </p:sp>
    </p:spTree>
    <p:extLst>
      <p:ext uri="{BB962C8B-B14F-4D97-AF65-F5344CB8AC3E}">
        <p14:creationId xmlns:p14="http://schemas.microsoft.com/office/powerpoint/2010/main" val="14333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713166-8D36-4BB1-9473-8E06FF142730}" type="datetimeFigureOut">
              <a:rPr lang="en-IN" smtClean="0"/>
              <a:t>16-05-2019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2E8BE-26B3-4784-A862-3AD7CE83C410}" type="slidenum">
              <a:rPr lang="en-IN" smtClean="0"/>
              <a:t>‹#›</a:t>
            </a:fld>
            <a:endParaRPr lang="en-IN"/>
          </a:p>
        </p:txBody>
      </p:sp>
    </p:spTree>
    <p:extLst>
      <p:ext uri="{BB962C8B-B14F-4D97-AF65-F5344CB8AC3E}">
        <p14:creationId xmlns:p14="http://schemas.microsoft.com/office/powerpoint/2010/main" val="942429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713166-8D36-4BB1-9473-8E06FF142730}" type="datetimeFigureOut">
              <a:rPr lang="en-IN" smtClean="0"/>
              <a:t>16-05-2019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2E8BE-26B3-4784-A862-3AD7CE83C410}" type="slidenum">
              <a:rPr lang="en-IN" smtClean="0"/>
              <a:t>‹#›</a:t>
            </a:fld>
            <a:endParaRPr lang="en-IN"/>
          </a:p>
        </p:txBody>
      </p:sp>
    </p:spTree>
    <p:extLst>
      <p:ext uri="{BB962C8B-B14F-4D97-AF65-F5344CB8AC3E}">
        <p14:creationId xmlns:p14="http://schemas.microsoft.com/office/powerpoint/2010/main" val="274615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13166-8D36-4BB1-9473-8E06FF142730}" type="datetimeFigureOut">
              <a:rPr lang="en-IN" smtClean="0"/>
              <a:t>16-05-2019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2E8BE-26B3-4784-A862-3AD7CE83C410}" type="slidenum">
              <a:rPr lang="en-IN" smtClean="0"/>
              <a:t>‹#›</a:t>
            </a:fld>
            <a:endParaRPr lang="en-IN"/>
          </a:p>
        </p:txBody>
      </p:sp>
    </p:spTree>
    <p:extLst>
      <p:ext uri="{BB962C8B-B14F-4D97-AF65-F5344CB8AC3E}">
        <p14:creationId xmlns:p14="http://schemas.microsoft.com/office/powerpoint/2010/main" val="3876625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programiz.com/java-programming/keywords-identifiers#identifiers" TargetMode="External"/><Relationship Id="rId2" Type="http://schemas.openxmlformats.org/officeDocument/2006/relationships/hyperlink" Target="https://www.programiz.com/java-programming/variables-primitive-data-types#data-typ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Objects,Classes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1444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sz="1600"/>
          </a:p>
        </p:txBody>
      </p:sp>
      <p:sp>
        <p:nvSpPr>
          <p:cNvPr id="3" name="Content Placeholder 2"/>
          <p:cNvSpPr>
            <a:spLocks noGrp="1"/>
          </p:cNvSpPr>
          <p:nvPr>
            <p:ph idx="1"/>
          </p:nvPr>
        </p:nvSpPr>
        <p:spPr>
          <a:xfrm>
            <a:off x="467544" y="260648"/>
            <a:ext cx="8229600" cy="6192688"/>
          </a:xfrm>
        </p:spPr>
        <p:txBody>
          <a:bodyPr>
            <a:noAutofit/>
          </a:bodyPr>
          <a:lstStyle/>
          <a:p>
            <a:r>
              <a:rPr lang="en-IN" sz="1600" dirty="0" smtClean="0"/>
              <a:t>// Class Declaration public class Dog</a:t>
            </a:r>
          </a:p>
          <a:p>
            <a:r>
              <a:rPr lang="en-IN" sz="1600" dirty="0" smtClean="0"/>
              <a:t> { // Instance Variables </a:t>
            </a:r>
          </a:p>
          <a:p>
            <a:r>
              <a:rPr lang="en-IN" sz="1600" dirty="0" smtClean="0"/>
              <a:t>String breed;</a:t>
            </a:r>
          </a:p>
          <a:p>
            <a:r>
              <a:rPr lang="en-IN" sz="1600" dirty="0" smtClean="0"/>
              <a:t> String size; </a:t>
            </a:r>
          </a:p>
          <a:p>
            <a:r>
              <a:rPr lang="en-IN" sz="1600" dirty="0" err="1" smtClean="0"/>
              <a:t>int</a:t>
            </a:r>
            <a:r>
              <a:rPr lang="en-IN" sz="1600" dirty="0" smtClean="0"/>
              <a:t> age; </a:t>
            </a:r>
          </a:p>
          <a:p>
            <a:r>
              <a:rPr lang="en-IN" sz="1600" dirty="0" smtClean="0"/>
              <a:t>String </a:t>
            </a:r>
            <a:r>
              <a:rPr lang="en-IN" sz="1600" dirty="0" err="1" smtClean="0"/>
              <a:t>color</a:t>
            </a:r>
            <a:r>
              <a:rPr lang="en-IN" sz="1600" dirty="0" smtClean="0"/>
              <a:t>; </a:t>
            </a:r>
          </a:p>
          <a:p>
            <a:r>
              <a:rPr lang="en-IN" sz="1600" dirty="0" smtClean="0"/>
              <a:t>// method 1</a:t>
            </a:r>
          </a:p>
          <a:p>
            <a:r>
              <a:rPr lang="en-IN" sz="1600" dirty="0" smtClean="0"/>
              <a:t> public String </a:t>
            </a:r>
            <a:r>
              <a:rPr lang="en-IN" sz="1600" dirty="0" err="1" smtClean="0"/>
              <a:t>getInfo</a:t>
            </a:r>
            <a:r>
              <a:rPr lang="en-IN" sz="1600" dirty="0" smtClean="0"/>
              <a:t>()</a:t>
            </a:r>
          </a:p>
          <a:p>
            <a:r>
              <a:rPr lang="en-IN" sz="1600" dirty="0" smtClean="0"/>
              <a:t> { </a:t>
            </a:r>
          </a:p>
          <a:p>
            <a:r>
              <a:rPr lang="en-IN" sz="1600" dirty="0" smtClean="0"/>
              <a:t>return ("Breed is: "+breed+" Size is:"+size+" Age is:"+age+" </a:t>
            </a:r>
            <a:r>
              <a:rPr lang="en-IN" sz="1600" dirty="0" err="1" smtClean="0"/>
              <a:t>color</a:t>
            </a:r>
            <a:r>
              <a:rPr lang="en-IN" sz="1600" dirty="0" smtClean="0"/>
              <a:t> is: "+</a:t>
            </a:r>
            <a:r>
              <a:rPr lang="en-IN" sz="1600" dirty="0" err="1" smtClean="0"/>
              <a:t>color</a:t>
            </a:r>
            <a:r>
              <a:rPr lang="en-IN" sz="1600" dirty="0" smtClean="0"/>
              <a:t>);</a:t>
            </a:r>
          </a:p>
          <a:p>
            <a:r>
              <a:rPr lang="en-IN" sz="1600" dirty="0" smtClean="0"/>
              <a:t> }</a:t>
            </a:r>
          </a:p>
          <a:p>
            <a:r>
              <a:rPr lang="en-IN" sz="1600" dirty="0" smtClean="0"/>
              <a:t> public static void main(String[] </a:t>
            </a:r>
            <a:r>
              <a:rPr lang="en-IN" sz="1600" dirty="0" err="1" smtClean="0"/>
              <a:t>args</a:t>
            </a:r>
            <a:r>
              <a:rPr lang="en-IN" sz="1600" dirty="0" smtClean="0"/>
              <a:t>)</a:t>
            </a:r>
          </a:p>
          <a:p>
            <a:r>
              <a:rPr lang="en-IN" sz="1600" dirty="0" smtClean="0"/>
              <a:t> { </a:t>
            </a:r>
          </a:p>
          <a:p>
            <a:r>
              <a:rPr lang="en-IN" sz="1600" dirty="0" smtClean="0"/>
              <a:t>Dog </a:t>
            </a:r>
            <a:r>
              <a:rPr lang="en-IN" sz="1600" dirty="0" err="1" smtClean="0"/>
              <a:t>maltese</a:t>
            </a:r>
            <a:r>
              <a:rPr lang="en-IN" sz="1600" dirty="0" smtClean="0"/>
              <a:t> = new Dog(); </a:t>
            </a:r>
          </a:p>
          <a:p>
            <a:r>
              <a:rPr lang="en-IN" sz="1600" dirty="0" err="1" smtClean="0"/>
              <a:t>maltese.breed</a:t>
            </a:r>
            <a:r>
              <a:rPr lang="en-IN" sz="1600" dirty="0" smtClean="0"/>
              <a:t>="Maltese"; </a:t>
            </a:r>
          </a:p>
          <a:p>
            <a:r>
              <a:rPr lang="en-IN" sz="1600" dirty="0" err="1" smtClean="0"/>
              <a:t>maltese.size</a:t>
            </a:r>
            <a:r>
              <a:rPr lang="en-IN" sz="1600" dirty="0" smtClean="0"/>
              <a:t>="Small"; </a:t>
            </a:r>
          </a:p>
          <a:p>
            <a:r>
              <a:rPr lang="en-IN" sz="1600" dirty="0" err="1" smtClean="0"/>
              <a:t>maltese.age</a:t>
            </a:r>
            <a:r>
              <a:rPr lang="en-IN" sz="1600" dirty="0" smtClean="0"/>
              <a:t>=2; </a:t>
            </a:r>
          </a:p>
          <a:p>
            <a:r>
              <a:rPr lang="en-IN" sz="1600" dirty="0" err="1" smtClean="0"/>
              <a:t>maltese.color</a:t>
            </a:r>
            <a:r>
              <a:rPr lang="en-IN" sz="1600" dirty="0" smtClean="0"/>
              <a:t>="white"; </a:t>
            </a:r>
          </a:p>
          <a:p>
            <a:r>
              <a:rPr lang="en-IN" sz="1600" dirty="0" err="1" smtClean="0"/>
              <a:t>System.out.println</a:t>
            </a:r>
            <a:r>
              <a:rPr lang="en-IN" sz="1600" dirty="0" smtClean="0"/>
              <a:t>(</a:t>
            </a:r>
            <a:r>
              <a:rPr lang="en-IN" sz="1600" dirty="0" err="1" smtClean="0"/>
              <a:t>maltese.getInfo</a:t>
            </a:r>
            <a:r>
              <a:rPr lang="en-IN" sz="1600" dirty="0" smtClean="0"/>
              <a:t>()); </a:t>
            </a:r>
          </a:p>
          <a:p>
            <a:r>
              <a:rPr lang="en-IN" sz="1600" dirty="0" smtClean="0"/>
              <a:t>} </a:t>
            </a:r>
          </a:p>
          <a:p>
            <a:r>
              <a:rPr lang="en-IN" sz="1600" dirty="0" smtClean="0"/>
              <a:t>}</a:t>
            </a:r>
            <a:endParaRPr lang="en-IN" sz="1600" dirty="0"/>
          </a:p>
        </p:txBody>
      </p:sp>
    </p:spTree>
    <p:extLst>
      <p:ext uri="{BB962C8B-B14F-4D97-AF65-F5344CB8AC3E}">
        <p14:creationId xmlns:p14="http://schemas.microsoft.com/office/powerpoint/2010/main" val="418654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0" y="381000"/>
            <a:ext cx="9144000" cy="1047750"/>
          </a:xfrm>
        </p:spPr>
        <p:txBody>
          <a:bodyPr>
            <a:normAutofit fontScale="90000"/>
          </a:bodyPr>
          <a:lstStyle/>
          <a:p>
            <a:r>
              <a:rPr lang="en-US" sz="4000"/>
              <a:t>Differences between variables of </a:t>
            </a:r>
            <a:br>
              <a:rPr lang="en-US" sz="4000"/>
            </a:br>
            <a:r>
              <a:rPr lang="en-US" sz="4000"/>
              <a:t>primitive Data types and object types</a:t>
            </a:r>
            <a:r>
              <a:rPr lang="en-US" sz="4000" b="1">
                <a:latin typeface="Courier" charset="0"/>
              </a:rPr>
              <a:t/>
            </a:r>
            <a:br>
              <a:rPr lang="en-US" sz="4000" b="1">
                <a:latin typeface="Courier" charset="0"/>
              </a:rPr>
            </a:br>
            <a:endParaRPr lang="en-US" b="1">
              <a:latin typeface="Courier" charset="0"/>
            </a:endParaRPr>
          </a:p>
        </p:txBody>
      </p:sp>
      <p:sp>
        <p:nvSpPr>
          <p:cNvPr id="197641" name="Rectangle 9"/>
          <p:cNvSpPr>
            <a:spLocks noChangeArrowheads="1"/>
          </p:cNvSpPr>
          <p:nvPr/>
        </p:nvSpPr>
        <p:spPr bwMode="auto">
          <a:xfrm>
            <a:off x="3113088"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97640" name="Object 8"/>
          <p:cNvGraphicFramePr>
            <a:graphicFrameLocks noChangeAspect="1"/>
          </p:cNvGraphicFramePr>
          <p:nvPr/>
        </p:nvGraphicFramePr>
        <p:xfrm>
          <a:off x="762000" y="1447800"/>
          <a:ext cx="7467600" cy="5126038"/>
        </p:xfrm>
        <a:graphic>
          <a:graphicData uri="http://schemas.openxmlformats.org/presentationml/2006/ole">
            <mc:AlternateContent xmlns:mc="http://schemas.openxmlformats.org/markup-compatibility/2006">
              <mc:Choice xmlns:v="urn:schemas-microsoft-com:vml" Requires="v">
                <p:oleObj spid="_x0000_s1037" name="Picture" r:id="rId3" imgW="2915412" imgH="2001012" progId="Word.Picture.8">
                  <p:embed/>
                </p:oleObj>
              </mc:Choice>
              <mc:Fallback>
                <p:oleObj name="Picture" r:id="rId3" imgW="2915412" imgH="20010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447800"/>
                        <a:ext cx="7467600" cy="512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534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685800" y="0"/>
            <a:ext cx="7772400" cy="1428750"/>
          </a:xfrm>
        </p:spPr>
        <p:txBody>
          <a:bodyPr>
            <a:normAutofit fontScale="90000"/>
          </a:bodyPr>
          <a:lstStyle/>
          <a:p>
            <a:r>
              <a:rPr lang="en-US"/>
              <a:t>Copying Variables of Primitive Data Types and Object Types</a:t>
            </a:r>
          </a:p>
        </p:txBody>
      </p:sp>
      <p:graphicFrame>
        <p:nvGraphicFramePr>
          <p:cNvPr id="253957" name="Object 5"/>
          <p:cNvGraphicFramePr>
            <a:graphicFrameLocks noChangeAspect="1"/>
          </p:cNvGraphicFramePr>
          <p:nvPr/>
        </p:nvGraphicFramePr>
        <p:xfrm>
          <a:off x="304800" y="1905000"/>
          <a:ext cx="8534400" cy="4435475"/>
        </p:xfrm>
        <a:graphic>
          <a:graphicData uri="http://schemas.openxmlformats.org/presentationml/2006/ole">
            <mc:AlternateContent xmlns:mc="http://schemas.openxmlformats.org/markup-compatibility/2006">
              <mc:Choice xmlns:v="urn:schemas-microsoft-com:vml" Requires="v">
                <p:oleObj spid="_x0000_s2061" name="Picture" r:id="rId3" imgW="4572000" imgH="2171880" progId="Word.Picture.8">
                  <p:embed/>
                </p:oleObj>
              </mc:Choice>
              <mc:Fallback>
                <p:oleObj name="Picture" r:id="rId3" imgW="4572000" imgH="21718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05000"/>
                        <a:ext cx="8534400"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9703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85800" y="0"/>
            <a:ext cx="7772400" cy="1428750"/>
          </a:xfrm>
        </p:spPr>
        <p:txBody>
          <a:bodyPr/>
          <a:lstStyle/>
          <a:p>
            <a:r>
              <a:rPr lang="en-US"/>
              <a:t>Garbage Collection</a:t>
            </a:r>
          </a:p>
        </p:txBody>
      </p:sp>
      <p:sp>
        <p:nvSpPr>
          <p:cNvPr id="254979" name="Rectangle 3"/>
          <p:cNvSpPr>
            <a:spLocks noGrp="1" noChangeArrowheads="1"/>
          </p:cNvSpPr>
          <p:nvPr>
            <p:ph idx="1"/>
          </p:nvPr>
        </p:nvSpPr>
        <p:spPr>
          <a:xfrm>
            <a:off x="685800" y="1371600"/>
            <a:ext cx="8001000" cy="4953000"/>
          </a:xfrm>
        </p:spPr>
        <p:txBody>
          <a:bodyPr/>
          <a:lstStyle/>
          <a:p>
            <a:pPr>
              <a:buFont typeface="Monotype Sorts" pitchFamily="2" charset="2"/>
              <a:buNone/>
            </a:pPr>
            <a:r>
              <a:rPr lang="en-US" sz="3600">
                <a:latin typeface="Courier" charset="0"/>
                <a:cs typeface="Times New Roman" pitchFamily="18" charset="0"/>
              </a:rPr>
              <a:t>    As shown in the previous figure, after the assignment statement c1 = c2, c1 points to the same object referenced by c2. The object previously referenced by c1 is no longer useful. This object is known as garbage. Garbage is automatically collected by JVM. </a:t>
            </a:r>
          </a:p>
        </p:txBody>
      </p:sp>
    </p:spTree>
    <p:extLst>
      <p:ext uri="{BB962C8B-B14F-4D97-AF65-F5344CB8AC3E}">
        <p14:creationId xmlns:p14="http://schemas.microsoft.com/office/powerpoint/2010/main" val="326474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85800" y="0"/>
            <a:ext cx="7772400" cy="1428750"/>
          </a:xfrm>
        </p:spPr>
        <p:txBody>
          <a:bodyPr/>
          <a:lstStyle/>
          <a:p>
            <a:r>
              <a:rPr lang="en-US"/>
              <a:t>Garbage Collection, cont</a:t>
            </a:r>
          </a:p>
        </p:txBody>
      </p:sp>
      <p:sp>
        <p:nvSpPr>
          <p:cNvPr id="286723" name="Rectangle 3"/>
          <p:cNvSpPr>
            <a:spLocks noGrp="1" noChangeArrowheads="1"/>
          </p:cNvSpPr>
          <p:nvPr>
            <p:ph idx="1"/>
          </p:nvPr>
        </p:nvSpPr>
        <p:spPr>
          <a:xfrm>
            <a:off x="685800" y="1371600"/>
            <a:ext cx="8001000" cy="4953000"/>
          </a:xfrm>
        </p:spPr>
        <p:txBody>
          <a:bodyPr/>
          <a:lstStyle/>
          <a:p>
            <a:pPr>
              <a:buFont typeface="Monotype Sorts" pitchFamily="2" charset="2"/>
              <a:buNone/>
            </a:pPr>
            <a:r>
              <a:rPr lang="en-US" sz="3600">
                <a:latin typeface="Courier" charset="0"/>
                <a:cs typeface="Times New Roman" pitchFamily="18" charset="0"/>
              </a:rPr>
              <a:t>  TIP: If you know that an object is no longer needed, you can explicitly assign null to a reference variable for the object. The Java VM will automatically collect the space if the object is not referenced by any variable. </a:t>
            </a:r>
          </a:p>
        </p:txBody>
      </p:sp>
    </p:spTree>
    <p:extLst>
      <p:ext uri="{BB962C8B-B14F-4D97-AF65-F5344CB8AC3E}">
        <p14:creationId xmlns:p14="http://schemas.microsoft.com/office/powerpoint/2010/main" val="413316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0"/>
            <a:ext cx="7772400" cy="1428750"/>
          </a:xfrm>
        </p:spPr>
        <p:txBody>
          <a:bodyPr/>
          <a:lstStyle/>
          <a:p>
            <a:r>
              <a:rPr lang="en-US"/>
              <a:t>Accessing Objects</a:t>
            </a:r>
          </a:p>
        </p:txBody>
      </p:sp>
      <p:sp>
        <p:nvSpPr>
          <p:cNvPr id="285699" name="Rectangle 3"/>
          <p:cNvSpPr>
            <a:spLocks noGrp="1" noChangeArrowheads="1"/>
          </p:cNvSpPr>
          <p:nvPr>
            <p:ph idx="1"/>
          </p:nvPr>
        </p:nvSpPr>
        <p:spPr>
          <a:xfrm>
            <a:off x="685800" y="1371600"/>
            <a:ext cx="7772400" cy="4114800"/>
          </a:xfrm>
        </p:spPr>
        <p:txBody>
          <a:bodyPr/>
          <a:lstStyle/>
          <a:p>
            <a:r>
              <a:rPr lang="en-US"/>
              <a:t>Referencing the object’s data:</a:t>
            </a:r>
          </a:p>
          <a:p>
            <a:pPr>
              <a:buFont typeface="Monotype Sorts" pitchFamily="2" charset="2"/>
              <a:buNone/>
            </a:pPr>
            <a:r>
              <a:rPr lang="en-US"/>
              <a:t>        </a:t>
            </a:r>
            <a:r>
              <a:rPr lang="en-US" sz="3000">
                <a:latin typeface="Courier New" pitchFamily="49" charset="0"/>
              </a:rPr>
              <a:t>objectReference.data</a:t>
            </a:r>
            <a:endParaRPr lang="en-US"/>
          </a:p>
          <a:p>
            <a:pPr>
              <a:buFont typeface="Monotype Sorts" pitchFamily="2" charset="2"/>
              <a:buNone/>
            </a:pPr>
            <a:r>
              <a:rPr lang="en-US" i="1">
                <a:latin typeface="Book Antiqua" pitchFamily="18" charset="0"/>
              </a:rPr>
              <a:t>        </a:t>
            </a:r>
            <a:r>
              <a:rPr lang="en-US" sz="2800">
                <a:latin typeface="Courier New" pitchFamily="49" charset="0"/>
              </a:rPr>
              <a:t>myCircle.radius</a:t>
            </a:r>
            <a:endParaRPr lang="en-US" i="1">
              <a:latin typeface="Book Antiqua" pitchFamily="18" charset="0"/>
            </a:endParaRPr>
          </a:p>
          <a:p>
            <a:pPr>
              <a:buFont typeface="Monotype Sorts" pitchFamily="2" charset="2"/>
              <a:buNone/>
            </a:pPr>
            <a:endParaRPr lang="en-US"/>
          </a:p>
          <a:p>
            <a:r>
              <a:rPr lang="en-US"/>
              <a:t>Invoking the object’s method:</a:t>
            </a:r>
          </a:p>
          <a:p>
            <a:pPr>
              <a:buFont typeface="Monotype Sorts" pitchFamily="2" charset="2"/>
              <a:buNone/>
            </a:pPr>
            <a:r>
              <a:rPr lang="en-US"/>
              <a:t>       </a:t>
            </a:r>
            <a:r>
              <a:rPr lang="en-US" sz="3000">
                <a:latin typeface="Courier New" pitchFamily="49" charset="0"/>
              </a:rPr>
              <a:t>objectReference.method</a:t>
            </a:r>
            <a:endParaRPr lang="en-US"/>
          </a:p>
          <a:p>
            <a:pPr>
              <a:buFont typeface="Monotype Sorts" pitchFamily="2" charset="2"/>
              <a:buNone/>
            </a:pPr>
            <a:r>
              <a:rPr lang="en-US" i="1">
                <a:latin typeface="Book Antiqua" pitchFamily="18" charset="0"/>
              </a:rPr>
              <a:t>       </a:t>
            </a:r>
            <a:r>
              <a:rPr lang="en-US" sz="2800">
                <a:latin typeface="Courier New" pitchFamily="49" charset="0"/>
              </a:rPr>
              <a:t>myCircle.findArea()</a:t>
            </a:r>
          </a:p>
        </p:txBody>
      </p:sp>
    </p:spTree>
    <p:extLst>
      <p:ext uri="{BB962C8B-B14F-4D97-AF65-F5344CB8AC3E}">
        <p14:creationId xmlns:p14="http://schemas.microsoft.com/office/powerpoint/2010/main" val="231013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708920"/>
            <a:ext cx="8229600" cy="1143000"/>
          </a:xfrm>
        </p:spPr>
        <p:txBody>
          <a:bodyPr/>
          <a:lstStyle/>
          <a:p>
            <a:r>
              <a:rPr lang="en-IN" dirty="0" smtClean="0"/>
              <a:t>Arrays</a:t>
            </a:r>
            <a:endParaRPr lang="en-IN" dirty="0"/>
          </a:p>
        </p:txBody>
      </p:sp>
    </p:spTree>
    <p:extLst>
      <p:ext uri="{BB962C8B-B14F-4D97-AF65-F5344CB8AC3E}">
        <p14:creationId xmlns:p14="http://schemas.microsoft.com/office/powerpoint/2010/main" val="2676775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in  Java</a:t>
            </a:r>
            <a:endParaRPr lang="en-IN" dirty="0"/>
          </a:p>
        </p:txBody>
      </p:sp>
      <p:sp>
        <p:nvSpPr>
          <p:cNvPr id="3" name="Content Placeholder 2"/>
          <p:cNvSpPr>
            <a:spLocks noGrp="1"/>
          </p:cNvSpPr>
          <p:nvPr>
            <p:ph idx="1"/>
          </p:nvPr>
        </p:nvSpPr>
        <p:spPr/>
        <p:txBody>
          <a:bodyPr>
            <a:normAutofit/>
          </a:bodyPr>
          <a:lstStyle/>
          <a:p>
            <a:r>
              <a:rPr lang="en-US" dirty="0"/>
              <a:t>An </a:t>
            </a:r>
            <a:r>
              <a:rPr lang="en-US" i="1" dirty="0"/>
              <a:t>array </a:t>
            </a:r>
            <a:r>
              <a:rPr lang="en-US" dirty="0"/>
              <a:t>is a group of like-typed variables that are referred to by a common name. </a:t>
            </a:r>
            <a:endParaRPr lang="en-US" dirty="0" smtClean="0"/>
          </a:p>
          <a:p>
            <a:r>
              <a:rPr lang="en-US" dirty="0" smtClean="0"/>
              <a:t>Arrays of any </a:t>
            </a:r>
            <a:r>
              <a:rPr lang="en-US" dirty="0"/>
              <a:t>type can be created and may have one or more dimensions</a:t>
            </a:r>
            <a:r>
              <a:rPr lang="en-US" dirty="0" smtClean="0"/>
              <a:t>.</a:t>
            </a:r>
          </a:p>
          <a:p>
            <a:r>
              <a:rPr lang="en-US" dirty="0" smtClean="0"/>
              <a:t> A specific </a:t>
            </a:r>
            <a:r>
              <a:rPr lang="en-US" dirty="0"/>
              <a:t>element in an </a:t>
            </a:r>
            <a:r>
              <a:rPr lang="en-US" dirty="0" smtClean="0"/>
              <a:t>array is </a:t>
            </a:r>
            <a:r>
              <a:rPr lang="en-US" dirty="0"/>
              <a:t>accessed by its index. </a:t>
            </a:r>
            <a:endParaRPr lang="en-US" dirty="0" smtClean="0"/>
          </a:p>
          <a:p>
            <a:r>
              <a:rPr lang="en-US" dirty="0" smtClean="0"/>
              <a:t>Arrays </a:t>
            </a:r>
            <a:r>
              <a:rPr lang="en-US" dirty="0"/>
              <a:t>offer a convenient means of grouping related information.</a:t>
            </a:r>
            <a:endParaRPr lang="en-IN" dirty="0"/>
          </a:p>
        </p:txBody>
      </p:sp>
    </p:spTree>
    <p:extLst>
      <p:ext uri="{BB962C8B-B14F-4D97-AF65-F5344CB8AC3E}">
        <p14:creationId xmlns:p14="http://schemas.microsoft.com/office/powerpoint/2010/main" val="236144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0"/>
          </p:nvPr>
        </p:nvSpPr>
        <p:spPr/>
        <p:txBody>
          <a:bodyPr/>
          <a:lstStyle/>
          <a:p>
            <a:r>
              <a:rPr lang="en-US"/>
              <a:t>7-</a:t>
            </a:r>
            <a:fld id="{211547C3-3C29-4461-9B21-29B5097192EA}" type="slidenum">
              <a:rPr lang="en-US"/>
              <a:pPr/>
              <a:t>18</a:t>
            </a:fld>
            <a:endParaRPr lang="en-US"/>
          </a:p>
        </p:txBody>
      </p:sp>
      <p:sp>
        <p:nvSpPr>
          <p:cNvPr id="12290" name="Rectangle 2"/>
          <p:cNvSpPr>
            <a:spLocks noGrp="1" noChangeArrowheads="1"/>
          </p:cNvSpPr>
          <p:nvPr>
            <p:ph type="title"/>
          </p:nvPr>
        </p:nvSpPr>
        <p:spPr>
          <a:noFill/>
          <a:ln/>
        </p:spPr>
        <p:txBody>
          <a:bodyPr lIns="92075" tIns="46038" rIns="92075" bIns="46038"/>
          <a:lstStyle/>
          <a:p>
            <a:r>
              <a:rPr lang="en-US"/>
              <a:t>Arrays</a:t>
            </a:r>
          </a:p>
        </p:txBody>
      </p:sp>
      <p:sp>
        <p:nvSpPr>
          <p:cNvPr id="12291" name="Rectangle 3"/>
          <p:cNvSpPr>
            <a:spLocks noGrp="1" noChangeArrowheads="1"/>
          </p:cNvSpPr>
          <p:nvPr>
            <p:ph type="body" idx="1"/>
          </p:nvPr>
        </p:nvSpPr>
        <p:spPr>
          <a:noFill/>
          <a:ln/>
        </p:spPr>
        <p:txBody>
          <a:bodyPr lIns="92075" tIns="46038" rIns="92075" bIns="46038"/>
          <a:lstStyle/>
          <a:p>
            <a:r>
              <a:rPr lang="en-US"/>
              <a:t>An </a:t>
            </a:r>
            <a:r>
              <a:rPr lang="en-US" i="1"/>
              <a:t>array</a:t>
            </a:r>
            <a:r>
              <a:rPr lang="en-US"/>
              <a:t> is an ordered list of values</a:t>
            </a:r>
          </a:p>
        </p:txBody>
      </p:sp>
      <p:sp>
        <p:nvSpPr>
          <p:cNvPr id="12292" name="Rectangle 4"/>
          <p:cNvSpPr>
            <a:spLocks noChangeArrowheads="1"/>
          </p:cNvSpPr>
          <p:nvPr/>
        </p:nvSpPr>
        <p:spPr bwMode="auto">
          <a:xfrm>
            <a:off x="3024188" y="2895600"/>
            <a:ext cx="513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0">
                <a:solidFill>
                  <a:schemeClr val="tx1"/>
                </a:solidFill>
                <a:latin typeface="Times New Roman" pitchFamily="18" charset="0"/>
              </a:rPr>
              <a:t>0     1     2     3     4     5     6     7     8     9</a:t>
            </a:r>
          </a:p>
        </p:txBody>
      </p:sp>
      <p:grpSp>
        <p:nvGrpSpPr>
          <p:cNvPr id="12311" name="Group 23"/>
          <p:cNvGrpSpPr>
            <a:grpSpLocks/>
          </p:cNvGrpSpPr>
          <p:nvPr/>
        </p:nvGrpSpPr>
        <p:grpSpPr bwMode="auto">
          <a:xfrm>
            <a:off x="2903538" y="3352800"/>
            <a:ext cx="5380037" cy="714375"/>
            <a:chOff x="1829" y="2112"/>
            <a:chExt cx="3389" cy="450"/>
          </a:xfrm>
        </p:grpSpPr>
        <p:grpSp>
          <p:nvGrpSpPr>
            <p:cNvPr id="12294" name="Group 6"/>
            <p:cNvGrpSpPr>
              <a:grpSpLocks/>
            </p:cNvGrpSpPr>
            <p:nvPr/>
          </p:nvGrpSpPr>
          <p:grpSpPr bwMode="auto">
            <a:xfrm>
              <a:off x="1829" y="2112"/>
              <a:ext cx="3389" cy="450"/>
              <a:chOff x="1533" y="3128"/>
              <a:chExt cx="3389" cy="450"/>
            </a:xfrm>
          </p:grpSpPr>
          <p:sp>
            <p:nvSpPr>
              <p:cNvPr id="12295" name="Rectangle 7"/>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6" name="Rectangle 8"/>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7" name="Rectangle 9"/>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8" name="Rectangle 10"/>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9" name="Rectangle 11"/>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0" name="Line 12"/>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301" name="Rectangle 13"/>
            <p:cNvSpPr>
              <a:spLocks noChangeArrowheads="1"/>
            </p:cNvSpPr>
            <p:nvPr/>
          </p:nvSpPr>
          <p:spPr bwMode="auto">
            <a:xfrm>
              <a:off x="1860" y="2200"/>
              <a:ext cx="33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0">
                  <a:solidFill>
                    <a:schemeClr val="tx1"/>
                  </a:solidFill>
                  <a:latin typeface="Times New Roman" pitchFamily="18" charset="0"/>
                </a:rPr>
                <a:t>79   87   94   82   67   98   87   81   74   91</a:t>
              </a:r>
            </a:p>
          </p:txBody>
        </p:sp>
      </p:grpSp>
      <p:sp>
        <p:nvSpPr>
          <p:cNvPr id="12302" name="Text Box 14"/>
          <p:cNvSpPr txBox="1">
            <a:spLocks noChangeArrowheads="1"/>
          </p:cNvSpPr>
          <p:nvPr/>
        </p:nvSpPr>
        <p:spPr bwMode="auto">
          <a:xfrm>
            <a:off x="1876425" y="4573588"/>
            <a:ext cx="5781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Unicode MS" pitchFamily="34" charset="-128"/>
              </a:rPr>
              <a:t>An array of size N is indexed from zero to N-1</a:t>
            </a:r>
          </a:p>
        </p:txBody>
      </p:sp>
      <p:grpSp>
        <p:nvGrpSpPr>
          <p:cNvPr id="12303" name="Group 15"/>
          <p:cNvGrpSpPr>
            <a:grpSpLocks/>
          </p:cNvGrpSpPr>
          <p:nvPr/>
        </p:nvGrpSpPr>
        <p:grpSpPr bwMode="auto">
          <a:xfrm>
            <a:off x="1143000" y="2058988"/>
            <a:ext cx="2339975" cy="1919287"/>
            <a:chOff x="495" y="1345"/>
            <a:chExt cx="1474" cy="1209"/>
          </a:xfrm>
        </p:grpSpPr>
        <p:sp>
          <p:nvSpPr>
            <p:cNvPr id="12304" name="Rectangle 16"/>
            <p:cNvSpPr>
              <a:spLocks noChangeArrowheads="1"/>
            </p:cNvSpPr>
            <p:nvPr/>
          </p:nvSpPr>
          <p:spPr bwMode="auto">
            <a:xfrm>
              <a:off x="864" y="2304"/>
              <a:ext cx="6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tx1"/>
                  </a:solidFill>
                  <a:latin typeface="Courier New" pitchFamily="49" charset="0"/>
                </a:rPr>
                <a:t>scores</a:t>
              </a:r>
            </a:p>
          </p:txBody>
        </p:sp>
        <p:sp>
          <p:nvSpPr>
            <p:cNvPr id="12305" name="Text Box 17"/>
            <p:cNvSpPr txBox="1">
              <a:spLocks noChangeArrowheads="1"/>
            </p:cNvSpPr>
            <p:nvPr/>
          </p:nvSpPr>
          <p:spPr bwMode="auto">
            <a:xfrm>
              <a:off x="495" y="1345"/>
              <a:ext cx="147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Unicode MS" pitchFamily="34" charset="-128"/>
                </a:rPr>
                <a:t>The entire array</a:t>
              </a:r>
            </a:p>
            <a:p>
              <a:pPr algn="ctr"/>
              <a:r>
                <a:rPr lang="en-US">
                  <a:latin typeface="Arial Unicode MS" pitchFamily="34" charset="-128"/>
                </a:rPr>
                <a:t>has a single name</a:t>
              </a:r>
            </a:p>
          </p:txBody>
        </p:sp>
        <p:sp>
          <p:nvSpPr>
            <p:cNvPr id="12306" name="Line 18"/>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307" name="Group 19"/>
          <p:cNvGrpSpPr>
            <a:grpSpLocks/>
          </p:cNvGrpSpPr>
          <p:nvPr/>
        </p:nvGrpSpPr>
        <p:grpSpPr bwMode="auto">
          <a:xfrm>
            <a:off x="4083050" y="2057400"/>
            <a:ext cx="3960813" cy="836613"/>
            <a:chOff x="2052" y="1393"/>
            <a:chExt cx="2495" cy="527"/>
          </a:xfrm>
        </p:grpSpPr>
        <p:sp>
          <p:nvSpPr>
            <p:cNvPr id="12308" name="Text Box 20"/>
            <p:cNvSpPr txBox="1">
              <a:spLocks noChangeArrowheads="1"/>
            </p:cNvSpPr>
            <p:nvPr/>
          </p:nvSpPr>
          <p:spPr bwMode="auto">
            <a:xfrm>
              <a:off x="2052" y="1393"/>
              <a:ext cx="24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Unicode MS" pitchFamily="34" charset="-128"/>
                </a:rPr>
                <a:t>Each value has a numeric </a:t>
              </a:r>
              <a:r>
                <a:rPr lang="en-US" i="1">
                  <a:latin typeface="Arial Unicode MS" pitchFamily="34" charset="-128"/>
                </a:rPr>
                <a:t>index</a:t>
              </a:r>
            </a:p>
          </p:txBody>
        </p:sp>
        <p:sp>
          <p:nvSpPr>
            <p:cNvPr id="12309" name="Line 21"/>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310" name="Text Box 22"/>
          <p:cNvSpPr txBox="1">
            <a:spLocks noChangeArrowheads="1"/>
          </p:cNvSpPr>
          <p:nvPr/>
        </p:nvSpPr>
        <p:spPr bwMode="auto">
          <a:xfrm>
            <a:off x="1428750" y="5183188"/>
            <a:ext cx="6938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Unicode MS" pitchFamily="34" charset="-128"/>
              </a:rPr>
              <a:t>This array holds 10 values that are indexed from 0 to 9</a:t>
            </a:r>
          </a:p>
        </p:txBody>
      </p:sp>
    </p:spTree>
    <p:extLst>
      <p:ext uri="{BB962C8B-B14F-4D97-AF65-F5344CB8AC3E}">
        <p14:creationId xmlns:p14="http://schemas.microsoft.com/office/powerpoint/2010/main" val="3197823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2311"/>
                                        </p:tgtEl>
                                        <p:attrNameLst>
                                          <p:attrName>style.visibility</p:attrName>
                                        </p:attrNameLst>
                                      </p:cBhvr>
                                      <p:to>
                                        <p:strVal val="visible"/>
                                      </p:to>
                                    </p:set>
                                    <p:anim calcmode="lin" valueType="num">
                                      <p:cBhvr additive="base">
                                        <p:cTn id="7" dur="500" fill="hold"/>
                                        <p:tgtEl>
                                          <p:spTgt spid="12311"/>
                                        </p:tgtEl>
                                        <p:attrNameLst>
                                          <p:attrName>ppt_x</p:attrName>
                                        </p:attrNameLst>
                                      </p:cBhvr>
                                      <p:tavLst>
                                        <p:tav tm="0">
                                          <p:val>
                                            <p:strVal val="1+#ppt_w/2"/>
                                          </p:val>
                                        </p:tav>
                                        <p:tav tm="100000">
                                          <p:val>
                                            <p:strVal val="#ppt_x"/>
                                          </p:val>
                                        </p:tav>
                                      </p:tavLst>
                                    </p:anim>
                                    <p:anim calcmode="lin" valueType="num">
                                      <p:cBhvr additive="base">
                                        <p:cTn id="8" dur="500" fill="hold"/>
                                        <p:tgtEl>
                                          <p:spTgt spid="123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2303"/>
                                        </p:tgtEl>
                                        <p:attrNameLst>
                                          <p:attrName>style.visibility</p:attrName>
                                        </p:attrNameLst>
                                      </p:cBhvr>
                                      <p:to>
                                        <p:strVal val="visible"/>
                                      </p:to>
                                    </p:set>
                                    <p:animEffect transition="in" filter="wipe(up)">
                                      <p:cBhvr>
                                        <p:cTn id="13" dur="500"/>
                                        <p:tgtEl>
                                          <p:spTgt spid="123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Effect transition="in" filter="dissolve">
                                      <p:cBhvr>
                                        <p:cTn id="18" dur="500"/>
                                        <p:tgtEl>
                                          <p:spTgt spid="12292"/>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12307"/>
                                        </p:tgtEl>
                                        <p:attrNameLst>
                                          <p:attrName>style.visibility</p:attrName>
                                        </p:attrNameLst>
                                      </p:cBhvr>
                                      <p:to>
                                        <p:strVal val="visible"/>
                                      </p:to>
                                    </p:set>
                                    <p:animEffect transition="in" filter="wipe(up)">
                                      <p:cBhvr>
                                        <p:cTn id="22" dur="500"/>
                                        <p:tgtEl>
                                          <p:spTgt spid="123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302"/>
                                        </p:tgtEl>
                                        <p:attrNameLst>
                                          <p:attrName>style.visibility</p:attrName>
                                        </p:attrNameLst>
                                      </p:cBhvr>
                                      <p:to>
                                        <p:strVal val="visible"/>
                                      </p:to>
                                    </p:set>
                                    <p:animEffect transition="in" filter="wipe(up)">
                                      <p:cBhvr>
                                        <p:cTn id="27" dur="500"/>
                                        <p:tgtEl>
                                          <p:spTgt spid="12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310"/>
                                        </p:tgtEl>
                                        <p:attrNameLst>
                                          <p:attrName>style.visibility</p:attrName>
                                        </p:attrNameLst>
                                      </p:cBhvr>
                                      <p:to>
                                        <p:strVal val="visible"/>
                                      </p:to>
                                    </p:set>
                                    <p:animEffect transition="in" filter="wipe(up)">
                                      <p:cBhvr>
                                        <p:cTn id="32"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302" grpId="0" autoUpdateAnimBg="0"/>
      <p:bldP spid="1231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One dimensional Array</a:t>
            </a:r>
          </a:p>
          <a:p>
            <a:pPr marL="514350" indent="-514350">
              <a:buFont typeface="+mj-lt"/>
              <a:buAutoNum type="arabicPeriod"/>
            </a:pPr>
            <a:r>
              <a:rPr lang="en-IN" dirty="0" smtClean="0"/>
              <a:t>Multi </a:t>
            </a:r>
            <a:r>
              <a:rPr lang="en-IN" dirty="0" smtClean="0"/>
              <a:t>Dimensional Array</a:t>
            </a:r>
          </a:p>
          <a:p>
            <a:pPr marL="514350" indent="-514350">
              <a:buFont typeface="+mj-lt"/>
              <a:buAutoNum type="arabicPeriod"/>
            </a:pPr>
            <a:endParaRPr lang="en-IN" dirty="0"/>
          </a:p>
        </p:txBody>
      </p:sp>
    </p:spTree>
    <p:extLst>
      <p:ext uri="{BB962C8B-B14F-4D97-AF65-F5344CB8AC3E}">
        <p14:creationId xmlns:p14="http://schemas.microsoft.com/office/powerpoint/2010/main" val="392650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object		</a:t>
            </a:r>
            <a:endParaRPr lang="en-IN" dirty="0"/>
          </a:p>
        </p:txBody>
      </p:sp>
      <p:sp>
        <p:nvSpPr>
          <p:cNvPr id="3" name="Content Placeholder 2"/>
          <p:cNvSpPr>
            <a:spLocks noGrp="1"/>
          </p:cNvSpPr>
          <p:nvPr>
            <p:ph idx="1"/>
          </p:nvPr>
        </p:nvSpPr>
        <p:spPr/>
        <p:txBody>
          <a:bodyPr/>
          <a:lstStyle/>
          <a:p>
            <a:r>
              <a:rPr lang="en-US" dirty="0"/>
              <a:t>An entity that has state and behavior is known as an object e.g. chair, bike, marker, pen, table, car etc. It can be physical or logical (tangible and intangible). The example of an intangible object is the banking system.</a:t>
            </a:r>
            <a:endParaRPr lang="en-IN" dirty="0"/>
          </a:p>
        </p:txBody>
      </p:sp>
    </p:spTree>
    <p:extLst>
      <p:ext uri="{BB962C8B-B14F-4D97-AF65-F5344CB8AC3E}">
        <p14:creationId xmlns:p14="http://schemas.microsoft.com/office/powerpoint/2010/main" val="136478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Dimensional array</a:t>
            </a:r>
            <a:endParaRPr lang="en-IN" dirty="0"/>
          </a:p>
        </p:txBody>
      </p:sp>
      <p:sp>
        <p:nvSpPr>
          <p:cNvPr id="3" name="Content Placeholder 2"/>
          <p:cNvSpPr>
            <a:spLocks noGrp="1"/>
          </p:cNvSpPr>
          <p:nvPr>
            <p:ph idx="1"/>
          </p:nvPr>
        </p:nvSpPr>
        <p:spPr/>
        <p:txBody>
          <a:bodyPr/>
          <a:lstStyle/>
          <a:p>
            <a:r>
              <a:rPr lang="en-US" dirty="0" smtClean="0"/>
              <a:t>A </a:t>
            </a:r>
            <a:r>
              <a:rPr lang="en-US" i="1" dirty="0" smtClean="0"/>
              <a:t>one-dimensional </a:t>
            </a:r>
            <a:r>
              <a:rPr lang="en-US" i="1" dirty="0"/>
              <a:t>array </a:t>
            </a:r>
            <a:r>
              <a:rPr lang="en-US" dirty="0"/>
              <a:t>is, essentially, a list of like-typed variables. </a:t>
            </a:r>
            <a:endParaRPr lang="en-US" dirty="0" smtClean="0"/>
          </a:p>
          <a:p>
            <a:r>
              <a:rPr lang="en-US" dirty="0" smtClean="0"/>
              <a:t>To </a:t>
            </a:r>
            <a:r>
              <a:rPr lang="en-US" dirty="0"/>
              <a:t>create an array, you </a:t>
            </a:r>
            <a:r>
              <a:rPr lang="en-US" dirty="0" smtClean="0"/>
              <a:t>first must </a:t>
            </a:r>
            <a:r>
              <a:rPr lang="en-US" dirty="0"/>
              <a:t>create an array variable of the desired type. </a:t>
            </a:r>
            <a:endParaRPr lang="en-US" dirty="0" smtClean="0"/>
          </a:p>
          <a:p>
            <a:r>
              <a:rPr lang="en-IN" dirty="0" smtClean="0"/>
              <a:t>Syntax :  </a:t>
            </a:r>
            <a:r>
              <a:rPr lang="en-IN" i="1" dirty="0"/>
              <a:t>type </a:t>
            </a:r>
            <a:r>
              <a:rPr lang="en-IN" i="1" dirty="0" smtClean="0"/>
              <a:t>  </a:t>
            </a:r>
            <a:r>
              <a:rPr lang="en-IN" i="1" dirty="0" err="1" smtClean="0"/>
              <a:t>var</a:t>
            </a:r>
            <a:r>
              <a:rPr lang="en-IN" i="1" dirty="0" smtClean="0"/>
              <a:t>-name</a:t>
            </a:r>
            <a:r>
              <a:rPr lang="en-IN" dirty="0"/>
              <a:t>[ ];</a:t>
            </a:r>
            <a:endParaRPr lang="en-IN" dirty="0" smtClean="0"/>
          </a:p>
          <a:p>
            <a:r>
              <a:rPr lang="en-IN" dirty="0" smtClean="0"/>
              <a:t>Example : </a:t>
            </a:r>
          </a:p>
          <a:p>
            <a:pPr marL="457200" lvl="1" indent="0">
              <a:buNone/>
            </a:pPr>
            <a:r>
              <a:rPr lang="en-IN" dirty="0"/>
              <a:t> </a:t>
            </a:r>
            <a:r>
              <a:rPr lang="en-IN" dirty="0" smtClean="0"/>
              <a:t>   </a:t>
            </a:r>
            <a:r>
              <a:rPr lang="en-IN" dirty="0" err="1" smtClean="0"/>
              <a:t>int</a:t>
            </a:r>
            <a:r>
              <a:rPr lang="en-IN" dirty="0" smtClean="0"/>
              <a:t> a[10];</a:t>
            </a:r>
          </a:p>
          <a:p>
            <a:pPr marL="457200" lvl="1" indent="0">
              <a:buNone/>
            </a:pPr>
            <a:r>
              <a:rPr lang="en-IN" dirty="0" smtClean="0"/>
              <a:t>    String[] attendance;</a:t>
            </a:r>
          </a:p>
          <a:p>
            <a:endParaRPr lang="en-IN" dirty="0"/>
          </a:p>
        </p:txBody>
      </p:sp>
    </p:spTree>
    <p:extLst>
      <p:ext uri="{BB962C8B-B14F-4D97-AF65-F5344CB8AC3E}">
        <p14:creationId xmlns:p14="http://schemas.microsoft.com/office/powerpoint/2010/main" val="253354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7-</a:t>
            </a:r>
            <a:fld id="{7BA7A808-DDF7-44D8-91ED-F4C1AB037FB0}" type="slidenum">
              <a:rPr lang="en-US"/>
              <a:pPr/>
              <a:t>21</a:t>
            </a:fld>
            <a:endParaRPr lang="en-US"/>
          </a:p>
        </p:txBody>
      </p:sp>
      <p:sp>
        <p:nvSpPr>
          <p:cNvPr id="16386" name="Rectangle 2"/>
          <p:cNvSpPr>
            <a:spLocks noGrp="1" noChangeArrowheads="1"/>
          </p:cNvSpPr>
          <p:nvPr>
            <p:ph type="title"/>
          </p:nvPr>
        </p:nvSpPr>
        <p:spPr>
          <a:noFill/>
          <a:ln/>
        </p:spPr>
        <p:txBody>
          <a:bodyPr lIns="92075" tIns="46038" rIns="92075" bIns="46038">
            <a:normAutofit fontScale="90000"/>
          </a:bodyPr>
          <a:lstStyle/>
          <a:p>
            <a:r>
              <a:rPr lang="en-US" dirty="0"/>
              <a:t>Declaring </a:t>
            </a:r>
            <a:r>
              <a:rPr lang="en-US" dirty="0" smtClean="0"/>
              <a:t>Arrays one dimensional arrays</a:t>
            </a:r>
            <a:endParaRPr lang="en-US" dirty="0"/>
          </a:p>
        </p:txBody>
      </p:sp>
      <p:sp>
        <p:nvSpPr>
          <p:cNvPr id="16387" name="Rectangle 3"/>
          <p:cNvSpPr>
            <a:spLocks noGrp="1" noChangeArrowheads="1"/>
          </p:cNvSpPr>
          <p:nvPr>
            <p:ph type="body" idx="1"/>
          </p:nvPr>
        </p:nvSpPr>
        <p:spPr>
          <a:xfrm>
            <a:off x="990600" y="1219200"/>
            <a:ext cx="8001000" cy="5334000"/>
          </a:xfrm>
          <a:noFill/>
          <a:ln/>
        </p:spPr>
        <p:txBody>
          <a:bodyPr lIns="92075" tIns="46038" rIns="92075" bIns="46038">
            <a:normAutofit lnSpcReduction="10000"/>
          </a:bodyPr>
          <a:lstStyle/>
          <a:p>
            <a:pPr>
              <a:spcBef>
                <a:spcPct val="70000"/>
              </a:spcBef>
            </a:pPr>
            <a:r>
              <a:rPr lang="en-IN" sz="2400" dirty="0" err="1">
                <a:solidFill>
                  <a:srgbClr val="FF0000"/>
                </a:solidFill>
              </a:rPr>
              <a:t>dataType</a:t>
            </a:r>
            <a:r>
              <a:rPr lang="en-IN" sz="2400" dirty="0">
                <a:solidFill>
                  <a:srgbClr val="FF0000"/>
                </a:solidFill>
              </a:rPr>
              <a:t>[] </a:t>
            </a:r>
            <a:r>
              <a:rPr lang="en-IN" sz="2400" dirty="0" err="1">
                <a:solidFill>
                  <a:srgbClr val="FF0000"/>
                </a:solidFill>
              </a:rPr>
              <a:t>arrayName</a:t>
            </a:r>
            <a:r>
              <a:rPr lang="en-IN" sz="2400" dirty="0" smtClean="0">
                <a:solidFill>
                  <a:srgbClr val="FF0000"/>
                </a:solidFill>
              </a:rPr>
              <a:t>;</a:t>
            </a:r>
          </a:p>
          <a:p>
            <a:pPr marL="0" indent="0">
              <a:spcBef>
                <a:spcPct val="70000"/>
              </a:spcBef>
              <a:buNone/>
            </a:pPr>
            <a:r>
              <a:rPr lang="en-IN" sz="2400" dirty="0" err="1">
                <a:solidFill>
                  <a:srgbClr val="FF0000"/>
                </a:solidFill>
              </a:rPr>
              <a:t>Eg</a:t>
            </a:r>
            <a:r>
              <a:rPr lang="en-IN" sz="2400" dirty="0" smtClean="0">
                <a:solidFill>
                  <a:srgbClr val="FF0000"/>
                </a:solidFill>
              </a:rPr>
              <a:t>: Double</a:t>
            </a:r>
            <a:r>
              <a:rPr lang="en-IN" sz="2400" dirty="0">
                <a:solidFill>
                  <a:srgbClr val="FF0000"/>
                </a:solidFill>
              </a:rPr>
              <a:t>[] data;</a:t>
            </a:r>
            <a:endParaRPr lang="en-IN" sz="2400" dirty="0" smtClean="0">
              <a:solidFill>
                <a:srgbClr val="FF0000"/>
              </a:solidFill>
            </a:endParaRPr>
          </a:p>
          <a:p>
            <a:r>
              <a:rPr lang="en-US" sz="2400" dirty="0" err="1"/>
              <a:t>dataType</a:t>
            </a:r>
            <a:r>
              <a:rPr lang="en-US" sz="2400" dirty="0"/>
              <a:t> can be a </a:t>
            </a:r>
            <a:r>
              <a:rPr lang="en-US" sz="2400" dirty="0">
                <a:hlinkClick r:id="rId2" tooltip="Java Primitive Data Types"/>
              </a:rPr>
              <a:t>primitive data</a:t>
            </a:r>
            <a:r>
              <a:rPr lang="en-US" sz="2400" dirty="0"/>
              <a:t> type like: </a:t>
            </a:r>
            <a:r>
              <a:rPr lang="en-US" sz="2400" dirty="0" err="1"/>
              <a:t>int</a:t>
            </a:r>
            <a:r>
              <a:rPr lang="en-US" sz="2400" dirty="0"/>
              <a:t>, char, Double, byte etc. or an object (will be discussed in later chapters).</a:t>
            </a:r>
          </a:p>
          <a:p>
            <a:r>
              <a:rPr lang="en-US" sz="2400" dirty="0" err="1"/>
              <a:t>arrayName</a:t>
            </a:r>
            <a:r>
              <a:rPr lang="en-US" sz="2400" dirty="0"/>
              <a:t> is an </a:t>
            </a:r>
            <a:r>
              <a:rPr lang="en-US" sz="2400" dirty="0">
                <a:hlinkClick r:id="rId3" tooltip="Java Identifier"/>
              </a:rPr>
              <a:t>identifier</a:t>
            </a:r>
            <a:r>
              <a:rPr lang="en-US" sz="2400" dirty="0"/>
              <a:t>.</a:t>
            </a:r>
          </a:p>
          <a:p>
            <a:pPr>
              <a:spcBef>
                <a:spcPct val="70000"/>
              </a:spcBef>
            </a:pPr>
            <a:r>
              <a:rPr lang="en-US" sz="2400" dirty="0" smtClean="0"/>
              <a:t>Did we defined the arra</a:t>
            </a:r>
            <a:r>
              <a:rPr lang="en-US" dirty="0" smtClean="0"/>
              <a:t>y?</a:t>
            </a:r>
          </a:p>
          <a:p>
            <a:pPr marL="0" indent="0">
              <a:spcBef>
                <a:spcPct val="70000"/>
              </a:spcBef>
              <a:buNone/>
            </a:pPr>
            <a:r>
              <a:rPr lang="en-IN" dirty="0">
                <a:solidFill>
                  <a:srgbClr val="FF0000"/>
                </a:solidFill>
              </a:rPr>
              <a:t>data = new Double[10</a:t>
            </a:r>
            <a:r>
              <a:rPr lang="en-IN" dirty="0" smtClean="0">
                <a:solidFill>
                  <a:srgbClr val="FF0000"/>
                </a:solidFill>
              </a:rPr>
              <a:t>];</a:t>
            </a:r>
          </a:p>
          <a:p>
            <a:pPr marL="0" indent="0">
              <a:spcBef>
                <a:spcPct val="70000"/>
              </a:spcBef>
              <a:buNone/>
            </a:pPr>
            <a:r>
              <a:rPr lang="en-IN" dirty="0" smtClean="0"/>
              <a:t>Declaring and defining in </a:t>
            </a:r>
            <a:r>
              <a:rPr lang="en-IN" dirty="0"/>
              <a:t>one </a:t>
            </a:r>
            <a:r>
              <a:rPr lang="en-IN" dirty="0" smtClean="0"/>
              <a:t>line</a:t>
            </a:r>
          </a:p>
          <a:p>
            <a:pPr marL="0" indent="0">
              <a:spcBef>
                <a:spcPct val="70000"/>
              </a:spcBef>
              <a:buNone/>
            </a:pPr>
            <a:r>
              <a:rPr lang="en-IN" dirty="0" err="1" smtClean="0">
                <a:solidFill>
                  <a:srgbClr val="FF0000"/>
                </a:solidFill>
              </a:rPr>
              <a:t>int</a:t>
            </a:r>
            <a:r>
              <a:rPr lang="en-IN" dirty="0">
                <a:solidFill>
                  <a:srgbClr val="FF0000"/>
                </a:solidFill>
              </a:rPr>
              <a:t>[] age = new </a:t>
            </a:r>
            <a:r>
              <a:rPr lang="en-IN" dirty="0" err="1">
                <a:solidFill>
                  <a:srgbClr val="FF0000"/>
                </a:solidFill>
              </a:rPr>
              <a:t>int</a:t>
            </a:r>
            <a:r>
              <a:rPr lang="en-IN" dirty="0">
                <a:solidFill>
                  <a:srgbClr val="FF0000"/>
                </a:solidFill>
              </a:rPr>
              <a:t>[5];</a:t>
            </a:r>
            <a:endParaRPr lang="en-IN" dirty="0" smtClean="0">
              <a:solidFill>
                <a:srgbClr val="FF0000"/>
              </a:solidFill>
            </a:endParaRPr>
          </a:p>
          <a:p>
            <a:pPr marL="0" indent="0">
              <a:spcBef>
                <a:spcPct val="70000"/>
              </a:spcBef>
              <a:buNone/>
            </a:pPr>
            <a:endParaRPr lang="en-IN" dirty="0" smtClean="0">
              <a:solidFill>
                <a:srgbClr val="FF0000"/>
              </a:solidFill>
            </a:endParaRPr>
          </a:p>
          <a:p>
            <a:pPr marL="0" indent="0">
              <a:spcBef>
                <a:spcPct val="70000"/>
              </a:spcBef>
              <a:buNone/>
            </a:pPr>
            <a:endParaRPr lang="en-US" dirty="0" smtClean="0">
              <a:solidFill>
                <a:srgbClr val="FF0000"/>
              </a:solidFill>
            </a:endParaRPr>
          </a:p>
          <a:p>
            <a:pPr>
              <a:spcBef>
                <a:spcPct val="70000"/>
              </a:spcBef>
            </a:pPr>
            <a:endParaRPr lang="en-US" dirty="0"/>
          </a:p>
        </p:txBody>
      </p:sp>
    </p:spTree>
    <p:extLst>
      <p:ext uri="{BB962C8B-B14F-4D97-AF65-F5344CB8AC3E}">
        <p14:creationId xmlns:p14="http://schemas.microsoft.com/office/powerpoint/2010/main" val="31439558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Declared and defined the array</a:t>
            </a:r>
            <a:endParaRPr lang="en-IN" dirty="0"/>
          </a:p>
        </p:txBody>
      </p:sp>
      <p:sp>
        <p:nvSpPr>
          <p:cNvPr id="3" name="Content Placeholder 2"/>
          <p:cNvSpPr>
            <a:spLocks noGrp="1"/>
          </p:cNvSpPr>
          <p:nvPr>
            <p:ph idx="1"/>
          </p:nvPr>
        </p:nvSpPr>
        <p:spPr/>
        <p:txBody>
          <a:bodyPr>
            <a:normAutofit fontScale="70000" lnSpcReduction="20000"/>
          </a:bodyPr>
          <a:lstStyle/>
          <a:p>
            <a:r>
              <a:rPr lang="en-IN" dirty="0" err="1" smtClean="0"/>
              <a:t>Eg</a:t>
            </a:r>
            <a:r>
              <a:rPr lang="en-IN" dirty="0" smtClean="0"/>
              <a:t>:</a:t>
            </a:r>
          </a:p>
          <a:p>
            <a:r>
              <a:rPr lang="en-IN" dirty="0"/>
              <a:t>class </a:t>
            </a:r>
            <a:r>
              <a:rPr lang="en-IN" dirty="0" err="1" smtClean="0"/>
              <a:t>ArrayExample</a:t>
            </a:r>
            <a:endParaRPr lang="en-IN" dirty="0" smtClean="0"/>
          </a:p>
          <a:p>
            <a:r>
              <a:rPr lang="en-IN" dirty="0" smtClean="0"/>
              <a:t> </a:t>
            </a:r>
            <a:r>
              <a:rPr lang="en-IN" dirty="0"/>
              <a:t>{ </a:t>
            </a:r>
            <a:endParaRPr lang="en-IN" dirty="0" smtClean="0"/>
          </a:p>
          <a:p>
            <a:r>
              <a:rPr lang="en-IN" dirty="0" smtClean="0"/>
              <a:t>public </a:t>
            </a:r>
            <a:r>
              <a:rPr lang="en-IN" dirty="0"/>
              <a:t>static void main(String[] </a:t>
            </a:r>
            <a:r>
              <a:rPr lang="en-IN" dirty="0" err="1"/>
              <a:t>args</a:t>
            </a:r>
            <a:r>
              <a:rPr lang="en-IN" dirty="0"/>
              <a:t>) </a:t>
            </a:r>
            <a:endParaRPr lang="en-IN" dirty="0" smtClean="0"/>
          </a:p>
          <a:p>
            <a:r>
              <a:rPr lang="en-IN" dirty="0" smtClean="0"/>
              <a:t>{</a:t>
            </a:r>
          </a:p>
          <a:p>
            <a:r>
              <a:rPr lang="en-IN" dirty="0" smtClean="0"/>
              <a:t> </a:t>
            </a:r>
            <a:r>
              <a:rPr lang="en-IN" dirty="0" err="1"/>
              <a:t>int</a:t>
            </a:r>
            <a:r>
              <a:rPr lang="en-IN" dirty="0"/>
              <a:t>[] age = new </a:t>
            </a:r>
            <a:r>
              <a:rPr lang="en-IN" dirty="0" err="1"/>
              <a:t>int</a:t>
            </a:r>
            <a:r>
              <a:rPr lang="en-IN" dirty="0"/>
              <a:t>[5]; </a:t>
            </a:r>
            <a:endParaRPr lang="en-IN" dirty="0" smtClean="0"/>
          </a:p>
          <a:p>
            <a:r>
              <a:rPr lang="en-IN" dirty="0" err="1" smtClean="0"/>
              <a:t>System.out.println</a:t>
            </a:r>
            <a:r>
              <a:rPr lang="en-IN" dirty="0" smtClean="0"/>
              <a:t>(age[0</a:t>
            </a:r>
            <a:r>
              <a:rPr lang="en-IN" dirty="0"/>
              <a:t>]); </a:t>
            </a:r>
            <a:endParaRPr lang="en-IN" dirty="0" smtClean="0"/>
          </a:p>
          <a:p>
            <a:r>
              <a:rPr lang="en-IN" dirty="0" err="1" smtClean="0"/>
              <a:t>System.out.println</a:t>
            </a:r>
            <a:r>
              <a:rPr lang="en-IN" dirty="0" smtClean="0"/>
              <a:t>(age[1</a:t>
            </a:r>
            <a:r>
              <a:rPr lang="en-IN" dirty="0"/>
              <a:t>]); </a:t>
            </a:r>
            <a:endParaRPr lang="en-IN" dirty="0" smtClean="0"/>
          </a:p>
          <a:p>
            <a:r>
              <a:rPr lang="en-IN" dirty="0" err="1" smtClean="0"/>
              <a:t>System.out.println</a:t>
            </a:r>
            <a:r>
              <a:rPr lang="en-IN" dirty="0" smtClean="0"/>
              <a:t>(age[2]);</a:t>
            </a:r>
          </a:p>
          <a:p>
            <a:r>
              <a:rPr lang="en-IN" dirty="0" smtClean="0"/>
              <a:t> </a:t>
            </a:r>
            <a:r>
              <a:rPr lang="en-IN" dirty="0" err="1"/>
              <a:t>System.out.println</a:t>
            </a:r>
            <a:r>
              <a:rPr lang="en-IN" dirty="0"/>
              <a:t>(age[3]); </a:t>
            </a:r>
            <a:endParaRPr lang="en-IN" dirty="0" smtClean="0"/>
          </a:p>
          <a:p>
            <a:r>
              <a:rPr lang="en-IN" dirty="0" err="1" smtClean="0"/>
              <a:t>System.out.println</a:t>
            </a:r>
            <a:r>
              <a:rPr lang="en-IN" dirty="0" smtClean="0"/>
              <a:t>(age[4</a:t>
            </a:r>
            <a:r>
              <a:rPr lang="en-IN" dirty="0"/>
              <a:t>]); </a:t>
            </a:r>
            <a:endParaRPr lang="en-IN" dirty="0" smtClean="0"/>
          </a:p>
          <a:p>
            <a:r>
              <a:rPr lang="en-IN" dirty="0" smtClean="0"/>
              <a:t>}</a:t>
            </a:r>
          </a:p>
          <a:p>
            <a:pPr marL="0" indent="0">
              <a:buNone/>
            </a:pPr>
            <a:r>
              <a:rPr lang="en-IN" dirty="0" smtClean="0"/>
              <a:t> </a:t>
            </a:r>
            <a:r>
              <a:rPr lang="en-IN" dirty="0"/>
              <a:t>}</a:t>
            </a:r>
            <a:endParaRPr lang="en-IN" dirty="0"/>
          </a:p>
        </p:txBody>
      </p:sp>
    </p:spTree>
    <p:extLst>
      <p:ext uri="{BB962C8B-B14F-4D97-AF65-F5344CB8AC3E}">
        <p14:creationId xmlns:p14="http://schemas.microsoft.com/office/powerpoint/2010/main" val="349098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initialize arrays in Java?</a:t>
            </a:r>
            <a:br>
              <a:rPr lang="en-US" b="1" dirty="0"/>
            </a:br>
            <a:endParaRPr lang="en-IN" dirty="0"/>
          </a:p>
        </p:txBody>
      </p:sp>
      <p:sp>
        <p:nvSpPr>
          <p:cNvPr id="3" name="Content Placeholder 2"/>
          <p:cNvSpPr>
            <a:spLocks noGrp="1"/>
          </p:cNvSpPr>
          <p:nvPr>
            <p:ph idx="1"/>
          </p:nvPr>
        </p:nvSpPr>
        <p:spPr/>
        <p:txBody>
          <a:bodyPr>
            <a:normAutofit fontScale="55000" lnSpcReduction="20000"/>
          </a:bodyPr>
          <a:lstStyle/>
          <a:p>
            <a:r>
              <a:rPr lang="en-US" dirty="0" err="1"/>
              <a:t>int</a:t>
            </a:r>
            <a:r>
              <a:rPr lang="en-US" dirty="0"/>
              <a:t>[] age = {12, 4, 5, 2, 5</a:t>
            </a:r>
            <a:r>
              <a:rPr lang="en-US" dirty="0" smtClean="0"/>
              <a:t>};</a:t>
            </a:r>
          </a:p>
          <a:p>
            <a:endParaRPr lang="en-IN" dirty="0" smtClean="0"/>
          </a:p>
          <a:p>
            <a:endParaRPr lang="en-IN" dirty="0"/>
          </a:p>
          <a:p>
            <a:endParaRPr lang="en-IN" dirty="0" smtClean="0"/>
          </a:p>
          <a:p>
            <a:endParaRPr lang="en-IN" dirty="0"/>
          </a:p>
          <a:p>
            <a:endParaRPr lang="en-IN" dirty="0" smtClean="0"/>
          </a:p>
          <a:p>
            <a:r>
              <a:rPr lang="en-IN" dirty="0" smtClean="0"/>
              <a:t>class </a:t>
            </a:r>
            <a:r>
              <a:rPr lang="en-IN" dirty="0" err="1" smtClean="0"/>
              <a:t>ArrayExample</a:t>
            </a:r>
            <a:endParaRPr lang="en-IN" dirty="0" smtClean="0"/>
          </a:p>
          <a:p>
            <a:r>
              <a:rPr lang="en-IN" dirty="0" smtClean="0"/>
              <a:t> {</a:t>
            </a:r>
          </a:p>
          <a:p>
            <a:r>
              <a:rPr lang="en-IN" dirty="0" smtClean="0"/>
              <a:t> </a:t>
            </a:r>
            <a:r>
              <a:rPr lang="en-IN" dirty="0"/>
              <a:t>public static void main(String[] </a:t>
            </a:r>
            <a:r>
              <a:rPr lang="en-IN" dirty="0" err="1"/>
              <a:t>args</a:t>
            </a:r>
            <a:r>
              <a:rPr lang="en-IN" dirty="0"/>
              <a:t>) </a:t>
            </a:r>
            <a:endParaRPr lang="en-IN" dirty="0" smtClean="0"/>
          </a:p>
          <a:p>
            <a:r>
              <a:rPr lang="en-IN" dirty="0" smtClean="0"/>
              <a:t>{ </a:t>
            </a:r>
          </a:p>
          <a:p>
            <a:r>
              <a:rPr lang="en-IN" dirty="0" err="1" smtClean="0"/>
              <a:t>int</a:t>
            </a:r>
            <a:r>
              <a:rPr lang="en-IN" dirty="0"/>
              <a:t>[] age = {12, 4, 5, 2, 5}; </a:t>
            </a:r>
            <a:endParaRPr lang="en-IN" dirty="0" smtClean="0"/>
          </a:p>
          <a:p>
            <a:r>
              <a:rPr lang="en-IN" dirty="0" smtClean="0"/>
              <a:t>for </a:t>
            </a:r>
            <a:r>
              <a:rPr lang="en-IN" dirty="0"/>
              <a:t>(</a:t>
            </a:r>
            <a:r>
              <a:rPr lang="en-IN" dirty="0" err="1"/>
              <a:t>int</a:t>
            </a:r>
            <a:r>
              <a:rPr lang="en-IN" dirty="0"/>
              <a:t> i = 0; i &lt; 5; ++i) </a:t>
            </a:r>
            <a:endParaRPr lang="en-IN" dirty="0" smtClean="0"/>
          </a:p>
          <a:p>
            <a:r>
              <a:rPr lang="en-IN" dirty="0" smtClean="0"/>
              <a:t>{ </a:t>
            </a:r>
            <a:r>
              <a:rPr lang="en-IN" dirty="0" err="1"/>
              <a:t>System.out.println</a:t>
            </a:r>
            <a:r>
              <a:rPr lang="en-IN" dirty="0"/>
              <a:t>("Element at index " + i +": " + age[i</a:t>
            </a:r>
            <a:r>
              <a:rPr lang="en-IN" dirty="0" smtClean="0"/>
              <a:t>]);</a:t>
            </a:r>
          </a:p>
          <a:p>
            <a:r>
              <a:rPr lang="en-IN" dirty="0" smtClean="0"/>
              <a:t> </a:t>
            </a:r>
            <a:r>
              <a:rPr lang="en-IN" dirty="0"/>
              <a:t>} </a:t>
            </a:r>
            <a:endParaRPr lang="en-IN" dirty="0" smtClean="0"/>
          </a:p>
          <a:p>
            <a:r>
              <a:rPr lang="en-IN" dirty="0" smtClean="0"/>
              <a:t>}</a:t>
            </a:r>
          </a:p>
          <a:p>
            <a:pPr marL="0" indent="0">
              <a:buNone/>
            </a:pPr>
            <a:r>
              <a:rPr lang="en-IN" dirty="0" smtClean="0"/>
              <a:t> </a:t>
            </a:r>
            <a:r>
              <a:rPr lang="en-IN" dirty="0"/>
              <a:t>}</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348880"/>
            <a:ext cx="36195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41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Output will be like</a:t>
            </a:r>
          </a:p>
          <a:p>
            <a:r>
              <a:rPr lang="en-IN" dirty="0"/>
              <a:t>Element at index 0: 12 </a:t>
            </a:r>
            <a:endParaRPr lang="en-IN" dirty="0" smtClean="0"/>
          </a:p>
          <a:p>
            <a:r>
              <a:rPr lang="en-IN" dirty="0" smtClean="0"/>
              <a:t>Element </a:t>
            </a:r>
            <a:r>
              <a:rPr lang="en-IN" dirty="0"/>
              <a:t>at index 1: 4 </a:t>
            </a:r>
            <a:endParaRPr lang="en-IN" dirty="0" smtClean="0"/>
          </a:p>
          <a:p>
            <a:r>
              <a:rPr lang="en-IN" dirty="0" smtClean="0"/>
              <a:t>Element </a:t>
            </a:r>
            <a:r>
              <a:rPr lang="en-IN" dirty="0"/>
              <a:t>at index 2: </a:t>
            </a:r>
            <a:r>
              <a:rPr lang="en-IN" dirty="0" smtClean="0"/>
              <a:t>5</a:t>
            </a:r>
          </a:p>
          <a:p>
            <a:r>
              <a:rPr lang="en-IN" dirty="0" smtClean="0"/>
              <a:t> </a:t>
            </a:r>
            <a:r>
              <a:rPr lang="en-IN" dirty="0"/>
              <a:t>Element at index 3: </a:t>
            </a:r>
            <a:r>
              <a:rPr lang="en-IN" dirty="0" smtClean="0"/>
              <a:t>2</a:t>
            </a:r>
          </a:p>
          <a:p>
            <a:r>
              <a:rPr lang="en-IN" dirty="0" smtClean="0"/>
              <a:t> </a:t>
            </a:r>
            <a:r>
              <a:rPr lang="en-IN" dirty="0"/>
              <a:t>Element at index 4: 5</a:t>
            </a:r>
          </a:p>
        </p:txBody>
      </p:sp>
    </p:spTree>
    <p:extLst>
      <p:ext uri="{BB962C8B-B14F-4D97-AF65-F5344CB8AC3E}">
        <p14:creationId xmlns:p14="http://schemas.microsoft.com/office/powerpoint/2010/main" val="985027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to assign value to the specific numeric index	</a:t>
            </a:r>
            <a:endParaRPr lang="en-IN" dirty="0"/>
          </a:p>
        </p:txBody>
      </p:sp>
      <p:sp>
        <p:nvSpPr>
          <p:cNvPr id="3" name="Content Placeholder 2"/>
          <p:cNvSpPr>
            <a:spLocks noGrp="1"/>
          </p:cNvSpPr>
          <p:nvPr>
            <p:ph idx="1"/>
          </p:nvPr>
        </p:nvSpPr>
        <p:spPr/>
        <p:txBody>
          <a:bodyPr>
            <a:normAutofit fontScale="70000" lnSpcReduction="20000"/>
          </a:bodyPr>
          <a:lstStyle/>
          <a:p>
            <a:r>
              <a:rPr lang="en-US" dirty="0"/>
              <a:t>class </a:t>
            </a:r>
            <a:r>
              <a:rPr lang="en-US" dirty="0" err="1" smtClean="0"/>
              <a:t>ArrayExample</a:t>
            </a:r>
            <a:endParaRPr lang="en-US" dirty="0" smtClean="0"/>
          </a:p>
          <a:p>
            <a:r>
              <a:rPr lang="en-US" dirty="0" smtClean="0"/>
              <a:t> </a:t>
            </a:r>
            <a:r>
              <a:rPr lang="en-US" dirty="0"/>
              <a:t>{ public static void main(String[] </a:t>
            </a:r>
            <a:r>
              <a:rPr lang="en-US" dirty="0" err="1"/>
              <a:t>args</a:t>
            </a:r>
            <a:r>
              <a:rPr lang="en-US" dirty="0"/>
              <a:t>) </a:t>
            </a:r>
            <a:endParaRPr lang="en-US" dirty="0" smtClean="0"/>
          </a:p>
          <a:p>
            <a:r>
              <a:rPr lang="en-US" dirty="0" smtClean="0"/>
              <a:t>{ </a:t>
            </a:r>
          </a:p>
          <a:p>
            <a:r>
              <a:rPr lang="en-US" dirty="0" err="1" smtClean="0"/>
              <a:t>int</a:t>
            </a:r>
            <a:r>
              <a:rPr lang="en-US" dirty="0"/>
              <a:t>[] age = new </a:t>
            </a:r>
            <a:r>
              <a:rPr lang="en-US" dirty="0" err="1"/>
              <a:t>int</a:t>
            </a:r>
            <a:r>
              <a:rPr lang="en-US" dirty="0"/>
              <a:t>[5]; </a:t>
            </a:r>
            <a:endParaRPr lang="en-US" dirty="0"/>
          </a:p>
          <a:p>
            <a:r>
              <a:rPr lang="en-US" dirty="0" smtClean="0"/>
              <a:t>// </a:t>
            </a:r>
            <a:r>
              <a:rPr lang="en-US" dirty="0"/>
              <a:t>insert 14 to third element </a:t>
            </a:r>
            <a:endParaRPr lang="en-US" dirty="0" smtClean="0"/>
          </a:p>
          <a:p>
            <a:r>
              <a:rPr lang="en-US" dirty="0" smtClean="0"/>
              <a:t>age[2</a:t>
            </a:r>
            <a:r>
              <a:rPr lang="en-US" dirty="0"/>
              <a:t>] = 14</a:t>
            </a:r>
            <a:r>
              <a:rPr lang="en-US" dirty="0" smtClean="0"/>
              <a:t>;</a:t>
            </a:r>
          </a:p>
          <a:p>
            <a:r>
              <a:rPr lang="en-US" dirty="0" smtClean="0"/>
              <a:t> </a:t>
            </a:r>
            <a:r>
              <a:rPr lang="en-US" dirty="0"/>
              <a:t>// insert 34 to first element </a:t>
            </a:r>
            <a:endParaRPr lang="en-US" dirty="0" smtClean="0"/>
          </a:p>
          <a:p>
            <a:r>
              <a:rPr lang="en-US" dirty="0" smtClean="0"/>
              <a:t>age[0</a:t>
            </a:r>
            <a:r>
              <a:rPr lang="en-US" dirty="0"/>
              <a:t>] = 34</a:t>
            </a:r>
            <a:r>
              <a:rPr lang="en-US" dirty="0" smtClean="0"/>
              <a:t>;</a:t>
            </a:r>
          </a:p>
          <a:p>
            <a:r>
              <a:rPr lang="en-US" dirty="0" smtClean="0"/>
              <a:t> </a:t>
            </a:r>
            <a:r>
              <a:rPr lang="en-US" dirty="0"/>
              <a:t>for (</a:t>
            </a:r>
            <a:r>
              <a:rPr lang="en-US" dirty="0" err="1"/>
              <a:t>int</a:t>
            </a:r>
            <a:r>
              <a:rPr lang="en-US" dirty="0"/>
              <a:t> i = 0; i &lt; 5; ++i</a:t>
            </a:r>
            <a:r>
              <a:rPr lang="en-US" dirty="0" smtClean="0"/>
              <a:t>)</a:t>
            </a:r>
          </a:p>
          <a:p>
            <a:r>
              <a:rPr lang="en-US" dirty="0" smtClean="0"/>
              <a:t> </a:t>
            </a:r>
            <a:r>
              <a:rPr lang="en-US" dirty="0"/>
              <a:t>{ </a:t>
            </a:r>
            <a:r>
              <a:rPr lang="en-US" dirty="0" err="1"/>
              <a:t>System.out.println</a:t>
            </a:r>
            <a:r>
              <a:rPr lang="en-US" dirty="0"/>
              <a:t>("Element at index " + i +": " + age[i</a:t>
            </a:r>
            <a:r>
              <a:rPr lang="en-US" dirty="0" smtClean="0"/>
              <a:t>]);</a:t>
            </a:r>
          </a:p>
          <a:p>
            <a:r>
              <a:rPr lang="en-US" dirty="0" smtClean="0"/>
              <a:t> }</a:t>
            </a:r>
          </a:p>
          <a:p>
            <a:r>
              <a:rPr lang="en-US" dirty="0" smtClean="0"/>
              <a:t> </a:t>
            </a:r>
            <a:r>
              <a:rPr lang="en-US" dirty="0"/>
              <a:t>} </a:t>
            </a:r>
            <a:endParaRPr lang="en-US" dirty="0" smtClean="0"/>
          </a:p>
          <a:p>
            <a:r>
              <a:rPr lang="en-US" dirty="0" smtClean="0"/>
              <a:t>}</a:t>
            </a:r>
            <a:endParaRPr lang="en-IN" dirty="0"/>
          </a:p>
        </p:txBody>
      </p:sp>
    </p:spTree>
    <p:extLst>
      <p:ext uri="{BB962C8B-B14F-4D97-AF65-F5344CB8AC3E}">
        <p14:creationId xmlns:p14="http://schemas.microsoft.com/office/powerpoint/2010/main" val="1192919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Write a program to do </a:t>
            </a:r>
            <a:r>
              <a:rPr lang="en-US" dirty="0" smtClean="0"/>
              <a:t>sum </a:t>
            </a:r>
            <a:r>
              <a:rPr lang="en-US" dirty="0"/>
              <a:t>and average of values stored in an array of type </a:t>
            </a:r>
            <a:r>
              <a:rPr lang="en-US" dirty="0"/>
              <a:t>int</a:t>
            </a:r>
            <a:r>
              <a:rPr lang="en-US" dirty="0"/>
              <a:t>.</a:t>
            </a:r>
            <a:endParaRPr lang="en-IN" dirty="0"/>
          </a:p>
        </p:txBody>
      </p:sp>
    </p:spTree>
    <p:extLst>
      <p:ext uri="{BB962C8B-B14F-4D97-AF65-F5344CB8AC3E}">
        <p14:creationId xmlns:p14="http://schemas.microsoft.com/office/powerpoint/2010/main" val="1004233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multidimensional arrays</a:t>
            </a:r>
            <a:endParaRPr lang="en-IN" dirty="0"/>
          </a:p>
        </p:txBody>
      </p:sp>
      <p:sp>
        <p:nvSpPr>
          <p:cNvPr id="3" name="Content Placeholder 2"/>
          <p:cNvSpPr>
            <a:spLocks noGrp="1"/>
          </p:cNvSpPr>
          <p:nvPr>
            <p:ph idx="1"/>
          </p:nvPr>
        </p:nvSpPr>
        <p:spPr/>
        <p:txBody>
          <a:bodyPr>
            <a:noAutofit/>
          </a:bodyPr>
          <a:lstStyle/>
          <a:p>
            <a:r>
              <a:rPr lang="en-US" i="1" dirty="0"/>
              <a:t>multidimensional arrays </a:t>
            </a:r>
            <a:r>
              <a:rPr lang="en-US" dirty="0"/>
              <a:t>are actually arrays of arrays</a:t>
            </a:r>
            <a:r>
              <a:rPr lang="en-US" dirty="0" smtClean="0"/>
              <a:t>.</a:t>
            </a:r>
          </a:p>
          <a:p>
            <a:r>
              <a:rPr lang="en-US" dirty="0" err="1">
                <a:solidFill>
                  <a:srgbClr val="FF0000"/>
                </a:solidFill>
              </a:rPr>
              <a:t>int</a:t>
            </a:r>
            <a:r>
              <a:rPr lang="en-US" dirty="0">
                <a:solidFill>
                  <a:srgbClr val="FF0000"/>
                </a:solidFill>
              </a:rPr>
              <a:t>[][] a = new </a:t>
            </a:r>
            <a:r>
              <a:rPr lang="en-US" dirty="0" err="1">
                <a:solidFill>
                  <a:srgbClr val="FF0000"/>
                </a:solidFill>
              </a:rPr>
              <a:t>int</a:t>
            </a:r>
            <a:r>
              <a:rPr lang="en-US" dirty="0">
                <a:solidFill>
                  <a:srgbClr val="FF0000"/>
                </a:solidFill>
              </a:rPr>
              <a:t>[3][4</a:t>
            </a:r>
            <a:r>
              <a:rPr lang="en-US" dirty="0" smtClean="0">
                <a:solidFill>
                  <a:srgbClr val="FF0000"/>
                </a:solidFill>
              </a:rPr>
              <a:t>]; //two dimensional array </a:t>
            </a:r>
          </a:p>
          <a:p>
            <a:endParaRPr lang="en-US" sz="4000" dirty="0" smtClean="0">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584" y="3429000"/>
            <a:ext cx="38004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210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initialize a 2d array in Java?</a:t>
            </a:r>
            <a:br>
              <a:rPr lang="en-US" b="1" dirty="0"/>
            </a:br>
            <a:endParaRPr lang="en-IN" dirty="0"/>
          </a:p>
        </p:txBody>
      </p:sp>
      <p:sp>
        <p:nvSpPr>
          <p:cNvPr id="3" name="Content Placeholder 2"/>
          <p:cNvSpPr>
            <a:spLocks noGrp="1"/>
          </p:cNvSpPr>
          <p:nvPr>
            <p:ph idx="1"/>
          </p:nvPr>
        </p:nvSpPr>
        <p:spPr/>
        <p:txBody>
          <a:bodyPr/>
          <a:lstStyle/>
          <a:p>
            <a:r>
              <a:rPr lang="en-IN" dirty="0" err="1"/>
              <a:t>int</a:t>
            </a:r>
            <a:r>
              <a:rPr lang="en-IN" dirty="0"/>
              <a:t>[][] a = { {1, 2, 3}, {4, 5, 6, 9}, {7}, </a:t>
            </a:r>
            <a:r>
              <a:rPr lang="en-IN" dirty="0" smtClean="0"/>
              <a:t>};</a:t>
            </a:r>
          </a:p>
          <a:p>
            <a:endParaRPr lang="en-IN" dirty="0"/>
          </a:p>
          <a:p>
            <a:endParaRPr lang="en-IN" dirty="0" smtClean="0"/>
          </a:p>
          <a:p>
            <a:endParaRPr lang="en-IN" dirty="0"/>
          </a:p>
          <a:p>
            <a:endParaRPr lang="en-IN" dirty="0" smtClean="0"/>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191477"/>
            <a:ext cx="38100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132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buNone/>
            </a:pPr>
            <a:r>
              <a:rPr lang="en-IN" dirty="0"/>
              <a:t>class </a:t>
            </a:r>
            <a:r>
              <a:rPr lang="en-IN" dirty="0" err="1"/>
              <a:t>MultidimensionalArray</a:t>
            </a:r>
            <a:r>
              <a:rPr lang="en-IN" dirty="0"/>
              <a:t> </a:t>
            </a:r>
            <a:endParaRPr lang="en-IN" dirty="0" smtClean="0"/>
          </a:p>
          <a:p>
            <a:pPr marL="0" indent="0">
              <a:buNone/>
            </a:pPr>
            <a:r>
              <a:rPr lang="en-IN" dirty="0" smtClean="0"/>
              <a:t>{ </a:t>
            </a:r>
          </a:p>
          <a:p>
            <a:pPr marL="0" indent="0">
              <a:buNone/>
            </a:pPr>
            <a:r>
              <a:rPr lang="en-IN" dirty="0" smtClean="0"/>
              <a:t>public </a:t>
            </a:r>
            <a:r>
              <a:rPr lang="en-IN" dirty="0"/>
              <a:t>static void main(String[] </a:t>
            </a:r>
            <a:r>
              <a:rPr lang="en-IN" dirty="0" err="1"/>
              <a:t>args</a:t>
            </a:r>
            <a:r>
              <a:rPr lang="en-IN" dirty="0"/>
              <a:t>) </a:t>
            </a:r>
            <a:endParaRPr lang="en-IN" dirty="0" smtClean="0"/>
          </a:p>
          <a:p>
            <a:pPr marL="0" indent="0">
              <a:buNone/>
            </a:pPr>
            <a:r>
              <a:rPr lang="en-IN" dirty="0" smtClean="0"/>
              <a:t>{</a:t>
            </a:r>
          </a:p>
          <a:p>
            <a:pPr marL="0" indent="0">
              <a:buNone/>
            </a:pPr>
            <a:r>
              <a:rPr lang="en-IN" dirty="0" smtClean="0"/>
              <a:t> </a:t>
            </a:r>
            <a:r>
              <a:rPr lang="en-IN" dirty="0" err="1"/>
              <a:t>int</a:t>
            </a:r>
            <a:r>
              <a:rPr lang="en-IN" dirty="0"/>
              <a:t>[][] a = { {1, 2, 3}, {4, 5, 6, 9}, {7}, }; </a:t>
            </a:r>
            <a:r>
              <a:rPr lang="en-IN" dirty="0" err="1"/>
              <a:t>System.out.println</a:t>
            </a:r>
            <a:r>
              <a:rPr lang="en-IN" dirty="0"/>
              <a:t>("Length of row 1: " + a[0].length</a:t>
            </a:r>
            <a:r>
              <a:rPr lang="en-IN" dirty="0" smtClean="0"/>
              <a:t>);</a:t>
            </a:r>
          </a:p>
          <a:p>
            <a:pPr marL="0" indent="0">
              <a:buNone/>
            </a:pPr>
            <a:r>
              <a:rPr lang="en-IN" dirty="0" smtClean="0"/>
              <a:t> </a:t>
            </a:r>
            <a:r>
              <a:rPr lang="en-IN" dirty="0" err="1"/>
              <a:t>System.out.println</a:t>
            </a:r>
            <a:r>
              <a:rPr lang="en-IN" dirty="0"/>
              <a:t>("Length of row 2: " + a[1].length); </a:t>
            </a:r>
            <a:endParaRPr lang="en-IN" dirty="0" smtClean="0"/>
          </a:p>
          <a:p>
            <a:pPr marL="0" indent="0">
              <a:buNone/>
            </a:pPr>
            <a:r>
              <a:rPr lang="en-IN" dirty="0" err="1" smtClean="0"/>
              <a:t>System.out.println</a:t>
            </a:r>
            <a:r>
              <a:rPr lang="en-IN" dirty="0"/>
              <a:t>("Length of row 3: " + a[2].length); </a:t>
            </a:r>
            <a:endParaRPr lang="en-IN" dirty="0" smtClean="0"/>
          </a:p>
          <a:p>
            <a:pPr marL="0" indent="0">
              <a:buNone/>
            </a:pPr>
            <a:r>
              <a:rPr lang="en-IN" dirty="0" smtClean="0"/>
              <a:t>}</a:t>
            </a:r>
          </a:p>
          <a:p>
            <a:pPr marL="0" indent="0">
              <a:buNone/>
            </a:pPr>
            <a:r>
              <a:rPr lang="en-IN" dirty="0" smtClean="0"/>
              <a:t> </a:t>
            </a:r>
            <a:r>
              <a:rPr lang="en-IN" dirty="0"/>
              <a:t>}</a:t>
            </a:r>
            <a:endParaRPr lang="en-IN" dirty="0"/>
          </a:p>
        </p:txBody>
      </p:sp>
    </p:spTree>
    <p:extLst>
      <p:ext uri="{BB962C8B-B14F-4D97-AF65-F5344CB8AC3E}">
        <p14:creationId xmlns:p14="http://schemas.microsoft.com/office/powerpoint/2010/main" val="4153053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a:t>An object has three characteristics:</a:t>
            </a:r>
          </a:p>
          <a:p>
            <a:r>
              <a:rPr lang="en-US" b="1" dirty="0"/>
              <a:t>State:</a:t>
            </a:r>
            <a:r>
              <a:rPr lang="en-US" dirty="0"/>
              <a:t> represents the data (value) of an object.</a:t>
            </a:r>
          </a:p>
          <a:p>
            <a:r>
              <a:rPr lang="en-US" b="1" dirty="0" err="1"/>
              <a:t>Behavior:</a:t>
            </a:r>
            <a:r>
              <a:rPr lang="en-US" dirty="0" err="1"/>
              <a:t>represents</a:t>
            </a:r>
            <a:r>
              <a:rPr lang="en-US" dirty="0"/>
              <a:t> the behavior (functionality) of an object such as deposit, withdraw, etc.</a:t>
            </a:r>
          </a:p>
          <a:p>
            <a:r>
              <a:rPr lang="en-US" b="1" dirty="0"/>
              <a:t>Identity:</a:t>
            </a:r>
            <a:r>
              <a:rPr lang="en-US" dirty="0"/>
              <a:t> An object identity is typically implemented via a unique ID. The value of the ID is not visible to the external user. However, it is used internally by the JVM to identify each object uniquely.</a:t>
            </a:r>
          </a:p>
          <a:p>
            <a:endParaRPr lang="en-IN" dirty="0"/>
          </a:p>
        </p:txBody>
      </p:sp>
    </p:spTree>
    <p:extLst>
      <p:ext uri="{BB962C8B-B14F-4D97-AF65-F5344CB8AC3E}">
        <p14:creationId xmlns:p14="http://schemas.microsoft.com/office/powerpoint/2010/main" val="1766875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Output will be:</a:t>
            </a:r>
          </a:p>
          <a:p>
            <a:r>
              <a:rPr lang="en-US" dirty="0" smtClean="0"/>
              <a:t>Length </a:t>
            </a:r>
            <a:r>
              <a:rPr lang="en-US" dirty="0"/>
              <a:t>of row 1: 3 </a:t>
            </a:r>
            <a:endParaRPr lang="en-US" dirty="0" smtClean="0"/>
          </a:p>
          <a:p>
            <a:r>
              <a:rPr lang="en-US" dirty="0" smtClean="0"/>
              <a:t>Length </a:t>
            </a:r>
            <a:r>
              <a:rPr lang="en-US" dirty="0"/>
              <a:t>of row 2: 4 </a:t>
            </a:r>
            <a:endParaRPr lang="en-US" dirty="0" smtClean="0"/>
          </a:p>
          <a:p>
            <a:r>
              <a:rPr lang="en-US" dirty="0" smtClean="0"/>
              <a:t>Length </a:t>
            </a:r>
            <a:r>
              <a:rPr lang="en-US" dirty="0"/>
              <a:t>of row 3: 1</a:t>
            </a:r>
            <a:endParaRPr lang="en-IN" dirty="0"/>
          </a:p>
        </p:txBody>
      </p:sp>
    </p:spTree>
    <p:extLst>
      <p:ext uri="{BB962C8B-B14F-4D97-AF65-F5344CB8AC3E}">
        <p14:creationId xmlns:p14="http://schemas.microsoft.com/office/powerpoint/2010/main" val="4016627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Declaring three dimensional arrays</a:t>
            </a:r>
          </a:p>
          <a:p>
            <a:pPr marL="0" indent="0">
              <a:buNone/>
            </a:pPr>
            <a:r>
              <a:rPr lang="en-US" sz="2800" dirty="0"/>
              <a:t>String[][][] </a:t>
            </a:r>
            <a:r>
              <a:rPr lang="en-US" sz="2800" dirty="0" err="1"/>
              <a:t>personalInfo</a:t>
            </a:r>
            <a:r>
              <a:rPr lang="en-US" sz="2800" dirty="0"/>
              <a:t> = </a:t>
            </a:r>
            <a:r>
              <a:rPr lang="en-US" sz="2800" dirty="0" smtClean="0"/>
              <a:t>new String[3</a:t>
            </a:r>
            <a:r>
              <a:rPr lang="en-US" sz="2800" dirty="0"/>
              <a:t>][4][2</a:t>
            </a:r>
            <a:r>
              <a:rPr lang="en-US" sz="2800" dirty="0" smtClean="0"/>
              <a:t>];</a:t>
            </a:r>
          </a:p>
          <a:p>
            <a:pPr marL="0" indent="0">
              <a:buNone/>
            </a:pPr>
            <a:endParaRPr lang="en-US" sz="2800" dirty="0"/>
          </a:p>
          <a:p>
            <a:pPr marL="0" indent="0">
              <a:buNone/>
            </a:pPr>
            <a:endParaRPr lang="en-US" sz="2800" dirty="0" smtClean="0"/>
          </a:p>
          <a:p>
            <a:pPr marL="0" indent="0">
              <a:buNone/>
            </a:pPr>
            <a:r>
              <a:rPr lang="en-US" dirty="0" smtClean="0"/>
              <a:t>Here</a:t>
            </a:r>
            <a:r>
              <a:rPr lang="en-US" dirty="0"/>
              <a:t>, </a:t>
            </a:r>
            <a:r>
              <a:rPr lang="en-US" dirty="0" err="1"/>
              <a:t>personalInfo</a:t>
            </a:r>
            <a:r>
              <a:rPr lang="en-US" dirty="0"/>
              <a:t> is a 3d array that can hold maximum of 24 (3*4*2) elements of type String.</a:t>
            </a:r>
          </a:p>
          <a:p>
            <a:endParaRPr lang="en-IN" dirty="0"/>
          </a:p>
        </p:txBody>
      </p:sp>
    </p:spTree>
    <p:extLst>
      <p:ext uri="{BB962C8B-B14F-4D97-AF65-F5344CB8AC3E}">
        <p14:creationId xmlns:p14="http://schemas.microsoft.com/office/powerpoint/2010/main" val="2078750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Initializing 3D array</a:t>
            </a:r>
            <a:br>
              <a:rPr lang="en-IN" dirty="0" smtClean="0"/>
            </a:br>
            <a:endParaRPr lang="en-IN" dirty="0"/>
          </a:p>
        </p:txBody>
      </p:sp>
      <p:sp>
        <p:nvSpPr>
          <p:cNvPr id="3" name="Content Placeholder 2"/>
          <p:cNvSpPr>
            <a:spLocks noGrp="1"/>
          </p:cNvSpPr>
          <p:nvPr>
            <p:ph idx="1"/>
          </p:nvPr>
        </p:nvSpPr>
        <p:spPr/>
        <p:txBody>
          <a:bodyPr/>
          <a:lstStyle/>
          <a:p>
            <a:r>
              <a:rPr lang="en-IN" dirty="0" err="1">
                <a:solidFill>
                  <a:srgbClr val="FF0000"/>
                </a:solidFill>
              </a:rPr>
              <a:t>int</a:t>
            </a:r>
            <a:r>
              <a:rPr lang="en-IN" dirty="0">
                <a:solidFill>
                  <a:srgbClr val="FF0000"/>
                </a:solidFill>
              </a:rPr>
              <a:t>[][][] test = { { {1, -2, 3}, {2, 3, 4} }, { {-4, -5, 6, 9}, {1}, {2, 3} } </a:t>
            </a:r>
            <a:r>
              <a:rPr lang="en-IN" dirty="0" smtClean="0">
                <a:solidFill>
                  <a:srgbClr val="FF0000"/>
                </a:solidFill>
              </a:rPr>
              <a:t>};</a:t>
            </a:r>
          </a:p>
          <a:p>
            <a:endParaRPr lang="en-IN" dirty="0"/>
          </a:p>
        </p:txBody>
      </p:sp>
    </p:spTree>
    <p:extLst>
      <p:ext uri="{BB962C8B-B14F-4D97-AF65-F5344CB8AC3E}">
        <p14:creationId xmlns:p14="http://schemas.microsoft.com/office/powerpoint/2010/main" val="3957660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program	</a:t>
            </a: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IN" dirty="0"/>
              <a:t>class GFG { </a:t>
            </a:r>
          </a:p>
          <a:p>
            <a:pPr fontAlgn="base"/>
            <a:r>
              <a:rPr lang="en-IN" dirty="0"/>
              <a:t>    public static void main(String[] </a:t>
            </a:r>
            <a:r>
              <a:rPr lang="en-IN" dirty="0" err="1"/>
              <a:t>args</a:t>
            </a:r>
            <a:r>
              <a:rPr lang="en-IN" dirty="0"/>
              <a:t>) </a:t>
            </a:r>
          </a:p>
          <a:p>
            <a:pPr fontAlgn="base"/>
            <a:r>
              <a:rPr lang="en-IN" dirty="0"/>
              <a:t>    { </a:t>
            </a:r>
          </a:p>
          <a:p>
            <a:pPr fontAlgn="base"/>
            <a:r>
              <a:rPr lang="en-IN" dirty="0"/>
              <a:t>  </a:t>
            </a:r>
          </a:p>
          <a:p>
            <a:pPr fontAlgn="base"/>
            <a:r>
              <a:rPr lang="en-IN" dirty="0"/>
              <a:t>        </a:t>
            </a:r>
            <a:r>
              <a:rPr lang="en-IN" dirty="0" err="1"/>
              <a:t>int</a:t>
            </a:r>
            <a:r>
              <a:rPr lang="en-IN" dirty="0"/>
              <a:t>[][][] </a:t>
            </a:r>
            <a:r>
              <a:rPr lang="en-IN" dirty="0" err="1"/>
              <a:t>arr</a:t>
            </a:r>
            <a:r>
              <a:rPr lang="en-IN" dirty="0"/>
              <a:t> = { { { 1, 2 }, { 3, 4 } }, { { 5, 6 }, { 7, 8 } } }; </a:t>
            </a:r>
          </a:p>
          <a:p>
            <a:pPr fontAlgn="base"/>
            <a:r>
              <a:rPr lang="en-IN" dirty="0"/>
              <a:t>  </a:t>
            </a:r>
          </a:p>
          <a:p>
            <a:pPr fontAlgn="base"/>
            <a:r>
              <a:rPr lang="en-IN" dirty="0"/>
              <a:t>        for (</a:t>
            </a:r>
            <a:r>
              <a:rPr lang="en-IN" dirty="0" err="1"/>
              <a:t>int</a:t>
            </a:r>
            <a:r>
              <a:rPr lang="en-IN" dirty="0"/>
              <a:t> i = 0; i &lt; 2; i++) </a:t>
            </a:r>
          </a:p>
          <a:p>
            <a:pPr fontAlgn="base"/>
            <a:r>
              <a:rPr lang="en-IN" dirty="0"/>
              <a:t>            for (</a:t>
            </a:r>
            <a:r>
              <a:rPr lang="en-IN" dirty="0" err="1"/>
              <a:t>int</a:t>
            </a:r>
            <a:r>
              <a:rPr lang="en-IN" dirty="0"/>
              <a:t> j = 0; j &lt; 2; j++) </a:t>
            </a:r>
          </a:p>
          <a:p>
            <a:pPr fontAlgn="base"/>
            <a:r>
              <a:rPr lang="en-IN" dirty="0"/>
              <a:t>                for (</a:t>
            </a:r>
            <a:r>
              <a:rPr lang="en-IN" dirty="0" err="1"/>
              <a:t>int</a:t>
            </a:r>
            <a:r>
              <a:rPr lang="en-IN" dirty="0"/>
              <a:t> z = 0; z &lt; 2; z++) </a:t>
            </a:r>
          </a:p>
          <a:p>
            <a:pPr fontAlgn="base"/>
            <a:r>
              <a:rPr lang="en-IN" dirty="0"/>
              <a:t>                    </a:t>
            </a:r>
            <a:r>
              <a:rPr lang="en-IN" dirty="0" err="1"/>
              <a:t>System.out.println</a:t>
            </a:r>
            <a:r>
              <a:rPr lang="en-IN" dirty="0"/>
              <a:t>("</a:t>
            </a:r>
            <a:r>
              <a:rPr lang="en-IN" dirty="0" err="1"/>
              <a:t>arr</a:t>
            </a:r>
            <a:r>
              <a:rPr lang="en-IN" dirty="0"/>
              <a:t>[" + i </a:t>
            </a:r>
          </a:p>
          <a:p>
            <a:pPr fontAlgn="base"/>
            <a:r>
              <a:rPr lang="en-IN" dirty="0"/>
              <a:t>                                       + "]["</a:t>
            </a:r>
          </a:p>
          <a:p>
            <a:pPr fontAlgn="base"/>
            <a:r>
              <a:rPr lang="en-IN" dirty="0"/>
              <a:t>                                       + j + "]["</a:t>
            </a:r>
          </a:p>
          <a:p>
            <a:pPr fontAlgn="base"/>
            <a:r>
              <a:rPr lang="en-IN" dirty="0"/>
              <a:t>                                       + z + "] = "</a:t>
            </a:r>
          </a:p>
          <a:p>
            <a:pPr fontAlgn="base"/>
            <a:r>
              <a:rPr lang="en-IN" dirty="0"/>
              <a:t>                                       + </a:t>
            </a:r>
            <a:r>
              <a:rPr lang="en-IN" dirty="0" err="1"/>
              <a:t>arr</a:t>
            </a:r>
            <a:r>
              <a:rPr lang="en-IN" dirty="0"/>
              <a:t>[i][j][z]); </a:t>
            </a:r>
          </a:p>
          <a:p>
            <a:pPr fontAlgn="base"/>
            <a:r>
              <a:rPr lang="en-IN" dirty="0"/>
              <a:t>    } </a:t>
            </a:r>
          </a:p>
          <a:p>
            <a:pPr fontAlgn="base"/>
            <a:r>
              <a:rPr lang="en-IN" dirty="0"/>
              <a:t>} </a:t>
            </a:r>
          </a:p>
          <a:p>
            <a:endParaRPr lang="en-IN" dirty="0"/>
          </a:p>
        </p:txBody>
      </p:sp>
    </p:spTree>
    <p:extLst>
      <p:ext uri="{BB962C8B-B14F-4D97-AF65-F5344CB8AC3E}">
        <p14:creationId xmlns:p14="http://schemas.microsoft.com/office/powerpoint/2010/main" val="96203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For Example, Pen is an object. Its name is Reynolds; color is white, known as its state. It is used to write, so writing is its behavior.</a:t>
            </a:r>
          </a:p>
          <a:p>
            <a:r>
              <a:rPr lang="en-US" b="1" dirty="0"/>
              <a:t>An object is an instance of a class.</a:t>
            </a:r>
            <a:r>
              <a:rPr lang="en-US" dirty="0"/>
              <a:t> A class is a template or blueprint from which objects are created. So, an object is the instance(result) of a class.</a:t>
            </a:r>
          </a:p>
          <a:p>
            <a:endParaRPr lang="en-IN" dirty="0"/>
          </a:p>
        </p:txBody>
      </p:sp>
    </p:spTree>
    <p:extLst>
      <p:ext uri="{BB962C8B-B14F-4D97-AF65-F5344CB8AC3E}">
        <p14:creationId xmlns:p14="http://schemas.microsoft.com/office/powerpoint/2010/main" val="295563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Class?</a:t>
            </a:r>
            <a:br>
              <a:rPr lang="en-US" b="1" dirty="0" smtClean="0"/>
            </a:br>
            <a:endParaRPr lang="en-IN" dirty="0"/>
          </a:p>
        </p:txBody>
      </p:sp>
      <p:sp>
        <p:nvSpPr>
          <p:cNvPr id="3" name="Content Placeholder 2"/>
          <p:cNvSpPr>
            <a:spLocks noGrp="1"/>
          </p:cNvSpPr>
          <p:nvPr>
            <p:ph idx="1"/>
          </p:nvPr>
        </p:nvSpPr>
        <p:spPr/>
        <p:txBody>
          <a:bodyPr/>
          <a:lstStyle/>
          <a:p>
            <a:r>
              <a:rPr lang="en-US" dirty="0" smtClean="0"/>
              <a:t>A </a:t>
            </a:r>
            <a:r>
              <a:rPr lang="en-US" dirty="0"/>
              <a:t>class is an entity that determines how an object will behave and what the object will contain. In other words, it is a blueprint or a set of instruction to build a specific type of object.</a:t>
            </a:r>
          </a:p>
          <a:p>
            <a:r>
              <a:rPr lang="en-IN" dirty="0" smtClean="0"/>
              <a:t>class &lt;</a:t>
            </a:r>
            <a:r>
              <a:rPr lang="en-IN" dirty="0" err="1" smtClean="0"/>
              <a:t>class_name</a:t>
            </a:r>
            <a:r>
              <a:rPr lang="en-IN" dirty="0" smtClean="0"/>
              <a:t>&gt;{ field; method; } </a:t>
            </a:r>
            <a:endParaRPr lang="en-IN" dirty="0"/>
          </a:p>
        </p:txBody>
      </p:sp>
    </p:spTree>
    <p:extLst>
      <p:ext uri="{BB962C8B-B14F-4D97-AF65-F5344CB8AC3E}">
        <p14:creationId xmlns:p14="http://schemas.microsoft.com/office/powerpoint/2010/main" val="256249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228600"/>
            <a:ext cx="7772400" cy="1600200"/>
          </a:xfrm>
        </p:spPr>
        <p:txBody>
          <a:bodyPr/>
          <a:lstStyle/>
          <a:p>
            <a:r>
              <a:rPr lang="en-US"/>
              <a:t>Declaring/Creating Objects</a:t>
            </a:r>
            <a:br>
              <a:rPr lang="en-US"/>
            </a:br>
            <a:r>
              <a:rPr lang="en-US"/>
              <a:t>in a Single Step</a:t>
            </a:r>
          </a:p>
        </p:txBody>
      </p:sp>
      <p:sp>
        <p:nvSpPr>
          <p:cNvPr id="198659" name="Rectangle 3"/>
          <p:cNvSpPr>
            <a:spLocks noGrp="1" noChangeArrowheads="1"/>
          </p:cNvSpPr>
          <p:nvPr>
            <p:ph idx="1"/>
          </p:nvPr>
        </p:nvSpPr>
        <p:spPr>
          <a:xfrm>
            <a:off x="0" y="2133600"/>
            <a:ext cx="9906000" cy="2590800"/>
          </a:xfrm>
        </p:spPr>
        <p:txBody>
          <a:bodyPr/>
          <a:lstStyle/>
          <a:p>
            <a:pPr>
              <a:buFont typeface="Monotype Sorts" pitchFamily="2" charset="2"/>
              <a:buNone/>
            </a:pPr>
            <a:r>
              <a:rPr lang="en-US" sz="2800">
                <a:latin typeface="Courier New" pitchFamily="49" charset="0"/>
              </a:rPr>
              <a:t>ClassName </a:t>
            </a:r>
            <a:r>
              <a:rPr lang="en-US" sz="2600">
                <a:latin typeface="Courier New" pitchFamily="49" charset="0"/>
              </a:rPr>
              <a:t>objectReference</a:t>
            </a:r>
            <a:r>
              <a:rPr lang="en-US" sz="2800">
                <a:latin typeface="Courier New" pitchFamily="49" charset="0"/>
              </a:rPr>
              <a:t> = new ClassName();</a:t>
            </a:r>
          </a:p>
          <a:p>
            <a:endParaRPr lang="en-US"/>
          </a:p>
          <a:p>
            <a:pPr>
              <a:buFont typeface="Monotype Sorts" pitchFamily="2" charset="2"/>
              <a:buNone/>
            </a:pPr>
            <a:r>
              <a:rPr lang="en-US" sz="3000"/>
              <a:t>Example:</a:t>
            </a:r>
          </a:p>
          <a:p>
            <a:pPr algn="just">
              <a:buFont typeface="Monotype Sorts" pitchFamily="2" charset="2"/>
              <a:buNone/>
            </a:pPr>
            <a:r>
              <a:rPr lang="en-US" sz="2600">
                <a:latin typeface="Courier New" pitchFamily="49" charset="0"/>
              </a:rPr>
              <a:t>Circle myCircle = new Circle();</a:t>
            </a:r>
          </a:p>
        </p:txBody>
      </p:sp>
    </p:spTree>
    <p:extLst>
      <p:ext uri="{BB962C8B-B14F-4D97-AF65-F5344CB8AC3E}">
        <p14:creationId xmlns:p14="http://schemas.microsoft.com/office/powerpoint/2010/main" val="212711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Understand the concept of Java Classes and Objects with an example.</a:t>
            </a:r>
          </a:p>
          <a:p>
            <a:r>
              <a:rPr lang="en-US" dirty="0"/>
              <a:t>Let's take an example of developing a pet management system, specially meant for dogs. You will need various information about the dogs like different breeds of the dogs, the age, size, etc.</a:t>
            </a:r>
          </a:p>
          <a:p>
            <a:r>
              <a:rPr lang="en-US" dirty="0"/>
              <a:t>Next, list out the common behaviors of these dogs like sleep, sit, eat, etc. So these will be the actions of our software objects.</a:t>
            </a:r>
            <a:endParaRPr lang="en-IN" dirty="0"/>
          </a:p>
        </p:txBody>
      </p:sp>
    </p:spTree>
    <p:extLst>
      <p:ext uri="{BB962C8B-B14F-4D97-AF65-F5344CB8AC3E}">
        <p14:creationId xmlns:p14="http://schemas.microsoft.com/office/powerpoint/2010/main" val="115876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Class</a:t>
            </a:r>
            <a:r>
              <a:rPr lang="en-US" dirty="0"/>
              <a:t> - Dogs</a:t>
            </a:r>
          </a:p>
          <a:p>
            <a:r>
              <a:rPr lang="en-US" b="1" dirty="0"/>
              <a:t>Data members</a:t>
            </a:r>
            <a:r>
              <a:rPr lang="en-US" dirty="0"/>
              <a:t> or </a:t>
            </a:r>
            <a:r>
              <a:rPr lang="en-US" b="1" dirty="0"/>
              <a:t>objects</a:t>
            </a:r>
            <a:r>
              <a:rPr lang="en-US" dirty="0"/>
              <a:t>- size, age, color, breed, etc.</a:t>
            </a:r>
          </a:p>
          <a:p>
            <a:r>
              <a:rPr lang="en-US" b="1" dirty="0"/>
              <a:t>Methods</a:t>
            </a:r>
            <a:r>
              <a:rPr lang="en-US" dirty="0"/>
              <a:t>- eat, sleep, sit and run.</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641" y="3933056"/>
            <a:ext cx="4010025" cy="249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96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764704"/>
            <a:ext cx="8229600" cy="5361459"/>
          </a:xfrm>
        </p:spPr>
        <p:txBody>
          <a:bodyPr/>
          <a:lstStyle/>
          <a:p>
            <a:r>
              <a:rPr lang="en-US" dirty="0"/>
              <a:t>Now, for different values of data members (breed size, age, and color) in Java class, you will get different dog objects</a:t>
            </a:r>
            <a:r>
              <a:rPr lang="en-US" dirty="0" smtClean="0"/>
              <a:t>.</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48880"/>
            <a:ext cx="755332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7648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1193</Words>
  <Application>Microsoft Office PowerPoint</Application>
  <PresentationFormat>On-screen Show (4:3)</PresentationFormat>
  <Paragraphs>194</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Picture</vt:lpstr>
      <vt:lpstr>Objects,Classes</vt:lpstr>
      <vt:lpstr>What is object  </vt:lpstr>
      <vt:lpstr>PowerPoint Presentation</vt:lpstr>
      <vt:lpstr>PowerPoint Presentation</vt:lpstr>
      <vt:lpstr>What is Class? </vt:lpstr>
      <vt:lpstr>Declaring/Creating Objects in a Single Step</vt:lpstr>
      <vt:lpstr>PowerPoint Presentation</vt:lpstr>
      <vt:lpstr>PowerPoint Presentation</vt:lpstr>
      <vt:lpstr>PowerPoint Presentation</vt:lpstr>
      <vt:lpstr>PowerPoint Presentation</vt:lpstr>
      <vt:lpstr>Differences between variables of  primitive Data types and object types </vt:lpstr>
      <vt:lpstr>Copying Variables of Primitive Data Types and Object Types</vt:lpstr>
      <vt:lpstr>Garbage Collection</vt:lpstr>
      <vt:lpstr>Garbage Collection, cont</vt:lpstr>
      <vt:lpstr>Accessing Objects</vt:lpstr>
      <vt:lpstr>Arrays</vt:lpstr>
      <vt:lpstr>Array in  Java</vt:lpstr>
      <vt:lpstr>Arrays</vt:lpstr>
      <vt:lpstr>types</vt:lpstr>
      <vt:lpstr>One Dimensional array</vt:lpstr>
      <vt:lpstr>Declaring Arrays one dimensional arrays</vt:lpstr>
      <vt:lpstr>Declared and defined the array</vt:lpstr>
      <vt:lpstr>How to initialize arrays in Java? </vt:lpstr>
      <vt:lpstr>PowerPoint Presentation</vt:lpstr>
      <vt:lpstr>How to assign value to the specific numeric index </vt:lpstr>
      <vt:lpstr>PowerPoint Presentation</vt:lpstr>
      <vt:lpstr>multidimensional arrays</vt:lpstr>
      <vt:lpstr>How to initialize a 2d array in Java? </vt:lpstr>
      <vt:lpstr>PowerPoint Presentation</vt:lpstr>
      <vt:lpstr>PowerPoint Presentation</vt:lpstr>
      <vt:lpstr>PowerPoint Presentation</vt:lpstr>
      <vt:lpstr>Initializing 3D array </vt:lpstr>
      <vt:lpstr>Example program </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Objects,Classes,methods</dc:title>
  <dc:creator>admin</dc:creator>
  <cp:lastModifiedBy>admin</cp:lastModifiedBy>
  <cp:revision>11</cp:revision>
  <dcterms:created xsi:type="dcterms:W3CDTF">2019-05-15T10:49:16Z</dcterms:created>
  <dcterms:modified xsi:type="dcterms:W3CDTF">2019-05-16T04:33:34Z</dcterms:modified>
</cp:coreProperties>
</file>