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88" r:id="rId3"/>
    <p:sldId id="256" r:id="rId4"/>
    <p:sldId id="257" r:id="rId5"/>
    <p:sldId id="261" r:id="rId6"/>
    <p:sldId id="262" r:id="rId7"/>
    <p:sldId id="263" r:id="rId8"/>
    <p:sldId id="264" r:id="rId9"/>
    <p:sldId id="265" r:id="rId10"/>
    <p:sldId id="266" r:id="rId11"/>
    <p:sldId id="267" r:id="rId12"/>
    <p:sldId id="268" r:id="rId13"/>
    <p:sldId id="269" r:id="rId14"/>
    <p:sldId id="270" r:id="rId15"/>
    <p:sldId id="271" r:id="rId16"/>
    <p:sldId id="273" r:id="rId17"/>
    <p:sldId id="283" r:id="rId18"/>
    <p:sldId id="284" r:id="rId19"/>
    <p:sldId id="285" r:id="rId20"/>
    <p:sldId id="286" r:id="rId21"/>
    <p:sldId id="274" r:id="rId22"/>
    <p:sldId id="275" r:id="rId23"/>
    <p:sldId id="276" r:id="rId24"/>
    <p:sldId id="277" r:id="rId25"/>
    <p:sldId id="278" r:id="rId26"/>
    <p:sldId id="279" r:id="rId27"/>
    <p:sldId id="280" r:id="rId28"/>
    <p:sldId id="289" r:id="rId29"/>
    <p:sldId id="290" r:id="rId30"/>
    <p:sldId id="291" r:id="rId31"/>
    <p:sldId id="292" r:id="rId32"/>
    <p:sldId id="293"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420FA-A163-4A43-AD83-96019689E125}" type="datetimeFigureOut">
              <a:rPr lang="en-IN" smtClean="0"/>
              <a:t>20-05-2019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09C83-1DC1-4CE6-881E-1FC6D4790C10}" type="slidenum">
              <a:rPr lang="en-IN" smtClean="0"/>
              <a:t>‹#›</a:t>
            </a:fld>
            <a:endParaRPr lang="en-IN"/>
          </a:p>
        </p:txBody>
      </p:sp>
    </p:spTree>
    <p:extLst>
      <p:ext uri="{BB962C8B-B14F-4D97-AF65-F5344CB8AC3E}">
        <p14:creationId xmlns:p14="http://schemas.microsoft.com/office/powerpoint/2010/main" val="403843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A0231D-741C-4E9D-A2FC-0DE2E173F11E}" type="datetime1">
              <a:rPr lang="en-IN" smtClean="0"/>
              <a:t>20-05-2019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98981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997441-CEE2-4A87-88A6-EBE1A84A1364}" type="datetime1">
              <a:rPr lang="en-IN" smtClean="0"/>
              <a:t>20-05-2019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114431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8DA8-2B49-4DB5-BCFF-865EB0EB4046}" type="datetime1">
              <a:rPr lang="en-IN" smtClean="0"/>
              <a:t>20-05-2019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284437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38A91E-73BC-4B8E-9FC2-A491AB7FFA52}" type="datetime1">
              <a:rPr lang="en-IN" smtClean="0"/>
              <a:t>20-05-2019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172577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3C8E62-FA40-4BE7-86C3-AE682285E8B9}" type="datetime1">
              <a:rPr lang="en-IN" smtClean="0"/>
              <a:t>20-05-2019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46618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68C72D-E5B6-4CB4-AF4C-56CF9071276F}" type="datetime1">
              <a:rPr lang="en-IN" smtClean="0"/>
              <a:t>20-05-2019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100664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B302F2-46CA-408E-973D-05E983C0E90B}" type="datetime1">
              <a:rPr lang="en-IN" smtClean="0"/>
              <a:t>20-05-2019</a:t>
            </a:fld>
            <a:endParaRPr lang="en-IN"/>
          </a:p>
        </p:txBody>
      </p:sp>
      <p:sp>
        <p:nvSpPr>
          <p:cNvPr id="8" name="Footer Placeholder 7"/>
          <p:cNvSpPr>
            <a:spLocks noGrp="1"/>
          </p:cNvSpPr>
          <p:nvPr>
            <p:ph type="ftr" sz="quarter" idx="11"/>
          </p:nvPr>
        </p:nvSpPr>
        <p:spPr/>
        <p:txBody>
          <a:bodyPr/>
          <a:lstStyle/>
          <a:p>
            <a:r>
              <a:rPr lang="en-IN" smtClean="0"/>
              <a:t>NIELIT,CHENNAI</a:t>
            </a:r>
            <a:endParaRPr lang="en-IN"/>
          </a:p>
        </p:txBody>
      </p:sp>
      <p:sp>
        <p:nvSpPr>
          <p:cNvPr id="9" name="Slide Number Placeholder 8"/>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181600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48A161-0A6B-4110-823B-6EC87666C9BE}" type="datetime1">
              <a:rPr lang="en-IN" smtClean="0"/>
              <a:t>20-05-2019</a:t>
            </a:fld>
            <a:endParaRPr lang="en-IN"/>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Slide Number Placeholder 4"/>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356628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5B29A-CA3B-4FE7-A257-A95CE7F65E24}" type="datetime1">
              <a:rPr lang="en-IN" smtClean="0"/>
              <a:t>20-05-2019</a:t>
            </a:fld>
            <a:endParaRPr lang="en-IN"/>
          </a:p>
        </p:txBody>
      </p:sp>
      <p:sp>
        <p:nvSpPr>
          <p:cNvPr id="3" name="Footer Placeholder 2"/>
          <p:cNvSpPr>
            <a:spLocks noGrp="1"/>
          </p:cNvSpPr>
          <p:nvPr>
            <p:ph type="ftr" sz="quarter" idx="11"/>
          </p:nvPr>
        </p:nvSpPr>
        <p:spPr/>
        <p:txBody>
          <a:bodyPr/>
          <a:lstStyle/>
          <a:p>
            <a:r>
              <a:rPr lang="en-IN" smtClean="0"/>
              <a:t>NIELIT,CHENNAI</a:t>
            </a:r>
            <a:endParaRPr lang="en-IN"/>
          </a:p>
        </p:txBody>
      </p:sp>
      <p:sp>
        <p:nvSpPr>
          <p:cNvPr id="4" name="Slide Number Placeholder 3"/>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225217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05698-FC18-4028-9271-93BA2BE64EA1}" type="datetime1">
              <a:rPr lang="en-IN" smtClean="0"/>
              <a:t>20-05-2019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188477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89571-1D2C-42B3-9B60-5B72E78D881A}" type="datetime1">
              <a:rPr lang="en-IN" smtClean="0"/>
              <a:t>20-05-2019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C69223C6-68A2-4225-808E-2601047DDB38}" type="slidenum">
              <a:rPr lang="en-IN" smtClean="0"/>
              <a:t>‹#›</a:t>
            </a:fld>
            <a:endParaRPr lang="en-IN"/>
          </a:p>
        </p:txBody>
      </p:sp>
    </p:spTree>
    <p:extLst>
      <p:ext uri="{BB962C8B-B14F-4D97-AF65-F5344CB8AC3E}">
        <p14:creationId xmlns:p14="http://schemas.microsoft.com/office/powerpoint/2010/main" val="266207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38075-2ECA-4BEF-B061-35445C171188}" type="datetime1">
              <a:rPr lang="en-IN" smtClean="0"/>
              <a:t>20-05-2019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223C6-68A2-4225-808E-2601047DDB38}" type="slidenum">
              <a:rPr lang="en-IN" smtClean="0"/>
              <a:t>‹#›</a:t>
            </a:fld>
            <a:endParaRPr lang="en-IN"/>
          </a:p>
        </p:txBody>
      </p:sp>
    </p:spTree>
    <p:extLst>
      <p:ext uri="{BB962C8B-B14F-4D97-AF65-F5344CB8AC3E}">
        <p14:creationId xmlns:p14="http://schemas.microsoft.com/office/powerpoint/2010/main" val="377549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ginnersbook.com/2013/04/oops-concepts/#5" TargetMode="External"/><Relationship Id="rId2" Type="http://schemas.openxmlformats.org/officeDocument/2006/relationships/hyperlink" Target="https://beginnersbook.com/2013/04/oops-concepts/#4" TargetMode="External"/><Relationship Id="rId1" Type="http://schemas.openxmlformats.org/officeDocument/2006/relationships/slideLayout" Target="../slideLayouts/slideLayout2.xml"/><Relationship Id="rId6" Type="http://schemas.openxmlformats.org/officeDocument/2006/relationships/hyperlink" Target="https://beginnersbook.com/2013/04/oops-concepts/#6" TargetMode="External"/><Relationship Id="rId5" Type="http://schemas.openxmlformats.org/officeDocument/2006/relationships/hyperlink" Target="https://beginnersbook.com/2013/04/oops-concepts/#8" TargetMode="External"/><Relationship Id="rId4" Type="http://schemas.openxmlformats.org/officeDocument/2006/relationships/hyperlink" Target="https://beginnersbook.com/2013/04/oops-concepts/#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normAutofit fontScale="90000"/>
          </a:bodyPr>
          <a:lstStyle/>
          <a:p>
            <a:r>
              <a:rPr lang="en-IN" dirty="0" smtClean="0"/>
              <a:t>Java Overriding and Java Overloading </a:t>
            </a:r>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71179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en-IN" b="1" dirty="0"/>
              <a:t>Disadvantages of Inheritance</a:t>
            </a:r>
            <a:br>
              <a:rPr lang="en-IN" b="1" dirty="0"/>
            </a:br>
            <a:endParaRPr lang="en-IN" dirty="0"/>
          </a:p>
        </p:txBody>
      </p:sp>
      <p:sp>
        <p:nvSpPr>
          <p:cNvPr id="3" name="Content Placeholder 2"/>
          <p:cNvSpPr>
            <a:spLocks noGrp="1"/>
          </p:cNvSpPr>
          <p:nvPr>
            <p:ph idx="1"/>
          </p:nvPr>
        </p:nvSpPr>
        <p:spPr/>
        <p:txBody>
          <a:bodyPr/>
          <a:lstStyle/>
          <a:p>
            <a:r>
              <a:rPr lang="en-US" dirty="0"/>
              <a:t>Main disadvantage of using inheritance is that the two classes (parent and child class) gets </a:t>
            </a:r>
            <a:r>
              <a:rPr lang="en-US" b="1" dirty="0"/>
              <a:t>tightly coupled</a:t>
            </a:r>
            <a:r>
              <a:rPr lang="en-US" dirty="0"/>
              <a:t>.</a:t>
            </a:r>
          </a:p>
          <a:p>
            <a:r>
              <a:rPr lang="en-US" dirty="0"/>
              <a:t>This means that if we change code of parent class, it will affect to all the child classes which is inheriting/deriving the parent class, and hence, </a:t>
            </a:r>
            <a:r>
              <a:rPr lang="en-US" b="1" dirty="0"/>
              <a:t>it cannot be independent of each other</a:t>
            </a:r>
            <a:r>
              <a:rPr lang="en-US" dirty="0"/>
              <a:t>.</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24023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Example program</a:t>
            </a:r>
            <a:endParaRPr lang="en-IN" dirty="0"/>
          </a:p>
        </p:txBody>
      </p:sp>
      <p:sp>
        <p:nvSpPr>
          <p:cNvPr id="3" name="Content Placeholder 2"/>
          <p:cNvSpPr>
            <a:spLocks noGrp="1"/>
          </p:cNvSpPr>
          <p:nvPr>
            <p:ph idx="1"/>
          </p:nvPr>
        </p:nvSpPr>
        <p:spPr>
          <a:xfrm>
            <a:off x="395536" y="908720"/>
            <a:ext cx="8229600" cy="4525963"/>
          </a:xfrm>
        </p:spPr>
        <p:txBody>
          <a:bodyPr>
            <a:noAutofit/>
          </a:bodyPr>
          <a:lstStyle/>
          <a:p>
            <a:r>
              <a:rPr lang="en-IN" sz="1800" dirty="0"/>
              <a:t>class</a:t>
            </a:r>
            <a:r>
              <a:rPr lang="en-IN" sz="1800" dirty="0" smtClean="0"/>
              <a:t> Parent</a:t>
            </a:r>
          </a:p>
          <a:p>
            <a:r>
              <a:rPr lang="en-IN" sz="1800" dirty="0" smtClean="0"/>
              <a:t> </a:t>
            </a:r>
            <a:r>
              <a:rPr lang="en-IN" sz="1800" dirty="0"/>
              <a:t>{</a:t>
            </a:r>
            <a:r>
              <a:rPr lang="en-IN" sz="1800" dirty="0" smtClean="0"/>
              <a:t> </a:t>
            </a:r>
          </a:p>
          <a:p>
            <a:r>
              <a:rPr lang="en-IN" sz="1800" dirty="0" smtClean="0"/>
              <a:t>public </a:t>
            </a:r>
            <a:r>
              <a:rPr lang="en-IN" sz="1800" dirty="0"/>
              <a:t>void</a:t>
            </a:r>
            <a:r>
              <a:rPr lang="en-IN" sz="1800" dirty="0" smtClean="0"/>
              <a:t> </a:t>
            </a:r>
            <a:r>
              <a:rPr lang="en-IN" sz="1800" dirty="0"/>
              <a:t>p1</a:t>
            </a:r>
            <a:r>
              <a:rPr lang="en-IN" sz="1800" dirty="0" smtClean="0"/>
              <a:t>()</a:t>
            </a:r>
          </a:p>
          <a:p>
            <a:pPr marL="0" indent="0">
              <a:buNone/>
            </a:pPr>
            <a:r>
              <a:rPr lang="en-IN" sz="1800" dirty="0" smtClean="0"/>
              <a:t>{ </a:t>
            </a:r>
            <a:r>
              <a:rPr lang="en-IN" sz="1800" dirty="0" err="1" smtClean="0"/>
              <a:t>System</a:t>
            </a:r>
            <a:r>
              <a:rPr lang="en-IN" sz="1800" dirty="0" err="1"/>
              <a:t>.</a:t>
            </a:r>
            <a:r>
              <a:rPr lang="en-IN" sz="1800" dirty="0" err="1" smtClean="0"/>
              <a:t>out</a:t>
            </a:r>
            <a:r>
              <a:rPr lang="en-IN" sz="1800" dirty="0" err="1"/>
              <a:t>.println</a:t>
            </a:r>
            <a:r>
              <a:rPr lang="en-IN" sz="1800" dirty="0"/>
              <a:t>("Parent method</a:t>
            </a:r>
            <a:r>
              <a:rPr lang="en-IN" sz="1800" dirty="0" smtClean="0"/>
              <a:t>");</a:t>
            </a:r>
          </a:p>
          <a:p>
            <a:pPr marL="0" indent="0">
              <a:buNone/>
            </a:pPr>
            <a:r>
              <a:rPr lang="en-IN" sz="1800" dirty="0" smtClean="0"/>
              <a:t> }</a:t>
            </a:r>
          </a:p>
          <a:p>
            <a:pPr marL="0" indent="0">
              <a:buNone/>
            </a:pPr>
            <a:r>
              <a:rPr lang="en-IN" sz="1800" dirty="0" smtClean="0"/>
              <a:t> }</a:t>
            </a:r>
          </a:p>
          <a:p>
            <a:pPr marL="0" indent="0">
              <a:buNone/>
            </a:pPr>
            <a:r>
              <a:rPr lang="en-IN" sz="1800" dirty="0" smtClean="0"/>
              <a:t> </a:t>
            </a:r>
            <a:r>
              <a:rPr lang="en-IN" sz="1800" dirty="0"/>
              <a:t>public</a:t>
            </a:r>
            <a:r>
              <a:rPr lang="en-IN" sz="1800" dirty="0" smtClean="0"/>
              <a:t> </a:t>
            </a:r>
            <a:r>
              <a:rPr lang="en-IN" sz="1800" dirty="0"/>
              <a:t>class</a:t>
            </a:r>
            <a:r>
              <a:rPr lang="en-IN" sz="1800" dirty="0" smtClean="0"/>
              <a:t> Child </a:t>
            </a:r>
            <a:r>
              <a:rPr lang="en-IN" sz="1800" dirty="0"/>
              <a:t>extends</a:t>
            </a:r>
            <a:r>
              <a:rPr lang="en-IN" sz="1800" dirty="0" smtClean="0"/>
              <a:t> Parent</a:t>
            </a:r>
          </a:p>
          <a:p>
            <a:pPr marL="0" indent="0">
              <a:buNone/>
            </a:pPr>
            <a:r>
              <a:rPr lang="en-IN" sz="1800" dirty="0" smtClean="0"/>
              <a:t> {</a:t>
            </a:r>
          </a:p>
          <a:p>
            <a:pPr marL="0" indent="0">
              <a:buNone/>
            </a:pPr>
            <a:r>
              <a:rPr lang="en-IN" sz="1800" dirty="0" smtClean="0"/>
              <a:t> </a:t>
            </a:r>
            <a:r>
              <a:rPr lang="en-IN" sz="1800" dirty="0"/>
              <a:t>public</a:t>
            </a:r>
            <a:r>
              <a:rPr lang="en-IN" sz="1800" dirty="0" smtClean="0"/>
              <a:t> </a:t>
            </a:r>
            <a:r>
              <a:rPr lang="en-IN" sz="1800" dirty="0"/>
              <a:t>void</a:t>
            </a:r>
            <a:r>
              <a:rPr lang="en-IN" sz="1800" dirty="0" smtClean="0"/>
              <a:t> </a:t>
            </a:r>
            <a:r>
              <a:rPr lang="en-IN" sz="1800" dirty="0"/>
              <a:t>c1()</a:t>
            </a:r>
            <a:r>
              <a:rPr lang="en-IN" sz="1800" dirty="0" smtClean="0"/>
              <a:t> </a:t>
            </a:r>
          </a:p>
          <a:p>
            <a:pPr marL="0" indent="0">
              <a:buNone/>
            </a:pPr>
            <a:r>
              <a:rPr lang="en-IN" sz="1800" dirty="0" smtClean="0"/>
              <a:t>{ </a:t>
            </a:r>
          </a:p>
          <a:p>
            <a:pPr marL="0" indent="0">
              <a:buNone/>
            </a:pPr>
            <a:r>
              <a:rPr lang="en-IN" sz="1800" dirty="0" err="1" smtClean="0"/>
              <a:t>System.out.println</a:t>
            </a:r>
            <a:r>
              <a:rPr lang="en-IN" sz="1800" dirty="0"/>
              <a:t>("Child method");</a:t>
            </a:r>
            <a:r>
              <a:rPr lang="en-IN" sz="1800" dirty="0" smtClean="0"/>
              <a:t> </a:t>
            </a:r>
          </a:p>
          <a:p>
            <a:pPr marL="0" indent="0">
              <a:buNone/>
            </a:pPr>
            <a:r>
              <a:rPr lang="en-IN" sz="1800" dirty="0" smtClean="0"/>
              <a:t>}</a:t>
            </a:r>
          </a:p>
          <a:p>
            <a:pPr marL="0" indent="0">
              <a:buNone/>
            </a:pPr>
            <a:r>
              <a:rPr lang="en-IN" sz="1800" dirty="0" smtClean="0"/>
              <a:t> </a:t>
            </a:r>
            <a:r>
              <a:rPr lang="en-IN" sz="1800" dirty="0"/>
              <a:t>public</a:t>
            </a:r>
            <a:r>
              <a:rPr lang="en-IN" sz="1800" dirty="0" smtClean="0"/>
              <a:t> </a:t>
            </a:r>
            <a:r>
              <a:rPr lang="en-IN" sz="1800" dirty="0"/>
              <a:t>static</a:t>
            </a:r>
            <a:r>
              <a:rPr lang="en-IN" sz="1800" dirty="0" smtClean="0"/>
              <a:t> </a:t>
            </a:r>
            <a:r>
              <a:rPr lang="en-IN" sz="1800" dirty="0"/>
              <a:t>void</a:t>
            </a:r>
            <a:r>
              <a:rPr lang="en-IN" sz="1800" dirty="0" smtClean="0"/>
              <a:t> </a:t>
            </a:r>
            <a:r>
              <a:rPr lang="en-IN" sz="1800" dirty="0"/>
              <a:t>main(</a:t>
            </a:r>
            <a:r>
              <a:rPr lang="en-IN" sz="1800" dirty="0" smtClean="0"/>
              <a:t>String</a:t>
            </a:r>
            <a:r>
              <a:rPr lang="en-IN" sz="1800" dirty="0"/>
              <a:t>[]</a:t>
            </a:r>
            <a:r>
              <a:rPr lang="en-IN" sz="1800" dirty="0" smtClean="0"/>
              <a:t> </a:t>
            </a:r>
            <a:r>
              <a:rPr lang="en-IN" sz="1800" dirty="0" err="1" smtClean="0"/>
              <a:t>args</a:t>
            </a:r>
            <a:r>
              <a:rPr lang="en-IN" sz="1800" dirty="0" smtClean="0"/>
              <a:t>)</a:t>
            </a:r>
          </a:p>
          <a:p>
            <a:pPr marL="0" indent="0">
              <a:buNone/>
            </a:pPr>
            <a:r>
              <a:rPr lang="en-IN" sz="1800" dirty="0" smtClean="0"/>
              <a:t> </a:t>
            </a:r>
            <a:r>
              <a:rPr lang="en-IN" sz="1800" dirty="0"/>
              <a:t>{</a:t>
            </a:r>
            <a:r>
              <a:rPr lang="en-IN" sz="1800" dirty="0" smtClean="0"/>
              <a:t> </a:t>
            </a:r>
          </a:p>
          <a:p>
            <a:pPr marL="0" indent="0">
              <a:buNone/>
            </a:pPr>
            <a:r>
              <a:rPr lang="en-IN" sz="1800" dirty="0" smtClean="0"/>
              <a:t>Child </a:t>
            </a:r>
            <a:r>
              <a:rPr lang="en-IN" sz="1800" dirty="0" err="1" smtClean="0"/>
              <a:t>cobj</a:t>
            </a:r>
            <a:r>
              <a:rPr lang="en-IN" sz="1800" dirty="0" smtClean="0"/>
              <a:t> </a:t>
            </a:r>
            <a:r>
              <a:rPr lang="en-IN" sz="1800" dirty="0"/>
              <a:t>=</a:t>
            </a:r>
            <a:r>
              <a:rPr lang="en-IN" sz="1800" dirty="0" smtClean="0"/>
              <a:t> </a:t>
            </a:r>
            <a:r>
              <a:rPr lang="en-IN" sz="1800" dirty="0"/>
              <a:t>new</a:t>
            </a:r>
            <a:r>
              <a:rPr lang="en-IN" sz="1800" dirty="0" smtClean="0"/>
              <a:t> Child</a:t>
            </a:r>
            <a:r>
              <a:rPr lang="en-IN" sz="1800" dirty="0"/>
              <a:t>();</a:t>
            </a:r>
            <a:r>
              <a:rPr lang="en-IN" sz="1800" dirty="0" smtClean="0"/>
              <a:t> </a:t>
            </a:r>
          </a:p>
          <a:p>
            <a:pPr marL="0" indent="0">
              <a:buNone/>
            </a:pPr>
            <a:r>
              <a:rPr lang="en-IN" sz="1800" dirty="0" smtClean="0"/>
              <a:t>cobj.c1</a:t>
            </a:r>
            <a:r>
              <a:rPr lang="en-IN" sz="1800" dirty="0"/>
              <a:t>();</a:t>
            </a:r>
            <a:r>
              <a:rPr lang="en-IN" sz="1800" dirty="0" smtClean="0"/>
              <a:t> </a:t>
            </a:r>
            <a:r>
              <a:rPr lang="en-IN" sz="1800" dirty="0"/>
              <a:t>//method of Child </a:t>
            </a:r>
            <a:r>
              <a:rPr lang="en-IN" sz="1800" dirty="0" smtClean="0"/>
              <a:t>class</a:t>
            </a:r>
          </a:p>
          <a:p>
            <a:pPr marL="0" indent="0">
              <a:buNone/>
            </a:pPr>
            <a:r>
              <a:rPr lang="en-IN" sz="1800" dirty="0" smtClean="0"/>
              <a:t> cobj</a:t>
            </a:r>
            <a:r>
              <a:rPr lang="en-IN" sz="1800" dirty="0"/>
              <a:t>.p1();</a:t>
            </a:r>
            <a:r>
              <a:rPr lang="en-IN" sz="1800" dirty="0" smtClean="0"/>
              <a:t> </a:t>
            </a:r>
            <a:r>
              <a:rPr lang="en-IN" sz="1800" dirty="0"/>
              <a:t>//method of Parent class</a:t>
            </a:r>
            <a:r>
              <a:rPr lang="en-IN" sz="1800" dirty="0" smtClean="0"/>
              <a:t> </a:t>
            </a:r>
          </a:p>
          <a:p>
            <a:pPr marL="0" indent="0">
              <a:buNone/>
            </a:pPr>
            <a:r>
              <a:rPr lang="en-IN" sz="1800" dirty="0" smtClean="0"/>
              <a:t>} </a:t>
            </a:r>
            <a:r>
              <a:rPr lang="en-IN" sz="1800" dirty="0"/>
              <a:t>}</a:t>
            </a: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51048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Inheritance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Single Inheritance</a:t>
            </a:r>
          </a:p>
          <a:p>
            <a:r>
              <a:rPr lang="en-US" dirty="0"/>
              <a:t>Multilevel Inheritance</a:t>
            </a:r>
          </a:p>
          <a:p>
            <a:r>
              <a:rPr lang="en-US" dirty="0" smtClean="0"/>
              <a:t>Hierarchical Inheritance</a:t>
            </a:r>
          </a:p>
          <a:p>
            <a:endParaRPr lang="en-US" dirty="0"/>
          </a:p>
          <a:p>
            <a:endParaRPr lang="en-US" b="1" dirty="0" smtClean="0"/>
          </a:p>
          <a:p>
            <a:endParaRPr lang="en-US" b="1" dirty="0"/>
          </a:p>
          <a:p>
            <a:endParaRPr lang="en-US" b="1" dirty="0" smtClean="0"/>
          </a:p>
          <a:p>
            <a:endParaRPr lang="en-US" b="1" dirty="0" smtClean="0"/>
          </a:p>
          <a:p>
            <a:endParaRPr lang="en-US" b="1" dirty="0"/>
          </a:p>
          <a:p>
            <a:endParaRPr lang="en-US" b="1" dirty="0" smtClean="0"/>
          </a:p>
          <a:p>
            <a:r>
              <a:rPr lang="en-US" b="1" dirty="0" err="1" smtClean="0"/>
              <a:t>Note</a:t>
            </a:r>
            <a:r>
              <a:rPr lang="en-US" dirty="0" err="1" smtClean="0"/>
              <a:t>:Multiple</a:t>
            </a:r>
            <a:r>
              <a:rPr lang="en-US" dirty="0" smtClean="0"/>
              <a:t> </a:t>
            </a:r>
            <a:r>
              <a:rPr lang="en-US" dirty="0"/>
              <a:t>inheritance is not supported in java</a:t>
            </a:r>
          </a:p>
          <a:p>
            <a:r>
              <a:rPr lang="en-US" dirty="0" smtClean="0"/>
              <a:t/>
            </a:r>
            <a:br>
              <a:rPr lang="en-US" dirty="0" smtClean="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26469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42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4082"/>
          </a:xfrm>
        </p:spPr>
        <p:txBody>
          <a:bodyPr>
            <a:normAutofit fontScale="90000"/>
          </a:bodyPr>
          <a:lstStyle/>
          <a:p>
            <a:r>
              <a:rPr lang="en-US" b="1" dirty="0"/>
              <a:t>Why multiple inheritance is not supported in Java</a:t>
            </a:r>
            <a:br>
              <a:rPr lang="en-US" b="1" dirty="0"/>
            </a:br>
            <a:endParaRPr lang="en-IN" dirty="0"/>
          </a:p>
        </p:txBody>
      </p:sp>
      <p:sp>
        <p:nvSpPr>
          <p:cNvPr id="3" name="Content Placeholder 2"/>
          <p:cNvSpPr>
            <a:spLocks noGrp="1"/>
          </p:cNvSpPr>
          <p:nvPr>
            <p:ph idx="1"/>
          </p:nvPr>
        </p:nvSpPr>
        <p:spPr/>
        <p:txBody>
          <a:bodyPr/>
          <a:lstStyle/>
          <a:p>
            <a:r>
              <a:rPr lang="en-US" sz="2400" dirty="0"/>
              <a:t>To remove </a:t>
            </a:r>
            <a:r>
              <a:rPr lang="en-US" sz="2400" dirty="0" smtClean="0"/>
              <a:t>ambiguity(inexactness).</a:t>
            </a:r>
            <a:endParaRPr lang="en-US" sz="2400" dirty="0"/>
          </a:p>
          <a:p>
            <a:r>
              <a:rPr lang="en-US" sz="2400" dirty="0"/>
              <a:t>To provide more maintainable and clear design.</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20888"/>
            <a:ext cx="5524500" cy="304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20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super keyword</a:t>
            </a:r>
            <a:br>
              <a:rPr lang="en-IN" b="1" dirty="0"/>
            </a:br>
            <a:endParaRPr lang="en-IN" dirty="0"/>
          </a:p>
        </p:txBody>
      </p:sp>
      <p:sp>
        <p:nvSpPr>
          <p:cNvPr id="3" name="Content Placeholder 2"/>
          <p:cNvSpPr>
            <a:spLocks noGrp="1"/>
          </p:cNvSpPr>
          <p:nvPr>
            <p:ph idx="1"/>
          </p:nvPr>
        </p:nvSpPr>
        <p:spPr>
          <a:xfrm>
            <a:off x="467544" y="908720"/>
            <a:ext cx="8229600" cy="4525963"/>
          </a:xfrm>
        </p:spPr>
        <p:txBody>
          <a:bodyPr/>
          <a:lstStyle/>
          <a:p>
            <a:r>
              <a:rPr lang="en-US" sz="2400" dirty="0"/>
              <a:t>In Java, </a:t>
            </a:r>
            <a:r>
              <a:rPr lang="en-US" sz="2400" dirty="0" smtClean="0"/>
              <a:t>super</a:t>
            </a:r>
            <a:r>
              <a:rPr lang="en-US" sz="2400" dirty="0"/>
              <a:t> keyword is used to refer to immediate parent class of a child class. In other words </a:t>
            </a:r>
            <a:r>
              <a:rPr lang="en-US" sz="2400" b="1" dirty="0"/>
              <a:t>super</a:t>
            </a:r>
            <a:r>
              <a:rPr lang="en-US" sz="2400" dirty="0"/>
              <a:t> keyword is used by a subclass whenever it need to refer to its immediate super class</a:t>
            </a:r>
            <a:r>
              <a:rPr lang="en-US" dirty="0" smtClean="0"/>
              <a:t>.</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Rectangle 4"/>
          <p:cNvSpPr/>
          <p:nvPr/>
        </p:nvSpPr>
        <p:spPr>
          <a:xfrm>
            <a:off x="2555776" y="2420888"/>
            <a:ext cx="4392488" cy="43204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class</a:t>
            </a:r>
            <a:r>
              <a:rPr lang="en-IN" sz="1600" dirty="0" smtClean="0"/>
              <a:t> Parent</a:t>
            </a:r>
          </a:p>
          <a:p>
            <a:r>
              <a:rPr lang="en-IN" sz="1600" dirty="0" smtClean="0"/>
              <a:t> </a:t>
            </a:r>
            <a:r>
              <a:rPr lang="en-IN" sz="1600" dirty="0"/>
              <a:t>{</a:t>
            </a:r>
            <a:r>
              <a:rPr lang="en-IN" sz="1600" dirty="0" smtClean="0"/>
              <a:t> </a:t>
            </a:r>
          </a:p>
          <a:p>
            <a:r>
              <a:rPr lang="en-IN" sz="1600" dirty="0" smtClean="0"/>
              <a:t>String name;</a:t>
            </a:r>
          </a:p>
          <a:p>
            <a:r>
              <a:rPr lang="en-IN" sz="1600" dirty="0" smtClean="0"/>
              <a:t> }</a:t>
            </a:r>
          </a:p>
          <a:p>
            <a:r>
              <a:rPr lang="en-IN" sz="1600" dirty="0" smtClean="0"/>
              <a:t> </a:t>
            </a:r>
            <a:r>
              <a:rPr lang="en-IN" sz="1600" dirty="0"/>
              <a:t>public</a:t>
            </a:r>
            <a:r>
              <a:rPr lang="en-IN" sz="1600" dirty="0" smtClean="0"/>
              <a:t> </a:t>
            </a:r>
            <a:r>
              <a:rPr lang="en-IN" sz="1600" dirty="0"/>
              <a:t>class</a:t>
            </a:r>
            <a:r>
              <a:rPr lang="en-IN" sz="1600" dirty="0" smtClean="0"/>
              <a:t> Child </a:t>
            </a:r>
            <a:r>
              <a:rPr lang="en-IN" sz="1600" dirty="0"/>
              <a:t>extends</a:t>
            </a:r>
            <a:r>
              <a:rPr lang="en-IN" sz="1600" dirty="0" smtClean="0"/>
              <a:t> Parent {</a:t>
            </a:r>
          </a:p>
          <a:p>
            <a:r>
              <a:rPr lang="en-IN" sz="1600" dirty="0" smtClean="0"/>
              <a:t> String name</a:t>
            </a:r>
            <a:r>
              <a:rPr lang="en-IN" sz="1600" dirty="0"/>
              <a:t>;</a:t>
            </a:r>
            <a:r>
              <a:rPr lang="en-IN" sz="1600" dirty="0" smtClean="0"/>
              <a:t> </a:t>
            </a:r>
          </a:p>
          <a:p>
            <a:r>
              <a:rPr lang="en-IN" sz="1600" dirty="0" smtClean="0"/>
              <a:t>public </a:t>
            </a:r>
            <a:r>
              <a:rPr lang="en-IN" sz="1600" dirty="0"/>
              <a:t>void</a:t>
            </a:r>
            <a:r>
              <a:rPr lang="en-IN" sz="1600" dirty="0" smtClean="0"/>
              <a:t> </a:t>
            </a:r>
            <a:r>
              <a:rPr lang="en-IN" sz="1600" dirty="0"/>
              <a:t>details()</a:t>
            </a:r>
            <a:r>
              <a:rPr lang="en-IN" sz="1600" dirty="0" smtClean="0"/>
              <a:t> </a:t>
            </a:r>
          </a:p>
          <a:p>
            <a:r>
              <a:rPr lang="en-IN" sz="1600" dirty="0" smtClean="0"/>
              <a:t>{ </a:t>
            </a:r>
          </a:p>
          <a:p>
            <a:r>
              <a:rPr lang="en-IN" sz="1600" dirty="0" smtClean="0"/>
              <a:t>super.name </a:t>
            </a:r>
            <a:r>
              <a:rPr lang="en-IN" sz="1600" dirty="0"/>
              <a:t>=</a:t>
            </a:r>
            <a:r>
              <a:rPr lang="en-IN" sz="1600" dirty="0" smtClean="0"/>
              <a:t> </a:t>
            </a:r>
            <a:r>
              <a:rPr lang="en-IN" sz="1600" dirty="0"/>
              <a:t>"Parent";</a:t>
            </a:r>
            <a:r>
              <a:rPr lang="en-IN" sz="1600" dirty="0" smtClean="0"/>
              <a:t> </a:t>
            </a:r>
            <a:r>
              <a:rPr lang="en-IN" sz="1600" dirty="0"/>
              <a:t>//refers to parent class member</a:t>
            </a:r>
            <a:r>
              <a:rPr lang="en-IN" sz="1600" dirty="0" smtClean="0"/>
              <a:t> name </a:t>
            </a:r>
            <a:r>
              <a:rPr lang="en-IN" sz="1600" dirty="0"/>
              <a:t>=</a:t>
            </a:r>
            <a:r>
              <a:rPr lang="en-IN" sz="1600" dirty="0" smtClean="0"/>
              <a:t> </a:t>
            </a:r>
            <a:r>
              <a:rPr lang="en-IN" sz="1600" dirty="0"/>
              <a:t>"Child";</a:t>
            </a:r>
            <a:r>
              <a:rPr lang="en-IN" sz="1600" dirty="0" smtClean="0"/>
              <a:t> </a:t>
            </a:r>
            <a:r>
              <a:rPr lang="en-IN" sz="1600" dirty="0" err="1" smtClean="0"/>
              <a:t>System</a:t>
            </a:r>
            <a:r>
              <a:rPr lang="en-IN" sz="1600" dirty="0" err="1"/>
              <a:t>.</a:t>
            </a:r>
            <a:r>
              <a:rPr lang="en-IN" sz="1600" dirty="0" err="1" smtClean="0"/>
              <a:t>out</a:t>
            </a:r>
            <a:r>
              <a:rPr lang="en-IN" sz="1600" dirty="0" err="1"/>
              <a:t>.println</a:t>
            </a:r>
            <a:r>
              <a:rPr lang="en-IN" sz="1600" dirty="0"/>
              <a:t>(super.</a:t>
            </a:r>
            <a:r>
              <a:rPr lang="en-IN" sz="1600" dirty="0" smtClean="0"/>
              <a:t>name</a:t>
            </a:r>
            <a:r>
              <a:rPr lang="en-IN" sz="1600" dirty="0"/>
              <a:t>+" and "+</a:t>
            </a:r>
            <a:r>
              <a:rPr lang="en-IN" sz="1600" dirty="0" smtClean="0"/>
              <a:t>name);</a:t>
            </a:r>
          </a:p>
          <a:p>
            <a:r>
              <a:rPr lang="en-IN" sz="1600" dirty="0" smtClean="0"/>
              <a:t> </a:t>
            </a:r>
            <a:r>
              <a:rPr lang="en-IN" sz="1600" dirty="0"/>
              <a:t>}</a:t>
            </a:r>
            <a:r>
              <a:rPr lang="en-IN" sz="1600" dirty="0" smtClean="0"/>
              <a:t> </a:t>
            </a:r>
          </a:p>
          <a:p>
            <a:r>
              <a:rPr lang="en-IN" sz="1600" dirty="0" smtClean="0"/>
              <a:t>public </a:t>
            </a:r>
            <a:r>
              <a:rPr lang="en-IN" sz="1600" dirty="0"/>
              <a:t>static</a:t>
            </a:r>
            <a:r>
              <a:rPr lang="en-IN" sz="1600" dirty="0" smtClean="0"/>
              <a:t> </a:t>
            </a:r>
            <a:r>
              <a:rPr lang="en-IN" sz="1600" dirty="0"/>
              <a:t>void</a:t>
            </a:r>
            <a:r>
              <a:rPr lang="en-IN" sz="1600" dirty="0" smtClean="0"/>
              <a:t> </a:t>
            </a:r>
            <a:r>
              <a:rPr lang="en-IN" sz="1600" dirty="0"/>
              <a:t>main(</a:t>
            </a:r>
            <a:r>
              <a:rPr lang="en-IN" sz="1600" dirty="0" smtClean="0"/>
              <a:t>String</a:t>
            </a:r>
            <a:r>
              <a:rPr lang="en-IN" sz="1600" dirty="0"/>
              <a:t>[]</a:t>
            </a:r>
            <a:r>
              <a:rPr lang="en-IN" sz="1600" dirty="0" smtClean="0"/>
              <a:t> </a:t>
            </a:r>
            <a:r>
              <a:rPr lang="en-IN" sz="1600" dirty="0" err="1" smtClean="0"/>
              <a:t>args</a:t>
            </a:r>
            <a:r>
              <a:rPr lang="en-IN" sz="1600" dirty="0"/>
              <a:t>)</a:t>
            </a:r>
            <a:r>
              <a:rPr lang="en-IN" sz="1600" dirty="0" smtClean="0"/>
              <a:t> </a:t>
            </a:r>
          </a:p>
          <a:p>
            <a:r>
              <a:rPr lang="en-IN" sz="1600" dirty="0" smtClean="0"/>
              <a:t>{ </a:t>
            </a:r>
          </a:p>
          <a:p>
            <a:r>
              <a:rPr lang="en-IN" sz="1600" dirty="0" smtClean="0"/>
              <a:t>Child </a:t>
            </a:r>
            <a:r>
              <a:rPr lang="en-IN" sz="1600" dirty="0" err="1" smtClean="0"/>
              <a:t>cobj</a:t>
            </a:r>
            <a:r>
              <a:rPr lang="en-IN" sz="1600" dirty="0" smtClean="0"/>
              <a:t> </a:t>
            </a:r>
            <a:r>
              <a:rPr lang="en-IN" sz="1600" dirty="0"/>
              <a:t>=</a:t>
            </a:r>
            <a:r>
              <a:rPr lang="en-IN" sz="1600" dirty="0" smtClean="0"/>
              <a:t> </a:t>
            </a:r>
            <a:r>
              <a:rPr lang="en-IN" sz="1600" dirty="0"/>
              <a:t>new</a:t>
            </a:r>
            <a:r>
              <a:rPr lang="en-IN" sz="1600" dirty="0" smtClean="0"/>
              <a:t> Child();</a:t>
            </a:r>
          </a:p>
          <a:p>
            <a:r>
              <a:rPr lang="en-IN" sz="1600" dirty="0" smtClean="0"/>
              <a:t> </a:t>
            </a:r>
            <a:r>
              <a:rPr lang="en-IN" sz="1600" dirty="0" err="1" smtClean="0"/>
              <a:t>cobj</a:t>
            </a:r>
            <a:r>
              <a:rPr lang="en-IN" sz="1600" dirty="0" err="1"/>
              <a:t>.details</a:t>
            </a:r>
            <a:r>
              <a:rPr lang="en-IN" sz="1600" dirty="0"/>
              <a:t>();</a:t>
            </a:r>
            <a:r>
              <a:rPr lang="en-IN" sz="1600" dirty="0" smtClean="0"/>
              <a:t> </a:t>
            </a:r>
          </a:p>
          <a:p>
            <a:r>
              <a:rPr lang="en-IN" sz="1600" dirty="0" smtClean="0"/>
              <a:t>}</a:t>
            </a:r>
            <a:endParaRPr lang="en-IN" sz="1600" dirty="0"/>
          </a:p>
        </p:txBody>
      </p:sp>
    </p:spTree>
    <p:extLst>
      <p:ext uri="{BB962C8B-B14F-4D97-AF65-F5344CB8AC3E}">
        <p14:creationId xmlns:p14="http://schemas.microsoft.com/office/powerpoint/2010/main" val="55396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6090"/>
          </a:xfrm>
        </p:spPr>
        <p:txBody>
          <a:bodyPr>
            <a:noAutofit/>
          </a:bodyPr>
          <a:lstStyle/>
          <a:p>
            <a:r>
              <a:rPr lang="en-US" sz="2400" b="1" dirty="0"/>
              <a:t>Example of Child class </a:t>
            </a:r>
            <a:r>
              <a:rPr lang="en-US" sz="2400" b="1" dirty="0" err="1"/>
              <a:t>refering</a:t>
            </a:r>
            <a:r>
              <a:rPr lang="en-US" sz="2400" b="1" dirty="0"/>
              <a:t> Parent class methods using super keyword</a:t>
            </a:r>
            <a:br>
              <a:rPr lang="en-US" sz="2400" b="1" dirty="0"/>
            </a:br>
            <a:endParaRPr lang="en-IN" sz="2400"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Rectangle 4"/>
          <p:cNvSpPr/>
          <p:nvPr/>
        </p:nvSpPr>
        <p:spPr>
          <a:xfrm>
            <a:off x="1376806" y="980728"/>
            <a:ext cx="6336704"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class</a:t>
            </a:r>
            <a:r>
              <a:rPr lang="en-IN" sz="1600" dirty="0" smtClean="0"/>
              <a:t> Parent </a:t>
            </a:r>
          </a:p>
          <a:p>
            <a:r>
              <a:rPr lang="en-IN" sz="1600" dirty="0" smtClean="0"/>
              <a:t>{</a:t>
            </a:r>
          </a:p>
          <a:p>
            <a:r>
              <a:rPr lang="en-IN" sz="1600" dirty="0" smtClean="0"/>
              <a:t> String name;</a:t>
            </a:r>
          </a:p>
          <a:p>
            <a:r>
              <a:rPr lang="en-IN" sz="1600" dirty="0" smtClean="0"/>
              <a:t> </a:t>
            </a:r>
            <a:r>
              <a:rPr lang="en-IN" sz="1600" dirty="0"/>
              <a:t>}</a:t>
            </a:r>
            <a:r>
              <a:rPr lang="en-IN" sz="1600" dirty="0" smtClean="0"/>
              <a:t> </a:t>
            </a:r>
          </a:p>
          <a:p>
            <a:r>
              <a:rPr lang="en-IN" sz="1600" dirty="0" smtClean="0"/>
              <a:t>public </a:t>
            </a:r>
            <a:r>
              <a:rPr lang="en-IN" sz="1600" dirty="0"/>
              <a:t>class</a:t>
            </a:r>
            <a:r>
              <a:rPr lang="en-IN" sz="1600" dirty="0" smtClean="0"/>
              <a:t> Child </a:t>
            </a:r>
            <a:r>
              <a:rPr lang="en-IN" sz="1600" dirty="0"/>
              <a:t>extends</a:t>
            </a:r>
            <a:r>
              <a:rPr lang="en-IN" sz="1600" dirty="0" smtClean="0"/>
              <a:t> Parent </a:t>
            </a:r>
            <a:r>
              <a:rPr lang="en-IN" sz="1600" dirty="0"/>
              <a:t>{</a:t>
            </a:r>
            <a:r>
              <a:rPr lang="en-IN" sz="1600" dirty="0" smtClean="0"/>
              <a:t> </a:t>
            </a:r>
          </a:p>
          <a:p>
            <a:r>
              <a:rPr lang="en-IN" sz="1600" dirty="0" smtClean="0"/>
              <a:t>String name;</a:t>
            </a:r>
          </a:p>
          <a:p>
            <a:r>
              <a:rPr lang="en-IN" sz="1600" dirty="0" smtClean="0"/>
              <a:t> </a:t>
            </a:r>
            <a:r>
              <a:rPr lang="en-IN" sz="1600" dirty="0"/>
              <a:t>public</a:t>
            </a:r>
            <a:r>
              <a:rPr lang="en-IN" sz="1600" dirty="0" smtClean="0"/>
              <a:t> </a:t>
            </a:r>
            <a:r>
              <a:rPr lang="en-IN" sz="1600" dirty="0"/>
              <a:t>void</a:t>
            </a:r>
            <a:r>
              <a:rPr lang="en-IN" sz="1600" dirty="0" smtClean="0"/>
              <a:t> </a:t>
            </a:r>
            <a:r>
              <a:rPr lang="en-IN" sz="1600" dirty="0"/>
              <a:t>details</a:t>
            </a:r>
            <a:r>
              <a:rPr lang="en-IN" sz="1600" dirty="0" smtClean="0"/>
              <a:t>()</a:t>
            </a:r>
          </a:p>
          <a:p>
            <a:r>
              <a:rPr lang="en-IN" sz="1600" dirty="0" smtClean="0"/>
              <a:t> </a:t>
            </a:r>
            <a:r>
              <a:rPr lang="en-IN" sz="1600" dirty="0"/>
              <a:t>{</a:t>
            </a:r>
            <a:r>
              <a:rPr lang="en-IN" sz="1600" dirty="0" smtClean="0"/>
              <a:t> </a:t>
            </a:r>
          </a:p>
          <a:p>
            <a:r>
              <a:rPr lang="en-IN" sz="1600" dirty="0" smtClean="0"/>
              <a:t>super.name </a:t>
            </a:r>
            <a:r>
              <a:rPr lang="en-IN" sz="1600" dirty="0"/>
              <a:t>=</a:t>
            </a:r>
            <a:r>
              <a:rPr lang="en-IN" sz="1600" dirty="0" smtClean="0"/>
              <a:t> </a:t>
            </a:r>
            <a:r>
              <a:rPr lang="en-IN" sz="1600" dirty="0"/>
              <a:t>"Parent";</a:t>
            </a:r>
            <a:r>
              <a:rPr lang="en-IN" sz="1600" dirty="0" smtClean="0"/>
              <a:t> </a:t>
            </a:r>
            <a:r>
              <a:rPr lang="en-IN" sz="1600" dirty="0"/>
              <a:t>//refers to parent class </a:t>
            </a:r>
            <a:r>
              <a:rPr lang="en-IN" sz="1600" dirty="0" smtClean="0"/>
              <a:t>member</a:t>
            </a:r>
          </a:p>
          <a:p>
            <a:r>
              <a:rPr lang="en-IN" sz="1600" dirty="0" smtClean="0"/>
              <a:t> name </a:t>
            </a:r>
            <a:r>
              <a:rPr lang="en-IN" sz="1600" dirty="0"/>
              <a:t>=</a:t>
            </a:r>
            <a:r>
              <a:rPr lang="en-IN" sz="1600" dirty="0" smtClean="0"/>
              <a:t> </a:t>
            </a:r>
            <a:r>
              <a:rPr lang="en-IN" sz="1600" dirty="0"/>
              <a:t>"Child</a:t>
            </a:r>
            <a:r>
              <a:rPr lang="en-IN" sz="1600" dirty="0" smtClean="0"/>
              <a:t>";</a:t>
            </a:r>
          </a:p>
          <a:p>
            <a:r>
              <a:rPr lang="en-IN" sz="1600" dirty="0" smtClean="0"/>
              <a:t> </a:t>
            </a:r>
            <a:r>
              <a:rPr lang="en-IN" sz="1600" dirty="0" err="1" smtClean="0"/>
              <a:t>System</a:t>
            </a:r>
            <a:r>
              <a:rPr lang="en-IN" sz="1600" dirty="0" err="1"/>
              <a:t>.</a:t>
            </a:r>
            <a:r>
              <a:rPr lang="en-IN" sz="1600" dirty="0" err="1" smtClean="0"/>
              <a:t>out</a:t>
            </a:r>
            <a:r>
              <a:rPr lang="en-IN" sz="1600" dirty="0" err="1"/>
              <a:t>.println</a:t>
            </a:r>
            <a:r>
              <a:rPr lang="en-IN" sz="1600" dirty="0"/>
              <a:t>(super.</a:t>
            </a:r>
            <a:r>
              <a:rPr lang="en-IN" sz="1600" dirty="0" smtClean="0"/>
              <a:t>name</a:t>
            </a:r>
            <a:r>
              <a:rPr lang="en-IN" sz="1600" dirty="0"/>
              <a:t>+" and "+</a:t>
            </a:r>
            <a:r>
              <a:rPr lang="en-IN" sz="1600" dirty="0" smtClean="0"/>
              <a:t>name);</a:t>
            </a:r>
          </a:p>
          <a:p>
            <a:r>
              <a:rPr lang="en-IN" sz="1600" dirty="0" smtClean="0"/>
              <a:t> </a:t>
            </a:r>
            <a:r>
              <a:rPr lang="en-IN" sz="1600" dirty="0"/>
              <a:t>}</a:t>
            </a:r>
            <a:r>
              <a:rPr lang="en-IN" sz="1600" dirty="0" smtClean="0"/>
              <a:t> </a:t>
            </a:r>
          </a:p>
          <a:p>
            <a:r>
              <a:rPr lang="en-IN" sz="1600" dirty="0" smtClean="0"/>
              <a:t>public </a:t>
            </a:r>
            <a:r>
              <a:rPr lang="en-IN" sz="1600" dirty="0"/>
              <a:t>static</a:t>
            </a:r>
            <a:r>
              <a:rPr lang="en-IN" sz="1600" dirty="0" smtClean="0"/>
              <a:t> </a:t>
            </a:r>
            <a:r>
              <a:rPr lang="en-IN" sz="1600" dirty="0"/>
              <a:t>void</a:t>
            </a:r>
            <a:r>
              <a:rPr lang="en-IN" sz="1600" dirty="0" smtClean="0"/>
              <a:t> </a:t>
            </a:r>
            <a:r>
              <a:rPr lang="en-IN" sz="1600" dirty="0"/>
              <a:t>main(</a:t>
            </a:r>
            <a:r>
              <a:rPr lang="en-IN" sz="1600" dirty="0" smtClean="0"/>
              <a:t>String</a:t>
            </a:r>
            <a:r>
              <a:rPr lang="en-IN" sz="1600" dirty="0"/>
              <a:t>[]</a:t>
            </a:r>
            <a:r>
              <a:rPr lang="en-IN" sz="1600" dirty="0" smtClean="0"/>
              <a:t> </a:t>
            </a:r>
            <a:r>
              <a:rPr lang="en-IN" sz="1600" dirty="0" err="1" smtClean="0"/>
              <a:t>args</a:t>
            </a:r>
            <a:r>
              <a:rPr lang="en-IN" sz="1600" dirty="0"/>
              <a:t>)</a:t>
            </a:r>
            <a:r>
              <a:rPr lang="en-IN" sz="1600" dirty="0" smtClean="0"/>
              <a:t> </a:t>
            </a:r>
          </a:p>
          <a:p>
            <a:r>
              <a:rPr lang="en-IN" sz="1600" dirty="0" smtClean="0"/>
              <a:t>{ </a:t>
            </a:r>
          </a:p>
          <a:p>
            <a:r>
              <a:rPr lang="en-IN" sz="1600" dirty="0" smtClean="0"/>
              <a:t>Child </a:t>
            </a:r>
            <a:r>
              <a:rPr lang="en-IN" sz="1600" dirty="0" err="1" smtClean="0"/>
              <a:t>cobj</a:t>
            </a:r>
            <a:r>
              <a:rPr lang="en-IN" sz="1600" dirty="0" smtClean="0"/>
              <a:t> </a:t>
            </a:r>
            <a:r>
              <a:rPr lang="en-IN" sz="1600" dirty="0"/>
              <a:t>=</a:t>
            </a:r>
            <a:r>
              <a:rPr lang="en-IN" sz="1600" dirty="0" smtClean="0"/>
              <a:t> </a:t>
            </a:r>
            <a:r>
              <a:rPr lang="en-IN" sz="1600" dirty="0"/>
              <a:t>new</a:t>
            </a:r>
            <a:r>
              <a:rPr lang="en-IN" sz="1600" dirty="0" smtClean="0"/>
              <a:t> Child();</a:t>
            </a:r>
          </a:p>
          <a:p>
            <a:r>
              <a:rPr lang="en-IN" sz="1600" dirty="0" smtClean="0"/>
              <a:t> </a:t>
            </a:r>
            <a:r>
              <a:rPr lang="en-IN" sz="1600" dirty="0" err="1" smtClean="0"/>
              <a:t>cobj</a:t>
            </a:r>
            <a:r>
              <a:rPr lang="en-IN" sz="1600" dirty="0" err="1"/>
              <a:t>.details</a:t>
            </a:r>
            <a:r>
              <a:rPr lang="en-IN" sz="1600" dirty="0" smtClean="0"/>
              <a:t>();</a:t>
            </a:r>
          </a:p>
          <a:p>
            <a:r>
              <a:rPr lang="en-IN" sz="1600" dirty="0" smtClean="0"/>
              <a:t> </a:t>
            </a:r>
            <a:r>
              <a:rPr lang="en-IN" sz="1600" dirty="0"/>
              <a:t>}</a:t>
            </a:r>
            <a:r>
              <a:rPr lang="en-IN" sz="1600" dirty="0" smtClean="0"/>
              <a:t> </a:t>
            </a:r>
          </a:p>
          <a:p>
            <a:r>
              <a:rPr lang="en-IN" sz="1600" dirty="0" smtClean="0"/>
              <a:t>}</a:t>
            </a:r>
            <a:endParaRPr lang="en-IN" sz="1600" dirty="0"/>
          </a:p>
        </p:txBody>
      </p:sp>
    </p:spTree>
    <p:extLst>
      <p:ext uri="{BB962C8B-B14F-4D97-AF65-F5344CB8AC3E}">
        <p14:creationId xmlns:p14="http://schemas.microsoft.com/office/powerpoint/2010/main" val="162706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490066"/>
          </a:xfrm>
        </p:spPr>
        <p:txBody>
          <a:bodyPr>
            <a:noAutofit/>
          </a:bodyPr>
          <a:lstStyle/>
          <a:p>
            <a:r>
              <a:rPr lang="en-US" sz="2800" b="1" dirty="0"/>
              <a:t>Example of Child class calling Parent class constructor using super keyword</a:t>
            </a:r>
            <a:br>
              <a:rPr lang="en-US" sz="2800" b="1" dirty="0"/>
            </a:br>
            <a:endParaRPr lang="en-IN" sz="2800"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Rectangle 4"/>
          <p:cNvSpPr/>
          <p:nvPr/>
        </p:nvSpPr>
        <p:spPr>
          <a:xfrm>
            <a:off x="1619672" y="908720"/>
            <a:ext cx="63367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class</a:t>
            </a:r>
            <a:r>
              <a:rPr lang="en-IN" sz="1600" dirty="0" smtClean="0"/>
              <a:t> Parent</a:t>
            </a:r>
          </a:p>
          <a:p>
            <a:r>
              <a:rPr lang="en-IN" sz="1600" dirty="0" smtClean="0"/>
              <a:t> {</a:t>
            </a:r>
          </a:p>
          <a:p>
            <a:r>
              <a:rPr lang="en-IN" sz="1600" dirty="0" smtClean="0"/>
              <a:t> String name;</a:t>
            </a:r>
          </a:p>
          <a:p>
            <a:r>
              <a:rPr lang="en-IN" sz="1600" dirty="0" smtClean="0"/>
              <a:t> </a:t>
            </a:r>
            <a:r>
              <a:rPr lang="en-IN" sz="1600" dirty="0"/>
              <a:t>public</a:t>
            </a:r>
            <a:r>
              <a:rPr lang="en-IN" sz="1600" dirty="0" smtClean="0"/>
              <a:t> </a:t>
            </a:r>
            <a:r>
              <a:rPr lang="en-IN" sz="1600" dirty="0"/>
              <a:t>Parent(</a:t>
            </a:r>
            <a:r>
              <a:rPr lang="en-IN" sz="1600" dirty="0" smtClean="0"/>
              <a:t>String n)</a:t>
            </a:r>
          </a:p>
          <a:p>
            <a:r>
              <a:rPr lang="en-IN" sz="1600" dirty="0" smtClean="0"/>
              <a:t> {</a:t>
            </a:r>
          </a:p>
          <a:p>
            <a:r>
              <a:rPr lang="en-IN" sz="1600" dirty="0" smtClean="0"/>
              <a:t> name </a:t>
            </a:r>
            <a:r>
              <a:rPr lang="en-IN" sz="1600" dirty="0"/>
              <a:t>=</a:t>
            </a:r>
            <a:r>
              <a:rPr lang="en-IN" sz="1600" dirty="0" smtClean="0"/>
              <a:t> n</a:t>
            </a:r>
            <a:r>
              <a:rPr lang="en-IN" sz="1600" dirty="0"/>
              <a:t>;</a:t>
            </a:r>
            <a:r>
              <a:rPr lang="en-IN" sz="1600" dirty="0" smtClean="0"/>
              <a:t> </a:t>
            </a:r>
          </a:p>
          <a:p>
            <a:r>
              <a:rPr lang="en-IN" sz="1600" dirty="0" smtClean="0"/>
              <a:t>}</a:t>
            </a:r>
          </a:p>
          <a:p>
            <a:r>
              <a:rPr lang="en-IN" sz="1600" dirty="0" smtClean="0"/>
              <a:t> </a:t>
            </a:r>
            <a:r>
              <a:rPr lang="en-IN" sz="1600" dirty="0"/>
              <a:t>}</a:t>
            </a:r>
            <a:r>
              <a:rPr lang="en-IN" sz="1600" dirty="0" smtClean="0"/>
              <a:t> </a:t>
            </a:r>
          </a:p>
          <a:p>
            <a:r>
              <a:rPr lang="en-IN" sz="1600" dirty="0" smtClean="0"/>
              <a:t>public </a:t>
            </a:r>
            <a:r>
              <a:rPr lang="en-IN" sz="1600" dirty="0"/>
              <a:t>class</a:t>
            </a:r>
            <a:r>
              <a:rPr lang="en-IN" sz="1600" dirty="0" smtClean="0"/>
              <a:t> Child </a:t>
            </a:r>
            <a:r>
              <a:rPr lang="en-IN" sz="1600" dirty="0"/>
              <a:t>extends</a:t>
            </a:r>
            <a:r>
              <a:rPr lang="en-IN" sz="1600" dirty="0" smtClean="0"/>
              <a:t> Parent </a:t>
            </a:r>
          </a:p>
          <a:p>
            <a:r>
              <a:rPr lang="en-IN" sz="1600" dirty="0" smtClean="0"/>
              <a:t>{ </a:t>
            </a:r>
          </a:p>
          <a:p>
            <a:r>
              <a:rPr lang="en-IN" sz="1600" dirty="0" smtClean="0"/>
              <a:t>String name</a:t>
            </a:r>
            <a:r>
              <a:rPr lang="en-IN" sz="1600" dirty="0"/>
              <a:t>;</a:t>
            </a:r>
            <a:r>
              <a:rPr lang="en-IN" sz="1600" dirty="0" smtClean="0"/>
              <a:t> </a:t>
            </a:r>
          </a:p>
          <a:p>
            <a:r>
              <a:rPr lang="en-IN" sz="1600" dirty="0" smtClean="0"/>
              <a:t>public </a:t>
            </a:r>
            <a:r>
              <a:rPr lang="en-IN" sz="1600" dirty="0"/>
              <a:t>Child(</a:t>
            </a:r>
            <a:r>
              <a:rPr lang="en-IN" sz="1600" dirty="0" smtClean="0"/>
              <a:t>String n1</a:t>
            </a:r>
            <a:r>
              <a:rPr lang="en-IN" sz="1600" dirty="0"/>
              <a:t>,</a:t>
            </a:r>
            <a:r>
              <a:rPr lang="en-IN" sz="1600" dirty="0" smtClean="0"/>
              <a:t> String n2)</a:t>
            </a:r>
          </a:p>
          <a:p>
            <a:r>
              <a:rPr lang="en-IN" sz="1600" dirty="0" smtClean="0"/>
              <a:t> </a:t>
            </a:r>
            <a:r>
              <a:rPr lang="en-IN" sz="1600" dirty="0"/>
              <a:t>{</a:t>
            </a:r>
            <a:r>
              <a:rPr lang="en-IN" sz="1600" dirty="0" smtClean="0"/>
              <a:t> </a:t>
            </a:r>
          </a:p>
          <a:p>
            <a:r>
              <a:rPr lang="en-IN" sz="1600" dirty="0" smtClean="0"/>
              <a:t>super(n1</a:t>
            </a:r>
            <a:r>
              <a:rPr lang="en-IN" sz="1600" dirty="0"/>
              <a:t>);</a:t>
            </a:r>
            <a:r>
              <a:rPr lang="en-IN" sz="1600" dirty="0" smtClean="0"/>
              <a:t> </a:t>
            </a:r>
          </a:p>
          <a:p>
            <a:r>
              <a:rPr lang="en-IN" sz="1600" dirty="0" smtClean="0"/>
              <a:t>//</a:t>
            </a:r>
            <a:r>
              <a:rPr lang="en-IN" sz="1600" dirty="0"/>
              <a:t>passing argument to parent class constructor</a:t>
            </a:r>
            <a:r>
              <a:rPr lang="en-IN" sz="1600" dirty="0" smtClean="0"/>
              <a:t> </a:t>
            </a:r>
            <a:r>
              <a:rPr lang="en-IN" sz="1600" dirty="0"/>
              <a:t>this.</a:t>
            </a:r>
            <a:r>
              <a:rPr lang="en-IN" sz="1600" dirty="0" smtClean="0"/>
              <a:t>name </a:t>
            </a:r>
            <a:r>
              <a:rPr lang="en-IN" sz="1600" dirty="0"/>
              <a:t>=</a:t>
            </a:r>
            <a:r>
              <a:rPr lang="en-IN" sz="1600" dirty="0" smtClean="0"/>
              <a:t> n2;</a:t>
            </a:r>
          </a:p>
          <a:p>
            <a:r>
              <a:rPr lang="en-IN" sz="1600" dirty="0" smtClean="0"/>
              <a:t> </a:t>
            </a:r>
            <a:r>
              <a:rPr lang="en-IN" sz="1600" dirty="0"/>
              <a:t>}</a:t>
            </a:r>
            <a:r>
              <a:rPr lang="en-IN" sz="1600" dirty="0" smtClean="0"/>
              <a:t> </a:t>
            </a:r>
          </a:p>
          <a:p>
            <a:r>
              <a:rPr lang="en-IN" sz="1600" dirty="0" smtClean="0"/>
              <a:t>public </a:t>
            </a:r>
            <a:r>
              <a:rPr lang="en-IN" sz="1600" dirty="0"/>
              <a:t>void</a:t>
            </a:r>
            <a:r>
              <a:rPr lang="en-IN" sz="1600" dirty="0" smtClean="0"/>
              <a:t> </a:t>
            </a:r>
            <a:r>
              <a:rPr lang="en-IN" sz="1600" dirty="0"/>
              <a:t>details()</a:t>
            </a:r>
            <a:r>
              <a:rPr lang="en-IN" sz="1600" dirty="0" smtClean="0"/>
              <a:t> </a:t>
            </a:r>
          </a:p>
          <a:p>
            <a:r>
              <a:rPr lang="en-IN" sz="1600" dirty="0" smtClean="0"/>
              <a:t>{</a:t>
            </a:r>
          </a:p>
          <a:p>
            <a:r>
              <a:rPr lang="en-IN" sz="1600" dirty="0" smtClean="0"/>
              <a:t> </a:t>
            </a:r>
            <a:r>
              <a:rPr lang="en-IN" sz="1600" dirty="0" err="1" smtClean="0"/>
              <a:t>System</a:t>
            </a:r>
            <a:r>
              <a:rPr lang="en-IN" sz="1600" dirty="0" err="1"/>
              <a:t>.</a:t>
            </a:r>
            <a:r>
              <a:rPr lang="en-IN" sz="1600" dirty="0" err="1" smtClean="0"/>
              <a:t>out</a:t>
            </a:r>
            <a:r>
              <a:rPr lang="en-IN" sz="1600" dirty="0" err="1"/>
              <a:t>.println</a:t>
            </a:r>
            <a:r>
              <a:rPr lang="en-IN" sz="1600" dirty="0"/>
              <a:t>(super.</a:t>
            </a:r>
            <a:r>
              <a:rPr lang="en-IN" sz="1600" dirty="0" smtClean="0"/>
              <a:t>name</a:t>
            </a:r>
            <a:r>
              <a:rPr lang="en-IN" sz="1600" dirty="0"/>
              <a:t>+" and "+</a:t>
            </a:r>
            <a:r>
              <a:rPr lang="en-IN" sz="1600" dirty="0" smtClean="0"/>
              <a:t>name);</a:t>
            </a:r>
          </a:p>
          <a:p>
            <a:r>
              <a:rPr lang="en-IN" sz="1600" dirty="0" smtClean="0"/>
              <a:t> </a:t>
            </a:r>
            <a:r>
              <a:rPr lang="en-IN" sz="1600" dirty="0"/>
              <a:t>}</a:t>
            </a:r>
            <a:r>
              <a:rPr lang="en-IN" sz="1600" dirty="0" smtClean="0"/>
              <a:t> </a:t>
            </a:r>
          </a:p>
          <a:p>
            <a:r>
              <a:rPr lang="en-IN" sz="1600" dirty="0" smtClean="0"/>
              <a:t>public </a:t>
            </a:r>
            <a:r>
              <a:rPr lang="en-IN" sz="1600" dirty="0"/>
              <a:t>static</a:t>
            </a:r>
            <a:r>
              <a:rPr lang="en-IN" sz="1600" dirty="0" smtClean="0"/>
              <a:t> </a:t>
            </a:r>
            <a:r>
              <a:rPr lang="en-IN" sz="1600" dirty="0"/>
              <a:t>void</a:t>
            </a:r>
            <a:r>
              <a:rPr lang="en-IN" sz="1600" dirty="0" smtClean="0"/>
              <a:t> </a:t>
            </a:r>
            <a:r>
              <a:rPr lang="en-IN" sz="1600" dirty="0"/>
              <a:t>main(</a:t>
            </a:r>
            <a:r>
              <a:rPr lang="en-IN" sz="1600" dirty="0" smtClean="0"/>
              <a:t>String</a:t>
            </a:r>
            <a:r>
              <a:rPr lang="en-IN" sz="1600" dirty="0"/>
              <a:t>[]</a:t>
            </a:r>
            <a:r>
              <a:rPr lang="en-IN" sz="1600" dirty="0" smtClean="0"/>
              <a:t> </a:t>
            </a:r>
            <a:r>
              <a:rPr lang="en-IN" sz="1600" dirty="0" err="1" smtClean="0"/>
              <a:t>args</a:t>
            </a:r>
            <a:r>
              <a:rPr lang="en-IN" sz="1600" dirty="0"/>
              <a:t>)</a:t>
            </a:r>
            <a:r>
              <a:rPr lang="en-IN" sz="1600" dirty="0" smtClean="0"/>
              <a:t> </a:t>
            </a:r>
            <a:r>
              <a:rPr lang="en-IN" sz="1600" dirty="0"/>
              <a:t>{</a:t>
            </a:r>
            <a:r>
              <a:rPr lang="en-IN" sz="1600" dirty="0" smtClean="0"/>
              <a:t> Child </a:t>
            </a:r>
            <a:r>
              <a:rPr lang="en-IN" sz="1600" dirty="0" err="1" smtClean="0"/>
              <a:t>cobj</a:t>
            </a:r>
            <a:r>
              <a:rPr lang="en-IN" sz="1600" dirty="0" smtClean="0"/>
              <a:t> </a:t>
            </a:r>
            <a:r>
              <a:rPr lang="en-IN" sz="1600" dirty="0"/>
              <a:t>=</a:t>
            </a:r>
            <a:r>
              <a:rPr lang="en-IN" sz="1600" dirty="0" smtClean="0"/>
              <a:t> </a:t>
            </a:r>
            <a:r>
              <a:rPr lang="en-IN" sz="1600" dirty="0"/>
              <a:t>new</a:t>
            </a:r>
            <a:r>
              <a:rPr lang="en-IN" sz="1600" dirty="0" smtClean="0"/>
              <a:t> Child</a:t>
            </a:r>
            <a:r>
              <a:rPr lang="en-IN" sz="1600" dirty="0"/>
              <a:t>("</a:t>
            </a:r>
            <a:r>
              <a:rPr lang="en-IN" sz="1600" dirty="0" err="1"/>
              <a:t>Parent","Child</a:t>
            </a:r>
            <a:r>
              <a:rPr lang="en-IN" sz="1600" dirty="0"/>
              <a:t>");</a:t>
            </a:r>
            <a:r>
              <a:rPr lang="en-IN" sz="1600" dirty="0" smtClean="0"/>
              <a:t> </a:t>
            </a:r>
            <a:r>
              <a:rPr lang="en-IN" sz="1600" dirty="0" err="1" smtClean="0"/>
              <a:t>cobj</a:t>
            </a:r>
            <a:r>
              <a:rPr lang="en-IN" sz="1600" dirty="0" err="1"/>
              <a:t>.details</a:t>
            </a:r>
            <a:r>
              <a:rPr lang="en-IN" sz="1600" dirty="0"/>
              <a:t>();</a:t>
            </a:r>
            <a:r>
              <a:rPr lang="en-IN" sz="1600" dirty="0" smtClean="0"/>
              <a:t> </a:t>
            </a:r>
          </a:p>
          <a:p>
            <a:r>
              <a:rPr lang="en-IN" sz="1600" dirty="0" smtClean="0"/>
              <a:t>} </a:t>
            </a:r>
            <a:r>
              <a:rPr lang="en-IN" sz="1600" dirty="0"/>
              <a:t>}</a:t>
            </a:r>
          </a:p>
        </p:txBody>
      </p:sp>
    </p:spTree>
    <p:extLst>
      <p:ext uri="{BB962C8B-B14F-4D97-AF65-F5344CB8AC3E}">
        <p14:creationId xmlns:p14="http://schemas.microsoft.com/office/powerpoint/2010/main" val="368675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normAutofit fontScale="92500" lnSpcReduction="10000"/>
          </a:bodyPr>
          <a:lstStyle/>
          <a:p>
            <a:r>
              <a:rPr lang="en-IN" dirty="0" smtClean="0"/>
              <a:t>Lets consider </a:t>
            </a:r>
            <a:r>
              <a:rPr lang="en-US" dirty="0"/>
              <a:t>about </a:t>
            </a:r>
            <a:r>
              <a:rPr lang="en-US" dirty="0" err="1"/>
              <a:t>superclasses</a:t>
            </a:r>
            <a:r>
              <a:rPr lang="en-US" dirty="0"/>
              <a:t> and subclasses. If a class inherits a method from its superclass, then there is a chance to override the method provided that it is not marked final.</a:t>
            </a:r>
          </a:p>
          <a:p>
            <a:r>
              <a:rPr lang="en-US" dirty="0"/>
              <a:t>The benefit of overriding is: ability to define a behavior that's specific to the subclass type, which means a subclass can implement a parent class method based on its requirement.</a:t>
            </a:r>
          </a:p>
          <a:p>
            <a:r>
              <a:rPr lang="en-US" dirty="0"/>
              <a:t>In object-oriented terms, overriding means to override the functionality of an existing method.</a:t>
            </a:r>
          </a:p>
          <a:p>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13102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90066"/>
          </a:xfrm>
        </p:spPr>
        <p:txBody>
          <a:bodyPr>
            <a:normAutofit fontScale="90000"/>
          </a:bodyPr>
          <a:lstStyle/>
          <a:p>
            <a:r>
              <a:rPr lang="en-IN" dirty="0"/>
              <a:t>Example</a:t>
            </a:r>
            <a:br>
              <a:rPr lang="en-IN" dirty="0"/>
            </a:br>
            <a:endParaRPr lang="en-IN" dirty="0"/>
          </a:p>
        </p:txBody>
      </p:sp>
      <p:sp>
        <p:nvSpPr>
          <p:cNvPr id="3" name="Content Placeholder 2"/>
          <p:cNvSpPr>
            <a:spLocks noGrp="1"/>
          </p:cNvSpPr>
          <p:nvPr>
            <p:ph idx="1"/>
          </p:nvPr>
        </p:nvSpPr>
        <p:spPr>
          <a:xfrm>
            <a:off x="611560" y="548680"/>
            <a:ext cx="8229600" cy="5217443"/>
          </a:xfrm>
        </p:spPr>
        <p:txBody>
          <a:bodyPr>
            <a:noAutofit/>
          </a:bodyPr>
          <a:lstStyle/>
          <a:p>
            <a:pPr marL="0" indent="0">
              <a:buNone/>
            </a:pPr>
            <a:r>
              <a:rPr lang="en-IN" sz="1600" dirty="0"/>
              <a:t>class</a:t>
            </a:r>
            <a:r>
              <a:rPr lang="en-IN" sz="1600" dirty="0" smtClean="0">
                <a:effectLst/>
              </a:rPr>
              <a:t> </a:t>
            </a:r>
            <a:r>
              <a:rPr lang="en-IN" sz="1600" dirty="0">
                <a:solidFill>
                  <a:srgbClr val="FF0000"/>
                </a:solidFill>
              </a:rPr>
              <a:t>Animal</a:t>
            </a:r>
            <a:r>
              <a:rPr lang="en-IN" sz="1600" dirty="0" smtClean="0">
                <a:solidFill>
                  <a:srgbClr val="FF0000"/>
                </a:solidFill>
                <a:effectLst/>
              </a:rPr>
              <a:t> </a:t>
            </a:r>
          </a:p>
          <a:p>
            <a:pPr marL="0" indent="0">
              <a:buNone/>
            </a:pPr>
            <a:r>
              <a:rPr lang="en-IN" sz="1600" dirty="0" smtClean="0"/>
              <a:t>{</a:t>
            </a:r>
            <a:r>
              <a:rPr lang="en-IN" sz="1600" dirty="0" smtClean="0">
                <a:effectLst/>
              </a:rPr>
              <a:t> </a:t>
            </a:r>
            <a:r>
              <a:rPr lang="en-IN" sz="1600" dirty="0"/>
              <a:t>public</a:t>
            </a:r>
            <a:r>
              <a:rPr lang="en-IN" sz="1600" dirty="0" smtClean="0">
                <a:effectLst/>
              </a:rPr>
              <a:t> </a:t>
            </a:r>
            <a:r>
              <a:rPr lang="en-IN" sz="1600" dirty="0"/>
              <a:t>void</a:t>
            </a:r>
            <a:r>
              <a:rPr lang="en-IN" sz="1600" dirty="0" smtClean="0">
                <a:effectLst/>
              </a:rPr>
              <a:t> move</a:t>
            </a:r>
            <a:r>
              <a:rPr lang="en-IN" sz="1600" dirty="0" smtClean="0"/>
              <a:t>()</a:t>
            </a:r>
          </a:p>
          <a:p>
            <a:pPr marL="0" indent="0">
              <a:buNone/>
            </a:pPr>
            <a:r>
              <a:rPr lang="en-IN" sz="1600" dirty="0" smtClean="0">
                <a:effectLst/>
              </a:rPr>
              <a:t> </a:t>
            </a:r>
            <a:r>
              <a:rPr lang="en-IN" sz="1600" dirty="0" smtClean="0"/>
              <a:t>{</a:t>
            </a:r>
          </a:p>
          <a:p>
            <a:pPr marL="0" indent="0">
              <a:buNone/>
            </a:pPr>
            <a:r>
              <a:rPr lang="en-IN" sz="1600" dirty="0" smtClean="0">
                <a:effectLst/>
              </a:rPr>
              <a:t> </a:t>
            </a:r>
            <a:r>
              <a:rPr lang="en-IN" sz="1600" dirty="0" err="1" smtClean="0"/>
              <a:t>System.out.</a:t>
            </a:r>
            <a:r>
              <a:rPr lang="en-IN" sz="1600" dirty="0" err="1" smtClean="0">
                <a:effectLst/>
              </a:rPr>
              <a:t>println</a:t>
            </a:r>
            <a:r>
              <a:rPr lang="en-IN" sz="1600" dirty="0"/>
              <a:t>("Animals can move");</a:t>
            </a:r>
            <a:r>
              <a:rPr lang="en-IN" sz="1600" dirty="0" smtClean="0">
                <a:effectLst/>
              </a:rPr>
              <a:t> </a:t>
            </a:r>
          </a:p>
          <a:p>
            <a:pPr marL="0" indent="0">
              <a:buNone/>
            </a:pPr>
            <a:r>
              <a:rPr lang="en-IN" sz="1600" dirty="0" smtClean="0"/>
              <a:t>}</a:t>
            </a:r>
            <a:r>
              <a:rPr lang="en-IN" sz="1600" dirty="0" smtClean="0">
                <a:effectLst/>
              </a:rPr>
              <a:t> </a:t>
            </a:r>
            <a:r>
              <a:rPr lang="en-IN" sz="1600" dirty="0" smtClean="0"/>
              <a:t>}</a:t>
            </a:r>
          </a:p>
          <a:p>
            <a:pPr marL="0" indent="0">
              <a:buNone/>
            </a:pPr>
            <a:r>
              <a:rPr lang="en-IN" sz="1600" dirty="0" smtClean="0">
                <a:effectLst/>
              </a:rPr>
              <a:t> </a:t>
            </a:r>
            <a:r>
              <a:rPr lang="en-IN" sz="1600" dirty="0"/>
              <a:t>class</a:t>
            </a:r>
            <a:r>
              <a:rPr lang="en-IN" sz="1600" dirty="0" smtClean="0">
                <a:effectLst/>
              </a:rPr>
              <a:t> </a:t>
            </a:r>
            <a:r>
              <a:rPr lang="en-IN" sz="1600" dirty="0">
                <a:solidFill>
                  <a:srgbClr val="FF0000"/>
                </a:solidFill>
              </a:rPr>
              <a:t>Dog</a:t>
            </a:r>
            <a:r>
              <a:rPr lang="en-IN" sz="1600" dirty="0" smtClean="0">
                <a:effectLst/>
              </a:rPr>
              <a:t> </a:t>
            </a:r>
            <a:r>
              <a:rPr lang="en-IN" sz="1600" dirty="0"/>
              <a:t>extends</a:t>
            </a:r>
            <a:r>
              <a:rPr lang="en-IN" sz="1600" dirty="0" smtClean="0">
                <a:effectLst/>
              </a:rPr>
              <a:t> </a:t>
            </a:r>
            <a:r>
              <a:rPr lang="en-IN" sz="1600" dirty="0" smtClean="0">
                <a:solidFill>
                  <a:srgbClr val="FF0000"/>
                </a:solidFill>
              </a:rPr>
              <a:t>Animal</a:t>
            </a:r>
          </a:p>
          <a:p>
            <a:pPr marL="0" indent="0">
              <a:buNone/>
            </a:pPr>
            <a:r>
              <a:rPr lang="en-IN" sz="1600" dirty="0" smtClean="0">
                <a:effectLst/>
              </a:rPr>
              <a:t> </a:t>
            </a:r>
            <a:r>
              <a:rPr lang="en-IN" sz="1600" dirty="0"/>
              <a:t>{</a:t>
            </a:r>
            <a:r>
              <a:rPr lang="en-IN" sz="1600" dirty="0" smtClean="0">
                <a:effectLst/>
              </a:rPr>
              <a:t> </a:t>
            </a:r>
          </a:p>
          <a:p>
            <a:pPr marL="0" indent="0">
              <a:buNone/>
            </a:pPr>
            <a:r>
              <a:rPr lang="en-IN" sz="1600" dirty="0" smtClean="0"/>
              <a:t>public</a:t>
            </a:r>
            <a:r>
              <a:rPr lang="en-IN" sz="1600" dirty="0" smtClean="0">
                <a:effectLst/>
              </a:rPr>
              <a:t> </a:t>
            </a:r>
            <a:r>
              <a:rPr lang="en-IN" sz="1600" dirty="0"/>
              <a:t>void</a:t>
            </a:r>
            <a:r>
              <a:rPr lang="en-IN" sz="1600" dirty="0" smtClean="0">
                <a:effectLst/>
              </a:rPr>
              <a:t> move</a:t>
            </a:r>
            <a:r>
              <a:rPr lang="en-IN" sz="1600" dirty="0"/>
              <a:t>()</a:t>
            </a:r>
            <a:r>
              <a:rPr lang="en-IN" sz="1600" dirty="0" smtClean="0">
                <a:effectLst/>
              </a:rPr>
              <a:t> </a:t>
            </a:r>
          </a:p>
          <a:p>
            <a:pPr marL="0" indent="0">
              <a:buNone/>
            </a:pPr>
            <a:r>
              <a:rPr lang="en-IN" sz="1600" dirty="0" smtClean="0"/>
              <a:t>{</a:t>
            </a:r>
            <a:r>
              <a:rPr lang="en-IN" sz="1600" dirty="0" smtClean="0">
                <a:effectLst/>
              </a:rPr>
              <a:t> </a:t>
            </a:r>
          </a:p>
          <a:p>
            <a:pPr marL="0" indent="0">
              <a:buNone/>
            </a:pPr>
            <a:r>
              <a:rPr lang="en-IN" sz="1600" dirty="0" err="1" smtClean="0"/>
              <a:t>System.out.</a:t>
            </a:r>
            <a:r>
              <a:rPr lang="en-IN" sz="1600" dirty="0" err="1" smtClean="0">
                <a:effectLst/>
              </a:rPr>
              <a:t>println</a:t>
            </a:r>
            <a:r>
              <a:rPr lang="en-IN" sz="1600" dirty="0"/>
              <a:t>("Dogs can walk and run");</a:t>
            </a:r>
            <a:r>
              <a:rPr lang="en-IN" sz="1600" dirty="0" smtClean="0">
                <a:effectLst/>
              </a:rPr>
              <a:t> </a:t>
            </a:r>
          </a:p>
          <a:p>
            <a:pPr marL="0" indent="0">
              <a:buNone/>
            </a:pPr>
            <a:r>
              <a:rPr lang="en-IN" sz="1600" dirty="0" smtClean="0"/>
              <a:t>}</a:t>
            </a:r>
            <a:r>
              <a:rPr lang="en-IN" sz="1600" dirty="0" smtClean="0">
                <a:effectLst/>
              </a:rPr>
              <a:t> </a:t>
            </a:r>
            <a:r>
              <a:rPr lang="en-IN" sz="1600" dirty="0"/>
              <a:t>}</a:t>
            </a:r>
            <a:r>
              <a:rPr lang="en-IN" sz="1600" dirty="0" smtClean="0">
                <a:effectLst/>
              </a:rPr>
              <a:t> </a:t>
            </a:r>
          </a:p>
          <a:p>
            <a:pPr marL="0" indent="0">
              <a:buNone/>
            </a:pPr>
            <a:r>
              <a:rPr lang="en-IN" sz="1600" dirty="0" smtClean="0"/>
              <a:t>public</a:t>
            </a:r>
            <a:r>
              <a:rPr lang="en-IN" sz="1600" dirty="0" smtClean="0">
                <a:effectLst/>
              </a:rPr>
              <a:t> </a:t>
            </a:r>
            <a:r>
              <a:rPr lang="en-IN" sz="1600" dirty="0"/>
              <a:t>class</a:t>
            </a:r>
            <a:r>
              <a:rPr lang="en-IN" sz="1600" dirty="0" smtClean="0">
                <a:effectLst/>
              </a:rPr>
              <a:t> </a:t>
            </a:r>
            <a:r>
              <a:rPr lang="en-IN" sz="1600" dirty="0" err="1">
                <a:solidFill>
                  <a:srgbClr val="FF0000"/>
                </a:solidFill>
              </a:rPr>
              <a:t>TestDog</a:t>
            </a:r>
            <a:r>
              <a:rPr lang="en-IN" sz="1600" dirty="0" smtClean="0">
                <a:effectLst/>
              </a:rPr>
              <a:t> </a:t>
            </a:r>
            <a:r>
              <a:rPr lang="en-IN" sz="1600" dirty="0" smtClean="0"/>
              <a:t>{</a:t>
            </a:r>
          </a:p>
          <a:p>
            <a:pPr marL="0" indent="0">
              <a:buNone/>
            </a:pPr>
            <a:r>
              <a:rPr lang="en-IN" sz="1600" dirty="0" smtClean="0">
                <a:effectLst/>
              </a:rPr>
              <a:t> </a:t>
            </a:r>
            <a:r>
              <a:rPr lang="en-IN" sz="1600" dirty="0"/>
              <a:t>public</a:t>
            </a:r>
            <a:r>
              <a:rPr lang="en-IN" sz="1600" dirty="0" smtClean="0">
                <a:effectLst/>
              </a:rPr>
              <a:t> </a:t>
            </a:r>
            <a:r>
              <a:rPr lang="en-IN" sz="1600" dirty="0"/>
              <a:t>static</a:t>
            </a:r>
            <a:r>
              <a:rPr lang="en-IN" sz="1600" dirty="0" smtClean="0">
                <a:effectLst/>
              </a:rPr>
              <a:t> </a:t>
            </a:r>
            <a:r>
              <a:rPr lang="en-IN" sz="1600" dirty="0"/>
              <a:t>void</a:t>
            </a:r>
            <a:r>
              <a:rPr lang="en-IN" sz="1600" dirty="0" smtClean="0">
                <a:effectLst/>
              </a:rPr>
              <a:t> main</a:t>
            </a:r>
            <a:r>
              <a:rPr lang="en-IN" sz="1600" dirty="0"/>
              <a:t>(String</a:t>
            </a:r>
            <a:r>
              <a:rPr lang="en-IN" sz="1600" dirty="0" smtClean="0">
                <a:effectLst/>
              </a:rPr>
              <a:t> </a:t>
            </a:r>
            <a:r>
              <a:rPr lang="en-IN" sz="1600" dirty="0" err="1" smtClean="0">
                <a:effectLst/>
              </a:rPr>
              <a:t>args</a:t>
            </a:r>
            <a:r>
              <a:rPr lang="en-IN" sz="1600" dirty="0"/>
              <a:t>[])</a:t>
            </a:r>
            <a:r>
              <a:rPr lang="en-IN" sz="1600" dirty="0" smtClean="0">
                <a:effectLst/>
              </a:rPr>
              <a:t> </a:t>
            </a:r>
          </a:p>
          <a:p>
            <a:pPr marL="0" indent="0">
              <a:buNone/>
            </a:pPr>
            <a:r>
              <a:rPr lang="en-IN" sz="1600" dirty="0" smtClean="0"/>
              <a:t>{</a:t>
            </a:r>
            <a:r>
              <a:rPr lang="en-IN" sz="1600" dirty="0" smtClean="0">
                <a:effectLst/>
              </a:rPr>
              <a:t> </a:t>
            </a:r>
          </a:p>
          <a:p>
            <a:pPr marL="0" indent="0">
              <a:buNone/>
            </a:pPr>
            <a:r>
              <a:rPr lang="en-IN" sz="1600" dirty="0" smtClean="0"/>
              <a:t>Animal</a:t>
            </a:r>
            <a:r>
              <a:rPr lang="en-IN" sz="1600" dirty="0" smtClean="0">
                <a:effectLst/>
              </a:rPr>
              <a:t> a </a:t>
            </a:r>
            <a:r>
              <a:rPr lang="en-IN" sz="1600" dirty="0"/>
              <a:t>=</a:t>
            </a:r>
            <a:r>
              <a:rPr lang="en-IN" sz="1600" dirty="0" smtClean="0">
                <a:effectLst/>
              </a:rPr>
              <a:t> </a:t>
            </a:r>
            <a:r>
              <a:rPr lang="en-IN" sz="1600" dirty="0"/>
              <a:t>new</a:t>
            </a:r>
            <a:r>
              <a:rPr lang="en-IN" sz="1600" dirty="0" smtClean="0">
                <a:effectLst/>
              </a:rPr>
              <a:t> </a:t>
            </a:r>
            <a:r>
              <a:rPr lang="en-IN" sz="1600" dirty="0"/>
              <a:t>Animal();</a:t>
            </a:r>
            <a:r>
              <a:rPr lang="en-IN" sz="1600" dirty="0" smtClean="0">
                <a:effectLst/>
              </a:rPr>
              <a:t> </a:t>
            </a:r>
            <a:r>
              <a:rPr lang="en-IN" sz="1600" dirty="0"/>
              <a:t>// Animal reference and object</a:t>
            </a:r>
            <a:r>
              <a:rPr lang="en-IN" sz="1600" dirty="0" smtClean="0">
                <a:effectLst/>
              </a:rPr>
              <a:t> </a:t>
            </a:r>
          </a:p>
          <a:p>
            <a:pPr marL="0" indent="0">
              <a:buNone/>
            </a:pPr>
            <a:r>
              <a:rPr lang="en-IN" sz="1600" dirty="0" smtClean="0"/>
              <a:t>Animal</a:t>
            </a:r>
            <a:r>
              <a:rPr lang="en-IN" sz="1600" dirty="0" smtClean="0">
                <a:effectLst/>
              </a:rPr>
              <a:t> b </a:t>
            </a:r>
            <a:r>
              <a:rPr lang="en-IN" sz="1600" dirty="0"/>
              <a:t>=</a:t>
            </a:r>
            <a:r>
              <a:rPr lang="en-IN" sz="1600" dirty="0" smtClean="0">
                <a:effectLst/>
              </a:rPr>
              <a:t> </a:t>
            </a:r>
            <a:r>
              <a:rPr lang="en-IN" sz="1600" dirty="0"/>
              <a:t>new</a:t>
            </a:r>
            <a:r>
              <a:rPr lang="en-IN" sz="1600" dirty="0" smtClean="0">
                <a:effectLst/>
              </a:rPr>
              <a:t> </a:t>
            </a:r>
            <a:r>
              <a:rPr lang="en-IN" sz="1600" dirty="0"/>
              <a:t>Dog();</a:t>
            </a:r>
            <a:r>
              <a:rPr lang="en-IN" sz="1600" dirty="0" smtClean="0">
                <a:effectLst/>
              </a:rPr>
              <a:t> </a:t>
            </a:r>
            <a:r>
              <a:rPr lang="en-IN" sz="1600" dirty="0"/>
              <a:t>// Animal reference but Dog </a:t>
            </a:r>
            <a:r>
              <a:rPr lang="en-IN" sz="1600" dirty="0" smtClean="0"/>
              <a:t>object</a:t>
            </a:r>
          </a:p>
          <a:p>
            <a:pPr marL="0" indent="0">
              <a:buNone/>
            </a:pPr>
            <a:r>
              <a:rPr lang="en-IN" sz="1600" dirty="0" smtClean="0">
                <a:effectLst/>
              </a:rPr>
              <a:t> </a:t>
            </a:r>
            <a:r>
              <a:rPr lang="en-IN" sz="1600" dirty="0" err="1" smtClean="0">
                <a:effectLst/>
              </a:rPr>
              <a:t>a</a:t>
            </a:r>
            <a:r>
              <a:rPr lang="en-IN" sz="1600" dirty="0" err="1"/>
              <a:t>.</a:t>
            </a:r>
            <a:r>
              <a:rPr lang="en-IN" sz="1600" dirty="0" err="1" smtClean="0">
                <a:effectLst/>
              </a:rPr>
              <a:t>move</a:t>
            </a:r>
            <a:r>
              <a:rPr lang="en-IN" sz="1600" dirty="0"/>
              <a:t>();</a:t>
            </a:r>
            <a:r>
              <a:rPr lang="en-IN" sz="1600" dirty="0" smtClean="0">
                <a:effectLst/>
              </a:rPr>
              <a:t> </a:t>
            </a:r>
            <a:r>
              <a:rPr lang="en-IN" sz="1600" dirty="0"/>
              <a:t>// runs the method in Animal class</a:t>
            </a:r>
            <a:r>
              <a:rPr lang="en-IN" sz="1600" dirty="0" smtClean="0">
                <a:effectLst/>
              </a:rPr>
              <a:t> </a:t>
            </a:r>
          </a:p>
          <a:p>
            <a:pPr marL="0" indent="0">
              <a:buNone/>
            </a:pPr>
            <a:r>
              <a:rPr lang="en-IN" sz="1600" dirty="0" err="1" smtClean="0">
                <a:effectLst/>
              </a:rPr>
              <a:t>b</a:t>
            </a:r>
            <a:r>
              <a:rPr lang="en-IN" sz="1600" dirty="0" err="1" smtClean="0"/>
              <a:t>.</a:t>
            </a:r>
            <a:r>
              <a:rPr lang="en-IN" sz="1600" dirty="0" err="1" smtClean="0">
                <a:effectLst/>
              </a:rPr>
              <a:t>move</a:t>
            </a:r>
            <a:r>
              <a:rPr lang="en-IN" sz="1600" dirty="0"/>
              <a:t>();</a:t>
            </a:r>
            <a:r>
              <a:rPr lang="en-IN" sz="1600" dirty="0" smtClean="0">
                <a:effectLst/>
              </a:rPr>
              <a:t> </a:t>
            </a:r>
            <a:r>
              <a:rPr lang="en-IN" sz="1600" dirty="0"/>
              <a:t>// runs the method in Dog </a:t>
            </a:r>
            <a:r>
              <a:rPr lang="en-IN" sz="1600" dirty="0" smtClean="0"/>
              <a:t>class</a:t>
            </a:r>
          </a:p>
          <a:p>
            <a:pPr marL="0" indent="0">
              <a:buNone/>
            </a:pPr>
            <a:r>
              <a:rPr lang="en-IN" sz="1600" dirty="0" smtClean="0">
                <a:effectLst/>
              </a:rPr>
              <a:t> </a:t>
            </a:r>
            <a:r>
              <a:rPr lang="en-IN" sz="1600" dirty="0"/>
              <a:t>}</a:t>
            </a:r>
            <a:r>
              <a:rPr lang="en-IN" sz="1600" dirty="0" smtClean="0">
                <a:effectLst/>
              </a:rPr>
              <a:t> </a:t>
            </a:r>
            <a:r>
              <a:rPr lang="en-IN" sz="1600" dirty="0" smtClean="0"/>
              <a:t>}       </a:t>
            </a:r>
            <a:r>
              <a:rPr lang="en-IN" sz="1600" b="1" dirty="0" smtClean="0">
                <a:solidFill>
                  <a:srgbClr val="FF0000"/>
                </a:solidFill>
              </a:rPr>
              <a:t>Output:        </a:t>
            </a:r>
            <a:r>
              <a:rPr lang="en-US" sz="1600" b="1" dirty="0" smtClean="0">
                <a:solidFill>
                  <a:srgbClr val="FF0000"/>
                </a:solidFill>
              </a:rPr>
              <a:t>Animals can move Dogs can walk and run</a:t>
            </a:r>
            <a:endParaRPr lang="en-IN" sz="1600" b="1" dirty="0">
              <a:solidFill>
                <a:srgbClr val="FF0000"/>
              </a:solidFill>
            </a:endParaRP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86249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97155"/>
            <a:ext cx="8229600" cy="645835"/>
          </a:xfrm>
        </p:spPr>
        <p:txBody>
          <a:bodyPr>
            <a:normAutofit fontScale="90000"/>
          </a:bodyPr>
          <a:lstStyle/>
          <a:p>
            <a:r>
              <a:rPr lang="en-IN" dirty="0" smtClean="0"/>
              <a:t>Will this run?</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6" name="Rectangle 5"/>
          <p:cNvSpPr/>
          <p:nvPr/>
        </p:nvSpPr>
        <p:spPr>
          <a:xfrm>
            <a:off x="2286000" y="474345"/>
            <a:ext cx="4572000" cy="6494085"/>
          </a:xfrm>
          <a:prstGeom prst="rect">
            <a:avLst/>
          </a:prstGeom>
        </p:spPr>
        <p:txBody>
          <a:bodyPr>
            <a:spAutoFit/>
          </a:bodyPr>
          <a:lstStyle/>
          <a:p>
            <a:r>
              <a:rPr lang="en-IN" sz="1600" dirty="0" smtClean="0"/>
              <a:t>class</a:t>
            </a:r>
            <a:r>
              <a:rPr lang="en-IN" sz="1600" dirty="0" smtClean="0">
                <a:effectLst/>
              </a:rPr>
              <a:t> </a:t>
            </a:r>
            <a:r>
              <a:rPr lang="en-IN" sz="1600" dirty="0" smtClean="0">
                <a:solidFill>
                  <a:srgbClr val="FF0000"/>
                </a:solidFill>
              </a:rPr>
              <a:t>Animal</a:t>
            </a:r>
            <a:r>
              <a:rPr lang="en-IN" sz="1600" dirty="0" smtClean="0">
                <a:solidFill>
                  <a:srgbClr val="FF0000"/>
                </a:solidFill>
                <a:effectLst/>
              </a:rPr>
              <a:t> </a:t>
            </a:r>
          </a:p>
          <a:p>
            <a:r>
              <a:rPr lang="en-IN" sz="1600" dirty="0" smtClean="0"/>
              <a:t>{</a:t>
            </a:r>
            <a:r>
              <a:rPr lang="en-IN" sz="1600" dirty="0" smtClean="0">
                <a:effectLst/>
              </a:rPr>
              <a:t> </a:t>
            </a:r>
            <a:r>
              <a:rPr lang="en-IN" sz="1600" dirty="0" smtClean="0"/>
              <a:t>public</a:t>
            </a:r>
            <a:r>
              <a:rPr lang="en-IN" sz="1600" dirty="0" smtClean="0">
                <a:effectLst/>
              </a:rPr>
              <a:t> </a:t>
            </a:r>
            <a:r>
              <a:rPr lang="en-IN" sz="1600" dirty="0" smtClean="0"/>
              <a:t>void</a:t>
            </a:r>
            <a:r>
              <a:rPr lang="en-IN" sz="1600" dirty="0" smtClean="0">
                <a:effectLst/>
              </a:rPr>
              <a:t> move</a:t>
            </a:r>
            <a:r>
              <a:rPr lang="en-IN" sz="1600" dirty="0" smtClean="0"/>
              <a:t>()</a:t>
            </a:r>
          </a:p>
          <a:p>
            <a:r>
              <a:rPr lang="en-IN" sz="1600" dirty="0" smtClean="0">
                <a:effectLst/>
              </a:rPr>
              <a:t> </a:t>
            </a:r>
            <a:r>
              <a:rPr lang="en-IN" sz="1600" dirty="0" smtClean="0"/>
              <a:t>{</a:t>
            </a:r>
          </a:p>
          <a:p>
            <a:r>
              <a:rPr lang="en-IN" sz="1600" dirty="0" smtClean="0">
                <a:effectLst/>
              </a:rPr>
              <a:t> </a:t>
            </a:r>
            <a:r>
              <a:rPr lang="en-IN" sz="1600" dirty="0" err="1" smtClean="0"/>
              <a:t>System.out.</a:t>
            </a:r>
            <a:r>
              <a:rPr lang="en-IN" sz="1600" dirty="0" err="1" smtClean="0">
                <a:effectLst/>
              </a:rPr>
              <a:t>println</a:t>
            </a:r>
            <a:r>
              <a:rPr lang="en-IN" sz="1600" dirty="0" smtClean="0"/>
              <a:t>("Animals can move");</a:t>
            </a:r>
            <a:r>
              <a:rPr lang="en-IN" sz="1600" dirty="0" smtClean="0">
                <a:effectLst/>
              </a:rPr>
              <a:t> </a:t>
            </a:r>
          </a:p>
          <a:p>
            <a:r>
              <a:rPr lang="en-IN" sz="1600" dirty="0" smtClean="0"/>
              <a:t>}</a:t>
            </a:r>
            <a:r>
              <a:rPr lang="en-IN" sz="1600" dirty="0" smtClean="0">
                <a:effectLst/>
              </a:rPr>
              <a:t> </a:t>
            </a:r>
            <a:r>
              <a:rPr lang="en-IN" sz="1600" dirty="0" smtClean="0"/>
              <a:t>}</a:t>
            </a:r>
          </a:p>
          <a:p>
            <a:r>
              <a:rPr lang="en-IN" sz="1600" dirty="0" smtClean="0">
                <a:effectLst/>
              </a:rPr>
              <a:t> </a:t>
            </a:r>
            <a:r>
              <a:rPr lang="en-IN" sz="1600" dirty="0" smtClean="0"/>
              <a:t>class</a:t>
            </a:r>
            <a:r>
              <a:rPr lang="en-IN" sz="1600" dirty="0" smtClean="0">
                <a:effectLst/>
              </a:rPr>
              <a:t> </a:t>
            </a:r>
            <a:r>
              <a:rPr lang="en-IN" sz="1600" dirty="0" smtClean="0">
                <a:solidFill>
                  <a:srgbClr val="FF0000"/>
                </a:solidFill>
              </a:rPr>
              <a:t>Dog</a:t>
            </a:r>
            <a:r>
              <a:rPr lang="en-IN" sz="1600" dirty="0" smtClean="0">
                <a:effectLst/>
              </a:rPr>
              <a:t> </a:t>
            </a:r>
            <a:r>
              <a:rPr lang="en-IN" sz="1600" dirty="0" smtClean="0"/>
              <a:t>extends</a:t>
            </a:r>
            <a:r>
              <a:rPr lang="en-IN" sz="1600" dirty="0" smtClean="0">
                <a:effectLst/>
              </a:rPr>
              <a:t> </a:t>
            </a:r>
            <a:r>
              <a:rPr lang="en-IN" sz="1600" dirty="0" smtClean="0">
                <a:solidFill>
                  <a:srgbClr val="FF0000"/>
                </a:solidFill>
              </a:rPr>
              <a:t>Animal</a:t>
            </a:r>
          </a:p>
          <a:p>
            <a:r>
              <a:rPr lang="en-IN" sz="1600" dirty="0" smtClean="0">
                <a:effectLst/>
              </a:rPr>
              <a:t> </a:t>
            </a:r>
            <a:r>
              <a:rPr lang="en-IN" sz="1600" dirty="0" smtClean="0"/>
              <a:t>{</a:t>
            </a:r>
            <a:r>
              <a:rPr lang="en-IN" sz="1600" dirty="0" smtClean="0">
                <a:effectLst/>
              </a:rPr>
              <a:t> </a:t>
            </a:r>
          </a:p>
          <a:p>
            <a:r>
              <a:rPr lang="en-IN" sz="1600" dirty="0" smtClean="0"/>
              <a:t>public</a:t>
            </a:r>
            <a:r>
              <a:rPr lang="en-IN" sz="1600" dirty="0" smtClean="0">
                <a:effectLst/>
              </a:rPr>
              <a:t> </a:t>
            </a:r>
            <a:r>
              <a:rPr lang="en-IN" sz="1600" dirty="0" smtClean="0"/>
              <a:t>void</a:t>
            </a:r>
            <a:r>
              <a:rPr lang="en-IN" sz="1600" dirty="0" smtClean="0">
                <a:effectLst/>
              </a:rPr>
              <a:t> move</a:t>
            </a:r>
            <a:r>
              <a:rPr lang="en-IN" sz="1600" dirty="0" smtClean="0"/>
              <a:t>()</a:t>
            </a:r>
            <a:r>
              <a:rPr lang="en-IN" sz="1600" dirty="0" smtClean="0">
                <a:effectLst/>
              </a:rPr>
              <a:t> </a:t>
            </a:r>
          </a:p>
          <a:p>
            <a:r>
              <a:rPr lang="en-IN" sz="1600" dirty="0" smtClean="0"/>
              <a:t>{</a:t>
            </a:r>
            <a:r>
              <a:rPr lang="en-IN" sz="1600" dirty="0" smtClean="0">
                <a:effectLst/>
              </a:rPr>
              <a:t> </a:t>
            </a:r>
          </a:p>
          <a:p>
            <a:r>
              <a:rPr lang="en-IN" sz="1600" dirty="0" err="1" smtClean="0"/>
              <a:t>System.out.</a:t>
            </a:r>
            <a:r>
              <a:rPr lang="en-IN" sz="1600" dirty="0" err="1" smtClean="0">
                <a:effectLst/>
              </a:rPr>
              <a:t>println</a:t>
            </a:r>
            <a:r>
              <a:rPr lang="en-IN" sz="1600" dirty="0" smtClean="0"/>
              <a:t>("Dogs can walk and run");</a:t>
            </a:r>
            <a:r>
              <a:rPr lang="en-IN" sz="1600" dirty="0" smtClean="0">
                <a:effectLst/>
              </a:rPr>
              <a:t> </a:t>
            </a:r>
          </a:p>
          <a:p>
            <a:r>
              <a:rPr lang="en-IN" sz="1600" dirty="0" smtClean="0"/>
              <a:t>}</a:t>
            </a:r>
          </a:p>
          <a:p>
            <a:r>
              <a:rPr lang="en-IN" sz="1600" dirty="0" smtClean="0">
                <a:effectLst/>
              </a:rPr>
              <a:t>Public void bark(){</a:t>
            </a:r>
          </a:p>
          <a:p>
            <a:r>
              <a:rPr lang="en-IN" sz="1600" dirty="0" err="1" smtClean="0"/>
              <a:t>System.out.println</a:t>
            </a:r>
            <a:r>
              <a:rPr lang="en-IN" sz="1600" dirty="0"/>
              <a:t>("Dogs </a:t>
            </a:r>
            <a:r>
              <a:rPr lang="en-IN" sz="1600" dirty="0" smtClean="0"/>
              <a:t>can bark"); </a:t>
            </a:r>
            <a:endParaRPr lang="en-IN" sz="1600" dirty="0"/>
          </a:p>
          <a:p>
            <a:r>
              <a:rPr lang="en-IN" sz="1600" dirty="0"/>
              <a:t>}</a:t>
            </a:r>
          </a:p>
          <a:p>
            <a:r>
              <a:rPr lang="en-IN" sz="1600" dirty="0" smtClean="0">
                <a:effectLst/>
              </a:rPr>
              <a:t> </a:t>
            </a:r>
            <a:r>
              <a:rPr lang="en-IN" sz="1600" dirty="0" smtClean="0"/>
              <a:t>}</a:t>
            </a:r>
            <a:r>
              <a:rPr lang="en-IN" sz="1600" dirty="0" smtClean="0">
                <a:effectLst/>
              </a:rPr>
              <a:t> </a:t>
            </a:r>
          </a:p>
          <a:p>
            <a:r>
              <a:rPr lang="en-IN" sz="1600" dirty="0" smtClean="0"/>
              <a:t>public</a:t>
            </a:r>
            <a:r>
              <a:rPr lang="en-IN" sz="1600" dirty="0" smtClean="0">
                <a:effectLst/>
              </a:rPr>
              <a:t> </a:t>
            </a:r>
            <a:r>
              <a:rPr lang="en-IN" sz="1600" dirty="0" smtClean="0"/>
              <a:t>class</a:t>
            </a:r>
            <a:r>
              <a:rPr lang="en-IN" sz="1600" dirty="0" smtClean="0">
                <a:effectLst/>
              </a:rPr>
              <a:t> </a:t>
            </a:r>
            <a:r>
              <a:rPr lang="en-IN" sz="1600" dirty="0" err="1" smtClean="0">
                <a:solidFill>
                  <a:srgbClr val="FF0000"/>
                </a:solidFill>
              </a:rPr>
              <a:t>TestDog</a:t>
            </a:r>
            <a:r>
              <a:rPr lang="en-IN" sz="1600" dirty="0" smtClean="0">
                <a:effectLst/>
              </a:rPr>
              <a:t> </a:t>
            </a:r>
            <a:r>
              <a:rPr lang="en-IN" sz="1600" dirty="0" smtClean="0"/>
              <a:t>{</a:t>
            </a:r>
          </a:p>
          <a:p>
            <a:r>
              <a:rPr lang="en-IN" sz="1600" dirty="0" smtClean="0">
                <a:effectLst/>
              </a:rPr>
              <a:t> </a:t>
            </a:r>
            <a:r>
              <a:rPr lang="en-IN" sz="1600" dirty="0" smtClean="0"/>
              <a:t>public</a:t>
            </a:r>
            <a:r>
              <a:rPr lang="en-IN" sz="1600" dirty="0" smtClean="0">
                <a:effectLst/>
              </a:rPr>
              <a:t> </a:t>
            </a:r>
            <a:r>
              <a:rPr lang="en-IN" sz="1600" dirty="0" smtClean="0"/>
              <a:t>static</a:t>
            </a:r>
            <a:r>
              <a:rPr lang="en-IN" sz="1600" dirty="0" smtClean="0">
                <a:effectLst/>
              </a:rPr>
              <a:t> </a:t>
            </a:r>
            <a:r>
              <a:rPr lang="en-IN" sz="1600" dirty="0" smtClean="0"/>
              <a:t>void</a:t>
            </a:r>
            <a:r>
              <a:rPr lang="en-IN" sz="1600" dirty="0" smtClean="0">
                <a:effectLst/>
              </a:rPr>
              <a:t> main</a:t>
            </a:r>
            <a:r>
              <a:rPr lang="en-IN" sz="1600" dirty="0" smtClean="0"/>
              <a:t>(String</a:t>
            </a:r>
            <a:r>
              <a:rPr lang="en-IN" sz="1600" dirty="0" smtClean="0">
                <a:effectLst/>
              </a:rPr>
              <a:t> </a:t>
            </a:r>
            <a:r>
              <a:rPr lang="en-IN" sz="1600" dirty="0" err="1" smtClean="0">
                <a:effectLst/>
              </a:rPr>
              <a:t>args</a:t>
            </a:r>
            <a:r>
              <a:rPr lang="en-IN" sz="1600" dirty="0" smtClean="0"/>
              <a:t>[])</a:t>
            </a:r>
            <a:r>
              <a:rPr lang="en-IN" sz="1600" dirty="0" smtClean="0">
                <a:effectLst/>
              </a:rPr>
              <a:t> </a:t>
            </a:r>
          </a:p>
          <a:p>
            <a:r>
              <a:rPr lang="en-IN" sz="1600" dirty="0" smtClean="0"/>
              <a:t>{</a:t>
            </a:r>
            <a:r>
              <a:rPr lang="en-IN" sz="1600" dirty="0" smtClean="0">
                <a:effectLst/>
              </a:rPr>
              <a:t> </a:t>
            </a:r>
          </a:p>
          <a:p>
            <a:r>
              <a:rPr lang="en-IN" sz="1600" dirty="0" smtClean="0"/>
              <a:t>Animal</a:t>
            </a:r>
            <a:r>
              <a:rPr lang="en-IN" sz="1600" dirty="0" smtClean="0">
                <a:effectLst/>
              </a:rPr>
              <a:t> a </a:t>
            </a:r>
            <a:r>
              <a:rPr lang="en-IN" sz="1600" dirty="0" smtClean="0"/>
              <a:t>=</a:t>
            </a:r>
            <a:r>
              <a:rPr lang="en-IN" sz="1600" dirty="0" smtClean="0">
                <a:effectLst/>
              </a:rPr>
              <a:t> </a:t>
            </a:r>
            <a:r>
              <a:rPr lang="en-IN" sz="1600" dirty="0" smtClean="0"/>
              <a:t>new</a:t>
            </a:r>
            <a:r>
              <a:rPr lang="en-IN" sz="1600" dirty="0" smtClean="0">
                <a:effectLst/>
              </a:rPr>
              <a:t> </a:t>
            </a:r>
            <a:r>
              <a:rPr lang="en-IN" sz="1600" dirty="0" smtClean="0"/>
              <a:t>Animal();</a:t>
            </a:r>
            <a:r>
              <a:rPr lang="en-IN" sz="1600" dirty="0" smtClean="0">
                <a:effectLst/>
              </a:rPr>
              <a:t> </a:t>
            </a:r>
            <a:r>
              <a:rPr lang="en-IN" sz="1600" dirty="0" smtClean="0"/>
              <a:t>// Animal reference and object</a:t>
            </a:r>
            <a:r>
              <a:rPr lang="en-IN" sz="1600" dirty="0" smtClean="0">
                <a:effectLst/>
              </a:rPr>
              <a:t> </a:t>
            </a:r>
          </a:p>
          <a:p>
            <a:r>
              <a:rPr lang="en-IN" sz="1600" dirty="0" smtClean="0"/>
              <a:t>Animal</a:t>
            </a:r>
            <a:r>
              <a:rPr lang="en-IN" sz="1600" dirty="0" smtClean="0">
                <a:effectLst/>
              </a:rPr>
              <a:t> b </a:t>
            </a:r>
            <a:r>
              <a:rPr lang="en-IN" sz="1600" dirty="0" smtClean="0"/>
              <a:t>=</a:t>
            </a:r>
            <a:r>
              <a:rPr lang="en-IN" sz="1600" dirty="0" smtClean="0">
                <a:effectLst/>
              </a:rPr>
              <a:t> </a:t>
            </a:r>
            <a:r>
              <a:rPr lang="en-IN" sz="1600" dirty="0" smtClean="0"/>
              <a:t>new</a:t>
            </a:r>
            <a:r>
              <a:rPr lang="en-IN" sz="1600" dirty="0" smtClean="0">
                <a:effectLst/>
              </a:rPr>
              <a:t> </a:t>
            </a:r>
            <a:r>
              <a:rPr lang="en-IN" sz="1600" dirty="0" smtClean="0"/>
              <a:t>Dog();</a:t>
            </a:r>
            <a:r>
              <a:rPr lang="en-IN" sz="1600" dirty="0" smtClean="0">
                <a:effectLst/>
              </a:rPr>
              <a:t> </a:t>
            </a:r>
            <a:r>
              <a:rPr lang="en-IN" sz="1600" dirty="0" smtClean="0"/>
              <a:t>// Animal reference but Dog object</a:t>
            </a:r>
          </a:p>
          <a:p>
            <a:r>
              <a:rPr lang="en-IN" sz="1600" dirty="0" smtClean="0">
                <a:effectLst/>
              </a:rPr>
              <a:t> </a:t>
            </a:r>
            <a:r>
              <a:rPr lang="en-IN" sz="1600" dirty="0" err="1" smtClean="0">
                <a:effectLst/>
              </a:rPr>
              <a:t>a</a:t>
            </a:r>
            <a:r>
              <a:rPr lang="en-IN" sz="1600" dirty="0" err="1" smtClean="0"/>
              <a:t>.</a:t>
            </a:r>
            <a:r>
              <a:rPr lang="en-IN" sz="1600" dirty="0" err="1" smtClean="0">
                <a:effectLst/>
              </a:rPr>
              <a:t>move</a:t>
            </a:r>
            <a:r>
              <a:rPr lang="en-IN" sz="1600" dirty="0" smtClean="0"/>
              <a:t>();</a:t>
            </a:r>
            <a:r>
              <a:rPr lang="en-IN" sz="1600" dirty="0" smtClean="0">
                <a:effectLst/>
              </a:rPr>
              <a:t> </a:t>
            </a:r>
            <a:r>
              <a:rPr lang="en-IN" sz="1600" dirty="0" smtClean="0"/>
              <a:t>// runs the method in Animal class</a:t>
            </a:r>
            <a:r>
              <a:rPr lang="en-IN" sz="1600" dirty="0" smtClean="0">
                <a:effectLst/>
              </a:rPr>
              <a:t> </a:t>
            </a:r>
          </a:p>
          <a:p>
            <a:r>
              <a:rPr lang="en-IN" sz="1600" dirty="0" err="1" smtClean="0">
                <a:effectLst/>
              </a:rPr>
              <a:t>b</a:t>
            </a:r>
            <a:r>
              <a:rPr lang="en-IN" sz="1600" dirty="0" err="1" smtClean="0"/>
              <a:t>.</a:t>
            </a:r>
            <a:r>
              <a:rPr lang="en-IN" sz="1600" dirty="0" err="1" smtClean="0">
                <a:effectLst/>
              </a:rPr>
              <a:t>move</a:t>
            </a:r>
            <a:r>
              <a:rPr lang="en-IN" sz="1600" dirty="0" smtClean="0"/>
              <a:t>();</a:t>
            </a:r>
            <a:r>
              <a:rPr lang="en-IN" sz="1600" dirty="0" smtClean="0">
                <a:effectLst/>
              </a:rPr>
              <a:t> </a:t>
            </a:r>
            <a:r>
              <a:rPr lang="en-IN" sz="1600" dirty="0" smtClean="0"/>
              <a:t>// </a:t>
            </a:r>
            <a:r>
              <a:rPr lang="en-IN" sz="1600" dirty="0" smtClean="0"/>
              <a:t>runs the method in Dog </a:t>
            </a:r>
            <a:r>
              <a:rPr lang="en-IN" sz="1600" dirty="0" smtClean="0"/>
              <a:t>class</a:t>
            </a:r>
          </a:p>
          <a:p>
            <a:r>
              <a:rPr lang="en-IN" sz="1600" dirty="0" err="1" smtClean="0"/>
              <a:t>b.bark</a:t>
            </a:r>
            <a:r>
              <a:rPr lang="en-IN" sz="1600" dirty="0" smtClean="0"/>
              <a:t>();</a:t>
            </a:r>
            <a:endParaRPr lang="en-IN" sz="1600" dirty="0" smtClean="0"/>
          </a:p>
          <a:p>
            <a:r>
              <a:rPr lang="en-IN" sz="1600" dirty="0" smtClean="0">
                <a:effectLst/>
              </a:rPr>
              <a:t> </a:t>
            </a:r>
            <a:r>
              <a:rPr lang="en-IN" sz="1600" dirty="0" smtClean="0"/>
              <a:t>}</a:t>
            </a:r>
            <a:r>
              <a:rPr lang="en-IN" sz="1600" dirty="0" smtClean="0">
                <a:effectLst/>
              </a:rPr>
              <a:t> </a:t>
            </a:r>
            <a:r>
              <a:rPr lang="en-IN" sz="1600" dirty="0" smtClean="0"/>
              <a:t>} </a:t>
            </a:r>
            <a:endParaRPr lang="en-IN" sz="1600" dirty="0"/>
          </a:p>
        </p:txBody>
      </p:sp>
    </p:spTree>
    <p:extLst>
      <p:ext uri="{BB962C8B-B14F-4D97-AF65-F5344CB8AC3E}">
        <p14:creationId xmlns:p14="http://schemas.microsoft.com/office/powerpoint/2010/main" val="328160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120623745"/>
              </p:ext>
            </p:extLst>
          </p:nvPr>
        </p:nvGraphicFramePr>
        <p:xfrm>
          <a:off x="1524000" y="764704"/>
          <a:ext cx="6096000" cy="5483696"/>
        </p:xfrm>
        <a:graphic>
          <a:graphicData uri="http://schemas.openxmlformats.org/drawingml/2006/table">
            <a:tbl>
              <a:tblPr firstRow="1" bandRow="1">
                <a:tableStyleId>{5C22544A-7EE6-4342-B048-85BDC9FD1C3A}</a:tableStyleId>
              </a:tblPr>
              <a:tblGrid>
                <a:gridCol w="3048000"/>
                <a:gridCol w="3048000"/>
              </a:tblGrid>
              <a:tr h="1003136">
                <a:tc>
                  <a:txBody>
                    <a:bodyPr/>
                    <a:lstStyle/>
                    <a:p>
                      <a:r>
                        <a:rPr lang="en-IN" dirty="0" smtClean="0"/>
                        <a:t>Method Overloading</a:t>
                      </a:r>
                      <a:endParaRPr lang="en-IN" dirty="0"/>
                    </a:p>
                  </a:txBody>
                  <a:tcPr/>
                </a:tc>
                <a:tc>
                  <a:txBody>
                    <a:bodyPr/>
                    <a:lstStyle/>
                    <a:p>
                      <a:r>
                        <a:rPr lang="en-IN" dirty="0" smtClean="0"/>
                        <a:t>Method</a:t>
                      </a:r>
                      <a:r>
                        <a:rPr lang="en-IN" baseline="0" dirty="0" smtClean="0"/>
                        <a:t> Overriding</a:t>
                      </a:r>
                      <a:endParaRPr lang="en-IN" dirty="0"/>
                    </a:p>
                  </a:txBody>
                  <a:tcPr/>
                </a:tc>
              </a:tr>
              <a:tr h="3821400">
                <a:tc>
                  <a:txBody>
                    <a:bodyPr/>
                    <a:lstStyle/>
                    <a:p>
                      <a:r>
                        <a:rPr lang="en-IN" dirty="0" smtClean="0"/>
                        <a:t>Class</a:t>
                      </a:r>
                      <a:r>
                        <a:rPr lang="en-IN" baseline="0" dirty="0" smtClean="0"/>
                        <a:t> Animal{</a:t>
                      </a:r>
                    </a:p>
                    <a:p>
                      <a:r>
                        <a:rPr lang="en-IN" baseline="0" dirty="0" smtClean="0"/>
                        <a:t>Public void add{</a:t>
                      </a:r>
                    </a:p>
                    <a:p>
                      <a:r>
                        <a:rPr lang="en-IN" baseline="0" dirty="0" smtClean="0"/>
                        <a:t>//your code</a:t>
                      </a:r>
                    </a:p>
                    <a:p>
                      <a:r>
                        <a:rPr lang="en-IN" baseline="0" dirty="0" smtClean="0"/>
                        <a:t>}</a:t>
                      </a:r>
                    </a:p>
                    <a:p>
                      <a:r>
                        <a:rPr lang="en-IN" baseline="0" dirty="0" smtClean="0"/>
                        <a:t>Public void add(</a:t>
                      </a:r>
                      <a:r>
                        <a:rPr lang="en-IN" baseline="0" dirty="0" err="1" smtClean="0"/>
                        <a:t>intx,inty</a:t>
                      </a:r>
                      <a:r>
                        <a:rPr lang="en-IN" baseline="0" dirty="0" smtClean="0"/>
                        <a:t>){</a:t>
                      </a:r>
                    </a:p>
                    <a:p>
                      <a:r>
                        <a:rPr lang="en-IN" baseline="0" dirty="0" smtClean="0"/>
                        <a:t>//your code</a:t>
                      </a:r>
                    </a:p>
                    <a:p>
                      <a:r>
                        <a:rPr lang="en-IN" baseline="0" dirty="0" smtClean="0"/>
                        <a:t>}</a:t>
                      </a:r>
                    </a:p>
                    <a:p>
                      <a:r>
                        <a:rPr lang="en-IN" baseline="0" dirty="0" smtClean="0"/>
                        <a:t>Public </a:t>
                      </a:r>
                      <a:r>
                        <a:rPr lang="en-IN" baseline="0" dirty="0" err="1" smtClean="0"/>
                        <a:t>int</a:t>
                      </a:r>
                      <a:r>
                        <a:rPr lang="en-IN" baseline="0" dirty="0" smtClean="0"/>
                        <a:t> add(</a:t>
                      </a:r>
                      <a:r>
                        <a:rPr lang="en-IN" baseline="0" dirty="0" err="1" smtClean="0"/>
                        <a:t>intx,inty</a:t>
                      </a:r>
                      <a:r>
                        <a:rPr lang="en-IN" baseline="0" dirty="0" smtClean="0"/>
                        <a:t>){</a:t>
                      </a:r>
                    </a:p>
                    <a:p>
                      <a:r>
                        <a:rPr lang="en-IN" baseline="0" dirty="0" smtClean="0"/>
                        <a:t>}</a:t>
                      </a:r>
                    </a:p>
                    <a:p>
                      <a:r>
                        <a:rPr lang="en-IN" baseline="0" dirty="0" smtClean="0"/>
                        <a:t>//In this </a:t>
                      </a:r>
                      <a:r>
                        <a:rPr lang="en-IN" baseline="0" dirty="0" err="1" smtClean="0"/>
                        <a:t>int</a:t>
                      </a:r>
                      <a:r>
                        <a:rPr lang="en-IN" baseline="0" dirty="0" smtClean="0"/>
                        <a:t> will return the integer value from the latest method whereas the previous method will return no value (void) </a:t>
                      </a:r>
                    </a:p>
                    <a:p>
                      <a:r>
                        <a:rPr lang="en-IN" baseline="0" dirty="0" smtClean="0"/>
                        <a:t>//it will increase the readability</a:t>
                      </a:r>
                    </a:p>
                  </a:txBody>
                  <a:tcPr/>
                </a:tc>
                <a:tc>
                  <a:txBody>
                    <a:bodyPr/>
                    <a:lstStyle/>
                    <a:p>
                      <a:r>
                        <a:rPr lang="en-IN" dirty="0" smtClean="0"/>
                        <a:t>Class</a:t>
                      </a:r>
                      <a:r>
                        <a:rPr lang="en-IN" baseline="0" dirty="0" smtClean="0"/>
                        <a:t> Animal{</a:t>
                      </a:r>
                    </a:p>
                    <a:p>
                      <a:r>
                        <a:rPr lang="en-IN" baseline="0" dirty="0" smtClean="0"/>
                        <a:t>Public void add{</a:t>
                      </a:r>
                    </a:p>
                    <a:p>
                      <a:r>
                        <a:rPr lang="en-IN" baseline="0" dirty="0" smtClean="0"/>
                        <a:t>//your code</a:t>
                      </a:r>
                    </a:p>
                    <a:p>
                      <a:r>
                        <a:rPr lang="en-IN" baseline="0" dirty="0" smtClean="0"/>
                        <a:t>}</a:t>
                      </a:r>
                    </a:p>
                    <a:p>
                      <a:r>
                        <a:rPr lang="en-IN" dirty="0" smtClean="0"/>
                        <a:t>Class dog extends</a:t>
                      </a:r>
                      <a:r>
                        <a:rPr lang="en-IN" baseline="0" dirty="0" smtClean="0"/>
                        <a:t> Animal{</a:t>
                      </a:r>
                    </a:p>
                    <a:p>
                      <a:r>
                        <a:rPr lang="en-IN" baseline="0" dirty="0" smtClean="0"/>
                        <a:t>Public void add()</a:t>
                      </a:r>
                    </a:p>
                    <a:p>
                      <a:r>
                        <a:rPr lang="en-IN" baseline="0" dirty="0" smtClean="0"/>
                        <a:t>{</a:t>
                      </a:r>
                    </a:p>
                    <a:p>
                      <a:r>
                        <a:rPr lang="en-IN" baseline="0" dirty="0" smtClean="0"/>
                        <a:t>}}</a:t>
                      </a:r>
                    </a:p>
                    <a:p>
                      <a:endParaRPr lang="en-IN" baseline="0" dirty="0" smtClean="0"/>
                    </a:p>
                    <a:p>
                      <a:r>
                        <a:rPr lang="en-IN" baseline="0" dirty="0" smtClean="0"/>
                        <a:t>//For this you need </a:t>
                      </a:r>
                      <a:r>
                        <a:rPr lang="en-IN" baseline="0" dirty="0" err="1" smtClean="0"/>
                        <a:t>atleast</a:t>
                      </a:r>
                      <a:r>
                        <a:rPr lang="en-IN" baseline="0" dirty="0" smtClean="0"/>
                        <a:t> two classes(one parent class &amp; one child class)</a:t>
                      </a:r>
                    </a:p>
                    <a:p>
                      <a:r>
                        <a:rPr lang="en-IN" baseline="0" dirty="0" smtClean="0"/>
                        <a:t>//the method should be same as in the sub class</a:t>
                      </a:r>
                    </a:p>
                    <a:p>
                      <a:r>
                        <a:rPr lang="en-IN" baseline="0" dirty="0" smtClean="0"/>
                        <a:t>//it is used to reuse the method in subclass</a:t>
                      </a:r>
                      <a:endParaRPr lang="en-IN" dirty="0"/>
                    </a:p>
                  </a:txBody>
                  <a:tcPr/>
                </a:tc>
              </a:tr>
            </a:tbl>
          </a:graphicData>
        </a:graphic>
      </p:graphicFrame>
    </p:spTree>
    <p:extLst>
      <p:ext uri="{BB962C8B-B14F-4D97-AF65-F5344CB8AC3E}">
        <p14:creationId xmlns:p14="http://schemas.microsoft.com/office/powerpoint/2010/main" val="415615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Error will be like:</a:t>
            </a:r>
          </a:p>
          <a:p>
            <a:r>
              <a:rPr lang="en-IN" dirty="0" smtClean="0"/>
              <a:t>TestDog.java:26: error: cannot find symbol </a:t>
            </a:r>
            <a:r>
              <a:rPr lang="en-IN" dirty="0" err="1" smtClean="0"/>
              <a:t>b.bark</a:t>
            </a:r>
            <a:r>
              <a:rPr lang="en-IN" dirty="0" smtClean="0"/>
              <a:t>(); ^ symbol: method bark() location: variable b of type Animal 1 error</a:t>
            </a:r>
          </a:p>
          <a:p>
            <a:r>
              <a:rPr lang="en-IN" dirty="0" smtClean="0"/>
              <a:t>To avoid this error you need add that bark method in parent class as well. Then only that bark method will execute.</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6087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36912"/>
            <a:ext cx="8229600" cy="1143000"/>
          </a:xfrm>
        </p:spPr>
        <p:txBody>
          <a:bodyPr>
            <a:normAutofit fontScale="90000"/>
          </a:bodyPr>
          <a:lstStyle/>
          <a:p>
            <a:r>
              <a:rPr lang="en-IN" dirty="0"/>
              <a:t>Polymorphism</a:t>
            </a:r>
            <a:br>
              <a:rPr lang="en-IN" dirty="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88177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What is polymorphism</a:t>
            </a:r>
            <a:endParaRPr lang="en-IN" dirty="0"/>
          </a:p>
        </p:txBody>
      </p:sp>
      <p:sp>
        <p:nvSpPr>
          <p:cNvPr id="5" name="Content Placeholder 4"/>
          <p:cNvSpPr>
            <a:spLocks noGrp="1"/>
          </p:cNvSpPr>
          <p:nvPr>
            <p:ph idx="1"/>
          </p:nvPr>
        </p:nvSpPr>
        <p:spPr/>
        <p:txBody>
          <a:bodyPr/>
          <a:lstStyle/>
          <a:p>
            <a:r>
              <a:rPr lang="en-US" dirty="0"/>
              <a:t>Polymorphism means "many forms", and it occurs when we have many classes that are related to each other by inheritance</a:t>
            </a:r>
            <a:r>
              <a:rPr lang="en-US" dirty="0" smtClean="0"/>
              <a:t>.</a:t>
            </a:r>
          </a:p>
          <a:p>
            <a:r>
              <a:rPr lang="en-US" b="1" dirty="0"/>
              <a:t> </a:t>
            </a:r>
            <a:r>
              <a:rPr lang="en-US" b="1" dirty="0" smtClean="0"/>
              <a:t>Inheritance </a:t>
            </a:r>
            <a:r>
              <a:rPr lang="en-US" dirty="0" smtClean="0"/>
              <a:t>lets </a:t>
            </a:r>
            <a:r>
              <a:rPr lang="en-US" dirty="0"/>
              <a:t>us inherit attributes and methods from another class. </a:t>
            </a:r>
            <a:r>
              <a:rPr lang="en-US" b="1" dirty="0"/>
              <a:t>Polymorphism</a:t>
            </a:r>
            <a:r>
              <a:rPr lang="en-US" dirty="0"/>
              <a:t> uses those methods to perform different tasks. This allows us to perform a single action in different ways.</a:t>
            </a:r>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82455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For example, think of a superclass called </a:t>
            </a:r>
            <a:r>
              <a:rPr lang="en-US" dirty="0" smtClean="0"/>
              <a:t>Animal</a:t>
            </a:r>
            <a:r>
              <a:rPr lang="en-US" dirty="0"/>
              <a:t> that has a method called </a:t>
            </a:r>
            <a:r>
              <a:rPr lang="en-US" dirty="0" err="1" smtClean="0"/>
              <a:t>animalSound</a:t>
            </a:r>
            <a:r>
              <a:rPr lang="en-US" dirty="0" smtClean="0"/>
              <a:t>()</a:t>
            </a:r>
            <a:r>
              <a:rPr lang="en-US" dirty="0"/>
              <a:t>. Subclasses of Animals could be Pigs, Cats, Dogs, Birds - And they also have their own implementation of an animal sound (the pig oinks, and the cat meows, etc</a:t>
            </a:r>
            <a:r>
              <a:rPr lang="en-US" dirty="0" smtClean="0"/>
              <a:t>.)</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6368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Autofit/>
          </a:bodyPr>
          <a:lstStyle/>
          <a:p>
            <a:r>
              <a:rPr lang="en-US" sz="2400" dirty="0"/>
              <a:t>T</a:t>
            </a:r>
            <a:r>
              <a:rPr lang="en-US" sz="2400" dirty="0" smtClean="0"/>
              <a:t>hink of a superclass called</a:t>
            </a:r>
            <a:r>
              <a:rPr lang="en-US" sz="2400" b="1" dirty="0" smtClean="0"/>
              <a:t> Animal</a:t>
            </a:r>
            <a:r>
              <a:rPr lang="en-US" sz="2400" dirty="0" smtClean="0"/>
              <a:t> that has a method called</a:t>
            </a:r>
            <a:r>
              <a:rPr lang="en-US" sz="2400" b="1" dirty="0" smtClean="0"/>
              <a:t> </a:t>
            </a:r>
            <a:r>
              <a:rPr lang="en-US" sz="2400" b="1" dirty="0" err="1" smtClean="0"/>
              <a:t>animalSound</a:t>
            </a:r>
            <a:r>
              <a:rPr lang="en-US" sz="2400" dirty="0" smtClean="0"/>
              <a:t>(). Subclasses of Animals could be </a:t>
            </a:r>
            <a:r>
              <a:rPr lang="en-US" sz="2400" b="1" dirty="0" smtClean="0"/>
              <a:t>Pigs, Cats, Dogs, Birds</a:t>
            </a:r>
            <a:r>
              <a:rPr lang="en-US" sz="2400" dirty="0" smtClean="0"/>
              <a:t> - And they also have their own implementation of an animal sound (</a:t>
            </a:r>
            <a:r>
              <a:rPr lang="en-US" sz="2400" b="1" dirty="0" smtClean="0"/>
              <a:t>the pig oinks, and the cat meows</a:t>
            </a:r>
            <a:r>
              <a:rPr lang="en-US" sz="2400" dirty="0" smtClean="0"/>
              <a:t>, etc.)</a:t>
            </a:r>
            <a:br>
              <a:rPr lang="en-US" sz="2400" dirty="0" smtClean="0"/>
            </a:br>
            <a:endParaRPr lang="en-IN" sz="2400" dirty="0"/>
          </a:p>
        </p:txBody>
      </p:sp>
      <p:sp>
        <p:nvSpPr>
          <p:cNvPr id="3" name="Content Placeholder 2"/>
          <p:cNvSpPr>
            <a:spLocks noGrp="1"/>
          </p:cNvSpPr>
          <p:nvPr>
            <p:ph idx="1"/>
          </p:nvPr>
        </p:nvSpPr>
        <p:spPr>
          <a:xfrm>
            <a:off x="539552" y="1988840"/>
            <a:ext cx="8229600" cy="4525963"/>
          </a:xfrm>
        </p:spPr>
        <p:txBody>
          <a:bodyPr>
            <a:normAutofit fontScale="62500" lnSpcReduction="20000"/>
          </a:bodyPr>
          <a:lstStyle/>
          <a:p>
            <a:r>
              <a:rPr lang="en-IN" dirty="0"/>
              <a:t>class Animal {</a:t>
            </a:r>
            <a:r>
              <a:rPr lang="en-IN" dirty="0" smtClean="0"/>
              <a:t/>
            </a:r>
            <a:br>
              <a:rPr lang="en-IN" dirty="0" smtClean="0"/>
            </a:br>
            <a:r>
              <a:rPr lang="en-IN" dirty="0"/>
              <a:t>  public void </a:t>
            </a:r>
            <a:r>
              <a:rPr lang="en-IN" dirty="0" err="1"/>
              <a:t>animalSound</a:t>
            </a:r>
            <a:r>
              <a:rPr lang="en-IN" dirty="0"/>
              <a:t>() {</a:t>
            </a:r>
            <a:r>
              <a:rPr lang="en-IN" dirty="0" smtClean="0"/>
              <a:t/>
            </a:r>
            <a:br>
              <a:rPr lang="en-IN" dirty="0" smtClean="0"/>
            </a:br>
            <a:r>
              <a:rPr lang="en-IN" dirty="0"/>
              <a:t>    </a:t>
            </a:r>
            <a:r>
              <a:rPr lang="en-IN" dirty="0" err="1"/>
              <a:t>System.out.println</a:t>
            </a:r>
            <a:r>
              <a:rPr lang="en-IN" dirty="0"/>
              <a:t>("The animal makes a sound");</a:t>
            </a:r>
            <a:r>
              <a:rPr lang="en-IN" dirty="0" smtClean="0"/>
              <a:t/>
            </a:r>
            <a:br>
              <a:rPr lang="en-IN" dirty="0" smtClean="0"/>
            </a:br>
            <a:r>
              <a:rPr lang="en-IN" dirty="0"/>
              <a:t>  }</a:t>
            </a:r>
            <a:r>
              <a:rPr lang="en-IN" dirty="0" smtClean="0"/>
              <a:t/>
            </a:r>
            <a:br>
              <a:rPr lang="en-IN" dirty="0" smtClean="0"/>
            </a:br>
            <a:r>
              <a:rPr lang="en-IN" dirty="0"/>
              <a:t>}</a:t>
            </a:r>
            <a:r>
              <a:rPr lang="en-IN" dirty="0" smtClean="0"/>
              <a:t/>
            </a:r>
            <a:br>
              <a:rPr lang="en-IN" dirty="0" smtClean="0"/>
            </a:br>
            <a:r>
              <a:rPr lang="en-IN" dirty="0" smtClean="0"/>
              <a:t/>
            </a:r>
            <a:br>
              <a:rPr lang="en-IN" dirty="0" smtClean="0"/>
            </a:br>
            <a:r>
              <a:rPr lang="en-IN" dirty="0"/>
              <a:t>class Pig extends Animal {</a:t>
            </a:r>
            <a:r>
              <a:rPr lang="en-IN" dirty="0" smtClean="0"/>
              <a:t/>
            </a:r>
            <a:br>
              <a:rPr lang="en-IN" dirty="0" smtClean="0"/>
            </a:br>
            <a:r>
              <a:rPr lang="en-IN" dirty="0"/>
              <a:t>  public void </a:t>
            </a:r>
            <a:r>
              <a:rPr lang="en-IN" dirty="0" err="1"/>
              <a:t>animalSound</a:t>
            </a:r>
            <a:r>
              <a:rPr lang="en-IN" dirty="0"/>
              <a:t>() {</a:t>
            </a:r>
            <a:r>
              <a:rPr lang="en-IN" dirty="0" smtClean="0"/>
              <a:t/>
            </a:r>
            <a:br>
              <a:rPr lang="en-IN" dirty="0" smtClean="0"/>
            </a:br>
            <a:r>
              <a:rPr lang="en-IN" dirty="0"/>
              <a:t>    </a:t>
            </a:r>
            <a:r>
              <a:rPr lang="en-IN" dirty="0" err="1"/>
              <a:t>System.out.println</a:t>
            </a:r>
            <a:r>
              <a:rPr lang="en-IN" dirty="0"/>
              <a:t>("The pig says: wee wee");</a:t>
            </a:r>
            <a:r>
              <a:rPr lang="en-IN" dirty="0" smtClean="0"/>
              <a:t/>
            </a:r>
            <a:br>
              <a:rPr lang="en-IN" dirty="0" smtClean="0"/>
            </a:br>
            <a:r>
              <a:rPr lang="en-IN" dirty="0"/>
              <a:t>  }</a:t>
            </a:r>
            <a:r>
              <a:rPr lang="en-IN" dirty="0" smtClean="0"/>
              <a:t/>
            </a:r>
            <a:br>
              <a:rPr lang="en-IN" dirty="0" smtClean="0"/>
            </a:br>
            <a:r>
              <a:rPr lang="en-IN" dirty="0"/>
              <a:t>}</a:t>
            </a:r>
            <a:r>
              <a:rPr lang="en-IN" dirty="0" smtClean="0"/>
              <a:t/>
            </a:r>
            <a:br>
              <a:rPr lang="en-IN" dirty="0" smtClean="0"/>
            </a:br>
            <a:r>
              <a:rPr lang="en-IN" dirty="0" smtClean="0"/>
              <a:t/>
            </a:r>
            <a:br>
              <a:rPr lang="en-IN" dirty="0" smtClean="0"/>
            </a:br>
            <a:r>
              <a:rPr lang="en-IN" dirty="0"/>
              <a:t>class Dog extends Animal {</a:t>
            </a:r>
            <a:r>
              <a:rPr lang="en-IN" dirty="0" smtClean="0"/>
              <a:t/>
            </a:r>
            <a:br>
              <a:rPr lang="en-IN" dirty="0" smtClean="0"/>
            </a:br>
            <a:r>
              <a:rPr lang="en-IN" dirty="0"/>
              <a:t>  public void </a:t>
            </a:r>
            <a:r>
              <a:rPr lang="en-IN" dirty="0" err="1"/>
              <a:t>animalSound</a:t>
            </a:r>
            <a:r>
              <a:rPr lang="en-IN" dirty="0"/>
              <a:t>() {</a:t>
            </a:r>
            <a:r>
              <a:rPr lang="en-IN" dirty="0" smtClean="0"/>
              <a:t/>
            </a:r>
            <a:br>
              <a:rPr lang="en-IN" dirty="0" smtClean="0"/>
            </a:br>
            <a:r>
              <a:rPr lang="en-IN" dirty="0"/>
              <a:t>    </a:t>
            </a:r>
            <a:r>
              <a:rPr lang="en-IN" dirty="0" err="1"/>
              <a:t>System.out.println</a:t>
            </a:r>
            <a:r>
              <a:rPr lang="en-IN" dirty="0"/>
              <a:t>("The dog says: bow wow");</a:t>
            </a:r>
            <a:r>
              <a:rPr lang="en-IN" dirty="0" smtClean="0"/>
              <a:t/>
            </a:r>
            <a:br>
              <a:rPr lang="en-IN" dirty="0" smtClean="0"/>
            </a:br>
            <a:r>
              <a:rPr lang="en-IN" dirty="0"/>
              <a:t>  }</a:t>
            </a:r>
            <a:r>
              <a:rPr lang="en-IN" dirty="0" smtClean="0"/>
              <a:t/>
            </a:r>
            <a:br>
              <a:rPr lang="en-IN" dirty="0" smtClean="0"/>
            </a:br>
            <a:r>
              <a:rPr lang="en-IN" dirty="0"/>
              <a:t>}</a:t>
            </a: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488552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583"/>
            <a:ext cx="8229600" cy="1143000"/>
          </a:xfrm>
        </p:spPr>
        <p:txBody>
          <a:bodyPr>
            <a:normAutofit/>
          </a:bodyPr>
          <a:lstStyle/>
          <a:p>
            <a:r>
              <a:rPr lang="en-US" sz="2800" dirty="0">
                <a:solidFill>
                  <a:srgbClr val="FF0000"/>
                </a:solidFill>
              </a:rPr>
              <a:t>Now we can create </a:t>
            </a:r>
            <a:r>
              <a:rPr lang="en-US" sz="2800" dirty="0" smtClean="0">
                <a:solidFill>
                  <a:srgbClr val="FF0000"/>
                </a:solidFill>
              </a:rPr>
              <a:t>Pig</a:t>
            </a:r>
            <a:r>
              <a:rPr lang="en-US" sz="2800" dirty="0">
                <a:solidFill>
                  <a:srgbClr val="FF0000"/>
                </a:solidFill>
              </a:rPr>
              <a:t> and </a:t>
            </a:r>
            <a:r>
              <a:rPr lang="en-US" sz="2800" dirty="0" smtClean="0">
                <a:solidFill>
                  <a:srgbClr val="FF0000"/>
                </a:solidFill>
              </a:rPr>
              <a:t>Dog</a:t>
            </a:r>
            <a:r>
              <a:rPr lang="en-US" sz="2800" dirty="0">
                <a:solidFill>
                  <a:srgbClr val="FF0000"/>
                </a:solidFill>
              </a:rPr>
              <a:t> objects and call the </a:t>
            </a:r>
            <a:r>
              <a:rPr lang="en-US" sz="2800" dirty="0" err="1" smtClean="0">
                <a:solidFill>
                  <a:srgbClr val="FF0000"/>
                </a:solidFill>
              </a:rPr>
              <a:t>animalSound</a:t>
            </a:r>
            <a:r>
              <a:rPr lang="en-US" sz="2800" dirty="0" smtClean="0">
                <a:solidFill>
                  <a:srgbClr val="FF0000"/>
                </a:solidFill>
              </a:rPr>
              <a:t>()</a:t>
            </a:r>
            <a:r>
              <a:rPr lang="en-US" sz="2800" dirty="0">
                <a:solidFill>
                  <a:srgbClr val="FF0000"/>
                </a:solidFill>
              </a:rPr>
              <a:t> method on both of them:</a:t>
            </a:r>
            <a:endParaRPr lang="en-IN" sz="2800" dirty="0">
              <a:solidFill>
                <a:srgbClr val="FF0000"/>
              </a:solidFill>
            </a:endParaRPr>
          </a:p>
        </p:txBody>
      </p:sp>
      <p:sp>
        <p:nvSpPr>
          <p:cNvPr id="3" name="Content Placeholder 2"/>
          <p:cNvSpPr>
            <a:spLocks noGrp="1"/>
          </p:cNvSpPr>
          <p:nvPr>
            <p:ph idx="1"/>
          </p:nvPr>
        </p:nvSpPr>
        <p:spPr>
          <a:xfrm>
            <a:off x="467544" y="980728"/>
            <a:ext cx="8229600" cy="4525963"/>
          </a:xfrm>
        </p:spPr>
        <p:txBody>
          <a:bodyPr>
            <a:noAutofit/>
          </a:bodyPr>
          <a:lstStyle/>
          <a:p>
            <a:r>
              <a:rPr lang="en-IN" sz="1600" b="1" dirty="0"/>
              <a:t>class Animal {</a:t>
            </a:r>
            <a:r>
              <a:rPr lang="en-IN" sz="1600" b="1" dirty="0" smtClean="0"/>
              <a:t/>
            </a:r>
            <a:br>
              <a:rPr lang="en-IN" sz="1600" b="1" dirty="0" smtClean="0"/>
            </a:br>
            <a:r>
              <a:rPr lang="en-IN" sz="1600" b="1" dirty="0"/>
              <a:t>  public void </a:t>
            </a:r>
            <a:r>
              <a:rPr lang="en-IN" sz="1600" b="1" dirty="0" err="1"/>
              <a:t>animalSound</a:t>
            </a:r>
            <a:r>
              <a:rPr lang="en-IN" sz="1600" b="1" dirty="0"/>
              <a:t>() {</a:t>
            </a:r>
            <a:r>
              <a:rPr lang="en-IN" sz="1600" b="1" dirty="0" smtClean="0"/>
              <a:t/>
            </a:r>
            <a:br>
              <a:rPr lang="en-IN" sz="1600" b="1" dirty="0" smtClean="0"/>
            </a:br>
            <a:r>
              <a:rPr lang="en-IN" sz="1600" b="1" dirty="0"/>
              <a:t>    </a:t>
            </a:r>
            <a:r>
              <a:rPr lang="en-IN" sz="1600" b="1" dirty="0" err="1"/>
              <a:t>System.out.println</a:t>
            </a:r>
            <a:r>
              <a:rPr lang="en-IN" sz="1600" b="1" dirty="0"/>
              <a:t>("The animal makes a sound</a:t>
            </a:r>
            <a:r>
              <a:rPr lang="en-IN" sz="1600" b="1" dirty="0" smtClean="0"/>
              <a:t>"); </a:t>
            </a:r>
            <a:r>
              <a:rPr lang="en-IN" sz="1600" b="1" dirty="0"/>
              <a:t>}</a:t>
            </a:r>
            <a:r>
              <a:rPr lang="en-IN" sz="1600" b="1" dirty="0" smtClean="0"/>
              <a:t/>
            </a:r>
            <a:br>
              <a:rPr lang="en-IN" sz="1600" b="1" dirty="0" smtClean="0"/>
            </a:br>
            <a:r>
              <a:rPr lang="en-IN" sz="1600" b="1" dirty="0" smtClean="0"/>
              <a:t>}</a:t>
            </a:r>
            <a:br>
              <a:rPr lang="en-IN" sz="1600" b="1" dirty="0" smtClean="0"/>
            </a:br>
            <a:r>
              <a:rPr lang="en-IN" sz="1600" b="1" dirty="0"/>
              <a:t>class Pig extends Animal {</a:t>
            </a:r>
            <a:r>
              <a:rPr lang="en-IN" sz="1600" b="1" dirty="0" smtClean="0"/>
              <a:t/>
            </a:r>
            <a:br>
              <a:rPr lang="en-IN" sz="1600" b="1" dirty="0" smtClean="0"/>
            </a:br>
            <a:r>
              <a:rPr lang="en-IN" sz="1600" b="1" dirty="0"/>
              <a:t>  public void </a:t>
            </a:r>
            <a:r>
              <a:rPr lang="en-IN" sz="1600" b="1" dirty="0" err="1"/>
              <a:t>animalSound</a:t>
            </a:r>
            <a:r>
              <a:rPr lang="en-IN" sz="1600" b="1" dirty="0"/>
              <a:t>() {</a:t>
            </a:r>
            <a:r>
              <a:rPr lang="en-IN" sz="1600" b="1" dirty="0" smtClean="0"/>
              <a:t/>
            </a:r>
            <a:br>
              <a:rPr lang="en-IN" sz="1600" b="1" dirty="0" smtClean="0"/>
            </a:br>
            <a:r>
              <a:rPr lang="en-IN" sz="1600" b="1" dirty="0"/>
              <a:t>    </a:t>
            </a:r>
            <a:r>
              <a:rPr lang="en-IN" sz="1600" b="1" dirty="0" err="1"/>
              <a:t>System.out.println</a:t>
            </a:r>
            <a:r>
              <a:rPr lang="en-IN" sz="1600" b="1" dirty="0"/>
              <a:t>("The pig says: wee wee");</a:t>
            </a:r>
            <a:r>
              <a:rPr lang="en-IN" sz="1600" b="1" dirty="0" smtClean="0"/>
              <a:t/>
            </a:r>
            <a:br>
              <a:rPr lang="en-IN" sz="1600" b="1" dirty="0" smtClean="0"/>
            </a:br>
            <a:r>
              <a:rPr lang="en-IN" sz="1600" b="1" dirty="0"/>
              <a:t>  }</a:t>
            </a:r>
            <a:r>
              <a:rPr lang="en-IN" sz="1600" b="1" dirty="0" smtClean="0"/>
              <a:t/>
            </a:r>
            <a:br>
              <a:rPr lang="en-IN" sz="1600" b="1" dirty="0" smtClean="0"/>
            </a:br>
            <a:r>
              <a:rPr lang="en-IN" sz="1600" b="1" dirty="0" smtClean="0"/>
              <a:t>}</a:t>
            </a:r>
            <a:br>
              <a:rPr lang="en-IN" sz="1600" b="1" dirty="0" smtClean="0"/>
            </a:br>
            <a:r>
              <a:rPr lang="en-IN" sz="1600" b="1" dirty="0"/>
              <a:t>class Dog extends Animal {</a:t>
            </a:r>
            <a:r>
              <a:rPr lang="en-IN" sz="1600" b="1" dirty="0" smtClean="0"/>
              <a:t/>
            </a:r>
            <a:br>
              <a:rPr lang="en-IN" sz="1600" b="1" dirty="0" smtClean="0"/>
            </a:br>
            <a:r>
              <a:rPr lang="en-IN" sz="1600" b="1" dirty="0"/>
              <a:t>  public void </a:t>
            </a:r>
            <a:r>
              <a:rPr lang="en-IN" sz="1600" b="1" dirty="0" err="1"/>
              <a:t>animalSound</a:t>
            </a:r>
            <a:r>
              <a:rPr lang="en-IN" sz="1600" b="1" dirty="0"/>
              <a:t>() {</a:t>
            </a:r>
            <a:r>
              <a:rPr lang="en-IN" sz="1600" b="1" dirty="0" smtClean="0"/>
              <a:t/>
            </a:r>
            <a:br>
              <a:rPr lang="en-IN" sz="1600" b="1" dirty="0" smtClean="0"/>
            </a:br>
            <a:r>
              <a:rPr lang="en-IN" sz="1600" b="1" dirty="0"/>
              <a:t>    </a:t>
            </a:r>
            <a:r>
              <a:rPr lang="en-IN" sz="1600" b="1" dirty="0" err="1"/>
              <a:t>System.out.println</a:t>
            </a:r>
            <a:r>
              <a:rPr lang="en-IN" sz="1600" b="1" dirty="0"/>
              <a:t>("The dog says: bow wow");</a:t>
            </a:r>
            <a:r>
              <a:rPr lang="en-IN" sz="1600" b="1" dirty="0" smtClean="0"/>
              <a:t/>
            </a:r>
            <a:br>
              <a:rPr lang="en-IN" sz="1600" b="1" dirty="0" smtClean="0"/>
            </a:br>
            <a:r>
              <a:rPr lang="en-IN" sz="1600" b="1" dirty="0"/>
              <a:t>  }</a:t>
            </a:r>
            <a:r>
              <a:rPr lang="en-IN" sz="1600" b="1" dirty="0" smtClean="0"/>
              <a:t/>
            </a:r>
            <a:br>
              <a:rPr lang="en-IN" sz="1600" b="1" dirty="0" smtClean="0"/>
            </a:br>
            <a:r>
              <a:rPr lang="en-IN" sz="1600" b="1" dirty="0" smtClean="0"/>
              <a:t>}</a:t>
            </a:r>
            <a:br>
              <a:rPr lang="en-IN" sz="1600" b="1" dirty="0" smtClean="0"/>
            </a:br>
            <a:r>
              <a:rPr lang="en-IN" sz="1600" b="1" dirty="0"/>
              <a:t>class </a:t>
            </a:r>
            <a:r>
              <a:rPr lang="en-IN" sz="1600" b="1" dirty="0" err="1"/>
              <a:t>MyMainClass</a:t>
            </a:r>
            <a:r>
              <a:rPr lang="en-IN" sz="1600" b="1" dirty="0"/>
              <a:t> {</a:t>
            </a:r>
            <a:r>
              <a:rPr lang="en-IN" sz="1600" b="1" dirty="0" smtClean="0"/>
              <a:t/>
            </a:r>
            <a:br>
              <a:rPr lang="en-IN" sz="1600" b="1" dirty="0" smtClean="0"/>
            </a:br>
            <a:r>
              <a:rPr lang="en-IN" sz="1600" b="1" dirty="0"/>
              <a:t>  public static void main(String[] </a:t>
            </a:r>
            <a:r>
              <a:rPr lang="en-IN" sz="1600" b="1" dirty="0" err="1"/>
              <a:t>args</a:t>
            </a:r>
            <a:r>
              <a:rPr lang="en-IN" sz="1600" b="1" dirty="0"/>
              <a:t>) {</a:t>
            </a:r>
            <a:r>
              <a:rPr lang="en-IN" sz="1600" b="1" dirty="0" smtClean="0"/>
              <a:t/>
            </a:r>
            <a:br>
              <a:rPr lang="en-IN" sz="1600" b="1" dirty="0" smtClean="0"/>
            </a:br>
            <a:r>
              <a:rPr lang="en-IN" sz="1600" b="1" dirty="0"/>
              <a:t>    Animal </a:t>
            </a:r>
            <a:r>
              <a:rPr lang="en-IN" sz="1600" b="1" dirty="0" err="1"/>
              <a:t>myAnimal</a:t>
            </a:r>
            <a:r>
              <a:rPr lang="en-IN" sz="1600" b="1" dirty="0"/>
              <a:t> = new Animal();  // Create a Animal object</a:t>
            </a:r>
            <a:br>
              <a:rPr lang="en-IN" sz="1600" b="1" dirty="0"/>
            </a:br>
            <a:r>
              <a:rPr lang="en-IN" sz="1600" b="1" dirty="0"/>
              <a:t>    Animal </a:t>
            </a:r>
            <a:r>
              <a:rPr lang="en-IN" sz="1600" b="1" dirty="0" err="1"/>
              <a:t>myPig</a:t>
            </a:r>
            <a:r>
              <a:rPr lang="en-IN" sz="1600" b="1" dirty="0"/>
              <a:t> = new Pig();  // Create a Pig object</a:t>
            </a:r>
            <a:br>
              <a:rPr lang="en-IN" sz="1600" b="1" dirty="0"/>
            </a:br>
            <a:r>
              <a:rPr lang="en-IN" sz="1600" b="1" dirty="0"/>
              <a:t>    Animal </a:t>
            </a:r>
            <a:r>
              <a:rPr lang="en-IN" sz="1600" b="1" dirty="0" err="1"/>
              <a:t>myDog</a:t>
            </a:r>
            <a:r>
              <a:rPr lang="en-IN" sz="1600" b="1" dirty="0"/>
              <a:t> = new Dog();  // Create a Dog </a:t>
            </a:r>
            <a:r>
              <a:rPr lang="en-IN" sz="1600" b="1" dirty="0" smtClean="0"/>
              <a:t>object</a:t>
            </a:r>
            <a:br>
              <a:rPr lang="en-IN" sz="1600" b="1" dirty="0" smtClean="0"/>
            </a:br>
            <a:r>
              <a:rPr lang="en-IN" sz="1600" b="1" dirty="0"/>
              <a:t>    </a:t>
            </a:r>
            <a:r>
              <a:rPr lang="en-IN" sz="1600" b="1" dirty="0" err="1"/>
              <a:t>myAnimal.animalSound</a:t>
            </a:r>
            <a:r>
              <a:rPr lang="en-IN" sz="1600" b="1" dirty="0"/>
              <a:t>();</a:t>
            </a:r>
            <a:r>
              <a:rPr lang="en-IN" sz="1600" b="1" dirty="0" smtClean="0"/>
              <a:t/>
            </a:r>
            <a:br>
              <a:rPr lang="en-IN" sz="1600" b="1" dirty="0" smtClean="0"/>
            </a:br>
            <a:r>
              <a:rPr lang="en-IN" sz="1600" b="1" dirty="0"/>
              <a:t>    </a:t>
            </a:r>
            <a:r>
              <a:rPr lang="en-IN" sz="1600" b="1" dirty="0" err="1"/>
              <a:t>myPig.animalSound</a:t>
            </a:r>
            <a:r>
              <a:rPr lang="en-IN" sz="1600" b="1" dirty="0"/>
              <a:t>();</a:t>
            </a:r>
            <a:r>
              <a:rPr lang="en-IN" sz="1600" b="1" dirty="0" smtClean="0"/>
              <a:t/>
            </a:r>
            <a:br>
              <a:rPr lang="en-IN" sz="1600" b="1" dirty="0" smtClean="0"/>
            </a:br>
            <a:r>
              <a:rPr lang="en-IN" sz="1600" b="1" dirty="0"/>
              <a:t>    </a:t>
            </a:r>
            <a:r>
              <a:rPr lang="en-IN" sz="1600" b="1" dirty="0" err="1"/>
              <a:t>myDog.animalSound</a:t>
            </a:r>
            <a:r>
              <a:rPr lang="en-IN" sz="1600" b="1" dirty="0"/>
              <a:t>();</a:t>
            </a:r>
            <a:r>
              <a:rPr lang="en-IN" sz="1600" b="1" dirty="0" smtClean="0"/>
              <a:t/>
            </a:r>
            <a:br>
              <a:rPr lang="en-IN" sz="1600" b="1" dirty="0" smtClean="0"/>
            </a:br>
            <a:r>
              <a:rPr lang="en-IN" sz="1600" b="1" dirty="0"/>
              <a:t>  </a:t>
            </a:r>
            <a:r>
              <a:rPr lang="en-IN" sz="1600" b="1" dirty="0" smtClean="0"/>
              <a:t>}}</a:t>
            </a:r>
            <a:endParaRPr lang="en-IN" sz="1600" b="1"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76404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 </a:t>
            </a:r>
            <a:r>
              <a:rPr lang="en-US" sz="4000" dirty="0"/>
              <a:t>Why And When To Use "Inheritance" and "Polymorphism"?</a:t>
            </a:r>
            <a:r>
              <a:rPr lang="en-US" dirty="0"/>
              <a:t/>
            </a:r>
            <a:br>
              <a:rPr lang="en-US" dirty="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3" name="Content Placeholder 2"/>
          <p:cNvSpPr>
            <a:spLocks noGrp="1"/>
          </p:cNvSpPr>
          <p:nvPr>
            <p:ph idx="4294967295"/>
          </p:nvPr>
        </p:nvSpPr>
        <p:spPr>
          <a:xfrm>
            <a:off x="0" y="1600200"/>
            <a:ext cx="8229600" cy="4525963"/>
          </a:xfrm>
        </p:spPr>
        <p:txBody>
          <a:bodyPr/>
          <a:lstStyle/>
          <a:p>
            <a:r>
              <a:rPr lang="en-US" dirty="0"/>
              <a:t>It is useful for code reusability: reuse attributes and methods of an existing class when you create a new class.</a:t>
            </a:r>
            <a:endParaRPr lang="en-IN" dirty="0"/>
          </a:p>
        </p:txBody>
      </p:sp>
    </p:spTree>
    <p:extLst>
      <p:ext uri="{BB962C8B-B14F-4D97-AF65-F5344CB8AC3E}">
        <p14:creationId xmlns:p14="http://schemas.microsoft.com/office/powerpoint/2010/main" val="3548066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normAutofit fontScale="90000"/>
          </a:bodyPr>
          <a:lstStyle/>
          <a:p>
            <a:r>
              <a:rPr lang="en-IN" dirty="0" smtClean="0"/>
              <a:t>Types of </a:t>
            </a:r>
            <a:r>
              <a:rPr lang="en-IN" dirty="0" smtClean="0"/>
              <a:t>Polymorphism </a:t>
            </a:r>
            <a:r>
              <a:rPr lang="en-IN" dirty="0"/>
              <a:t>in Java</a:t>
            </a:r>
            <a:br>
              <a:rPr lang="en-IN" dirty="0"/>
            </a:br>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85058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There are two types of polymorphism in java:</a:t>
            </a:r>
            <a:endParaRPr lang="en-IN" dirty="0"/>
          </a:p>
        </p:txBody>
      </p:sp>
      <p:sp>
        <p:nvSpPr>
          <p:cNvPr id="5" name="Content Placeholder 4"/>
          <p:cNvSpPr>
            <a:spLocks noGrp="1"/>
          </p:cNvSpPr>
          <p:nvPr>
            <p:ph idx="1"/>
          </p:nvPr>
        </p:nvSpPr>
        <p:spPr/>
        <p:txBody>
          <a:bodyPr/>
          <a:lstStyle/>
          <a:p>
            <a:r>
              <a:rPr lang="en-US" dirty="0"/>
              <a:t>1) </a:t>
            </a:r>
            <a:r>
              <a:rPr lang="en-US" b="1" dirty="0"/>
              <a:t>Static Polymorphism</a:t>
            </a:r>
            <a:r>
              <a:rPr lang="en-US" dirty="0"/>
              <a:t> also known as compile time polymorphism</a:t>
            </a:r>
            <a:br>
              <a:rPr lang="en-US" dirty="0"/>
            </a:br>
            <a:r>
              <a:rPr lang="en-US" dirty="0"/>
              <a:t>2) </a:t>
            </a:r>
            <a:r>
              <a:rPr lang="en-US" b="1" dirty="0"/>
              <a:t>Dynamic Polymorphism</a:t>
            </a:r>
            <a:r>
              <a:rPr lang="en-US" dirty="0"/>
              <a:t> also known as runtime polymorphism</a:t>
            </a:r>
          </a:p>
          <a:p>
            <a:r>
              <a:rPr lang="en-US" dirty="0"/>
              <a:t/>
            </a:r>
            <a:br>
              <a:rPr lang="en-US" dirty="0"/>
            </a:br>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50554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Compile time Polymorphism (or Static polymorphism)</a:t>
            </a:r>
            <a:br>
              <a:rPr lang="en-US" b="1" dirty="0"/>
            </a:br>
            <a:endParaRPr lang="en-IN" b="1" dirty="0"/>
          </a:p>
        </p:txBody>
      </p:sp>
      <p:sp>
        <p:nvSpPr>
          <p:cNvPr id="3" name="Content Placeholder 2"/>
          <p:cNvSpPr>
            <a:spLocks noGrp="1"/>
          </p:cNvSpPr>
          <p:nvPr>
            <p:ph idx="1"/>
          </p:nvPr>
        </p:nvSpPr>
        <p:spPr/>
        <p:txBody>
          <a:bodyPr/>
          <a:lstStyle/>
          <a:p>
            <a:r>
              <a:rPr lang="en-US" dirty="0"/>
              <a:t>Polymorphism that is resolved during compiler time is known as static polymorphism. Method overloading is an example of compile time polymorphism.</a:t>
            </a:r>
            <a:r>
              <a:rPr lang="en-US" dirty="0"/>
              <a:t/>
            </a:r>
            <a:br>
              <a:rPr lang="en-US" dirty="0"/>
            </a:br>
            <a:r>
              <a:rPr lang="en-US" b="1" dirty="0"/>
              <a:t>Method Overloading</a:t>
            </a:r>
            <a:r>
              <a:rPr lang="en-US" dirty="0"/>
              <a:t>: This allows us to have more than one method having the same name, if the parameters of methods are different in number, sequence and data types of parameters. </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08187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470025"/>
          </a:xfrm>
        </p:spPr>
        <p:txBody>
          <a:bodyPr/>
          <a:lstStyle/>
          <a:p>
            <a:r>
              <a:rPr lang="en-IN" dirty="0" smtClean="0"/>
              <a:t>OOPS Features</a:t>
            </a:r>
            <a:endParaRPr lang="en-IN" dirty="0"/>
          </a:p>
        </p:txBody>
      </p:sp>
      <p:sp>
        <p:nvSpPr>
          <p:cNvPr id="3" name="Subtitle 2"/>
          <p:cNvSpPr>
            <a:spLocks noGrp="1"/>
          </p:cNvSpPr>
          <p:nvPr>
            <p:ph type="subTitle" idx="1"/>
          </p:nvPr>
        </p:nvSpPr>
        <p:spPr>
          <a:xfrm>
            <a:off x="1331640" y="1844824"/>
            <a:ext cx="6400800" cy="4176464"/>
          </a:xfrm>
        </p:spPr>
        <p:txBody>
          <a:bodyPr>
            <a:noAutofit/>
          </a:bodyPr>
          <a:lstStyle/>
          <a:p>
            <a:pPr algn="l" fontAlgn="base"/>
            <a:r>
              <a:rPr lang="en-US" sz="2000" dirty="0">
                <a:solidFill>
                  <a:schemeClr val="tx1"/>
                </a:solidFill>
              </a:rPr>
              <a:t>OOPs concept brings this </a:t>
            </a:r>
            <a:r>
              <a:rPr lang="en-US" sz="2000" b="1" dirty="0">
                <a:solidFill>
                  <a:schemeClr val="tx1"/>
                </a:solidFill>
              </a:rPr>
              <a:t>data </a:t>
            </a:r>
            <a:r>
              <a:rPr lang="en-US" sz="2000" dirty="0">
                <a:solidFill>
                  <a:schemeClr val="tx1"/>
                </a:solidFill>
              </a:rPr>
              <a:t>and </a:t>
            </a:r>
            <a:r>
              <a:rPr lang="en-US" sz="2000" b="1" dirty="0">
                <a:solidFill>
                  <a:schemeClr val="tx1"/>
                </a:solidFill>
              </a:rPr>
              <a:t>behavior </a:t>
            </a:r>
            <a:r>
              <a:rPr lang="en-US" sz="2000" dirty="0">
                <a:solidFill>
                  <a:schemeClr val="tx1"/>
                </a:solidFill>
              </a:rPr>
              <a:t>in a single place called </a:t>
            </a:r>
            <a:r>
              <a:rPr lang="en-US" sz="2000" b="1" dirty="0">
                <a:solidFill>
                  <a:schemeClr val="tx1"/>
                </a:solidFill>
              </a:rPr>
              <a:t>“class”</a:t>
            </a:r>
            <a:r>
              <a:rPr lang="en-US" sz="2000" dirty="0">
                <a:solidFill>
                  <a:schemeClr val="tx1"/>
                </a:solidFill>
              </a:rPr>
              <a:t> and we can </a:t>
            </a:r>
            <a:r>
              <a:rPr lang="en-US" sz="2000" b="1" dirty="0">
                <a:solidFill>
                  <a:schemeClr val="tx1"/>
                </a:solidFill>
              </a:rPr>
              <a:t>create any number of objects</a:t>
            </a:r>
            <a:r>
              <a:rPr lang="en-US" sz="2000" dirty="0">
                <a:solidFill>
                  <a:schemeClr val="tx1"/>
                </a:solidFill>
              </a:rPr>
              <a:t> to represent different state for each object.</a:t>
            </a:r>
          </a:p>
          <a:p>
            <a:pPr algn="l" fontAlgn="base"/>
            <a:r>
              <a:rPr lang="en-US" sz="2000" dirty="0">
                <a:solidFill>
                  <a:schemeClr val="tx1"/>
                </a:solidFill>
              </a:rPr>
              <a:t>Object-oriented programming System(OOPs) is a programming paradigm based on the concept of “objects” that contain data and methods. The primary purpose of object-oriented programming is to increase the flexibility and maintainability of programs. Object oriented programming brings together data and its </a:t>
            </a:r>
            <a:r>
              <a:rPr lang="en-US" sz="2000" dirty="0" err="1">
                <a:solidFill>
                  <a:schemeClr val="tx1"/>
                </a:solidFill>
              </a:rPr>
              <a:t>behaviour</a:t>
            </a:r>
            <a:r>
              <a:rPr lang="en-US" sz="2000" dirty="0">
                <a:solidFill>
                  <a:schemeClr val="tx1"/>
                </a:solidFill>
              </a:rPr>
              <a:t>(methods) in a single location(object) makes it easier to understand how a program works. </a:t>
            </a:r>
          </a:p>
          <a:p>
            <a:pPr algn="l"/>
            <a:endParaRPr lang="en-IN" sz="2000" dirty="0">
              <a:solidFill>
                <a:schemeClr val="tx1"/>
              </a:solidFill>
            </a:endParaRP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542790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Method overloading is one of the way java supports static polymorphism. Here we have two definitions of the same method add() which add method would be called is determined by the parameter list at the compile time. That is the reason this is also known as compile time polymorphism.</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17837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Example of Static polymorphism</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class </a:t>
            </a:r>
            <a:r>
              <a:rPr lang="en-IN" dirty="0" err="1"/>
              <a:t>SimpleCalculator</a:t>
            </a:r>
            <a:r>
              <a:rPr lang="en-IN" dirty="0"/>
              <a:t> </a:t>
            </a:r>
            <a:endParaRPr lang="en-IN" dirty="0" smtClean="0"/>
          </a:p>
          <a:p>
            <a:r>
              <a:rPr lang="en-IN" dirty="0" smtClean="0"/>
              <a:t>{ </a:t>
            </a:r>
          </a:p>
          <a:p>
            <a:r>
              <a:rPr lang="en-IN" dirty="0" err="1" smtClean="0"/>
              <a:t>int</a:t>
            </a:r>
            <a:r>
              <a:rPr lang="en-IN" dirty="0" smtClean="0"/>
              <a:t> </a:t>
            </a:r>
            <a:r>
              <a:rPr lang="en-IN" dirty="0"/>
              <a:t>add(</a:t>
            </a:r>
            <a:r>
              <a:rPr lang="en-IN" dirty="0" err="1"/>
              <a:t>int</a:t>
            </a:r>
            <a:r>
              <a:rPr lang="en-IN" dirty="0"/>
              <a:t> a, </a:t>
            </a:r>
            <a:r>
              <a:rPr lang="en-IN" dirty="0" err="1"/>
              <a:t>int</a:t>
            </a:r>
            <a:r>
              <a:rPr lang="en-IN" dirty="0"/>
              <a:t> b</a:t>
            </a:r>
            <a:r>
              <a:rPr lang="en-IN" dirty="0" smtClean="0"/>
              <a:t>)</a:t>
            </a:r>
          </a:p>
          <a:p>
            <a:r>
              <a:rPr lang="en-IN" dirty="0" smtClean="0"/>
              <a:t> {</a:t>
            </a:r>
          </a:p>
          <a:p>
            <a:r>
              <a:rPr lang="en-IN" dirty="0" smtClean="0"/>
              <a:t> </a:t>
            </a:r>
            <a:r>
              <a:rPr lang="en-IN" dirty="0"/>
              <a:t>return </a:t>
            </a:r>
            <a:r>
              <a:rPr lang="en-IN" dirty="0" err="1"/>
              <a:t>a+b</a:t>
            </a:r>
            <a:r>
              <a:rPr lang="en-IN" dirty="0"/>
              <a:t>; </a:t>
            </a:r>
            <a:endParaRPr lang="en-IN" dirty="0" smtClean="0"/>
          </a:p>
          <a:p>
            <a:r>
              <a:rPr lang="en-IN" dirty="0" smtClean="0"/>
              <a:t>} </a:t>
            </a:r>
          </a:p>
          <a:p>
            <a:r>
              <a:rPr lang="en-IN" dirty="0" err="1" smtClean="0"/>
              <a:t>int</a:t>
            </a:r>
            <a:r>
              <a:rPr lang="en-IN" dirty="0" smtClean="0"/>
              <a:t> </a:t>
            </a:r>
            <a:r>
              <a:rPr lang="en-IN" dirty="0"/>
              <a:t>add(</a:t>
            </a:r>
            <a:r>
              <a:rPr lang="en-IN" dirty="0" err="1"/>
              <a:t>int</a:t>
            </a:r>
            <a:r>
              <a:rPr lang="en-IN" dirty="0"/>
              <a:t> a, </a:t>
            </a:r>
            <a:r>
              <a:rPr lang="en-IN" dirty="0" err="1"/>
              <a:t>int</a:t>
            </a:r>
            <a:r>
              <a:rPr lang="en-IN" dirty="0"/>
              <a:t> b, </a:t>
            </a:r>
            <a:r>
              <a:rPr lang="en-IN" dirty="0" err="1"/>
              <a:t>int</a:t>
            </a:r>
            <a:r>
              <a:rPr lang="en-IN" dirty="0"/>
              <a:t> c</a:t>
            </a:r>
            <a:r>
              <a:rPr lang="en-IN" dirty="0" smtClean="0"/>
              <a:t>)</a:t>
            </a:r>
          </a:p>
          <a:p>
            <a:r>
              <a:rPr lang="en-IN" dirty="0" smtClean="0"/>
              <a:t> {</a:t>
            </a:r>
          </a:p>
          <a:p>
            <a:r>
              <a:rPr lang="en-IN" dirty="0" smtClean="0"/>
              <a:t> </a:t>
            </a:r>
            <a:r>
              <a:rPr lang="en-IN" dirty="0"/>
              <a:t>return </a:t>
            </a:r>
            <a:r>
              <a:rPr lang="en-IN" dirty="0" err="1"/>
              <a:t>a+b+c</a:t>
            </a:r>
            <a:r>
              <a:rPr lang="en-IN" dirty="0"/>
              <a:t>; </a:t>
            </a:r>
            <a:endParaRPr lang="en-IN" dirty="0" smtClean="0"/>
          </a:p>
          <a:p>
            <a:r>
              <a:rPr lang="en-IN" dirty="0" smtClean="0"/>
              <a:t>}</a:t>
            </a:r>
          </a:p>
          <a:p>
            <a:r>
              <a:rPr lang="en-IN" dirty="0" smtClean="0"/>
              <a:t> </a:t>
            </a:r>
            <a:r>
              <a:rPr lang="en-IN" dirty="0"/>
              <a:t>} </a:t>
            </a:r>
            <a:endParaRPr lang="en-IN" dirty="0" smtClean="0"/>
          </a:p>
          <a:p>
            <a:r>
              <a:rPr lang="en-IN" dirty="0" smtClean="0"/>
              <a:t>public </a:t>
            </a:r>
            <a:r>
              <a:rPr lang="en-IN" dirty="0"/>
              <a:t>class Demo </a:t>
            </a:r>
            <a:endParaRPr lang="en-IN" dirty="0" smtClean="0"/>
          </a:p>
          <a:p>
            <a:r>
              <a:rPr lang="en-IN" dirty="0" smtClean="0"/>
              <a:t>{ </a:t>
            </a:r>
          </a:p>
          <a:p>
            <a:r>
              <a:rPr lang="en-IN" dirty="0" smtClean="0"/>
              <a:t>public </a:t>
            </a:r>
            <a:r>
              <a:rPr lang="en-IN" dirty="0"/>
              <a:t>static void main(String </a:t>
            </a:r>
            <a:r>
              <a:rPr lang="en-IN" dirty="0" err="1"/>
              <a:t>args</a:t>
            </a:r>
            <a:r>
              <a:rPr lang="en-IN" dirty="0"/>
              <a:t>[]) </a:t>
            </a:r>
            <a:endParaRPr lang="en-IN" dirty="0" smtClean="0"/>
          </a:p>
          <a:p>
            <a:r>
              <a:rPr lang="en-IN" dirty="0" smtClean="0"/>
              <a:t>{ </a:t>
            </a:r>
          </a:p>
          <a:p>
            <a:r>
              <a:rPr lang="en-IN" dirty="0" err="1" smtClean="0"/>
              <a:t>SimpleCalculator</a:t>
            </a:r>
            <a:r>
              <a:rPr lang="en-IN" dirty="0" smtClean="0"/>
              <a:t> </a:t>
            </a:r>
            <a:r>
              <a:rPr lang="en-IN" dirty="0" err="1"/>
              <a:t>obj</a:t>
            </a:r>
            <a:r>
              <a:rPr lang="en-IN" dirty="0"/>
              <a:t> = new </a:t>
            </a:r>
            <a:r>
              <a:rPr lang="en-IN" dirty="0" err="1"/>
              <a:t>SimpleCalculator</a:t>
            </a:r>
            <a:r>
              <a:rPr lang="en-IN" dirty="0"/>
              <a:t>(); </a:t>
            </a:r>
            <a:endParaRPr lang="en-IN" dirty="0" smtClean="0"/>
          </a:p>
          <a:p>
            <a:pPr marL="0" indent="0">
              <a:buNone/>
            </a:pPr>
            <a:r>
              <a:rPr lang="en-IN" dirty="0"/>
              <a:t> </a:t>
            </a:r>
            <a:r>
              <a:rPr lang="en-IN" dirty="0" err="1" smtClean="0"/>
              <a:t>System.out.println</a:t>
            </a:r>
            <a:r>
              <a:rPr lang="en-IN" dirty="0" smtClean="0"/>
              <a:t>(</a:t>
            </a:r>
            <a:r>
              <a:rPr lang="en-IN" dirty="0" err="1" smtClean="0"/>
              <a:t>obj.add</a:t>
            </a:r>
            <a:r>
              <a:rPr lang="en-IN" dirty="0" smtClean="0"/>
              <a:t>(10</a:t>
            </a:r>
            <a:r>
              <a:rPr lang="en-IN" dirty="0"/>
              <a:t>, 20)); </a:t>
            </a:r>
            <a:endParaRPr lang="en-IN" dirty="0" smtClean="0"/>
          </a:p>
          <a:p>
            <a:pPr marL="0" indent="0">
              <a:buNone/>
            </a:pPr>
            <a:r>
              <a:rPr lang="en-IN" dirty="0" err="1" smtClean="0"/>
              <a:t>System.out.println</a:t>
            </a:r>
            <a:r>
              <a:rPr lang="en-IN" dirty="0" smtClean="0"/>
              <a:t>(</a:t>
            </a:r>
            <a:r>
              <a:rPr lang="en-IN" dirty="0" err="1" smtClean="0"/>
              <a:t>obj.add</a:t>
            </a:r>
            <a:r>
              <a:rPr lang="en-IN" dirty="0" smtClean="0"/>
              <a:t>(10</a:t>
            </a:r>
            <a:r>
              <a:rPr lang="en-IN" dirty="0"/>
              <a:t>, 20, 30</a:t>
            </a:r>
            <a:r>
              <a:rPr lang="en-IN" dirty="0" smtClean="0"/>
              <a:t>));</a:t>
            </a:r>
          </a:p>
          <a:p>
            <a:pPr marL="0" indent="0">
              <a:buNone/>
            </a:pPr>
            <a:r>
              <a:rPr lang="en-IN" dirty="0" smtClean="0"/>
              <a:t> </a:t>
            </a:r>
            <a:r>
              <a:rPr lang="en-IN" dirty="0"/>
              <a:t>} }</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368866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Runtime Polymorphism (or Dynamic polymorphism)</a:t>
            </a:r>
            <a:br>
              <a:rPr lang="en-US" b="1" dirty="0"/>
            </a:br>
            <a:endParaRPr lang="en-IN" dirty="0"/>
          </a:p>
        </p:txBody>
      </p:sp>
      <p:sp>
        <p:nvSpPr>
          <p:cNvPr id="3" name="Content Placeholder 2"/>
          <p:cNvSpPr>
            <a:spLocks noGrp="1"/>
          </p:cNvSpPr>
          <p:nvPr>
            <p:ph idx="1"/>
          </p:nvPr>
        </p:nvSpPr>
        <p:spPr/>
        <p:txBody>
          <a:bodyPr/>
          <a:lstStyle/>
          <a:p>
            <a:r>
              <a:rPr lang="en-US" dirty="0"/>
              <a:t>It is also known as Dynamic Method Dispatch. Dynamic polymorphism is a process in which a call to an overridden method is resolved at runtime, </a:t>
            </a:r>
            <a:r>
              <a:rPr lang="en-US" dirty="0" err="1"/>
              <a:t>thats</a:t>
            </a:r>
            <a:r>
              <a:rPr lang="en-US" dirty="0"/>
              <a:t> why it is called runtime polymorphism.</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217811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In this example we have two classes ABC and XYZ. ABC is a parent class and XYZ is a child class. The child class is overriding the method </a:t>
            </a:r>
            <a:r>
              <a:rPr lang="en-US" sz="1800" dirty="0" err="1"/>
              <a:t>myMethod</a:t>
            </a:r>
            <a:r>
              <a:rPr lang="en-US" sz="1800" dirty="0"/>
              <a:t>() of parent class. In this example we have child class object assigned to the parent class reference so in order to determine which method would be called, the type of the object would be determined at run-time. </a:t>
            </a:r>
            <a:endParaRPr lang="en-IN" sz="1800" dirty="0"/>
          </a:p>
        </p:txBody>
      </p:sp>
      <p:sp>
        <p:nvSpPr>
          <p:cNvPr id="3" name="Content Placeholder 2"/>
          <p:cNvSpPr>
            <a:spLocks noGrp="1"/>
          </p:cNvSpPr>
          <p:nvPr>
            <p:ph idx="1"/>
          </p:nvPr>
        </p:nvSpPr>
        <p:spPr/>
        <p:txBody>
          <a:bodyPr>
            <a:normAutofit lnSpcReduction="10000"/>
          </a:bodyPr>
          <a:lstStyle/>
          <a:p>
            <a:r>
              <a:rPr lang="en-IN" sz="2000" dirty="0"/>
              <a:t>class </a:t>
            </a:r>
            <a:r>
              <a:rPr lang="en-IN" sz="2000" dirty="0" smtClean="0"/>
              <a:t>ABC</a:t>
            </a:r>
          </a:p>
          <a:p>
            <a:r>
              <a:rPr lang="en-IN" sz="2000" dirty="0" smtClean="0"/>
              <a:t>{</a:t>
            </a:r>
          </a:p>
          <a:p>
            <a:r>
              <a:rPr lang="en-IN" sz="2000" dirty="0" smtClean="0"/>
              <a:t> </a:t>
            </a:r>
            <a:r>
              <a:rPr lang="en-IN" sz="2000" dirty="0"/>
              <a:t>public void </a:t>
            </a:r>
            <a:r>
              <a:rPr lang="en-IN" sz="2000" dirty="0" err="1"/>
              <a:t>myMethod</a:t>
            </a:r>
            <a:r>
              <a:rPr lang="en-IN" sz="2000" dirty="0" smtClean="0"/>
              <a:t>()</a:t>
            </a:r>
          </a:p>
          <a:p>
            <a:r>
              <a:rPr lang="en-IN" sz="2000" dirty="0" smtClean="0"/>
              <a:t>{ </a:t>
            </a:r>
          </a:p>
          <a:p>
            <a:r>
              <a:rPr lang="en-IN" sz="2000" dirty="0" err="1" smtClean="0"/>
              <a:t>System.out.println</a:t>
            </a:r>
            <a:r>
              <a:rPr lang="en-IN" sz="2000" dirty="0"/>
              <a:t>("Overridden Method</a:t>
            </a:r>
            <a:r>
              <a:rPr lang="en-IN" sz="2000" dirty="0" smtClean="0"/>
              <a:t>");</a:t>
            </a:r>
          </a:p>
          <a:p>
            <a:r>
              <a:rPr lang="en-IN" sz="2000" dirty="0" smtClean="0"/>
              <a:t> </a:t>
            </a:r>
            <a:r>
              <a:rPr lang="en-IN" sz="2000" dirty="0"/>
              <a:t>} } </a:t>
            </a:r>
            <a:endParaRPr lang="en-IN" sz="2000" dirty="0" smtClean="0"/>
          </a:p>
          <a:p>
            <a:r>
              <a:rPr lang="en-IN" sz="2000" dirty="0" smtClean="0"/>
              <a:t>public </a:t>
            </a:r>
            <a:r>
              <a:rPr lang="en-IN" sz="2000" dirty="0"/>
              <a:t>class XYZ extends ABC{ </a:t>
            </a:r>
            <a:endParaRPr lang="en-IN" sz="2000" dirty="0" smtClean="0"/>
          </a:p>
          <a:p>
            <a:r>
              <a:rPr lang="en-IN" sz="2000" dirty="0" smtClean="0"/>
              <a:t>public </a:t>
            </a:r>
            <a:r>
              <a:rPr lang="en-IN" sz="2000" dirty="0"/>
              <a:t>void </a:t>
            </a:r>
            <a:r>
              <a:rPr lang="en-IN" sz="2000" dirty="0" err="1"/>
              <a:t>myMethod</a:t>
            </a:r>
            <a:r>
              <a:rPr lang="en-IN" sz="2000" dirty="0" smtClean="0"/>
              <a:t>()</a:t>
            </a:r>
          </a:p>
          <a:p>
            <a:r>
              <a:rPr lang="en-IN" sz="2000" dirty="0" smtClean="0"/>
              <a:t>{ </a:t>
            </a:r>
            <a:r>
              <a:rPr lang="en-IN" sz="2000" dirty="0" err="1"/>
              <a:t>System.out.println</a:t>
            </a:r>
            <a:r>
              <a:rPr lang="en-IN" sz="2000" dirty="0"/>
              <a:t>("Overriding Method</a:t>
            </a:r>
            <a:r>
              <a:rPr lang="en-IN" sz="2000" dirty="0" smtClean="0"/>
              <a:t>");</a:t>
            </a:r>
          </a:p>
          <a:p>
            <a:r>
              <a:rPr lang="en-IN" sz="2000" dirty="0" smtClean="0"/>
              <a:t> </a:t>
            </a:r>
            <a:r>
              <a:rPr lang="en-IN" sz="2000" dirty="0"/>
              <a:t>} public static void main(String </a:t>
            </a:r>
            <a:r>
              <a:rPr lang="en-IN" sz="2000" dirty="0" err="1"/>
              <a:t>args</a:t>
            </a:r>
            <a:r>
              <a:rPr lang="en-IN" sz="2000" dirty="0" smtClean="0"/>
              <a:t>[])</a:t>
            </a:r>
          </a:p>
          <a:p>
            <a:r>
              <a:rPr lang="en-IN" sz="2000" dirty="0" smtClean="0"/>
              <a:t>{</a:t>
            </a:r>
          </a:p>
          <a:p>
            <a:r>
              <a:rPr lang="en-IN" sz="2000" dirty="0" smtClean="0"/>
              <a:t> ABC </a:t>
            </a:r>
            <a:r>
              <a:rPr lang="en-IN" sz="2000" dirty="0" err="1"/>
              <a:t>obj</a:t>
            </a:r>
            <a:r>
              <a:rPr lang="en-IN" sz="2000" dirty="0"/>
              <a:t> = new XYZ(); </a:t>
            </a:r>
            <a:r>
              <a:rPr lang="en-IN" sz="2000" dirty="0" err="1"/>
              <a:t>obj.myMethod</a:t>
            </a:r>
            <a:r>
              <a:rPr lang="en-IN" sz="2000" dirty="0" smtClean="0"/>
              <a:t>();</a:t>
            </a:r>
          </a:p>
          <a:p>
            <a:r>
              <a:rPr lang="en-IN" sz="2000" dirty="0" smtClean="0"/>
              <a:t> </a:t>
            </a:r>
            <a:r>
              <a:rPr lang="en-IN" sz="2000" dirty="0"/>
              <a:t>} }</a:t>
            </a:r>
            <a:endParaRPr lang="en-IN" sz="2000"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98683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normAutofit fontScale="90000"/>
          </a:bodyPr>
          <a:lstStyle/>
          <a:p>
            <a:r>
              <a:rPr lang="en-US" b="1" dirty="0" smtClean="0">
                <a:hlinkClick r:id="rId2"/>
              </a:rPr>
              <a:t>Object Oriented Programming Features</a:t>
            </a:r>
            <a:r>
              <a:rPr lang="en-US" dirty="0" smtClean="0"/>
              <a:t/>
            </a:r>
            <a:br>
              <a:rPr lang="en-US" dirty="0" smtClean="0"/>
            </a:br>
            <a:endParaRPr lang="en-IN" dirty="0"/>
          </a:p>
        </p:txBody>
      </p:sp>
      <p:sp>
        <p:nvSpPr>
          <p:cNvPr id="3" name="Content Placeholder 2"/>
          <p:cNvSpPr>
            <a:spLocks noGrp="1"/>
          </p:cNvSpPr>
          <p:nvPr>
            <p:ph idx="1"/>
          </p:nvPr>
        </p:nvSpPr>
        <p:spPr>
          <a:xfrm>
            <a:off x="467544" y="1988840"/>
            <a:ext cx="8229600" cy="4525963"/>
          </a:xfrm>
        </p:spPr>
        <p:txBody>
          <a:bodyPr/>
          <a:lstStyle/>
          <a:p>
            <a:pPr lvl="1"/>
            <a:endParaRPr lang="en-US" b="1" dirty="0" smtClean="0">
              <a:hlinkClick r:id="rId3"/>
            </a:endParaRPr>
          </a:p>
          <a:p>
            <a:pPr lvl="1"/>
            <a:r>
              <a:rPr lang="en-US" b="1" dirty="0" smtClean="0">
                <a:hlinkClick r:id="rId4"/>
              </a:rPr>
              <a:t>Inheritance</a:t>
            </a:r>
            <a:endParaRPr lang="en-US" dirty="0" smtClean="0"/>
          </a:p>
          <a:p>
            <a:pPr lvl="1"/>
            <a:r>
              <a:rPr lang="en-US" b="1" dirty="0" smtClean="0">
                <a:hlinkClick r:id="rId5"/>
              </a:rPr>
              <a:t>Polymorphism</a:t>
            </a:r>
            <a:endParaRPr lang="en-US" dirty="0" smtClean="0"/>
          </a:p>
          <a:p>
            <a:pPr lvl="1"/>
            <a:r>
              <a:rPr lang="en-US" b="1" dirty="0" smtClean="0">
                <a:hlinkClick r:id="rId3"/>
              </a:rPr>
              <a:t>Abstraction</a:t>
            </a:r>
            <a:endParaRPr lang="en-US" dirty="0" smtClean="0"/>
          </a:p>
          <a:p>
            <a:pPr lvl="1"/>
            <a:r>
              <a:rPr lang="en-US" b="1" dirty="0" smtClean="0">
                <a:hlinkClick r:id="rId6"/>
              </a:rPr>
              <a:t>Encapsulation</a:t>
            </a:r>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72821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2936"/>
            <a:ext cx="8229600" cy="1143000"/>
          </a:xfrm>
        </p:spPr>
        <p:txBody>
          <a:bodyPr/>
          <a:lstStyle/>
          <a:p>
            <a:r>
              <a:rPr lang="en-IN" dirty="0" smtClean="0"/>
              <a:t>Inheritance</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40753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r>
              <a:rPr lang="en-US" dirty="0"/>
              <a:t> Inheritance provided mechanism that allowed </a:t>
            </a:r>
            <a:r>
              <a:rPr lang="en-US" b="1" dirty="0"/>
              <a:t>a class to inherit property of another class</a:t>
            </a:r>
            <a:r>
              <a:rPr lang="en-US" dirty="0"/>
              <a:t>. When a Class extends another class it inherits all non-private members including fields and methods. Inheritance in Java can be best understood in terms of Parent and Child relationship, also known as </a:t>
            </a:r>
            <a:r>
              <a:rPr lang="en-US" b="1" dirty="0"/>
              <a:t>Super class</a:t>
            </a:r>
            <a:r>
              <a:rPr lang="en-US" dirty="0"/>
              <a:t>(Parent) and </a:t>
            </a:r>
            <a:r>
              <a:rPr lang="en-US" b="1" dirty="0"/>
              <a:t>Sub class</a:t>
            </a:r>
            <a:r>
              <a:rPr lang="en-US" dirty="0"/>
              <a:t>(child) in Java language.</a:t>
            </a:r>
            <a:endParaRPr lang="en-IN" dirty="0"/>
          </a:p>
        </p:txBody>
      </p:sp>
      <p:sp>
        <p:nvSpPr>
          <p:cNvPr id="3" name="Footer Placeholder 2"/>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93438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Inheritance defines </a:t>
            </a:r>
            <a:r>
              <a:rPr lang="en-US" b="1" dirty="0"/>
              <a:t>is-a</a:t>
            </a:r>
            <a:r>
              <a:rPr lang="en-US" dirty="0"/>
              <a:t> relationship between a Super class and its Sub class. </a:t>
            </a:r>
            <a:r>
              <a:rPr lang="en-US" dirty="0" smtClean="0"/>
              <a:t>extends</a:t>
            </a:r>
            <a:r>
              <a:rPr lang="en-US" dirty="0"/>
              <a:t> and </a:t>
            </a:r>
            <a:r>
              <a:rPr lang="en-US" dirty="0" smtClean="0"/>
              <a:t>implements</a:t>
            </a:r>
            <a:r>
              <a:rPr lang="en-US" dirty="0"/>
              <a:t> keywords are used to describe inheritance in Java</a:t>
            </a:r>
            <a:r>
              <a:rPr lang="en-US" dirty="0" smtClean="0"/>
              <a:t>.</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41707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endParaRPr lang="en-IN" dirty="0"/>
          </a:p>
        </p:txBody>
      </p:sp>
      <p:sp>
        <p:nvSpPr>
          <p:cNvPr id="3" name="Content Placeholder 2"/>
          <p:cNvSpPr>
            <a:spLocks noGrp="1"/>
          </p:cNvSpPr>
          <p:nvPr>
            <p:ph idx="1"/>
          </p:nvPr>
        </p:nvSpPr>
        <p:spPr/>
        <p:txBody>
          <a:bodyPr>
            <a:normAutofit fontScale="85000" lnSpcReduction="20000"/>
          </a:bodyPr>
          <a:lstStyle/>
          <a:p>
            <a:r>
              <a:rPr lang="en-US" dirty="0"/>
              <a:t>class</a:t>
            </a:r>
            <a:r>
              <a:rPr lang="en-US" dirty="0" smtClean="0"/>
              <a:t> Vehicle</a:t>
            </a:r>
          </a:p>
          <a:p>
            <a:r>
              <a:rPr lang="en-US" dirty="0" smtClean="0"/>
              <a:t>{ ......</a:t>
            </a:r>
          </a:p>
          <a:p>
            <a:r>
              <a:rPr lang="en-US" dirty="0" smtClean="0"/>
              <a:t> </a:t>
            </a:r>
            <a:r>
              <a:rPr lang="en-US" dirty="0"/>
              <a:t>}</a:t>
            </a:r>
            <a:r>
              <a:rPr lang="en-US" dirty="0" smtClean="0"/>
              <a:t> </a:t>
            </a:r>
          </a:p>
          <a:p>
            <a:r>
              <a:rPr lang="en-US" dirty="0" smtClean="0"/>
              <a:t>class Car </a:t>
            </a:r>
            <a:r>
              <a:rPr lang="en-US" dirty="0"/>
              <a:t>extends</a:t>
            </a:r>
            <a:r>
              <a:rPr lang="en-US" dirty="0" smtClean="0"/>
              <a:t> Vehicle </a:t>
            </a:r>
          </a:p>
          <a:p>
            <a:r>
              <a:rPr lang="en-US" dirty="0" smtClean="0"/>
              <a:t>{ </a:t>
            </a:r>
            <a:r>
              <a:rPr lang="en-US" dirty="0"/>
              <a:t>.......</a:t>
            </a:r>
            <a:r>
              <a:rPr lang="en-US" dirty="0" smtClean="0"/>
              <a:t> </a:t>
            </a:r>
            <a:r>
              <a:rPr lang="en-US" dirty="0"/>
              <a:t>//extends the property of vehicle class</a:t>
            </a:r>
            <a:r>
              <a:rPr lang="en-US" dirty="0" smtClean="0"/>
              <a:t>.</a:t>
            </a:r>
          </a:p>
          <a:p>
            <a:r>
              <a:rPr lang="en-US" dirty="0" smtClean="0"/>
              <a:t> }</a:t>
            </a:r>
          </a:p>
          <a:p>
            <a:r>
              <a:rPr lang="en-US" dirty="0"/>
              <a:t>Now based on above example. In OOPs term we can say that,</a:t>
            </a:r>
          </a:p>
          <a:p>
            <a:r>
              <a:rPr lang="en-US" b="1" dirty="0"/>
              <a:t>Vehicle</a:t>
            </a:r>
            <a:r>
              <a:rPr lang="en-US" dirty="0"/>
              <a:t> is super class of </a:t>
            </a:r>
            <a:r>
              <a:rPr lang="en-US" b="1" dirty="0"/>
              <a:t>Car</a:t>
            </a:r>
            <a:r>
              <a:rPr lang="en-US" dirty="0"/>
              <a:t>.</a:t>
            </a:r>
          </a:p>
          <a:p>
            <a:r>
              <a:rPr lang="en-US" b="1" dirty="0"/>
              <a:t>Car</a:t>
            </a:r>
            <a:r>
              <a:rPr lang="en-US" dirty="0"/>
              <a:t> is sub class of </a:t>
            </a:r>
            <a:r>
              <a:rPr lang="en-US" b="1" dirty="0"/>
              <a:t>Vehicle</a:t>
            </a:r>
            <a:r>
              <a:rPr lang="en-US" dirty="0"/>
              <a:t>.</a:t>
            </a:r>
          </a:p>
          <a:p>
            <a:r>
              <a:rPr lang="en-US" dirty="0"/>
              <a:t>Car IS-A Vehicle.</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45069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Purpose of Inheritance</a:t>
            </a:r>
            <a:br>
              <a:rPr lang="en-IN" b="1" dirty="0"/>
            </a:br>
            <a:endParaRPr lang="en-IN" dirty="0"/>
          </a:p>
        </p:txBody>
      </p:sp>
      <p:sp>
        <p:nvSpPr>
          <p:cNvPr id="3" name="Content Placeholder 2"/>
          <p:cNvSpPr>
            <a:spLocks noGrp="1"/>
          </p:cNvSpPr>
          <p:nvPr>
            <p:ph idx="1"/>
          </p:nvPr>
        </p:nvSpPr>
        <p:spPr/>
        <p:txBody>
          <a:bodyPr/>
          <a:lstStyle/>
          <a:p>
            <a:r>
              <a:rPr lang="en-US" dirty="0"/>
              <a:t>It promotes the code </a:t>
            </a:r>
            <a:r>
              <a:rPr lang="en-US" dirty="0" err="1"/>
              <a:t>reusabilty</a:t>
            </a:r>
            <a:r>
              <a:rPr lang="en-US" dirty="0"/>
              <a:t> </a:t>
            </a:r>
            <a:r>
              <a:rPr lang="en-US" dirty="0" err="1"/>
              <a:t>i.e</a:t>
            </a:r>
            <a:r>
              <a:rPr lang="en-US" dirty="0"/>
              <a:t> the same methods and variables which are defined in a parent/super/base class can be used in the child/sub/derived class.</a:t>
            </a:r>
          </a:p>
          <a:p>
            <a:r>
              <a:rPr lang="en-US" dirty="0"/>
              <a:t>It promotes polymorphism by allowing method overriding.</a:t>
            </a:r>
          </a:p>
          <a:p>
            <a:r>
              <a:rPr lang="en-US" dirty="0" smtClean="0"/>
              <a:t/>
            </a:r>
            <a:br>
              <a:rPr lang="en-US" dirty="0" smtClean="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52443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1393</Words>
  <Application>Microsoft Office PowerPoint</Application>
  <PresentationFormat>On-screen Show (4:3)</PresentationFormat>
  <Paragraphs>288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Java Overriding and Java Overloading </vt:lpstr>
      <vt:lpstr>PowerPoint Presentation</vt:lpstr>
      <vt:lpstr>OOPS Features</vt:lpstr>
      <vt:lpstr>Object Oriented Programming Features </vt:lpstr>
      <vt:lpstr>Inheritance</vt:lpstr>
      <vt:lpstr>PowerPoint Presentation</vt:lpstr>
      <vt:lpstr>PowerPoint Presentation</vt:lpstr>
      <vt:lpstr>eg</vt:lpstr>
      <vt:lpstr>Purpose of Inheritance </vt:lpstr>
      <vt:lpstr>Disadvantages of Inheritance </vt:lpstr>
      <vt:lpstr>Example program</vt:lpstr>
      <vt:lpstr>Types of Inheritance </vt:lpstr>
      <vt:lpstr>Why multiple inheritance is not supported in Java </vt:lpstr>
      <vt:lpstr>super keyword </vt:lpstr>
      <vt:lpstr>Example of Child class refering Parent class methods using super keyword </vt:lpstr>
      <vt:lpstr>Example of Child class calling Parent class constructor using super keyword </vt:lpstr>
      <vt:lpstr>PowerPoint Presentation</vt:lpstr>
      <vt:lpstr>Example </vt:lpstr>
      <vt:lpstr>Will this run?</vt:lpstr>
      <vt:lpstr>PowerPoint Presentation</vt:lpstr>
      <vt:lpstr>Polymorphism </vt:lpstr>
      <vt:lpstr>What is polymorphism</vt:lpstr>
      <vt:lpstr>PowerPoint Presentation</vt:lpstr>
      <vt:lpstr>Think of a superclass called Animal that has a method called animalSound(). Subclasses of Animals could be Pigs, Cats, Dogs, Birds - And they also have their own implementation of an animal sound (the pig oinks, and the cat meows, etc.) </vt:lpstr>
      <vt:lpstr>Now we can create Pig and Dog objects and call the animalSound() method on both of them:</vt:lpstr>
      <vt:lpstr> Why And When To Use "Inheritance" and "Polymorphism"? </vt:lpstr>
      <vt:lpstr>Types of Polymorphism in Java </vt:lpstr>
      <vt:lpstr> There are two types of polymorphism in java:</vt:lpstr>
      <vt:lpstr>Compile time Polymorphism (or Static polymorphism) </vt:lpstr>
      <vt:lpstr>PowerPoint Presentation</vt:lpstr>
      <vt:lpstr>Example of Static polymorphism</vt:lpstr>
      <vt:lpstr>Runtime Polymorphism (or Dynamic polymorphism) </vt:lpstr>
      <vt:lpstr>In this example we have two classes ABC and XYZ. ABC is a parent class and XYZ is a child class. The child class is overriding the method myMethod() of parent class. In this example we have child class object assigned to the parent class reference so in order to determine which method would be called, the type of the object would be determined at run-time.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Features</dc:title>
  <dc:creator>admin</dc:creator>
  <cp:lastModifiedBy>admin</cp:lastModifiedBy>
  <cp:revision>16</cp:revision>
  <dcterms:created xsi:type="dcterms:W3CDTF">2019-05-17T06:48:44Z</dcterms:created>
  <dcterms:modified xsi:type="dcterms:W3CDTF">2019-05-20T04:19:11Z</dcterms:modified>
</cp:coreProperties>
</file>