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95" r:id="rId17"/>
    <p:sldId id="296" r:id="rId18"/>
    <p:sldId id="297" r:id="rId19"/>
    <p:sldId id="298" r:id="rId20"/>
    <p:sldId id="299" r:id="rId21"/>
    <p:sldId id="300" r:id="rId22"/>
    <p:sldId id="301" r:id="rId23"/>
    <p:sldId id="302" r:id="rId24"/>
    <p:sldId id="303" r:id="rId25"/>
    <p:sldId id="304" r:id="rId26"/>
    <p:sldId id="305" r:id="rId27"/>
    <p:sldId id="306" r:id="rId28"/>
    <p:sldId id="307" r:id="rId29"/>
    <p:sldId id="274" r:id="rId30"/>
    <p:sldId id="275" r:id="rId31"/>
    <p:sldId id="277" r:id="rId32"/>
    <p:sldId id="278" r:id="rId33"/>
    <p:sldId id="279" r:id="rId34"/>
    <p:sldId id="280" r:id="rId35"/>
    <p:sldId id="281" r:id="rId36"/>
    <p:sldId id="282" r:id="rId37"/>
    <p:sldId id="283" r:id="rId38"/>
    <p:sldId id="284" r:id="rId39"/>
    <p:sldId id="285" r:id="rId40"/>
    <p:sldId id="293" r:id="rId41"/>
    <p:sldId id="294" r:id="rId42"/>
    <p:sldId id="286" r:id="rId43"/>
    <p:sldId id="287" r:id="rId44"/>
    <p:sldId id="288" r:id="rId45"/>
    <p:sldId id="289" r:id="rId46"/>
    <p:sldId id="290" r:id="rId47"/>
    <p:sldId id="291" r:id="rId48"/>
    <p:sldId id="292"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55" autoAdjust="0"/>
    <p:restoredTop sz="94660"/>
  </p:normalViewPr>
  <p:slideViewPr>
    <p:cSldViewPr>
      <p:cViewPr varScale="1">
        <p:scale>
          <a:sx n="87" d="100"/>
          <a:sy n="87" d="100"/>
        </p:scale>
        <p:origin x="-122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F827ECB-AA86-4137-8A2A-BA6190A4C53A}" type="datetimeFigureOut">
              <a:rPr lang="en-IN" smtClean="0"/>
              <a:t>17-05-2019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428E95-2FE9-46AE-B9C9-9B8D306C9086}" type="slidenum">
              <a:rPr lang="en-IN" smtClean="0"/>
              <a:t>‹#›</a:t>
            </a:fld>
            <a:endParaRPr lang="en-IN"/>
          </a:p>
        </p:txBody>
      </p:sp>
    </p:spTree>
    <p:extLst>
      <p:ext uri="{BB962C8B-B14F-4D97-AF65-F5344CB8AC3E}">
        <p14:creationId xmlns:p14="http://schemas.microsoft.com/office/powerpoint/2010/main" val="2667668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F827ECB-AA86-4137-8A2A-BA6190A4C53A}" type="datetimeFigureOut">
              <a:rPr lang="en-IN" smtClean="0"/>
              <a:t>17-05-2019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428E95-2FE9-46AE-B9C9-9B8D306C9086}" type="slidenum">
              <a:rPr lang="en-IN" smtClean="0"/>
              <a:t>‹#›</a:t>
            </a:fld>
            <a:endParaRPr lang="en-IN"/>
          </a:p>
        </p:txBody>
      </p:sp>
    </p:spTree>
    <p:extLst>
      <p:ext uri="{BB962C8B-B14F-4D97-AF65-F5344CB8AC3E}">
        <p14:creationId xmlns:p14="http://schemas.microsoft.com/office/powerpoint/2010/main" val="1121468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F827ECB-AA86-4137-8A2A-BA6190A4C53A}" type="datetimeFigureOut">
              <a:rPr lang="en-IN" smtClean="0"/>
              <a:t>17-05-2019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428E95-2FE9-46AE-B9C9-9B8D306C9086}" type="slidenum">
              <a:rPr lang="en-IN" smtClean="0"/>
              <a:t>‹#›</a:t>
            </a:fld>
            <a:endParaRPr lang="en-IN"/>
          </a:p>
        </p:txBody>
      </p:sp>
    </p:spTree>
    <p:extLst>
      <p:ext uri="{BB962C8B-B14F-4D97-AF65-F5344CB8AC3E}">
        <p14:creationId xmlns:p14="http://schemas.microsoft.com/office/powerpoint/2010/main" val="234659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F827ECB-AA86-4137-8A2A-BA6190A4C53A}" type="datetimeFigureOut">
              <a:rPr lang="en-IN" smtClean="0"/>
              <a:t>17-05-2019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428E95-2FE9-46AE-B9C9-9B8D306C9086}" type="slidenum">
              <a:rPr lang="en-IN" smtClean="0"/>
              <a:t>‹#›</a:t>
            </a:fld>
            <a:endParaRPr lang="en-IN"/>
          </a:p>
        </p:txBody>
      </p:sp>
    </p:spTree>
    <p:extLst>
      <p:ext uri="{BB962C8B-B14F-4D97-AF65-F5344CB8AC3E}">
        <p14:creationId xmlns:p14="http://schemas.microsoft.com/office/powerpoint/2010/main" val="2652635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827ECB-AA86-4137-8A2A-BA6190A4C53A}" type="datetimeFigureOut">
              <a:rPr lang="en-IN" smtClean="0"/>
              <a:t>17-05-2019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428E95-2FE9-46AE-B9C9-9B8D306C9086}" type="slidenum">
              <a:rPr lang="en-IN" smtClean="0"/>
              <a:t>‹#›</a:t>
            </a:fld>
            <a:endParaRPr lang="en-IN"/>
          </a:p>
        </p:txBody>
      </p:sp>
    </p:spTree>
    <p:extLst>
      <p:ext uri="{BB962C8B-B14F-4D97-AF65-F5344CB8AC3E}">
        <p14:creationId xmlns:p14="http://schemas.microsoft.com/office/powerpoint/2010/main" val="1957123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F827ECB-AA86-4137-8A2A-BA6190A4C53A}" type="datetimeFigureOut">
              <a:rPr lang="en-IN" smtClean="0"/>
              <a:t>17-05-2019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428E95-2FE9-46AE-B9C9-9B8D306C9086}" type="slidenum">
              <a:rPr lang="en-IN" smtClean="0"/>
              <a:t>‹#›</a:t>
            </a:fld>
            <a:endParaRPr lang="en-IN"/>
          </a:p>
        </p:txBody>
      </p:sp>
    </p:spTree>
    <p:extLst>
      <p:ext uri="{BB962C8B-B14F-4D97-AF65-F5344CB8AC3E}">
        <p14:creationId xmlns:p14="http://schemas.microsoft.com/office/powerpoint/2010/main" val="3808584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F827ECB-AA86-4137-8A2A-BA6190A4C53A}" type="datetimeFigureOut">
              <a:rPr lang="en-IN" smtClean="0"/>
              <a:t>17-05-2019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428E95-2FE9-46AE-B9C9-9B8D306C9086}" type="slidenum">
              <a:rPr lang="en-IN" smtClean="0"/>
              <a:t>‹#›</a:t>
            </a:fld>
            <a:endParaRPr lang="en-IN"/>
          </a:p>
        </p:txBody>
      </p:sp>
    </p:spTree>
    <p:extLst>
      <p:ext uri="{BB962C8B-B14F-4D97-AF65-F5344CB8AC3E}">
        <p14:creationId xmlns:p14="http://schemas.microsoft.com/office/powerpoint/2010/main" val="3542417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F827ECB-AA86-4137-8A2A-BA6190A4C53A}" type="datetimeFigureOut">
              <a:rPr lang="en-IN" smtClean="0"/>
              <a:t>17-05-2019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5428E95-2FE9-46AE-B9C9-9B8D306C9086}" type="slidenum">
              <a:rPr lang="en-IN" smtClean="0"/>
              <a:t>‹#›</a:t>
            </a:fld>
            <a:endParaRPr lang="en-IN"/>
          </a:p>
        </p:txBody>
      </p:sp>
    </p:spTree>
    <p:extLst>
      <p:ext uri="{BB962C8B-B14F-4D97-AF65-F5344CB8AC3E}">
        <p14:creationId xmlns:p14="http://schemas.microsoft.com/office/powerpoint/2010/main" val="3488857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827ECB-AA86-4137-8A2A-BA6190A4C53A}" type="datetimeFigureOut">
              <a:rPr lang="en-IN" smtClean="0"/>
              <a:t>17-05-2019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5428E95-2FE9-46AE-B9C9-9B8D306C9086}" type="slidenum">
              <a:rPr lang="en-IN" smtClean="0"/>
              <a:t>‹#›</a:t>
            </a:fld>
            <a:endParaRPr lang="en-IN"/>
          </a:p>
        </p:txBody>
      </p:sp>
    </p:spTree>
    <p:extLst>
      <p:ext uri="{BB962C8B-B14F-4D97-AF65-F5344CB8AC3E}">
        <p14:creationId xmlns:p14="http://schemas.microsoft.com/office/powerpoint/2010/main" val="4144416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827ECB-AA86-4137-8A2A-BA6190A4C53A}" type="datetimeFigureOut">
              <a:rPr lang="en-IN" smtClean="0"/>
              <a:t>17-05-2019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428E95-2FE9-46AE-B9C9-9B8D306C9086}" type="slidenum">
              <a:rPr lang="en-IN" smtClean="0"/>
              <a:t>‹#›</a:t>
            </a:fld>
            <a:endParaRPr lang="en-IN"/>
          </a:p>
        </p:txBody>
      </p:sp>
    </p:spTree>
    <p:extLst>
      <p:ext uri="{BB962C8B-B14F-4D97-AF65-F5344CB8AC3E}">
        <p14:creationId xmlns:p14="http://schemas.microsoft.com/office/powerpoint/2010/main" val="1285938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827ECB-AA86-4137-8A2A-BA6190A4C53A}" type="datetimeFigureOut">
              <a:rPr lang="en-IN" smtClean="0"/>
              <a:t>17-05-2019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428E95-2FE9-46AE-B9C9-9B8D306C9086}" type="slidenum">
              <a:rPr lang="en-IN" smtClean="0"/>
              <a:t>‹#›</a:t>
            </a:fld>
            <a:endParaRPr lang="en-IN"/>
          </a:p>
        </p:txBody>
      </p:sp>
    </p:spTree>
    <p:extLst>
      <p:ext uri="{BB962C8B-B14F-4D97-AF65-F5344CB8AC3E}">
        <p14:creationId xmlns:p14="http://schemas.microsoft.com/office/powerpoint/2010/main" val="2323126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827ECB-AA86-4137-8A2A-BA6190A4C53A}" type="datetimeFigureOut">
              <a:rPr lang="en-IN" smtClean="0"/>
              <a:t>17-05-2019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428E95-2FE9-46AE-B9C9-9B8D306C9086}" type="slidenum">
              <a:rPr lang="en-IN" smtClean="0"/>
              <a:t>‹#›</a:t>
            </a:fld>
            <a:endParaRPr lang="en-IN"/>
          </a:p>
        </p:txBody>
      </p:sp>
    </p:spTree>
    <p:extLst>
      <p:ext uri="{BB962C8B-B14F-4D97-AF65-F5344CB8AC3E}">
        <p14:creationId xmlns:p14="http://schemas.microsoft.com/office/powerpoint/2010/main" val="17109074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beginnersbook.com/2014/01/default-constructor-java-example/"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beginnersbook.com/2014/01/parameterized-constructor-in-java-example/"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hyperlink" Target="https://beginnersbook.com/2013/04/oops-concepts/#7" TargetMode="External"/><Relationship Id="rId3" Type="http://schemas.openxmlformats.org/officeDocument/2006/relationships/hyperlink" Target="https://beginnersbook.com/2013/04/oops-concepts/#2" TargetMode="External"/><Relationship Id="rId7" Type="http://schemas.openxmlformats.org/officeDocument/2006/relationships/hyperlink" Target="https://beginnersbook.com/2013/04/oops-concepts/#6" TargetMode="External"/><Relationship Id="rId2" Type="http://schemas.openxmlformats.org/officeDocument/2006/relationships/hyperlink" Target="https://beginnersbook.com/2013/04/oops-concepts/#1" TargetMode="External"/><Relationship Id="rId1" Type="http://schemas.openxmlformats.org/officeDocument/2006/relationships/slideLayout" Target="../slideLayouts/slideLayout2.xml"/><Relationship Id="rId6" Type="http://schemas.openxmlformats.org/officeDocument/2006/relationships/hyperlink" Target="https://beginnersbook.com/2013/04/oops-concepts/#5" TargetMode="External"/><Relationship Id="rId11" Type="http://schemas.openxmlformats.org/officeDocument/2006/relationships/hyperlink" Target="https://beginnersbook.com/2013/04/oops-concepts/#10" TargetMode="External"/><Relationship Id="rId5" Type="http://schemas.openxmlformats.org/officeDocument/2006/relationships/hyperlink" Target="https://beginnersbook.com/2013/04/oops-concepts/#4" TargetMode="External"/><Relationship Id="rId10" Type="http://schemas.openxmlformats.org/officeDocument/2006/relationships/hyperlink" Target="https://beginnersbook.com/2013/04/oops-concepts/#9" TargetMode="External"/><Relationship Id="rId4" Type="http://schemas.openxmlformats.org/officeDocument/2006/relationships/hyperlink" Target="https://beginnersbook.com/2013/04/oops-concepts/#3" TargetMode="External"/><Relationship Id="rId9" Type="http://schemas.openxmlformats.org/officeDocument/2006/relationships/hyperlink" Target="https://beginnersbook.com/2013/04/oops-concepts/#8"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www.w3schools.com/java/java_inheritance.asp"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t>OOPs concepts in Java</a:t>
            </a:r>
            <a:br>
              <a:rPr lang="en-IN" b="1" dirty="0"/>
            </a:b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334442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US" b="1" dirty="0"/>
              <a:t>Understand the concept of Java Classes and Objects with an example.</a:t>
            </a:r>
          </a:p>
          <a:p>
            <a:r>
              <a:rPr lang="en-US" dirty="0"/>
              <a:t>Let's take an example of developing a pet management system, specially meant for dogs. You will need various information about the dogs like different breeds of the dogs, the age, size, etc.</a:t>
            </a:r>
          </a:p>
          <a:p>
            <a:r>
              <a:rPr lang="en-US" dirty="0"/>
              <a:t>Next, list out the common behaviors of these dogs like sleep, sit, eat, etc. So these will be the actions of our software objects.</a:t>
            </a:r>
            <a:endParaRPr lang="en-IN" dirty="0"/>
          </a:p>
        </p:txBody>
      </p:sp>
    </p:spTree>
    <p:extLst>
      <p:ext uri="{BB962C8B-B14F-4D97-AF65-F5344CB8AC3E}">
        <p14:creationId xmlns:p14="http://schemas.microsoft.com/office/powerpoint/2010/main" val="2357135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Class</a:t>
            </a:r>
            <a:r>
              <a:rPr lang="en-US" dirty="0"/>
              <a:t> - Dogs</a:t>
            </a:r>
          </a:p>
          <a:p>
            <a:r>
              <a:rPr lang="en-US" b="1" dirty="0"/>
              <a:t>Data members</a:t>
            </a:r>
            <a:r>
              <a:rPr lang="en-US" dirty="0"/>
              <a:t> or </a:t>
            </a:r>
            <a:r>
              <a:rPr lang="en-US" b="1" dirty="0"/>
              <a:t>objects</a:t>
            </a:r>
            <a:r>
              <a:rPr lang="en-US" dirty="0"/>
              <a:t>- size, age, color, breed, etc.</a:t>
            </a:r>
          </a:p>
          <a:p>
            <a:r>
              <a:rPr lang="en-US" b="1" dirty="0"/>
              <a:t>Methods</a:t>
            </a:r>
            <a:r>
              <a:rPr lang="en-US" dirty="0"/>
              <a:t>- eat, sleep, sit and run.</a:t>
            </a:r>
          </a:p>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2641" y="3933056"/>
            <a:ext cx="4010025" cy="2490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8113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764704"/>
            <a:ext cx="8229600" cy="5361459"/>
          </a:xfrm>
        </p:spPr>
        <p:txBody>
          <a:bodyPr/>
          <a:lstStyle/>
          <a:p>
            <a:r>
              <a:rPr lang="en-US" dirty="0"/>
              <a:t>Now, for different values of data members (breed size, age, and color) in Java class, you will get different dog objects</a:t>
            </a:r>
            <a:r>
              <a:rPr lang="en-US" dirty="0" smtClean="0"/>
              <a:t>.</a:t>
            </a:r>
          </a:p>
          <a:p>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348880"/>
            <a:ext cx="7553325"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9721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sz="1600"/>
          </a:p>
        </p:txBody>
      </p:sp>
      <p:sp>
        <p:nvSpPr>
          <p:cNvPr id="3" name="Content Placeholder 2"/>
          <p:cNvSpPr>
            <a:spLocks noGrp="1"/>
          </p:cNvSpPr>
          <p:nvPr>
            <p:ph idx="1"/>
          </p:nvPr>
        </p:nvSpPr>
        <p:spPr>
          <a:xfrm>
            <a:off x="467544" y="260648"/>
            <a:ext cx="8229600" cy="6192688"/>
          </a:xfrm>
        </p:spPr>
        <p:txBody>
          <a:bodyPr>
            <a:noAutofit/>
          </a:bodyPr>
          <a:lstStyle/>
          <a:p>
            <a:r>
              <a:rPr lang="en-IN" sz="1600" dirty="0" smtClean="0"/>
              <a:t>// Class Declaration public class Dog</a:t>
            </a:r>
          </a:p>
          <a:p>
            <a:r>
              <a:rPr lang="en-IN" sz="1600" dirty="0" smtClean="0"/>
              <a:t> { // Instance Variables </a:t>
            </a:r>
          </a:p>
          <a:p>
            <a:r>
              <a:rPr lang="en-IN" sz="1600" dirty="0" smtClean="0"/>
              <a:t>String breed;</a:t>
            </a:r>
          </a:p>
          <a:p>
            <a:r>
              <a:rPr lang="en-IN" sz="1600" dirty="0" smtClean="0"/>
              <a:t> String size; </a:t>
            </a:r>
          </a:p>
          <a:p>
            <a:r>
              <a:rPr lang="en-IN" sz="1600" dirty="0" err="1" smtClean="0"/>
              <a:t>int</a:t>
            </a:r>
            <a:r>
              <a:rPr lang="en-IN" sz="1600" dirty="0" smtClean="0"/>
              <a:t> age; </a:t>
            </a:r>
          </a:p>
          <a:p>
            <a:r>
              <a:rPr lang="en-IN" sz="1600" dirty="0" smtClean="0"/>
              <a:t>String </a:t>
            </a:r>
            <a:r>
              <a:rPr lang="en-IN" sz="1600" dirty="0" err="1" smtClean="0"/>
              <a:t>color</a:t>
            </a:r>
            <a:r>
              <a:rPr lang="en-IN" sz="1600" dirty="0" smtClean="0"/>
              <a:t>; </a:t>
            </a:r>
          </a:p>
          <a:p>
            <a:r>
              <a:rPr lang="en-IN" sz="1600" dirty="0" smtClean="0"/>
              <a:t>// method 1</a:t>
            </a:r>
          </a:p>
          <a:p>
            <a:r>
              <a:rPr lang="en-IN" sz="1600" dirty="0" smtClean="0"/>
              <a:t> public String </a:t>
            </a:r>
            <a:r>
              <a:rPr lang="en-IN" sz="1600" dirty="0" err="1" smtClean="0"/>
              <a:t>getInfo</a:t>
            </a:r>
            <a:r>
              <a:rPr lang="en-IN" sz="1600" dirty="0" smtClean="0"/>
              <a:t>()</a:t>
            </a:r>
          </a:p>
          <a:p>
            <a:r>
              <a:rPr lang="en-IN" sz="1600" dirty="0" smtClean="0"/>
              <a:t> { </a:t>
            </a:r>
          </a:p>
          <a:p>
            <a:r>
              <a:rPr lang="en-IN" sz="1600" dirty="0" smtClean="0"/>
              <a:t>return ("Breed is: "+breed+" Size is:"+size+" Age is:"+age+" </a:t>
            </a:r>
            <a:r>
              <a:rPr lang="en-IN" sz="1600" dirty="0" err="1" smtClean="0"/>
              <a:t>color</a:t>
            </a:r>
            <a:r>
              <a:rPr lang="en-IN" sz="1600" dirty="0" smtClean="0"/>
              <a:t> is: "+</a:t>
            </a:r>
            <a:r>
              <a:rPr lang="en-IN" sz="1600" dirty="0" err="1" smtClean="0"/>
              <a:t>color</a:t>
            </a:r>
            <a:r>
              <a:rPr lang="en-IN" sz="1600" dirty="0" smtClean="0"/>
              <a:t>);</a:t>
            </a:r>
          </a:p>
          <a:p>
            <a:r>
              <a:rPr lang="en-IN" sz="1600" dirty="0" smtClean="0"/>
              <a:t> }</a:t>
            </a:r>
          </a:p>
          <a:p>
            <a:r>
              <a:rPr lang="en-IN" sz="1600" dirty="0" smtClean="0"/>
              <a:t> public static void main(String[] </a:t>
            </a:r>
            <a:r>
              <a:rPr lang="en-IN" sz="1600" dirty="0" err="1" smtClean="0"/>
              <a:t>args</a:t>
            </a:r>
            <a:r>
              <a:rPr lang="en-IN" sz="1600" dirty="0" smtClean="0"/>
              <a:t>)</a:t>
            </a:r>
          </a:p>
          <a:p>
            <a:r>
              <a:rPr lang="en-IN" sz="1600" dirty="0" smtClean="0"/>
              <a:t> { </a:t>
            </a:r>
          </a:p>
          <a:p>
            <a:r>
              <a:rPr lang="en-IN" sz="1600" dirty="0" smtClean="0"/>
              <a:t>Dog </a:t>
            </a:r>
            <a:r>
              <a:rPr lang="en-IN" sz="1600" dirty="0" err="1" smtClean="0"/>
              <a:t>maltese</a:t>
            </a:r>
            <a:r>
              <a:rPr lang="en-IN" sz="1600" dirty="0" smtClean="0"/>
              <a:t> = new Dog(); </a:t>
            </a:r>
          </a:p>
          <a:p>
            <a:r>
              <a:rPr lang="en-IN" sz="1600" dirty="0" err="1" smtClean="0"/>
              <a:t>maltese.breed</a:t>
            </a:r>
            <a:r>
              <a:rPr lang="en-IN" sz="1600" dirty="0" smtClean="0"/>
              <a:t>="Maltese"; </a:t>
            </a:r>
          </a:p>
          <a:p>
            <a:r>
              <a:rPr lang="en-IN" sz="1600" dirty="0" err="1" smtClean="0"/>
              <a:t>maltese.size</a:t>
            </a:r>
            <a:r>
              <a:rPr lang="en-IN" sz="1600" dirty="0" smtClean="0"/>
              <a:t>="Small"; </a:t>
            </a:r>
          </a:p>
          <a:p>
            <a:r>
              <a:rPr lang="en-IN" sz="1600" dirty="0" err="1" smtClean="0"/>
              <a:t>maltese.age</a:t>
            </a:r>
            <a:r>
              <a:rPr lang="en-IN" sz="1600" dirty="0" smtClean="0"/>
              <a:t>=2; </a:t>
            </a:r>
          </a:p>
          <a:p>
            <a:r>
              <a:rPr lang="en-IN" sz="1600" dirty="0" err="1" smtClean="0"/>
              <a:t>maltese.color</a:t>
            </a:r>
            <a:r>
              <a:rPr lang="en-IN" sz="1600" dirty="0" smtClean="0"/>
              <a:t>="white"; </a:t>
            </a:r>
          </a:p>
          <a:p>
            <a:r>
              <a:rPr lang="en-IN" sz="1600" dirty="0" err="1" smtClean="0"/>
              <a:t>System.out.println</a:t>
            </a:r>
            <a:r>
              <a:rPr lang="en-IN" sz="1600" dirty="0" smtClean="0"/>
              <a:t>(</a:t>
            </a:r>
            <a:r>
              <a:rPr lang="en-IN" sz="1600" dirty="0" err="1" smtClean="0"/>
              <a:t>maltese.getInfo</a:t>
            </a:r>
            <a:r>
              <a:rPr lang="en-IN" sz="1600" dirty="0" smtClean="0"/>
              <a:t>()); </a:t>
            </a:r>
          </a:p>
          <a:p>
            <a:r>
              <a:rPr lang="en-IN" sz="1600" dirty="0" smtClean="0"/>
              <a:t>} </a:t>
            </a:r>
          </a:p>
          <a:p>
            <a:r>
              <a:rPr lang="en-IN" sz="1600" dirty="0" smtClean="0"/>
              <a:t>}</a:t>
            </a:r>
            <a:endParaRPr lang="en-IN" sz="1600" dirty="0"/>
          </a:p>
        </p:txBody>
      </p:sp>
    </p:spTree>
    <p:extLst>
      <p:ext uri="{BB962C8B-B14F-4D97-AF65-F5344CB8AC3E}">
        <p14:creationId xmlns:p14="http://schemas.microsoft.com/office/powerpoint/2010/main" val="1148728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Constructor</a:t>
            </a:r>
            <a:endParaRPr lang="en-IN" dirty="0"/>
          </a:p>
        </p:txBody>
      </p:sp>
    </p:spTree>
    <p:extLst>
      <p:ext uri="{BB962C8B-B14F-4D97-AF65-F5344CB8AC3E}">
        <p14:creationId xmlns:p14="http://schemas.microsoft.com/office/powerpoint/2010/main" val="3788164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b="1" dirty="0" smtClean="0"/>
              <a:t>What is a Constructor</a:t>
            </a:r>
            <a:br>
              <a:rPr lang="en-IN" b="1" dirty="0" smtClean="0"/>
            </a:br>
            <a:endParaRPr lang="en-IN" dirty="0"/>
          </a:p>
        </p:txBody>
      </p:sp>
      <p:sp>
        <p:nvSpPr>
          <p:cNvPr id="4" name="Content Placeholder 3"/>
          <p:cNvSpPr>
            <a:spLocks noGrp="1"/>
          </p:cNvSpPr>
          <p:nvPr>
            <p:ph idx="1"/>
          </p:nvPr>
        </p:nvSpPr>
        <p:spPr/>
        <p:txBody>
          <a:bodyPr/>
          <a:lstStyle/>
          <a:p>
            <a:r>
              <a:rPr lang="en-US" dirty="0"/>
              <a:t>Constructor is a block of code that initializes the newly created object. A constructor resembles an instance method in java but it’s not a method as it doesn’t have a return type. In short constructor and method are different(More on this at the end of this guide). People often refer constructor as special type of method in Java.</a:t>
            </a:r>
            <a:endParaRPr lang="en-IN" dirty="0"/>
          </a:p>
        </p:txBody>
      </p:sp>
    </p:spTree>
    <p:extLst>
      <p:ext uri="{BB962C8B-B14F-4D97-AF65-F5344CB8AC3E}">
        <p14:creationId xmlns:p14="http://schemas.microsoft.com/office/powerpoint/2010/main" val="3074510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Declaration of constructor</a:t>
            </a:r>
            <a:endParaRPr lang="en-IN" dirty="0"/>
          </a:p>
        </p:txBody>
      </p:sp>
      <p:sp>
        <p:nvSpPr>
          <p:cNvPr id="3" name="Content Placeholder 2"/>
          <p:cNvSpPr>
            <a:spLocks noGrp="1"/>
          </p:cNvSpPr>
          <p:nvPr>
            <p:ph idx="1"/>
          </p:nvPr>
        </p:nvSpPr>
        <p:spPr/>
        <p:txBody>
          <a:bodyPr/>
          <a:lstStyle/>
          <a:p>
            <a:r>
              <a:rPr lang="en-US" dirty="0"/>
              <a:t>public class </a:t>
            </a:r>
            <a:r>
              <a:rPr lang="en-US" dirty="0" err="1" smtClean="0"/>
              <a:t>MyClass</a:t>
            </a:r>
            <a:endParaRPr lang="en-US" dirty="0" smtClean="0"/>
          </a:p>
          <a:p>
            <a:r>
              <a:rPr lang="en-US" dirty="0" smtClean="0"/>
              <a:t>{ </a:t>
            </a:r>
            <a:r>
              <a:rPr lang="en-US" dirty="0"/>
              <a:t>//This is the constructor </a:t>
            </a:r>
            <a:endParaRPr lang="en-US" dirty="0" smtClean="0"/>
          </a:p>
          <a:p>
            <a:r>
              <a:rPr lang="en-US" dirty="0" err="1" smtClean="0"/>
              <a:t>MyClass</a:t>
            </a:r>
            <a:r>
              <a:rPr lang="en-US" dirty="0" smtClean="0"/>
              <a:t>()</a:t>
            </a:r>
          </a:p>
          <a:p>
            <a:r>
              <a:rPr lang="en-US" dirty="0" smtClean="0"/>
              <a:t>{ </a:t>
            </a:r>
            <a:r>
              <a:rPr lang="en-US" dirty="0"/>
              <a:t>} </a:t>
            </a:r>
            <a:endParaRPr lang="en-US" dirty="0" smtClean="0"/>
          </a:p>
          <a:p>
            <a:r>
              <a:rPr lang="en-US" dirty="0" smtClean="0"/>
              <a:t>..</a:t>
            </a:r>
          </a:p>
          <a:p>
            <a:r>
              <a:rPr lang="en-US" dirty="0" smtClean="0"/>
              <a:t> </a:t>
            </a:r>
            <a:r>
              <a:rPr lang="en-US" dirty="0"/>
              <a:t>}</a:t>
            </a:r>
            <a:endParaRPr lang="en-IN" dirty="0"/>
          </a:p>
        </p:txBody>
      </p:sp>
    </p:spTree>
    <p:extLst>
      <p:ext uri="{BB962C8B-B14F-4D97-AF65-F5344CB8AC3E}">
        <p14:creationId xmlns:p14="http://schemas.microsoft.com/office/powerpoint/2010/main" val="3312217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does a constructor work</a:t>
            </a:r>
            <a:br>
              <a:rPr lang="en-US" b="1" dirty="0"/>
            </a:br>
            <a:endParaRPr lang="en-IN" dirty="0"/>
          </a:p>
        </p:txBody>
      </p:sp>
      <p:sp>
        <p:nvSpPr>
          <p:cNvPr id="3" name="Content Placeholder 2"/>
          <p:cNvSpPr>
            <a:spLocks noGrp="1"/>
          </p:cNvSpPr>
          <p:nvPr>
            <p:ph idx="1"/>
          </p:nvPr>
        </p:nvSpPr>
        <p:spPr/>
        <p:txBody>
          <a:bodyPr>
            <a:normAutofit fontScale="92500"/>
          </a:bodyPr>
          <a:lstStyle/>
          <a:p>
            <a:r>
              <a:rPr lang="en-US" dirty="0"/>
              <a:t>To understand the working of constructor, lets take an example. lets say we have a class </a:t>
            </a:r>
            <a:r>
              <a:rPr lang="en-US" dirty="0" err="1"/>
              <a:t>MyClass</a:t>
            </a:r>
            <a:r>
              <a:rPr lang="en-US" dirty="0"/>
              <a:t>.</a:t>
            </a:r>
            <a:br>
              <a:rPr lang="en-US" dirty="0"/>
            </a:br>
            <a:r>
              <a:rPr lang="en-US" dirty="0"/>
              <a:t>When we create the object of </a:t>
            </a:r>
            <a:r>
              <a:rPr lang="en-US" dirty="0" err="1"/>
              <a:t>MyClass</a:t>
            </a:r>
            <a:r>
              <a:rPr lang="en-US" dirty="0"/>
              <a:t> like this:</a:t>
            </a:r>
          </a:p>
          <a:p>
            <a:r>
              <a:rPr lang="en-IN" dirty="0" err="1"/>
              <a:t>MyClass</a:t>
            </a:r>
            <a:r>
              <a:rPr lang="en-IN" dirty="0"/>
              <a:t> </a:t>
            </a:r>
            <a:r>
              <a:rPr lang="en-IN" dirty="0" err="1"/>
              <a:t>obj</a:t>
            </a:r>
            <a:r>
              <a:rPr lang="en-IN" dirty="0"/>
              <a:t> = new </a:t>
            </a:r>
            <a:r>
              <a:rPr lang="en-IN" dirty="0" err="1"/>
              <a:t>MyClass</a:t>
            </a:r>
            <a:r>
              <a:rPr lang="en-IN" dirty="0" smtClean="0"/>
              <a:t>()</a:t>
            </a:r>
          </a:p>
          <a:p>
            <a:r>
              <a:rPr lang="en-US" dirty="0"/>
              <a:t>The </a:t>
            </a:r>
            <a:r>
              <a:rPr lang="en-US" b="1" dirty="0"/>
              <a:t>new keyword</a:t>
            </a:r>
            <a:r>
              <a:rPr lang="en-US" dirty="0"/>
              <a:t> here creates the object of class </a:t>
            </a:r>
            <a:r>
              <a:rPr lang="en-US" dirty="0" err="1"/>
              <a:t>MyClass</a:t>
            </a:r>
            <a:r>
              <a:rPr lang="en-US" dirty="0"/>
              <a:t> and invokes the constructor to initialize this newly created object.</a:t>
            </a:r>
            <a:br>
              <a:rPr lang="en-US" dirty="0"/>
            </a:br>
            <a:endParaRPr lang="en-IN" dirty="0"/>
          </a:p>
        </p:txBody>
      </p:sp>
    </p:spTree>
    <p:extLst>
      <p:ext uri="{BB962C8B-B14F-4D97-AF65-F5344CB8AC3E}">
        <p14:creationId xmlns:p14="http://schemas.microsoft.com/office/powerpoint/2010/main" val="132692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 simple constructor program in java</a:t>
            </a:r>
            <a:br>
              <a:rPr lang="en-US" b="1" dirty="0"/>
            </a:br>
            <a:endParaRPr lang="en-IN" dirty="0"/>
          </a:p>
        </p:txBody>
      </p:sp>
      <p:sp>
        <p:nvSpPr>
          <p:cNvPr id="3" name="Content Placeholder 2"/>
          <p:cNvSpPr>
            <a:spLocks noGrp="1"/>
          </p:cNvSpPr>
          <p:nvPr>
            <p:ph idx="1"/>
          </p:nvPr>
        </p:nvSpPr>
        <p:spPr/>
        <p:txBody>
          <a:bodyPr>
            <a:normAutofit fontScale="62500" lnSpcReduction="20000"/>
          </a:bodyPr>
          <a:lstStyle/>
          <a:p>
            <a:r>
              <a:rPr lang="en-IN" dirty="0"/>
              <a:t>public class Hello </a:t>
            </a:r>
            <a:endParaRPr lang="en-IN" dirty="0" smtClean="0"/>
          </a:p>
          <a:p>
            <a:r>
              <a:rPr lang="en-IN" dirty="0" smtClean="0"/>
              <a:t>{ </a:t>
            </a:r>
          </a:p>
          <a:p>
            <a:r>
              <a:rPr lang="en-IN" dirty="0" smtClean="0"/>
              <a:t>String </a:t>
            </a:r>
            <a:r>
              <a:rPr lang="en-IN" dirty="0"/>
              <a:t>name</a:t>
            </a:r>
            <a:r>
              <a:rPr lang="en-IN" dirty="0" smtClean="0"/>
              <a:t>;</a:t>
            </a:r>
          </a:p>
          <a:p>
            <a:r>
              <a:rPr lang="en-IN" dirty="0" smtClean="0"/>
              <a:t> </a:t>
            </a:r>
            <a:r>
              <a:rPr lang="en-IN" dirty="0"/>
              <a:t>//</a:t>
            </a:r>
            <a:r>
              <a:rPr lang="en-IN" dirty="0" smtClean="0"/>
              <a:t>Constructor</a:t>
            </a:r>
          </a:p>
          <a:p>
            <a:r>
              <a:rPr lang="en-IN" dirty="0" smtClean="0"/>
              <a:t> </a:t>
            </a:r>
            <a:r>
              <a:rPr lang="en-IN" dirty="0"/>
              <a:t>Hello</a:t>
            </a:r>
            <a:r>
              <a:rPr lang="en-IN" dirty="0" smtClean="0"/>
              <a:t>()</a:t>
            </a:r>
          </a:p>
          <a:p>
            <a:r>
              <a:rPr lang="en-IN" dirty="0" smtClean="0"/>
              <a:t>{ </a:t>
            </a:r>
          </a:p>
          <a:p>
            <a:r>
              <a:rPr lang="en-IN" dirty="0" smtClean="0"/>
              <a:t>this.name </a:t>
            </a:r>
            <a:r>
              <a:rPr lang="en-IN" dirty="0"/>
              <a:t>= </a:t>
            </a:r>
            <a:r>
              <a:rPr lang="en-IN" dirty="0" smtClean="0"/>
              <a:t>“</a:t>
            </a:r>
            <a:r>
              <a:rPr lang="en-IN" dirty="0" err="1" smtClean="0"/>
              <a:t>Nielit</a:t>
            </a:r>
            <a:r>
              <a:rPr lang="en-IN" dirty="0" smtClean="0"/>
              <a:t>; // </a:t>
            </a:r>
          </a:p>
          <a:p>
            <a:r>
              <a:rPr lang="en-IN" dirty="0" smtClean="0"/>
              <a:t>} </a:t>
            </a:r>
          </a:p>
          <a:p>
            <a:r>
              <a:rPr lang="en-IN" dirty="0" smtClean="0"/>
              <a:t>public </a:t>
            </a:r>
            <a:r>
              <a:rPr lang="en-IN" dirty="0"/>
              <a:t>static void main(String[] </a:t>
            </a:r>
            <a:r>
              <a:rPr lang="en-IN" dirty="0" err="1"/>
              <a:t>args</a:t>
            </a:r>
            <a:r>
              <a:rPr lang="en-IN" dirty="0" smtClean="0"/>
              <a:t>)</a:t>
            </a:r>
          </a:p>
          <a:p>
            <a:r>
              <a:rPr lang="en-IN" dirty="0" smtClean="0"/>
              <a:t> </a:t>
            </a:r>
            <a:r>
              <a:rPr lang="en-IN" dirty="0"/>
              <a:t>{ </a:t>
            </a:r>
            <a:endParaRPr lang="en-IN" dirty="0" smtClean="0"/>
          </a:p>
          <a:p>
            <a:r>
              <a:rPr lang="en-IN" dirty="0" smtClean="0"/>
              <a:t>Hello </a:t>
            </a:r>
            <a:r>
              <a:rPr lang="en-IN" dirty="0" err="1"/>
              <a:t>obj</a:t>
            </a:r>
            <a:r>
              <a:rPr lang="en-IN" dirty="0"/>
              <a:t> = new Hello</a:t>
            </a:r>
            <a:r>
              <a:rPr lang="en-IN" dirty="0" smtClean="0"/>
              <a:t>();</a:t>
            </a:r>
          </a:p>
          <a:p>
            <a:r>
              <a:rPr lang="en-IN" dirty="0" smtClean="0"/>
              <a:t> </a:t>
            </a:r>
            <a:r>
              <a:rPr lang="en-IN" dirty="0" err="1"/>
              <a:t>System.out.println</a:t>
            </a:r>
            <a:r>
              <a:rPr lang="en-IN" dirty="0"/>
              <a:t>(obj.name</a:t>
            </a:r>
            <a:r>
              <a:rPr lang="en-IN" dirty="0" smtClean="0"/>
              <a:t>);</a:t>
            </a:r>
          </a:p>
          <a:p>
            <a:r>
              <a:rPr lang="en-IN" dirty="0" smtClean="0"/>
              <a:t> </a:t>
            </a:r>
            <a:r>
              <a:rPr lang="en-IN" dirty="0"/>
              <a:t>} </a:t>
            </a:r>
            <a:endParaRPr lang="en-IN" dirty="0" smtClean="0"/>
          </a:p>
          <a:p>
            <a:r>
              <a:rPr lang="en-IN" dirty="0" smtClean="0"/>
              <a:t>}</a:t>
            </a:r>
            <a:endParaRPr lang="en-IN" dirty="0"/>
          </a:p>
        </p:txBody>
      </p:sp>
      <p:sp>
        <p:nvSpPr>
          <p:cNvPr id="4" name="Rectangle 3"/>
          <p:cNvSpPr/>
          <p:nvPr/>
        </p:nvSpPr>
        <p:spPr>
          <a:xfrm>
            <a:off x="3347864" y="3212976"/>
            <a:ext cx="439248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In this example we have used </a:t>
            </a:r>
            <a:r>
              <a:rPr lang="en-US" sz="1400" b="1" dirty="0"/>
              <a:t>this keyword</a:t>
            </a:r>
            <a:r>
              <a:rPr lang="en-US" sz="1400" dirty="0"/>
              <a:t>, which refers to the current object</a:t>
            </a:r>
            <a:endParaRPr lang="en-IN" sz="1400" dirty="0"/>
          </a:p>
          <a:p>
            <a:pPr algn="ctr"/>
            <a:endParaRPr lang="en-IN" sz="1400" dirty="0"/>
          </a:p>
        </p:txBody>
      </p:sp>
    </p:spTree>
    <p:extLst>
      <p:ext uri="{BB962C8B-B14F-4D97-AF65-F5344CB8AC3E}">
        <p14:creationId xmlns:p14="http://schemas.microsoft.com/office/powerpoint/2010/main" val="1552853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Types of </a:t>
            </a:r>
            <a:r>
              <a:rPr lang="en-IN" b="1" dirty="0" smtClean="0"/>
              <a:t>Constructors</a:t>
            </a:r>
          </a:p>
          <a:p>
            <a:endParaRPr lang="en-IN" b="1" dirty="0"/>
          </a:p>
          <a:p>
            <a:endParaRPr lang="en-IN" b="1" dirty="0" smtClean="0"/>
          </a:p>
          <a:p>
            <a:endParaRPr lang="en-IN" b="1" dirty="0"/>
          </a:p>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1480" y="2132856"/>
            <a:ext cx="47625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6487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r>
              <a:rPr lang="en-US" dirty="0"/>
              <a:t>Object-oriented programming System(OOPs) is a programming paradigm based on the concept of “objects” that contain data and methods. </a:t>
            </a:r>
            <a:endParaRPr lang="en-US" dirty="0" smtClean="0"/>
          </a:p>
          <a:p>
            <a:r>
              <a:rPr lang="en-US" dirty="0" smtClean="0"/>
              <a:t>The </a:t>
            </a:r>
            <a:r>
              <a:rPr lang="en-US" dirty="0"/>
              <a:t>primary purpose of object-oriented programming is to increase the flexibility and maintainability of programs. </a:t>
            </a:r>
            <a:endParaRPr lang="en-US" dirty="0" smtClean="0"/>
          </a:p>
          <a:p>
            <a:r>
              <a:rPr lang="en-US" dirty="0" smtClean="0"/>
              <a:t>Object </a:t>
            </a:r>
            <a:r>
              <a:rPr lang="en-US" dirty="0"/>
              <a:t>oriented programming brings together data and its </a:t>
            </a:r>
            <a:r>
              <a:rPr lang="en-US" dirty="0" err="1"/>
              <a:t>behaviour</a:t>
            </a:r>
            <a:r>
              <a:rPr lang="en-US" dirty="0"/>
              <a:t>(methods) in a single location(object) makes it easier to understand how a program works. </a:t>
            </a:r>
            <a:endParaRPr lang="en-US" dirty="0" smtClean="0"/>
          </a:p>
          <a:p>
            <a:r>
              <a:rPr lang="en-US" dirty="0" smtClean="0"/>
              <a:t>We </a:t>
            </a:r>
            <a:r>
              <a:rPr lang="en-US" dirty="0"/>
              <a:t>will cover each and every feature of OOPs in detail so that you won’t face any difficultly understanding </a:t>
            </a:r>
            <a:r>
              <a:rPr lang="en-US" b="1" dirty="0"/>
              <a:t>OOPs Concepts</a:t>
            </a:r>
            <a:r>
              <a:rPr lang="en-US" dirty="0"/>
              <a:t>.</a:t>
            </a:r>
            <a:endParaRPr lang="en-IN" dirty="0"/>
          </a:p>
        </p:txBody>
      </p:sp>
    </p:spTree>
    <p:extLst>
      <p:ext uri="{BB962C8B-B14F-4D97-AF65-F5344CB8AC3E}">
        <p14:creationId xmlns:p14="http://schemas.microsoft.com/office/powerpoint/2010/main" val="29160952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Default constructor</a:t>
            </a:r>
            <a:endParaRPr lang="en-IN" dirty="0"/>
          </a:p>
        </p:txBody>
      </p:sp>
      <p:sp>
        <p:nvSpPr>
          <p:cNvPr id="3" name="Content Placeholder 2"/>
          <p:cNvSpPr>
            <a:spLocks noGrp="1"/>
          </p:cNvSpPr>
          <p:nvPr>
            <p:ph idx="1"/>
          </p:nvPr>
        </p:nvSpPr>
        <p:spPr/>
        <p:txBody>
          <a:bodyPr/>
          <a:lstStyle/>
          <a:p>
            <a:r>
              <a:rPr lang="en-US" dirty="0"/>
              <a:t>If you do not implement any constructor in your class, Java compiler inserts a </a:t>
            </a:r>
            <a:r>
              <a:rPr lang="en-US" b="1" dirty="0">
                <a:hlinkClick r:id="rId2"/>
              </a:rPr>
              <a:t>default </a:t>
            </a:r>
            <a:r>
              <a:rPr lang="en-US" b="1" dirty="0" err="1">
                <a:hlinkClick r:id="rId2"/>
              </a:rPr>
              <a:t>constructor</a:t>
            </a:r>
            <a:r>
              <a:rPr lang="en-US" dirty="0" err="1"/>
              <a:t>into</a:t>
            </a:r>
            <a:r>
              <a:rPr lang="en-US" dirty="0"/>
              <a:t> your code on your behalf. This constructor is known as default constructor</a:t>
            </a:r>
            <a:r>
              <a:rPr lang="en-US" dirty="0" smtClean="0"/>
              <a:t>.</a:t>
            </a:r>
          </a:p>
          <a:p>
            <a:endParaRPr lang="en-IN"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3861048"/>
            <a:ext cx="7143750" cy="238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54842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no-</a:t>
            </a:r>
            <a:r>
              <a:rPr lang="en-IN" b="1" dirty="0" err="1"/>
              <a:t>arg</a:t>
            </a:r>
            <a:r>
              <a:rPr lang="en-IN" b="1" dirty="0"/>
              <a:t> constructor:</a:t>
            </a:r>
            <a:br>
              <a:rPr lang="en-IN" b="1" dirty="0"/>
            </a:br>
            <a:endParaRPr lang="en-IN" dirty="0"/>
          </a:p>
        </p:txBody>
      </p:sp>
      <p:sp>
        <p:nvSpPr>
          <p:cNvPr id="3" name="Content Placeholder 2"/>
          <p:cNvSpPr>
            <a:spLocks noGrp="1"/>
          </p:cNvSpPr>
          <p:nvPr>
            <p:ph idx="1"/>
          </p:nvPr>
        </p:nvSpPr>
        <p:spPr/>
        <p:txBody>
          <a:bodyPr>
            <a:normAutofit fontScale="62500" lnSpcReduction="20000"/>
          </a:bodyPr>
          <a:lstStyle/>
          <a:p>
            <a:r>
              <a:rPr lang="en-US" dirty="0"/>
              <a:t>Constructor with no arguments is known as </a:t>
            </a:r>
            <a:r>
              <a:rPr lang="en-US" b="1" dirty="0"/>
              <a:t>no-</a:t>
            </a:r>
            <a:r>
              <a:rPr lang="en-US" b="1" dirty="0" err="1"/>
              <a:t>arg</a:t>
            </a:r>
            <a:r>
              <a:rPr lang="en-US" b="1" dirty="0"/>
              <a:t> constructor</a:t>
            </a:r>
            <a:r>
              <a:rPr lang="en-US" dirty="0"/>
              <a:t>. The signature is same as default constructor, however body can have any code unlike default constructor where the body of the constructor is empty</a:t>
            </a:r>
            <a:r>
              <a:rPr lang="en-US" dirty="0" smtClean="0"/>
              <a:t>.</a:t>
            </a:r>
          </a:p>
          <a:p>
            <a:pPr marL="0" indent="0">
              <a:buNone/>
            </a:pPr>
            <a:r>
              <a:rPr lang="en-IN" dirty="0"/>
              <a:t>class </a:t>
            </a:r>
            <a:r>
              <a:rPr lang="en-IN" dirty="0" smtClean="0"/>
              <a:t>Demo</a:t>
            </a:r>
          </a:p>
          <a:p>
            <a:pPr marL="0" indent="0">
              <a:buNone/>
            </a:pPr>
            <a:r>
              <a:rPr lang="en-IN" dirty="0" smtClean="0"/>
              <a:t> </a:t>
            </a:r>
            <a:r>
              <a:rPr lang="en-IN" dirty="0"/>
              <a:t>{ </a:t>
            </a:r>
            <a:endParaRPr lang="en-IN" dirty="0" smtClean="0"/>
          </a:p>
          <a:p>
            <a:pPr marL="0" indent="0">
              <a:buNone/>
            </a:pPr>
            <a:r>
              <a:rPr lang="en-IN" dirty="0" smtClean="0"/>
              <a:t>public </a:t>
            </a:r>
            <a:r>
              <a:rPr lang="en-IN" dirty="0"/>
              <a:t>Demo() </a:t>
            </a:r>
            <a:r>
              <a:rPr lang="en-IN" dirty="0" smtClean="0"/>
              <a:t>     //creating constructor</a:t>
            </a:r>
          </a:p>
          <a:p>
            <a:pPr marL="0" indent="0">
              <a:buNone/>
            </a:pPr>
            <a:r>
              <a:rPr lang="en-IN" dirty="0" smtClean="0"/>
              <a:t>{ </a:t>
            </a:r>
          </a:p>
          <a:p>
            <a:pPr marL="0" indent="0">
              <a:buNone/>
            </a:pPr>
            <a:r>
              <a:rPr lang="en-IN" dirty="0" err="1" smtClean="0"/>
              <a:t>System.out.println</a:t>
            </a:r>
            <a:r>
              <a:rPr lang="en-IN" dirty="0"/>
              <a:t>("This is a no argument constructor</a:t>
            </a:r>
            <a:r>
              <a:rPr lang="en-IN" dirty="0" smtClean="0"/>
              <a:t>");</a:t>
            </a:r>
          </a:p>
          <a:p>
            <a:pPr marL="0" indent="0">
              <a:buNone/>
            </a:pPr>
            <a:r>
              <a:rPr lang="en-IN" dirty="0" smtClean="0"/>
              <a:t> }</a:t>
            </a:r>
          </a:p>
          <a:p>
            <a:pPr marL="0" indent="0">
              <a:buNone/>
            </a:pPr>
            <a:r>
              <a:rPr lang="en-IN" dirty="0" smtClean="0"/>
              <a:t> </a:t>
            </a:r>
            <a:r>
              <a:rPr lang="en-IN" dirty="0"/>
              <a:t>public static void main(String </a:t>
            </a:r>
            <a:r>
              <a:rPr lang="en-IN" dirty="0" err="1"/>
              <a:t>args</a:t>
            </a:r>
            <a:r>
              <a:rPr lang="en-IN" dirty="0"/>
              <a:t>[]) </a:t>
            </a:r>
            <a:endParaRPr lang="en-IN" dirty="0" smtClean="0"/>
          </a:p>
          <a:p>
            <a:pPr marL="0" indent="0">
              <a:buNone/>
            </a:pPr>
            <a:r>
              <a:rPr lang="en-IN" dirty="0" smtClean="0"/>
              <a:t>{</a:t>
            </a:r>
          </a:p>
          <a:p>
            <a:pPr marL="0" indent="0">
              <a:buNone/>
            </a:pPr>
            <a:r>
              <a:rPr lang="en-IN" dirty="0" smtClean="0"/>
              <a:t> </a:t>
            </a:r>
            <a:r>
              <a:rPr lang="en-IN" dirty="0"/>
              <a:t>new Demo(); </a:t>
            </a:r>
            <a:endParaRPr lang="en-IN" dirty="0" smtClean="0"/>
          </a:p>
          <a:p>
            <a:pPr marL="0" indent="0">
              <a:buNone/>
            </a:pPr>
            <a:r>
              <a:rPr lang="en-IN" dirty="0" smtClean="0"/>
              <a:t>}</a:t>
            </a:r>
          </a:p>
          <a:p>
            <a:pPr marL="0" indent="0">
              <a:buNone/>
            </a:pPr>
            <a:r>
              <a:rPr lang="en-IN" dirty="0" smtClean="0"/>
              <a:t> </a:t>
            </a:r>
            <a:r>
              <a:rPr lang="en-IN" dirty="0"/>
              <a:t>}</a:t>
            </a:r>
            <a:endParaRPr lang="en-IN" dirty="0"/>
          </a:p>
        </p:txBody>
      </p:sp>
    </p:spTree>
    <p:extLst>
      <p:ext uri="{BB962C8B-B14F-4D97-AF65-F5344CB8AC3E}">
        <p14:creationId xmlns:p14="http://schemas.microsoft.com/office/powerpoint/2010/main" val="267562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Parameterized constructor</a:t>
            </a:r>
            <a:br>
              <a:rPr lang="en-IN" b="1" dirty="0"/>
            </a:br>
            <a:endParaRPr lang="en-IN" dirty="0"/>
          </a:p>
        </p:txBody>
      </p:sp>
      <p:sp>
        <p:nvSpPr>
          <p:cNvPr id="3" name="Content Placeholder 2"/>
          <p:cNvSpPr>
            <a:spLocks noGrp="1"/>
          </p:cNvSpPr>
          <p:nvPr>
            <p:ph idx="1"/>
          </p:nvPr>
        </p:nvSpPr>
        <p:spPr/>
        <p:txBody>
          <a:bodyPr/>
          <a:lstStyle/>
          <a:p>
            <a:r>
              <a:rPr lang="en-US" dirty="0"/>
              <a:t>Constructor with arguments(or you can say parameters) is known as </a:t>
            </a:r>
            <a:r>
              <a:rPr lang="en-US" b="1" dirty="0">
                <a:hlinkClick r:id="rId2"/>
              </a:rPr>
              <a:t>Parameterized constructor</a:t>
            </a:r>
            <a:r>
              <a:rPr lang="en-US" dirty="0"/>
              <a:t>.</a:t>
            </a:r>
            <a:endParaRPr lang="en-IN" dirty="0"/>
          </a:p>
        </p:txBody>
      </p:sp>
    </p:spTree>
    <p:extLst>
      <p:ext uri="{BB962C8B-B14F-4D97-AF65-F5344CB8AC3E}">
        <p14:creationId xmlns:p14="http://schemas.microsoft.com/office/powerpoint/2010/main" val="10801826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In this example we have a parameterized constructor with two parameters </a:t>
            </a:r>
            <a:r>
              <a:rPr lang="en-US" dirty="0"/>
              <a:t>id</a:t>
            </a:r>
            <a:r>
              <a:rPr lang="en-US" dirty="0"/>
              <a:t> and </a:t>
            </a:r>
            <a:r>
              <a:rPr lang="en-US" dirty="0"/>
              <a:t>name</a:t>
            </a:r>
            <a:r>
              <a:rPr lang="en-US" dirty="0"/>
              <a:t>. While creating the objects </a:t>
            </a:r>
            <a:r>
              <a:rPr lang="en-US" dirty="0"/>
              <a:t>obj1</a:t>
            </a:r>
            <a:r>
              <a:rPr lang="en-US" dirty="0"/>
              <a:t> and </a:t>
            </a:r>
            <a:r>
              <a:rPr lang="en-US" dirty="0"/>
              <a:t>obj2</a:t>
            </a:r>
            <a:r>
              <a:rPr lang="en-US" dirty="0"/>
              <a:t> I have passed two arguments so that this constructor gets invoked after creation of obj1 and obj2.</a:t>
            </a:r>
            <a:endParaRPr lang="en-IN" dirty="0"/>
          </a:p>
        </p:txBody>
      </p:sp>
    </p:spTree>
    <p:extLst>
      <p:ext uri="{BB962C8B-B14F-4D97-AF65-F5344CB8AC3E}">
        <p14:creationId xmlns:p14="http://schemas.microsoft.com/office/powerpoint/2010/main" val="23574801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432048"/>
          </a:xfrm>
        </p:spPr>
        <p:txBody>
          <a:bodyPr>
            <a:normAutofit fontScale="90000"/>
          </a:bodyPr>
          <a:lstStyle/>
          <a:p>
            <a:r>
              <a:rPr lang="en-IN" dirty="0" smtClean="0"/>
              <a:t>Example1</a:t>
            </a:r>
            <a:endParaRPr lang="en-IN" dirty="0"/>
          </a:p>
        </p:txBody>
      </p:sp>
      <p:sp>
        <p:nvSpPr>
          <p:cNvPr id="3" name="Content Placeholder 2"/>
          <p:cNvSpPr>
            <a:spLocks noGrp="1"/>
          </p:cNvSpPr>
          <p:nvPr>
            <p:ph idx="1"/>
          </p:nvPr>
        </p:nvSpPr>
        <p:spPr>
          <a:xfrm>
            <a:off x="467544" y="692696"/>
            <a:ext cx="8229600" cy="4525963"/>
          </a:xfrm>
        </p:spPr>
        <p:txBody>
          <a:bodyPr>
            <a:noAutofit/>
          </a:bodyPr>
          <a:lstStyle/>
          <a:p>
            <a:pPr marL="0" indent="0">
              <a:buNone/>
            </a:pPr>
            <a:r>
              <a:rPr lang="en-IN" sz="1400" dirty="0"/>
              <a:t>public class Employee </a:t>
            </a:r>
            <a:endParaRPr lang="en-IN" sz="1400" dirty="0" smtClean="0"/>
          </a:p>
          <a:p>
            <a:pPr marL="0" indent="0">
              <a:buNone/>
            </a:pPr>
            <a:r>
              <a:rPr lang="en-IN" sz="1400" dirty="0" smtClean="0"/>
              <a:t>{ </a:t>
            </a:r>
          </a:p>
          <a:p>
            <a:pPr marL="0" indent="0">
              <a:buNone/>
            </a:pPr>
            <a:r>
              <a:rPr lang="en-IN" sz="1400" dirty="0" err="1" smtClean="0"/>
              <a:t>int</a:t>
            </a:r>
            <a:r>
              <a:rPr lang="en-IN" sz="1400" dirty="0" smtClean="0"/>
              <a:t> </a:t>
            </a:r>
            <a:r>
              <a:rPr lang="en-IN" sz="1400" dirty="0" err="1"/>
              <a:t>empId</a:t>
            </a:r>
            <a:r>
              <a:rPr lang="en-IN" sz="1400" dirty="0"/>
              <a:t>; </a:t>
            </a:r>
            <a:endParaRPr lang="en-IN" sz="1400" dirty="0" smtClean="0"/>
          </a:p>
          <a:p>
            <a:pPr marL="0" indent="0">
              <a:buNone/>
            </a:pPr>
            <a:r>
              <a:rPr lang="en-IN" sz="1400" dirty="0" smtClean="0"/>
              <a:t>String </a:t>
            </a:r>
            <a:r>
              <a:rPr lang="en-IN" sz="1400" dirty="0" err="1"/>
              <a:t>empName</a:t>
            </a:r>
            <a:r>
              <a:rPr lang="en-IN" sz="1400" dirty="0" smtClean="0"/>
              <a:t>;</a:t>
            </a:r>
          </a:p>
          <a:p>
            <a:pPr marL="0" indent="0">
              <a:buNone/>
            </a:pPr>
            <a:r>
              <a:rPr lang="en-IN" sz="1400" dirty="0" smtClean="0"/>
              <a:t> </a:t>
            </a:r>
            <a:r>
              <a:rPr lang="en-IN" sz="1400" dirty="0"/>
              <a:t>//parameterized constructor with two </a:t>
            </a:r>
            <a:r>
              <a:rPr lang="en-IN" sz="1400" dirty="0" smtClean="0"/>
              <a:t>parameters</a:t>
            </a:r>
          </a:p>
          <a:p>
            <a:pPr marL="0" indent="0">
              <a:buNone/>
            </a:pPr>
            <a:r>
              <a:rPr lang="en-IN" sz="1400" dirty="0" smtClean="0"/>
              <a:t> </a:t>
            </a:r>
            <a:r>
              <a:rPr lang="en-IN" sz="1400" dirty="0"/>
              <a:t>Employee(</a:t>
            </a:r>
            <a:r>
              <a:rPr lang="en-IN" sz="1400" dirty="0" err="1"/>
              <a:t>int</a:t>
            </a:r>
            <a:r>
              <a:rPr lang="en-IN" sz="1400" dirty="0"/>
              <a:t> id, String name</a:t>
            </a:r>
            <a:r>
              <a:rPr lang="en-IN" sz="1400" dirty="0" smtClean="0"/>
              <a:t>)</a:t>
            </a:r>
          </a:p>
          <a:p>
            <a:pPr marL="0" indent="0">
              <a:buNone/>
            </a:pPr>
            <a:r>
              <a:rPr lang="en-IN" sz="1400" dirty="0" smtClean="0"/>
              <a:t>{ </a:t>
            </a:r>
          </a:p>
          <a:p>
            <a:pPr marL="0" indent="0">
              <a:buNone/>
            </a:pPr>
            <a:r>
              <a:rPr lang="en-IN" sz="1400" dirty="0" err="1" smtClean="0"/>
              <a:t>this.empId</a:t>
            </a:r>
            <a:r>
              <a:rPr lang="en-IN" sz="1400" dirty="0" smtClean="0"/>
              <a:t> </a:t>
            </a:r>
            <a:r>
              <a:rPr lang="en-IN" sz="1400" dirty="0"/>
              <a:t>= id; </a:t>
            </a:r>
            <a:endParaRPr lang="en-IN" sz="1400" dirty="0" smtClean="0"/>
          </a:p>
          <a:p>
            <a:pPr marL="0" indent="0">
              <a:buNone/>
            </a:pPr>
            <a:r>
              <a:rPr lang="en-IN" sz="1400" dirty="0" err="1" smtClean="0"/>
              <a:t>this.empName</a:t>
            </a:r>
            <a:r>
              <a:rPr lang="en-IN" sz="1400" dirty="0" smtClean="0"/>
              <a:t> </a:t>
            </a:r>
            <a:r>
              <a:rPr lang="en-IN" sz="1400" dirty="0"/>
              <a:t>= name; </a:t>
            </a:r>
            <a:endParaRPr lang="en-IN" sz="1400" dirty="0" smtClean="0"/>
          </a:p>
          <a:p>
            <a:pPr marL="0" indent="0">
              <a:buNone/>
            </a:pPr>
            <a:r>
              <a:rPr lang="en-IN" sz="1400" dirty="0" smtClean="0"/>
              <a:t>} </a:t>
            </a:r>
          </a:p>
          <a:p>
            <a:pPr marL="0" indent="0">
              <a:buNone/>
            </a:pPr>
            <a:r>
              <a:rPr lang="en-IN" sz="1400" dirty="0" smtClean="0"/>
              <a:t>void </a:t>
            </a:r>
            <a:r>
              <a:rPr lang="en-IN" sz="1400" dirty="0"/>
              <a:t>info</a:t>
            </a:r>
            <a:r>
              <a:rPr lang="en-IN" sz="1400" dirty="0" smtClean="0"/>
              <a:t>()</a:t>
            </a:r>
          </a:p>
          <a:p>
            <a:pPr marL="0" indent="0">
              <a:buNone/>
            </a:pPr>
            <a:r>
              <a:rPr lang="en-IN" sz="1400" dirty="0" smtClean="0"/>
              <a:t>{ </a:t>
            </a:r>
          </a:p>
          <a:p>
            <a:pPr marL="0" indent="0">
              <a:buNone/>
            </a:pPr>
            <a:r>
              <a:rPr lang="en-IN" sz="1400" dirty="0" err="1" smtClean="0"/>
              <a:t>System.out.println</a:t>
            </a:r>
            <a:r>
              <a:rPr lang="en-IN" sz="1400" dirty="0"/>
              <a:t>("Id: "+</a:t>
            </a:r>
            <a:r>
              <a:rPr lang="en-IN" sz="1400" dirty="0" err="1"/>
              <a:t>empId</a:t>
            </a:r>
            <a:r>
              <a:rPr lang="en-IN" sz="1400" dirty="0"/>
              <a:t>+" Name: "+</a:t>
            </a:r>
            <a:r>
              <a:rPr lang="en-IN" sz="1400" dirty="0" err="1"/>
              <a:t>empName</a:t>
            </a:r>
            <a:r>
              <a:rPr lang="en-IN" sz="1400" dirty="0" smtClean="0"/>
              <a:t>);</a:t>
            </a:r>
          </a:p>
          <a:p>
            <a:pPr marL="0" indent="0">
              <a:buNone/>
            </a:pPr>
            <a:r>
              <a:rPr lang="en-IN" sz="1400" dirty="0" smtClean="0"/>
              <a:t> </a:t>
            </a:r>
            <a:r>
              <a:rPr lang="en-IN" sz="1400" dirty="0"/>
              <a:t>} </a:t>
            </a:r>
            <a:endParaRPr lang="en-IN" sz="1400" dirty="0" smtClean="0"/>
          </a:p>
          <a:p>
            <a:pPr marL="0" indent="0">
              <a:buNone/>
            </a:pPr>
            <a:r>
              <a:rPr lang="en-IN" sz="1400" dirty="0" smtClean="0"/>
              <a:t>public </a:t>
            </a:r>
            <a:r>
              <a:rPr lang="en-IN" sz="1400" dirty="0"/>
              <a:t>static void main(String </a:t>
            </a:r>
            <a:r>
              <a:rPr lang="en-IN" sz="1400" dirty="0" err="1"/>
              <a:t>args</a:t>
            </a:r>
            <a:r>
              <a:rPr lang="en-IN" sz="1400" dirty="0" smtClean="0"/>
              <a:t>[])</a:t>
            </a:r>
          </a:p>
          <a:p>
            <a:pPr marL="0" indent="0">
              <a:buNone/>
            </a:pPr>
            <a:r>
              <a:rPr lang="en-IN" sz="1400" dirty="0" smtClean="0"/>
              <a:t>{ </a:t>
            </a:r>
          </a:p>
          <a:p>
            <a:pPr marL="0" indent="0">
              <a:buNone/>
            </a:pPr>
            <a:r>
              <a:rPr lang="en-IN" sz="1400" dirty="0" smtClean="0"/>
              <a:t>Employee </a:t>
            </a:r>
            <a:r>
              <a:rPr lang="en-IN" sz="1400" dirty="0"/>
              <a:t>obj1 = new Employee(10245,"Chaitanya"); </a:t>
            </a:r>
            <a:endParaRPr lang="en-IN" sz="1400" dirty="0" smtClean="0"/>
          </a:p>
          <a:p>
            <a:pPr marL="0" indent="0">
              <a:buNone/>
            </a:pPr>
            <a:r>
              <a:rPr lang="en-IN" sz="1400" dirty="0" smtClean="0"/>
              <a:t>Employee </a:t>
            </a:r>
            <a:r>
              <a:rPr lang="en-IN" sz="1400" dirty="0"/>
              <a:t>obj2 = new Employee(92232,"Negan"); </a:t>
            </a:r>
            <a:endParaRPr lang="en-IN" sz="1400" dirty="0" smtClean="0"/>
          </a:p>
          <a:p>
            <a:pPr marL="0" indent="0">
              <a:buNone/>
            </a:pPr>
            <a:r>
              <a:rPr lang="en-IN" sz="1400" dirty="0" smtClean="0"/>
              <a:t>obj1.info</a:t>
            </a:r>
            <a:r>
              <a:rPr lang="en-IN" sz="1400" dirty="0"/>
              <a:t>(); </a:t>
            </a:r>
            <a:endParaRPr lang="en-IN" sz="1400" dirty="0" smtClean="0"/>
          </a:p>
          <a:p>
            <a:pPr marL="0" indent="0">
              <a:buNone/>
            </a:pPr>
            <a:r>
              <a:rPr lang="en-IN" sz="1400" dirty="0" smtClean="0"/>
              <a:t>obj2.info</a:t>
            </a:r>
            <a:r>
              <a:rPr lang="en-IN" sz="1400" dirty="0"/>
              <a:t>(); </a:t>
            </a:r>
            <a:endParaRPr lang="en-IN" sz="1400" dirty="0" smtClean="0"/>
          </a:p>
          <a:p>
            <a:pPr marL="0" indent="0">
              <a:buNone/>
            </a:pPr>
            <a:r>
              <a:rPr lang="en-IN" sz="1400" dirty="0" smtClean="0"/>
              <a:t>}</a:t>
            </a:r>
          </a:p>
          <a:p>
            <a:pPr marL="0" indent="0">
              <a:buNone/>
            </a:pPr>
            <a:r>
              <a:rPr lang="en-IN" sz="1400" dirty="0" smtClean="0"/>
              <a:t>}</a:t>
            </a:r>
            <a:endParaRPr lang="en-IN" sz="1400" dirty="0"/>
          </a:p>
        </p:txBody>
      </p:sp>
    </p:spTree>
    <p:extLst>
      <p:ext uri="{BB962C8B-B14F-4D97-AF65-F5344CB8AC3E}">
        <p14:creationId xmlns:p14="http://schemas.microsoft.com/office/powerpoint/2010/main" val="26480991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IN" dirty="0" smtClean="0"/>
              <a:t>example2</a:t>
            </a:r>
            <a:endParaRPr lang="en-IN" dirty="0"/>
          </a:p>
        </p:txBody>
      </p:sp>
      <p:sp>
        <p:nvSpPr>
          <p:cNvPr id="3" name="Content Placeholder 2"/>
          <p:cNvSpPr>
            <a:spLocks noGrp="1"/>
          </p:cNvSpPr>
          <p:nvPr>
            <p:ph idx="1"/>
          </p:nvPr>
        </p:nvSpPr>
        <p:spPr>
          <a:xfrm>
            <a:off x="457200" y="980728"/>
            <a:ext cx="8229600" cy="5877272"/>
          </a:xfrm>
        </p:spPr>
        <p:txBody>
          <a:bodyPr>
            <a:normAutofit/>
          </a:bodyPr>
          <a:lstStyle/>
          <a:p>
            <a:endParaRPr lang="en-IN" dirty="0"/>
          </a:p>
        </p:txBody>
      </p:sp>
      <p:sp>
        <p:nvSpPr>
          <p:cNvPr id="4" name="Rectangle 3"/>
          <p:cNvSpPr/>
          <p:nvPr/>
        </p:nvSpPr>
        <p:spPr>
          <a:xfrm>
            <a:off x="755576" y="1124744"/>
            <a:ext cx="3312368" cy="5616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b="1" dirty="0"/>
              <a:t>class </a:t>
            </a:r>
            <a:r>
              <a:rPr lang="en-IN" sz="2000" b="1" dirty="0" smtClean="0"/>
              <a:t>Example2</a:t>
            </a:r>
          </a:p>
          <a:p>
            <a:r>
              <a:rPr lang="en-IN" sz="2000" b="1" dirty="0" smtClean="0"/>
              <a:t> </a:t>
            </a:r>
            <a:r>
              <a:rPr lang="en-IN" sz="2000" b="1" dirty="0"/>
              <a:t>{ </a:t>
            </a:r>
            <a:endParaRPr lang="en-IN" sz="2000" b="1" dirty="0" smtClean="0"/>
          </a:p>
          <a:p>
            <a:r>
              <a:rPr lang="en-IN" sz="2000" b="1" dirty="0" smtClean="0"/>
              <a:t>private </a:t>
            </a:r>
            <a:r>
              <a:rPr lang="en-IN" sz="2000" b="1" dirty="0" err="1"/>
              <a:t>int</a:t>
            </a:r>
            <a:r>
              <a:rPr lang="en-IN" sz="2000" b="1" dirty="0"/>
              <a:t> </a:t>
            </a:r>
            <a:r>
              <a:rPr lang="en-IN" sz="2000" b="1" dirty="0" err="1"/>
              <a:t>var</a:t>
            </a:r>
            <a:r>
              <a:rPr lang="en-IN" sz="2000" b="1" dirty="0"/>
              <a:t>; </a:t>
            </a:r>
            <a:endParaRPr lang="en-IN" sz="2000" b="1" dirty="0" smtClean="0"/>
          </a:p>
          <a:p>
            <a:r>
              <a:rPr lang="en-IN" sz="2000" b="1" dirty="0" smtClean="0"/>
              <a:t>//</a:t>
            </a:r>
            <a:r>
              <a:rPr lang="en-IN" sz="2000" b="1" dirty="0"/>
              <a:t>default </a:t>
            </a:r>
            <a:r>
              <a:rPr lang="en-IN" sz="2000" b="1" dirty="0" smtClean="0"/>
              <a:t>constructor</a:t>
            </a:r>
          </a:p>
          <a:p>
            <a:r>
              <a:rPr lang="en-IN" sz="2000" b="1" dirty="0" smtClean="0"/>
              <a:t> </a:t>
            </a:r>
            <a:r>
              <a:rPr lang="en-IN" sz="2000" b="1" dirty="0"/>
              <a:t>public Example2() </a:t>
            </a:r>
            <a:endParaRPr lang="en-IN" sz="2000" b="1" dirty="0" smtClean="0"/>
          </a:p>
          <a:p>
            <a:r>
              <a:rPr lang="en-IN" sz="2000" b="1" dirty="0" smtClean="0"/>
              <a:t>{</a:t>
            </a:r>
          </a:p>
          <a:p>
            <a:r>
              <a:rPr lang="en-IN" sz="2000" b="1" dirty="0" smtClean="0"/>
              <a:t> </a:t>
            </a:r>
            <a:r>
              <a:rPr lang="en-IN" sz="2000" b="1" dirty="0" err="1"/>
              <a:t>this.var</a:t>
            </a:r>
            <a:r>
              <a:rPr lang="en-IN" sz="2000" b="1" dirty="0"/>
              <a:t> = 10; </a:t>
            </a:r>
            <a:endParaRPr lang="en-IN" sz="2000" b="1" dirty="0" smtClean="0"/>
          </a:p>
          <a:p>
            <a:r>
              <a:rPr lang="en-IN" sz="2000" b="1" dirty="0" smtClean="0"/>
              <a:t>} </a:t>
            </a:r>
          </a:p>
          <a:p>
            <a:r>
              <a:rPr lang="en-IN" sz="2000" b="1" dirty="0" smtClean="0"/>
              <a:t>//</a:t>
            </a:r>
            <a:r>
              <a:rPr lang="en-IN" sz="2000" b="1" dirty="0"/>
              <a:t>parameterized constructor public Example2(</a:t>
            </a:r>
            <a:r>
              <a:rPr lang="en-IN" sz="2000" b="1" dirty="0" err="1"/>
              <a:t>int</a:t>
            </a:r>
            <a:r>
              <a:rPr lang="en-IN" sz="2000" b="1" dirty="0"/>
              <a:t> </a:t>
            </a:r>
            <a:r>
              <a:rPr lang="en-IN" sz="2000" b="1" dirty="0" err="1"/>
              <a:t>num</a:t>
            </a:r>
            <a:r>
              <a:rPr lang="en-IN" sz="2000" b="1" dirty="0"/>
              <a:t>) </a:t>
            </a:r>
            <a:endParaRPr lang="en-IN" sz="2000" b="1" dirty="0" smtClean="0"/>
          </a:p>
          <a:p>
            <a:r>
              <a:rPr lang="en-IN" sz="2000" b="1" dirty="0" smtClean="0"/>
              <a:t>{ </a:t>
            </a:r>
          </a:p>
          <a:p>
            <a:r>
              <a:rPr lang="en-IN" sz="2000" b="1" dirty="0" err="1" smtClean="0"/>
              <a:t>this.var</a:t>
            </a:r>
            <a:r>
              <a:rPr lang="en-IN" sz="2000" b="1" dirty="0" smtClean="0"/>
              <a:t> </a:t>
            </a:r>
            <a:r>
              <a:rPr lang="en-IN" sz="2000" b="1" dirty="0"/>
              <a:t>= </a:t>
            </a:r>
            <a:r>
              <a:rPr lang="en-IN" sz="2000" b="1" dirty="0" err="1"/>
              <a:t>num</a:t>
            </a:r>
            <a:r>
              <a:rPr lang="en-IN" sz="2000" b="1" dirty="0" smtClean="0"/>
              <a:t>;</a:t>
            </a:r>
          </a:p>
          <a:p>
            <a:r>
              <a:rPr lang="en-IN" sz="2000" b="1" dirty="0" smtClean="0"/>
              <a:t> </a:t>
            </a:r>
            <a:r>
              <a:rPr lang="en-IN" sz="2000" b="1" dirty="0"/>
              <a:t>}</a:t>
            </a:r>
            <a:endParaRPr lang="en-IN" sz="2000" b="1" dirty="0"/>
          </a:p>
        </p:txBody>
      </p:sp>
      <p:sp>
        <p:nvSpPr>
          <p:cNvPr id="5" name="Rectangle 4"/>
          <p:cNvSpPr/>
          <p:nvPr/>
        </p:nvSpPr>
        <p:spPr>
          <a:xfrm>
            <a:off x="4788024" y="1124744"/>
            <a:ext cx="3384376" cy="5544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b="1" dirty="0"/>
              <a:t>public </a:t>
            </a:r>
            <a:r>
              <a:rPr lang="en-IN" sz="2000" b="1" dirty="0" err="1"/>
              <a:t>int</a:t>
            </a:r>
            <a:r>
              <a:rPr lang="en-IN" sz="2000" b="1" dirty="0"/>
              <a:t> </a:t>
            </a:r>
            <a:r>
              <a:rPr lang="en-IN" sz="2000" b="1" dirty="0" err="1"/>
              <a:t>getValue</a:t>
            </a:r>
            <a:r>
              <a:rPr lang="en-IN" sz="2000" b="1" dirty="0" smtClean="0"/>
              <a:t>()</a:t>
            </a:r>
          </a:p>
          <a:p>
            <a:r>
              <a:rPr lang="en-IN" sz="2000" b="1" dirty="0" smtClean="0"/>
              <a:t> </a:t>
            </a:r>
            <a:r>
              <a:rPr lang="en-IN" sz="2000" b="1" dirty="0"/>
              <a:t>{ </a:t>
            </a:r>
            <a:endParaRPr lang="en-IN" sz="2000" b="1" dirty="0" smtClean="0"/>
          </a:p>
          <a:p>
            <a:r>
              <a:rPr lang="en-IN" sz="2000" b="1" dirty="0" smtClean="0"/>
              <a:t>return </a:t>
            </a:r>
            <a:r>
              <a:rPr lang="en-IN" sz="2000" b="1" dirty="0" err="1"/>
              <a:t>var</a:t>
            </a:r>
            <a:r>
              <a:rPr lang="en-IN" sz="2000" b="1" dirty="0" smtClean="0"/>
              <a:t>;</a:t>
            </a:r>
          </a:p>
          <a:p>
            <a:r>
              <a:rPr lang="en-IN" sz="2000" b="1" dirty="0" smtClean="0"/>
              <a:t> }</a:t>
            </a:r>
          </a:p>
          <a:p>
            <a:r>
              <a:rPr lang="en-IN" sz="2000" b="1" dirty="0" smtClean="0"/>
              <a:t> </a:t>
            </a:r>
            <a:r>
              <a:rPr lang="en-IN" sz="2000" b="1" dirty="0"/>
              <a:t>public static void main(String </a:t>
            </a:r>
            <a:r>
              <a:rPr lang="en-IN" sz="2000" b="1" dirty="0" err="1"/>
              <a:t>args</a:t>
            </a:r>
            <a:r>
              <a:rPr lang="en-IN" sz="2000" b="1" dirty="0"/>
              <a:t>[]) </a:t>
            </a:r>
            <a:endParaRPr lang="en-IN" sz="2000" b="1" dirty="0" smtClean="0"/>
          </a:p>
          <a:p>
            <a:r>
              <a:rPr lang="en-IN" sz="2000" b="1" dirty="0" smtClean="0"/>
              <a:t>{ </a:t>
            </a:r>
          </a:p>
          <a:p>
            <a:r>
              <a:rPr lang="en-IN" sz="2000" b="1" dirty="0" smtClean="0"/>
              <a:t>Example2 </a:t>
            </a:r>
            <a:r>
              <a:rPr lang="en-IN" sz="2000" b="1" dirty="0" err="1"/>
              <a:t>obj</a:t>
            </a:r>
            <a:r>
              <a:rPr lang="en-IN" sz="2000" b="1" dirty="0"/>
              <a:t> = new Example2(); Example2 obj2 = new Example2(100); </a:t>
            </a:r>
            <a:r>
              <a:rPr lang="en-IN" sz="2000" b="1" dirty="0" err="1"/>
              <a:t>System.out.println</a:t>
            </a:r>
            <a:r>
              <a:rPr lang="en-IN" sz="2000" b="1" dirty="0"/>
              <a:t>("</a:t>
            </a:r>
            <a:r>
              <a:rPr lang="en-IN" sz="2000" b="1" dirty="0" err="1"/>
              <a:t>var</a:t>
            </a:r>
            <a:r>
              <a:rPr lang="en-IN" sz="2000" b="1" dirty="0"/>
              <a:t> is: "+</a:t>
            </a:r>
            <a:r>
              <a:rPr lang="en-IN" sz="2000" b="1" dirty="0" err="1"/>
              <a:t>obj.getValue</a:t>
            </a:r>
            <a:r>
              <a:rPr lang="en-IN" sz="2000" b="1" dirty="0"/>
              <a:t>()); </a:t>
            </a:r>
            <a:r>
              <a:rPr lang="en-IN" sz="2000" b="1" dirty="0" err="1"/>
              <a:t>System.out.println</a:t>
            </a:r>
            <a:r>
              <a:rPr lang="en-IN" sz="2000" b="1" dirty="0"/>
              <a:t>("</a:t>
            </a:r>
            <a:r>
              <a:rPr lang="en-IN" sz="2000" b="1" dirty="0" err="1"/>
              <a:t>var</a:t>
            </a:r>
            <a:r>
              <a:rPr lang="en-IN" sz="2000" b="1" dirty="0"/>
              <a:t> is: "+obj2.getValue()); </a:t>
            </a:r>
            <a:endParaRPr lang="en-IN" sz="2000" b="1" dirty="0" smtClean="0"/>
          </a:p>
          <a:p>
            <a:r>
              <a:rPr lang="en-IN" sz="2000" b="1" dirty="0" smtClean="0"/>
              <a:t>}</a:t>
            </a:r>
          </a:p>
          <a:p>
            <a:r>
              <a:rPr lang="en-IN" sz="2000" b="1" dirty="0" smtClean="0"/>
              <a:t> </a:t>
            </a:r>
            <a:r>
              <a:rPr lang="en-IN" sz="2000" b="1" dirty="0"/>
              <a:t>}</a:t>
            </a:r>
            <a:endParaRPr lang="en-IN" sz="2000" b="1" dirty="0"/>
          </a:p>
        </p:txBody>
      </p:sp>
    </p:spTree>
    <p:extLst>
      <p:ext uri="{BB962C8B-B14F-4D97-AF65-F5344CB8AC3E}">
        <p14:creationId xmlns:p14="http://schemas.microsoft.com/office/powerpoint/2010/main" val="4246261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What if you implement only parameterized constructor in class</a:t>
            </a:r>
            <a:br>
              <a:rPr lang="en-US" sz="3200" b="1" dirty="0"/>
            </a:br>
            <a:endParaRPr lang="en-IN" sz="3200" dirty="0"/>
          </a:p>
        </p:txBody>
      </p:sp>
      <p:sp>
        <p:nvSpPr>
          <p:cNvPr id="3" name="Content Placeholder 2"/>
          <p:cNvSpPr>
            <a:spLocks noGrp="1"/>
          </p:cNvSpPr>
          <p:nvPr>
            <p:ph idx="1"/>
          </p:nvPr>
        </p:nvSpPr>
        <p:spPr/>
        <p:txBody>
          <a:bodyPr>
            <a:normAutofit fontScale="47500" lnSpcReduction="20000"/>
          </a:bodyPr>
          <a:lstStyle/>
          <a:p>
            <a:r>
              <a:rPr lang="en-IN" dirty="0"/>
              <a:t>class Example3 </a:t>
            </a:r>
            <a:endParaRPr lang="en-IN" dirty="0" smtClean="0"/>
          </a:p>
          <a:p>
            <a:r>
              <a:rPr lang="en-IN" dirty="0" smtClean="0"/>
              <a:t>{</a:t>
            </a:r>
          </a:p>
          <a:p>
            <a:r>
              <a:rPr lang="en-IN" dirty="0" smtClean="0"/>
              <a:t> </a:t>
            </a:r>
            <a:r>
              <a:rPr lang="en-IN" dirty="0"/>
              <a:t>private </a:t>
            </a:r>
            <a:r>
              <a:rPr lang="en-IN" dirty="0" err="1"/>
              <a:t>int</a:t>
            </a:r>
            <a:r>
              <a:rPr lang="en-IN" dirty="0"/>
              <a:t> </a:t>
            </a:r>
            <a:r>
              <a:rPr lang="en-IN" dirty="0" err="1"/>
              <a:t>var</a:t>
            </a:r>
            <a:r>
              <a:rPr lang="en-IN" dirty="0" smtClean="0"/>
              <a:t>;</a:t>
            </a:r>
          </a:p>
          <a:p>
            <a:r>
              <a:rPr lang="en-IN" dirty="0" smtClean="0"/>
              <a:t> </a:t>
            </a:r>
            <a:r>
              <a:rPr lang="en-IN" dirty="0"/>
              <a:t>public Example3(</a:t>
            </a:r>
            <a:r>
              <a:rPr lang="en-IN" dirty="0" err="1"/>
              <a:t>int</a:t>
            </a:r>
            <a:r>
              <a:rPr lang="en-IN" dirty="0"/>
              <a:t> </a:t>
            </a:r>
            <a:r>
              <a:rPr lang="en-IN" dirty="0" err="1"/>
              <a:t>num</a:t>
            </a:r>
            <a:r>
              <a:rPr lang="en-IN" dirty="0"/>
              <a:t>) </a:t>
            </a:r>
            <a:endParaRPr lang="en-IN" dirty="0" smtClean="0"/>
          </a:p>
          <a:p>
            <a:r>
              <a:rPr lang="en-IN" dirty="0" smtClean="0"/>
              <a:t>{ </a:t>
            </a:r>
          </a:p>
          <a:p>
            <a:r>
              <a:rPr lang="en-IN" dirty="0" err="1" smtClean="0"/>
              <a:t>var</a:t>
            </a:r>
            <a:r>
              <a:rPr lang="en-IN" dirty="0" smtClean="0"/>
              <a:t>=</a:t>
            </a:r>
            <a:r>
              <a:rPr lang="en-IN" dirty="0" err="1" smtClean="0"/>
              <a:t>num</a:t>
            </a:r>
            <a:r>
              <a:rPr lang="en-IN" dirty="0" smtClean="0"/>
              <a:t>;</a:t>
            </a:r>
          </a:p>
          <a:p>
            <a:r>
              <a:rPr lang="en-IN" dirty="0" smtClean="0"/>
              <a:t> </a:t>
            </a:r>
            <a:r>
              <a:rPr lang="en-IN" dirty="0"/>
              <a:t>} </a:t>
            </a:r>
            <a:endParaRPr lang="en-IN" dirty="0" smtClean="0"/>
          </a:p>
          <a:p>
            <a:r>
              <a:rPr lang="en-IN" dirty="0" smtClean="0"/>
              <a:t>public </a:t>
            </a:r>
            <a:r>
              <a:rPr lang="en-IN" dirty="0" err="1"/>
              <a:t>int</a:t>
            </a:r>
            <a:r>
              <a:rPr lang="en-IN" dirty="0"/>
              <a:t> </a:t>
            </a:r>
            <a:r>
              <a:rPr lang="en-IN" dirty="0" err="1"/>
              <a:t>getValue</a:t>
            </a:r>
            <a:r>
              <a:rPr lang="en-IN" dirty="0" smtClean="0"/>
              <a:t>()</a:t>
            </a:r>
          </a:p>
          <a:p>
            <a:r>
              <a:rPr lang="en-IN" dirty="0" smtClean="0"/>
              <a:t> </a:t>
            </a:r>
            <a:r>
              <a:rPr lang="en-IN" dirty="0"/>
              <a:t>{ </a:t>
            </a:r>
            <a:endParaRPr lang="en-IN" dirty="0" smtClean="0"/>
          </a:p>
          <a:p>
            <a:r>
              <a:rPr lang="en-IN" dirty="0" smtClean="0"/>
              <a:t>return </a:t>
            </a:r>
            <a:r>
              <a:rPr lang="en-IN" dirty="0" err="1"/>
              <a:t>var</a:t>
            </a:r>
            <a:r>
              <a:rPr lang="en-IN" dirty="0" smtClean="0"/>
              <a:t>;</a:t>
            </a:r>
          </a:p>
          <a:p>
            <a:r>
              <a:rPr lang="en-IN" dirty="0" smtClean="0"/>
              <a:t> }</a:t>
            </a:r>
          </a:p>
          <a:p>
            <a:r>
              <a:rPr lang="en-IN" dirty="0" smtClean="0"/>
              <a:t> </a:t>
            </a:r>
            <a:r>
              <a:rPr lang="en-IN" dirty="0"/>
              <a:t>public static void main(String </a:t>
            </a:r>
            <a:r>
              <a:rPr lang="en-IN" dirty="0" err="1"/>
              <a:t>args</a:t>
            </a:r>
            <a:r>
              <a:rPr lang="en-IN" dirty="0" smtClean="0"/>
              <a:t>[])</a:t>
            </a:r>
          </a:p>
          <a:p>
            <a:r>
              <a:rPr lang="en-IN" dirty="0" smtClean="0"/>
              <a:t> </a:t>
            </a:r>
            <a:r>
              <a:rPr lang="en-IN" dirty="0"/>
              <a:t>{ </a:t>
            </a:r>
            <a:endParaRPr lang="en-IN" dirty="0" smtClean="0"/>
          </a:p>
          <a:p>
            <a:r>
              <a:rPr lang="en-IN" dirty="0" smtClean="0"/>
              <a:t>Example3 </a:t>
            </a:r>
            <a:r>
              <a:rPr lang="en-IN" dirty="0" err="1"/>
              <a:t>myobj</a:t>
            </a:r>
            <a:r>
              <a:rPr lang="en-IN" dirty="0"/>
              <a:t> = new Example3</a:t>
            </a:r>
            <a:r>
              <a:rPr lang="en-IN" dirty="0" smtClean="0"/>
              <a:t>(); </a:t>
            </a:r>
          </a:p>
          <a:p>
            <a:r>
              <a:rPr lang="en-IN" dirty="0" err="1" smtClean="0"/>
              <a:t>System.out.println</a:t>
            </a:r>
            <a:r>
              <a:rPr lang="en-IN" dirty="0"/>
              <a:t>("value of </a:t>
            </a:r>
            <a:r>
              <a:rPr lang="en-IN" dirty="0" err="1"/>
              <a:t>var</a:t>
            </a:r>
            <a:r>
              <a:rPr lang="en-IN" dirty="0"/>
              <a:t> is: "+</a:t>
            </a:r>
            <a:r>
              <a:rPr lang="en-IN" dirty="0" err="1"/>
              <a:t>myobj.getValue</a:t>
            </a:r>
            <a:r>
              <a:rPr lang="en-IN" dirty="0"/>
              <a:t>()); </a:t>
            </a:r>
            <a:endParaRPr lang="en-IN" dirty="0" smtClean="0"/>
          </a:p>
          <a:p>
            <a:r>
              <a:rPr lang="en-IN" dirty="0" smtClean="0"/>
              <a:t>}</a:t>
            </a:r>
          </a:p>
          <a:p>
            <a:r>
              <a:rPr lang="en-IN" dirty="0" smtClean="0"/>
              <a:t>}</a:t>
            </a:r>
          </a:p>
          <a:p>
            <a:endParaRPr lang="en-IN" dirty="0"/>
          </a:p>
        </p:txBody>
      </p:sp>
    </p:spTree>
    <p:extLst>
      <p:ext uri="{BB962C8B-B14F-4D97-AF65-F5344CB8AC3E}">
        <p14:creationId xmlns:p14="http://schemas.microsoft.com/office/powerpoint/2010/main" val="354176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r>
              <a:rPr lang="en-IN" dirty="0" smtClean="0"/>
              <a:t>Output:</a:t>
            </a:r>
            <a:r>
              <a:rPr lang="en-US" dirty="0"/>
              <a:t>It will throw a compilation error. The reason is, the statement Example3 </a:t>
            </a:r>
            <a:r>
              <a:rPr lang="en-US" dirty="0" err="1"/>
              <a:t>myobj</a:t>
            </a:r>
            <a:r>
              <a:rPr lang="en-US" dirty="0"/>
              <a:t> = new Example3() is invoking a default constructor which we don’t have in our program. when you don’t implement any constructor in your class, compiler inserts the default constructor into your code, however when you implement any constructor (in above example I have implemented parameterized constructor with </a:t>
            </a:r>
            <a:r>
              <a:rPr lang="en-US" dirty="0" err="1"/>
              <a:t>int</a:t>
            </a:r>
            <a:r>
              <a:rPr lang="en-US" dirty="0"/>
              <a:t> parameter), then you don’t receive the default constructor by compiler into your code.</a:t>
            </a:r>
          </a:p>
          <a:p>
            <a:r>
              <a:rPr lang="en-US" dirty="0"/>
              <a:t>If we remove the parameterized constructor from the above code then the program would run fine, because then compiler would insert the default constructor into your code.</a:t>
            </a:r>
          </a:p>
          <a:p>
            <a:endParaRPr lang="en-IN" dirty="0"/>
          </a:p>
        </p:txBody>
      </p:sp>
    </p:spTree>
    <p:extLst>
      <p:ext uri="{BB962C8B-B14F-4D97-AF65-F5344CB8AC3E}">
        <p14:creationId xmlns:p14="http://schemas.microsoft.com/office/powerpoint/2010/main" val="6943361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Difference between Constructor and Method</a:t>
            </a:r>
            <a:br>
              <a:rPr lang="en-US" b="1" dirty="0"/>
            </a:br>
            <a:endParaRPr lang="en-IN" dirty="0"/>
          </a:p>
        </p:txBody>
      </p:sp>
      <p:sp>
        <p:nvSpPr>
          <p:cNvPr id="3" name="Content Placeholder 2"/>
          <p:cNvSpPr>
            <a:spLocks noGrp="1"/>
          </p:cNvSpPr>
          <p:nvPr>
            <p:ph idx="1"/>
          </p:nvPr>
        </p:nvSpPr>
        <p:spPr/>
        <p:txBody>
          <a:bodyPr/>
          <a:lstStyle/>
          <a:p>
            <a:r>
              <a:rPr lang="en-US" dirty="0"/>
              <a:t>The purpose of constructor is to initialize the object of a class while the purpose of a method is to perform a task by executing java code.</a:t>
            </a:r>
          </a:p>
          <a:p>
            <a:r>
              <a:rPr lang="en-US" dirty="0"/>
              <a:t>Constructors cannot be abstract, final, static </a:t>
            </a:r>
            <a:r>
              <a:rPr lang="en-US" dirty="0" smtClean="0"/>
              <a:t>while </a:t>
            </a:r>
            <a:r>
              <a:rPr lang="en-US" dirty="0"/>
              <a:t>methods can be.</a:t>
            </a:r>
          </a:p>
          <a:p>
            <a:r>
              <a:rPr lang="en-US" dirty="0"/>
              <a:t>Constructors do not have return types while methods do.</a:t>
            </a:r>
          </a:p>
        </p:txBody>
      </p:sp>
    </p:spTree>
    <p:extLst>
      <p:ext uri="{BB962C8B-B14F-4D97-AF65-F5344CB8AC3E}">
        <p14:creationId xmlns:p14="http://schemas.microsoft.com/office/powerpoint/2010/main" val="37665361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9552" y="2708920"/>
            <a:ext cx="8229600" cy="1143000"/>
          </a:xfrm>
        </p:spPr>
        <p:txBody>
          <a:bodyPr>
            <a:normAutofit fontScale="90000"/>
          </a:bodyPr>
          <a:lstStyle/>
          <a:p>
            <a:r>
              <a:rPr lang="en-IN" dirty="0"/>
              <a:t>Modifiers</a:t>
            </a:r>
            <a:br>
              <a:rPr lang="en-IN" dirty="0"/>
            </a:br>
            <a:endParaRPr lang="en-IN" dirty="0"/>
          </a:p>
        </p:txBody>
      </p:sp>
    </p:spTree>
    <p:extLst>
      <p:ext uri="{BB962C8B-B14F-4D97-AF65-F5344CB8AC3E}">
        <p14:creationId xmlns:p14="http://schemas.microsoft.com/office/powerpoint/2010/main" val="1597857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OOPs Concepts </a:t>
            </a:r>
            <a:br>
              <a:rPr lang="en-IN" b="1" dirty="0"/>
            </a:br>
            <a:endParaRPr lang="en-IN" dirty="0"/>
          </a:p>
        </p:txBody>
      </p:sp>
      <p:sp>
        <p:nvSpPr>
          <p:cNvPr id="3" name="Content Placeholder 2"/>
          <p:cNvSpPr>
            <a:spLocks noGrp="1"/>
          </p:cNvSpPr>
          <p:nvPr>
            <p:ph idx="1"/>
          </p:nvPr>
        </p:nvSpPr>
        <p:spPr/>
        <p:txBody>
          <a:bodyPr>
            <a:normAutofit fontScale="85000" lnSpcReduction="20000"/>
          </a:bodyPr>
          <a:lstStyle/>
          <a:p>
            <a:r>
              <a:rPr lang="en-US" b="1" dirty="0">
                <a:hlinkClick r:id="rId2"/>
              </a:rPr>
              <a:t>What is an Object</a:t>
            </a:r>
            <a:endParaRPr lang="en-US" dirty="0"/>
          </a:p>
          <a:p>
            <a:r>
              <a:rPr lang="en-US" b="1" dirty="0">
                <a:hlinkClick r:id="rId3"/>
              </a:rPr>
              <a:t>What is a class</a:t>
            </a:r>
            <a:endParaRPr lang="en-US" dirty="0"/>
          </a:p>
          <a:p>
            <a:r>
              <a:rPr lang="en-US" b="1" dirty="0">
                <a:hlinkClick r:id="rId4"/>
              </a:rPr>
              <a:t>Constructor in </a:t>
            </a:r>
            <a:r>
              <a:rPr lang="en-US" b="1" dirty="0" smtClean="0">
                <a:hlinkClick r:id="rId4"/>
              </a:rPr>
              <a:t>Java</a:t>
            </a:r>
            <a:endParaRPr lang="en-US" b="1" dirty="0" smtClean="0"/>
          </a:p>
          <a:p>
            <a:r>
              <a:rPr lang="en-US" b="1" u="sng" dirty="0" smtClean="0">
                <a:solidFill>
                  <a:srgbClr val="0000FF"/>
                </a:solidFill>
              </a:rPr>
              <a:t>modifiers</a:t>
            </a:r>
            <a:endParaRPr lang="en-US" u="sng" dirty="0">
              <a:solidFill>
                <a:srgbClr val="0000FF"/>
              </a:solidFill>
            </a:endParaRPr>
          </a:p>
          <a:p>
            <a:r>
              <a:rPr lang="en-US" b="1" dirty="0">
                <a:hlinkClick r:id="rId5"/>
              </a:rPr>
              <a:t>Object Oriented Programming Features</a:t>
            </a:r>
            <a:endParaRPr lang="en-US" dirty="0"/>
          </a:p>
          <a:p>
            <a:pPr lvl="1"/>
            <a:r>
              <a:rPr lang="en-US" b="1" dirty="0">
                <a:hlinkClick r:id="rId6"/>
              </a:rPr>
              <a:t>Abstraction</a:t>
            </a:r>
            <a:endParaRPr lang="en-US" dirty="0"/>
          </a:p>
          <a:p>
            <a:pPr lvl="1"/>
            <a:r>
              <a:rPr lang="en-US" b="1" dirty="0">
                <a:hlinkClick r:id="rId7"/>
              </a:rPr>
              <a:t>Encapsulation</a:t>
            </a:r>
            <a:endParaRPr lang="en-US" dirty="0"/>
          </a:p>
          <a:p>
            <a:pPr lvl="1"/>
            <a:r>
              <a:rPr lang="en-US" b="1" dirty="0">
                <a:hlinkClick r:id="rId8"/>
              </a:rPr>
              <a:t>Inheritance</a:t>
            </a:r>
            <a:endParaRPr lang="en-US" dirty="0"/>
          </a:p>
          <a:p>
            <a:pPr lvl="1"/>
            <a:r>
              <a:rPr lang="en-US" b="1" dirty="0">
                <a:hlinkClick r:id="rId9"/>
              </a:rPr>
              <a:t>Polymorphism</a:t>
            </a:r>
            <a:endParaRPr lang="en-US" dirty="0"/>
          </a:p>
          <a:p>
            <a:r>
              <a:rPr lang="en-US" b="1" dirty="0">
                <a:hlinkClick r:id="rId10"/>
              </a:rPr>
              <a:t>Abstract Class and Methods</a:t>
            </a:r>
            <a:endParaRPr lang="en-US" dirty="0"/>
          </a:p>
          <a:p>
            <a:r>
              <a:rPr lang="en-US" b="1" dirty="0">
                <a:hlinkClick r:id="rId11"/>
              </a:rPr>
              <a:t>Interfaces in Java</a:t>
            </a:r>
            <a:endParaRPr lang="en-US" dirty="0"/>
          </a:p>
        </p:txBody>
      </p:sp>
    </p:spTree>
    <p:extLst>
      <p:ext uri="{BB962C8B-B14F-4D97-AF65-F5344CB8AC3E}">
        <p14:creationId xmlns:p14="http://schemas.microsoft.com/office/powerpoint/2010/main" val="15995596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4" name="Content Placeholder 3"/>
          <p:cNvSpPr>
            <a:spLocks noGrp="1"/>
          </p:cNvSpPr>
          <p:nvPr>
            <p:ph idx="1"/>
          </p:nvPr>
        </p:nvSpPr>
        <p:spPr/>
        <p:txBody>
          <a:bodyPr/>
          <a:lstStyle/>
          <a:p>
            <a:r>
              <a:rPr lang="en-US" dirty="0"/>
              <a:t>The </a:t>
            </a:r>
            <a:r>
              <a:rPr lang="en-US" dirty="0" smtClean="0"/>
              <a:t>public</a:t>
            </a:r>
            <a:r>
              <a:rPr lang="en-US" dirty="0"/>
              <a:t> keyword is an </a:t>
            </a:r>
            <a:r>
              <a:rPr lang="en-US" b="1" dirty="0"/>
              <a:t>access modifier</a:t>
            </a:r>
            <a:r>
              <a:rPr lang="en-US" dirty="0"/>
              <a:t>, meaning that it is used to set the access level for classes, </a:t>
            </a:r>
            <a:r>
              <a:rPr lang="en-US" dirty="0" smtClean="0"/>
              <a:t>attributes(fields of an object), </a:t>
            </a:r>
            <a:r>
              <a:rPr lang="en-US" dirty="0"/>
              <a:t>methods and constructors</a:t>
            </a:r>
            <a:r>
              <a:rPr lang="en-US" dirty="0" smtClean="0"/>
              <a:t>.</a:t>
            </a:r>
          </a:p>
          <a:p>
            <a:r>
              <a:rPr lang="en-IN" dirty="0" smtClean="0"/>
              <a:t>Two types of  modifiers</a:t>
            </a:r>
          </a:p>
          <a:p>
            <a:r>
              <a:rPr lang="en-IN" dirty="0" smtClean="0"/>
              <a:t>Access modifiers</a:t>
            </a:r>
          </a:p>
          <a:p>
            <a:r>
              <a:rPr lang="en-IN" dirty="0" smtClean="0"/>
              <a:t>Non-access modifiers</a:t>
            </a:r>
            <a:endParaRPr lang="en-IN" dirty="0"/>
          </a:p>
        </p:txBody>
      </p:sp>
    </p:spTree>
    <p:extLst>
      <p:ext uri="{BB962C8B-B14F-4D97-AF65-F5344CB8AC3E}">
        <p14:creationId xmlns:p14="http://schemas.microsoft.com/office/powerpoint/2010/main" val="4474379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Access Modifiers</a:t>
            </a:r>
            <a:endParaRPr lang="en-IN" dirty="0"/>
          </a:p>
        </p:txBody>
      </p:sp>
      <p:sp>
        <p:nvSpPr>
          <p:cNvPr id="3" name="Content Placeholder 2"/>
          <p:cNvSpPr>
            <a:spLocks noGrp="1"/>
          </p:cNvSpPr>
          <p:nvPr>
            <p:ph idx="1"/>
          </p:nvPr>
        </p:nvSpPr>
        <p:spPr/>
        <p:txBody>
          <a:bodyPr/>
          <a:lstStyle/>
          <a:p>
            <a:r>
              <a:rPr lang="en-US" dirty="0"/>
              <a:t>Visible to the package, the default. No modifiers are needed.</a:t>
            </a:r>
          </a:p>
          <a:p>
            <a:r>
              <a:rPr lang="en-US" dirty="0"/>
              <a:t>Visible to the class only (private).</a:t>
            </a:r>
          </a:p>
          <a:p>
            <a:r>
              <a:rPr lang="en-US" dirty="0"/>
              <a:t>Visible to the world (public).</a:t>
            </a:r>
          </a:p>
          <a:p>
            <a:r>
              <a:rPr lang="en-US" dirty="0"/>
              <a:t>Visible to the package and all subclasses (protected).</a:t>
            </a:r>
          </a:p>
          <a:p>
            <a:endParaRPr lang="en-IN" dirty="0"/>
          </a:p>
        </p:txBody>
      </p:sp>
    </p:spTree>
    <p:extLst>
      <p:ext uri="{BB962C8B-B14F-4D97-AF65-F5344CB8AC3E}">
        <p14:creationId xmlns:p14="http://schemas.microsoft.com/office/powerpoint/2010/main" val="33222305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endParaRPr lang="en-IN" dirty="0" smtClean="0"/>
          </a:p>
          <a:p>
            <a:endParaRPr lang="en-IN" dirty="0"/>
          </a:p>
          <a:p>
            <a:endParaRPr lang="en-IN" dirty="0" smtClean="0"/>
          </a:p>
          <a:p>
            <a:endParaRPr lang="en-IN" dirty="0"/>
          </a:p>
          <a:p>
            <a:endParaRPr lang="en-IN" dirty="0" smtClean="0"/>
          </a:p>
          <a:p>
            <a:endParaRPr lang="en-IN"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Java </a:t>
            </a:r>
            <a:r>
              <a:rPr lang="en-US" dirty="0"/>
              <a:t>Packages &amp; API. A package in Java is used to group </a:t>
            </a:r>
            <a:r>
              <a:rPr lang="en-US" b="1" dirty="0"/>
              <a:t>related</a:t>
            </a:r>
            <a:r>
              <a:rPr lang="en-US" dirty="0"/>
              <a:t> classes. Think of it as a folder in a file directory. We use packages to avoid name conflicts, and to write a better maintainable code.</a:t>
            </a: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639" y="476672"/>
            <a:ext cx="7200800" cy="4298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08340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public</a:t>
            </a:r>
            <a:endParaRPr lang="en-IN" dirty="0"/>
          </a:p>
        </p:txBody>
      </p:sp>
      <p:sp>
        <p:nvSpPr>
          <p:cNvPr id="3" name="Content Placeholder 2"/>
          <p:cNvSpPr>
            <a:spLocks noGrp="1"/>
          </p:cNvSpPr>
          <p:nvPr>
            <p:ph idx="1"/>
          </p:nvPr>
        </p:nvSpPr>
        <p:spPr/>
        <p:txBody>
          <a:bodyPr>
            <a:normAutofit fontScale="55000" lnSpcReduction="20000"/>
          </a:bodyPr>
          <a:lstStyle/>
          <a:p>
            <a:r>
              <a:rPr lang="en-IN" dirty="0" smtClean="0"/>
              <a:t>public class Person {</a:t>
            </a:r>
          </a:p>
          <a:p>
            <a:r>
              <a:rPr lang="en-IN" dirty="0" smtClean="0"/>
              <a:t>  public String </a:t>
            </a:r>
            <a:r>
              <a:rPr lang="en-IN" dirty="0" err="1" smtClean="0"/>
              <a:t>fname</a:t>
            </a:r>
            <a:r>
              <a:rPr lang="en-IN" dirty="0" smtClean="0"/>
              <a:t> = "John";</a:t>
            </a:r>
          </a:p>
          <a:p>
            <a:r>
              <a:rPr lang="en-IN" dirty="0" smtClean="0"/>
              <a:t>  public String </a:t>
            </a:r>
            <a:r>
              <a:rPr lang="en-IN" dirty="0" err="1" smtClean="0"/>
              <a:t>lname</a:t>
            </a:r>
            <a:r>
              <a:rPr lang="en-IN" dirty="0" smtClean="0"/>
              <a:t> = "Doe";</a:t>
            </a:r>
          </a:p>
          <a:p>
            <a:r>
              <a:rPr lang="en-IN" dirty="0" smtClean="0"/>
              <a:t>  public String email = "john@doe.com";</a:t>
            </a:r>
          </a:p>
          <a:p>
            <a:r>
              <a:rPr lang="en-IN" dirty="0" smtClean="0"/>
              <a:t>  public </a:t>
            </a:r>
            <a:r>
              <a:rPr lang="en-IN" dirty="0" err="1" smtClean="0"/>
              <a:t>int</a:t>
            </a:r>
            <a:r>
              <a:rPr lang="en-IN" dirty="0" smtClean="0"/>
              <a:t> age = 24;</a:t>
            </a:r>
          </a:p>
          <a:p>
            <a:r>
              <a:rPr lang="en-IN" dirty="0" smtClean="0"/>
              <a:t>}</a:t>
            </a:r>
          </a:p>
          <a:p>
            <a:endParaRPr lang="en-IN" dirty="0" smtClean="0"/>
          </a:p>
          <a:p>
            <a:r>
              <a:rPr lang="en-IN" dirty="0" smtClean="0"/>
              <a:t>class </a:t>
            </a:r>
            <a:r>
              <a:rPr lang="en-IN" dirty="0" err="1" smtClean="0"/>
              <a:t>MyClass</a:t>
            </a:r>
            <a:r>
              <a:rPr lang="en-IN" dirty="0" smtClean="0"/>
              <a:t> {</a:t>
            </a:r>
          </a:p>
          <a:p>
            <a:r>
              <a:rPr lang="en-IN" dirty="0" smtClean="0"/>
              <a:t>  public static void main(String[] </a:t>
            </a:r>
            <a:r>
              <a:rPr lang="en-IN" dirty="0" err="1" smtClean="0"/>
              <a:t>args</a:t>
            </a:r>
            <a:r>
              <a:rPr lang="en-IN" dirty="0" smtClean="0"/>
              <a:t>) {</a:t>
            </a:r>
          </a:p>
          <a:p>
            <a:r>
              <a:rPr lang="en-IN" dirty="0" smtClean="0"/>
              <a:t>    Person </a:t>
            </a:r>
            <a:r>
              <a:rPr lang="en-IN" dirty="0" err="1" smtClean="0"/>
              <a:t>myObj</a:t>
            </a:r>
            <a:r>
              <a:rPr lang="en-IN" dirty="0" smtClean="0"/>
              <a:t> = new Person(); </a:t>
            </a:r>
          </a:p>
          <a:p>
            <a:r>
              <a:rPr lang="en-IN" dirty="0" smtClean="0"/>
              <a:t>    </a:t>
            </a:r>
            <a:r>
              <a:rPr lang="en-IN" dirty="0" err="1" smtClean="0"/>
              <a:t>System.out.println</a:t>
            </a:r>
            <a:r>
              <a:rPr lang="en-IN" dirty="0" smtClean="0"/>
              <a:t>("Name: " + </a:t>
            </a:r>
            <a:r>
              <a:rPr lang="en-IN" dirty="0" err="1" smtClean="0"/>
              <a:t>myObj.fname</a:t>
            </a:r>
            <a:r>
              <a:rPr lang="en-IN" dirty="0" smtClean="0"/>
              <a:t> + " " + </a:t>
            </a:r>
            <a:r>
              <a:rPr lang="en-IN" dirty="0" err="1" smtClean="0"/>
              <a:t>myObj.lname</a:t>
            </a:r>
            <a:r>
              <a:rPr lang="en-IN" dirty="0" smtClean="0"/>
              <a:t>);</a:t>
            </a:r>
          </a:p>
          <a:p>
            <a:r>
              <a:rPr lang="en-IN" dirty="0" smtClean="0"/>
              <a:t>    </a:t>
            </a:r>
            <a:r>
              <a:rPr lang="en-IN" dirty="0" err="1" smtClean="0"/>
              <a:t>System.out.println</a:t>
            </a:r>
            <a:r>
              <a:rPr lang="en-IN" dirty="0" smtClean="0"/>
              <a:t>("Email: " + </a:t>
            </a:r>
            <a:r>
              <a:rPr lang="en-IN" dirty="0" err="1" smtClean="0"/>
              <a:t>myObj.email</a:t>
            </a:r>
            <a:r>
              <a:rPr lang="en-IN" dirty="0" smtClean="0"/>
              <a:t>);</a:t>
            </a:r>
          </a:p>
          <a:p>
            <a:r>
              <a:rPr lang="en-IN" dirty="0" smtClean="0"/>
              <a:t>    </a:t>
            </a:r>
            <a:r>
              <a:rPr lang="en-IN" dirty="0" err="1" smtClean="0"/>
              <a:t>System.out.println</a:t>
            </a:r>
            <a:r>
              <a:rPr lang="en-IN" dirty="0" smtClean="0"/>
              <a:t>("Age: " + </a:t>
            </a:r>
            <a:r>
              <a:rPr lang="en-IN" dirty="0" err="1" smtClean="0"/>
              <a:t>myObj.age</a:t>
            </a:r>
            <a:r>
              <a:rPr lang="en-IN" dirty="0" smtClean="0"/>
              <a:t>);</a:t>
            </a:r>
          </a:p>
          <a:p>
            <a:r>
              <a:rPr lang="en-IN" dirty="0" smtClean="0"/>
              <a:t>  }</a:t>
            </a:r>
          </a:p>
          <a:p>
            <a:r>
              <a:rPr lang="en-IN" dirty="0" smtClean="0"/>
              <a:t>}</a:t>
            </a:r>
          </a:p>
          <a:p>
            <a:endParaRPr lang="en-IN" dirty="0"/>
          </a:p>
        </p:txBody>
      </p:sp>
    </p:spTree>
    <p:extLst>
      <p:ext uri="{BB962C8B-B14F-4D97-AF65-F5344CB8AC3E}">
        <p14:creationId xmlns:p14="http://schemas.microsoft.com/office/powerpoint/2010/main" val="3703114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private</a:t>
            </a:r>
            <a:endParaRPr lang="en-IN" dirty="0"/>
          </a:p>
        </p:txBody>
      </p:sp>
      <p:sp>
        <p:nvSpPr>
          <p:cNvPr id="3" name="Content Placeholder 2"/>
          <p:cNvSpPr>
            <a:spLocks noGrp="1"/>
          </p:cNvSpPr>
          <p:nvPr>
            <p:ph idx="1"/>
          </p:nvPr>
        </p:nvSpPr>
        <p:spPr/>
        <p:txBody>
          <a:bodyPr>
            <a:normAutofit fontScale="62500" lnSpcReduction="20000"/>
          </a:bodyPr>
          <a:lstStyle/>
          <a:p>
            <a:r>
              <a:rPr lang="en-IN" dirty="0" smtClean="0"/>
              <a:t>public class Person {</a:t>
            </a:r>
          </a:p>
          <a:p>
            <a:r>
              <a:rPr lang="en-IN" dirty="0" smtClean="0"/>
              <a:t>  private String </a:t>
            </a:r>
            <a:r>
              <a:rPr lang="en-IN" dirty="0" err="1" smtClean="0"/>
              <a:t>fname</a:t>
            </a:r>
            <a:r>
              <a:rPr lang="en-IN" dirty="0" smtClean="0"/>
              <a:t> = "John";</a:t>
            </a:r>
          </a:p>
          <a:p>
            <a:r>
              <a:rPr lang="en-IN" dirty="0" smtClean="0"/>
              <a:t>  private String </a:t>
            </a:r>
            <a:r>
              <a:rPr lang="en-IN" dirty="0" err="1" smtClean="0"/>
              <a:t>lname</a:t>
            </a:r>
            <a:r>
              <a:rPr lang="en-IN" dirty="0" smtClean="0"/>
              <a:t> = "Doe";</a:t>
            </a:r>
          </a:p>
          <a:p>
            <a:r>
              <a:rPr lang="en-IN" dirty="0" smtClean="0"/>
              <a:t>  private String email = "john@doe.com";</a:t>
            </a:r>
          </a:p>
          <a:p>
            <a:r>
              <a:rPr lang="en-IN" dirty="0" smtClean="0"/>
              <a:t>  private </a:t>
            </a:r>
            <a:r>
              <a:rPr lang="en-IN" dirty="0" err="1" smtClean="0"/>
              <a:t>int</a:t>
            </a:r>
            <a:r>
              <a:rPr lang="en-IN" dirty="0" smtClean="0"/>
              <a:t> age = 24;</a:t>
            </a:r>
          </a:p>
          <a:p>
            <a:r>
              <a:rPr lang="en-IN" dirty="0" smtClean="0"/>
              <a:t>  }</a:t>
            </a:r>
          </a:p>
          <a:p>
            <a:r>
              <a:rPr lang="en-IN" dirty="0"/>
              <a:t>p</a:t>
            </a:r>
            <a:r>
              <a:rPr lang="en-IN" dirty="0" smtClean="0"/>
              <a:t>ublic class human{</a:t>
            </a:r>
          </a:p>
          <a:p>
            <a:r>
              <a:rPr lang="en-IN" dirty="0" smtClean="0"/>
              <a:t>  public static void main(String[] </a:t>
            </a:r>
            <a:r>
              <a:rPr lang="en-IN" dirty="0" err="1" smtClean="0"/>
              <a:t>args</a:t>
            </a:r>
            <a:r>
              <a:rPr lang="en-IN" dirty="0" smtClean="0"/>
              <a:t>) {</a:t>
            </a:r>
          </a:p>
          <a:p>
            <a:r>
              <a:rPr lang="en-IN" dirty="0" smtClean="0"/>
              <a:t>    Person </a:t>
            </a:r>
            <a:r>
              <a:rPr lang="en-IN" dirty="0" err="1" smtClean="0"/>
              <a:t>myObj</a:t>
            </a:r>
            <a:r>
              <a:rPr lang="en-IN" dirty="0" smtClean="0"/>
              <a:t> = new Person();</a:t>
            </a:r>
          </a:p>
          <a:p>
            <a:r>
              <a:rPr lang="en-IN" dirty="0" smtClean="0"/>
              <a:t>    </a:t>
            </a:r>
            <a:r>
              <a:rPr lang="en-IN" dirty="0" err="1" smtClean="0"/>
              <a:t>System.out.println</a:t>
            </a:r>
            <a:r>
              <a:rPr lang="en-IN" dirty="0" smtClean="0"/>
              <a:t>("Name: " + </a:t>
            </a:r>
            <a:r>
              <a:rPr lang="en-IN" dirty="0" err="1" smtClean="0"/>
              <a:t>myObj.fname</a:t>
            </a:r>
            <a:r>
              <a:rPr lang="en-IN" dirty="0" smtClean="0"/>
              <a:t> + " " + </a:t>
            </a:r>
            <a:r>
              <a:rPr lang="en-IN" dirty="0" err="1" smtClean="0"/>
              <a:t>myObj.lname</a:t>
            </a:r>
            <a:r>
              <a:rPr lang="en-IN" dirty="0" smtClean="0"/>
              <a:t>);</a:t>
            </a:r>
          </a:p>
          <a:p>
            <a:r>
              <a:rPr lang="en-IN" dirty="0" smtClean="0"/>
              <a:t>    </a:t>
            </a:r>
            <a:r>
              <a:rPr lang="en-IN" dirty="0" err="1" smtClean="0"/>
              <a:t>System.out.println</a:t>
            </a:r>
            <a:r>
              <a:rPr lang="en-IN" dirty="0" smtClean="0"/>
              <a:t>("Email: " + </a:t>
            </a:r>
            <a:r>
              <a:rPr lang="en-IN" dirty="0" err="1" smtClean="0"/>
              <a:t>myObj.email</a:t>
            </a:r>
            <a:r>
              <a:rPr lang="en-IN" dirty="0" smtClean="0"/>
              <a:t>);</a:t>
            </a:r>
          </a:p>
          <a:p>
            <a:r>
              <a:rPr lang="en-IN" dirty="0" smtClean="0"/>
              <a:t>    </a:t>
            </a:r>
            <a:r>
              <a:rPr lang="en-IN" dirty="0" err="1" smtClean="0"/>
              <a:t>System.out.println</a:t>
            </a:r>
            <a:r>
              <a:rPr lang="en-IN" dirty="0" smtClean="0"/>
              <a:t>("Age: " + </a:t>
            </a:r>
            <a:r>
              <a:rPr lang="en-IN" dirty="0" err="1" smtClean="0"/>
              <a:t>myObj.age</a:t>
            </a:r>
            <a:r>
              <a:rPr lang="en-IN" dirty="0" smtClean="0"/>
              <a:t>);</a:t>
            </a:r>
          </a:p>
          <a:p>
            <a:r>
              <a:rPr lang="en-IN" dirty="0" smtClean="0"/>
              <a:t>  }</a:t>
            </a:r>
          </a:p>
          <a:p>
            <a:r>
              <a:rPr lang="en-IN" dirty="0" smtClean="0"/>
              <a:t>}</a:t>
            </a:r>
          </a:p>
          <a:p>
            <a:endParaRPr lang="en-IN" dirty="0"/>
          </a:p>
        </p:txBody>
      </p:sp>
    </p:spTree>
    <p:extLst>
      <p:ext uri="{BB962C8B-B14F-4D97-AF65-F5344CB8AC3E}">
        <p14:creationId xmlns:p14="http://schemas.microsoft.com/office/powerpoint/2010/main" val="19553758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protected</a:t>
            </a:r>
            <a:endParaRPr lang="en-IN" dirty="0"/>
          </a:p>
        </p:txBody>
      </p:sp>
      <p:sp>
        <p:nvSpPr>
          <p:cNvPr id="3" name="Content Placeholder 2"/>
          <p:cNvSpPr>
            <a:spLocks noGrp="1"/>
          </p:cNvSpPr>
          <p:nvPr>
            <p:ph idx="1"/>
          </p:nvPr>
        </p:nvSpPr>
        <p:spPr/>
        <p:txBody>
          <a:bodyPr>
            <a:normAutofit fontScale="47500" lnSpcReduction="20000"/>
          </a:bodyPr>
          <a:lstStyle/>
          <a:p>
            <a:r>
              <a:rPr lang="en-IN" dirty="0" smtClean="0"/>
              <a:t>class Person {</a:t>
            </a:r>
          </a:p>
          <a:p>
            <a:r>
              <a:rPr lang="en-IN" dirty="0" smtClean="0"/>
              <a:t>  protected String </a:t>
            </a:r>
            <a:r>
              <a:rPr lang="en-IN" dirty="0" err="1" smtClean="0"/>
              <a:t>fname</a:t>
            </a:r>
            <a:r>
              <a:rPr lang="en-IN" dirty="0" smtClean="0"/>
              <a:t> = "John";</a:t>
            </a:r>
          </a:p>
          <a:p>
            <a:r>
              <a:rPr lang="en-IN" dirty="0" smtClean="0"/>
              <a:t>  protected String </a:t>
            </a:r>
            <a:r>
              <a:rPr lang="en-IN" dirty="0" err="1" smtClean="0"/>
              <a:t>lname</a:t>
            </a:r>
            <a:r>
              <a:rPr lang="en-IN" dirty="0" smtClean="0"/>
              <a:t> = "Doe";</a:t>
            </a:r>
          </a:p>
          <a:p>
            <a:r>
              <a:rPr lang="en-IN" dirty="0" smtClean="0"/>
              <a:t>  protected String email = "john@doe.com";</a:t>
            </a:r>
          </a:p>
          <a:p>
            <a:r>
              <a:rPr lang="en-IN" dirty="0" smtClean="0"/>
              <a:t>  protected </a:t>
            </a:r>
            <a:r>
              <a:rPr lang="en-IN" dirty="0" err="1" smtClean="0"/>
              <a:t>int</a:t>
            </a:r>
            <a:r>
              <a:rPr lang="en-IN" dirty="0" smtClean="0"/>
              <a:t> age = 24;</a:t>
            </a:r>
          </a:p>
          <a:p>
            <a:r>
              <a:rPr lang="en-IN" dirty="0" smtClean="0"/>
              <a:t>}</a:t>
            </a:r>
          </a:p>
          <a:p>
            <a:endParaRPr lang="en-IN" dirty="0" smtClean="0"/>
          </a:p>
          <a:p>
            <a:r>
              <a:rPr lang="en-IN" dirty="0" smtClean="0"/>
              <a:t>class Student extends Person {</a:t>
            </a:r>
          </a:p>
          <a:p>
            <a:r>
              <a:rPr lang="en-IN" dirty="0" smtClean="0"/>
              <a:t>  private </a:t>
            </a:r>
            <a:r>
              <a:rPr lang="en-IN" dirty="0" err="1" smtClean="0"/>
              <a:t>int</a:t>
            </a:r>
            <a:r>
              <a:rPr lang="en-IN" dirty="0" smtClean="0"/>
              <a:t> </a:t>
            </a:r>
            <a:r>
              <a:rPr lang="en-IN" dirty="0" err="1" smtClean="0"/>
              <a:t>graduationYear</a:t>
            </a:r>
            <a:r>
              <a:rPr lang="en-IN" dirty="0" smtClean="0"/>
              <a:t> = 2018;</a:t>
            </a:r>
          </a:p>
          <a:p>
            <a:r>
              <a:rPr lang="en-IN" dirty="0" smtClean="0"/>
              <a:t>  public static void main(String[] </a:t>
            </a:r>
            <a:r>
              <a:rPr lang="en-IN" dirty="0" err="1" smtClean="0"/>
              <a:t>args</a:t>
            </a:r>
            <a:r>
              <a:rPr lang="en-IN" dirty="0" smtClean="0"/>
              <a:t>) {</a:t>
            </a:r>
          </a:p>
          <a:p>
            <a:r>
              <a:rPr lang="en-IN" dirty="0" smtClean="0"/>
              <a:t>    Student </a:t>
            </a:r>
            <a:r>
              <a:rPr lang="en-IN" dirty="0" err="1" smtClean="0"/>
              <a:t>myObj</a:t>
            </a:r>
            <a:r>
              <a:rPr lang="en-IN" dirty="0" smtClean="0"/>
              <a:t> = new Student();</a:t>
            </a:r>
          </a:p>
          <a:p>
            <a:r>
              <a:rPr lang="en-IN" dirty="0" smtClean="0"/>
              <a:t>    </a:t>
            </a:r>
            <a:r>
              <a:rPr lang="en-IN" dirty="0" err="1" smtClean="0"/>
              <a:t>System.out.println</a:t>
            </a:r>
            <a:r>
              <a:rPr lang="en-IN" dirty="0" smtClean="0"/>
              <a:t>("Name: " + </a:t>
            </a:r>
            <a:r>
              <a:rPr lang="en-IN" dirty="0" err="1" smtClean="0"/>
              <a:t>myObj.fname</a:t>
            </a:r>
            <a:r>
              <a:rPr lang="en-IN" dirty="0" smtClean="0"/>
              <a:t> + " " + </a:t>
            </a:r>
            <a:r>
              <a:rPr lang="en-IN" dirty="0" err="1" smtClean="0"/>
              <a:t>myObj.lname</a:t>
            </a:r>
            <a:r>
              <a:rPr lang="en-IN" dirty="0" smtClean="0"/>
              <a:t>);</a:t>
            </a:r>
          </a:p>
          <a:p>
            <a:r>
              <a:rPr lang="en-IN" dirty="0" smtClean="0"/>
              <a:t>    </a:t>
            </a:r>
            <a:r>
              <a:rPr lang="en-IN" dirty="0" err="1" smtClean="0"/>
              <a:t>System.out.println</a:t>
            </a:r>
            <a:r>
              <a:rPr lang="en-IN" dirty="0" smtClean="0"/>
              <a:t>("Email: " + </a:t>
            </a:r>
            <a:r>
              <a:rPr lang="en-IN" dirty="0" err="1" smtClean="0"/>
              <a:t>myObj.email</a:t>
            </a:r>
            <a:r>
              <a:rPr lang="en-IN" dirty="0" smtClean="0"/>
              <a:t>);</a:t>
            </a:r>
          </a:p>
          <a:p>
            <a:r>
              <a:rPr lang="en-IN" dirty="0" smtClean="0"/>
              <a:t>    </a:t>
            </a:r>
            <a:r>
              <a:rPr lang="en-IN" dirty="0" err="1" smtClean="0"/>
              <a:t>System.out.println</a:t>
            </a:r>
            <a:r>
              <a:rPr lang="en-IN" dirty="0" smtClean="0"/>
              <a:t>("Age: " + </a:t>
            </a:r>
            <a:r>
              <a:rPr lang="en-IN" dirty="0" err="1" smtClean="0"/>
              <a:t>myObj.age</a:t>
            </a:r>
            <a:r>
              <a:rPr lang="en-IN" dirty="0" smtClean="0"/>
              <a:t>);</a:t>
            </a:r>
          </a:p>
          <a:p>
            <a:r>
              <a:rPr lang="en-IN" dirty="0" smtClean="0"/>
              <a:t>    </a:t>
            </a:r>
            <a:r>
              <a:rPr lang="en-IN" dirty="0" err="1" smtClean="0"/>
              <a:t>System.out.println</a:t>
            </a:r>
            <a:r>
              <a:rPr lang="en-IN" dirty="0" smtClean="0"/>
              <a:t>("Graduation Year: " + </a:t>
            </a:r>
            <a:r>
              <a:rPr lang="en-IN" dirty="0" err="1" smtClean="0"/>
              <a:t>myObj.graduationYear</a:t>
            </a:r>
            <a:r>
              <a:rPr lang="en-IN" dirty="0" smtClean="0"/>
              <a:t>);</a:t>
            </a:r>
          </a:p>
          <a:p>
            <a:r>
              <a:rPr lang="en-IN" dirty="0" smtClean="0"/>
              <a:t>  }</a:t>
            </a:r>
          </a:p>
          <a:p>
            <a:r>
              <a:rPr lang="en-IN" dirty="0" smtClean="0"/>
              <a:t>}</a:t>
            </a:r>
          </a:p>
          <a:p>
            <a:endParaRPr lang="en-IN" dirty="0"/>
          </a:p>
        </p:txBody>
      </p:sp>
    </p:spTree>
    <p:extLst>
      <p:ext uri="{BB962C8B-B14F-4D97-AF65-F5344CB8AC3E}">
        <p14:creationId xmlns:p14="http://schemas.microsoft.com/office/powerpoint/2010/main" val="19489323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Default	</a:t>
            </a:r>
            <a:endParaRPr lang="en-IN" dirty="0"/>
          </a:p>
        </p:txBody>
      </p:sp>
      <p:sp>
        <p:nvSpPr>
          <p:cNvPr id="3" name="Content Placeholder 2"/>
          <p:cNvSpPr>
            <a:spLocks noGrp="1"/>
          </p:cNvSpPr>
          <p:nvPr>
            <p:ph idx="1"/>
          </p:nvPr>
        </p:nvSpPr>
        <p:spPr/>
        <p:txBody>
          <a:bodyPr>
            <a:normAutofit fontScale="62500" lnSpcReduction="20000"/>
          </a:bodyPr>
          <a:lstStyle/>
          <a:p>
            <a:r>
              <a:rPr lang="en-IN" dirty="0" smtClean="0"/>
              <a:t>class Person {</a:t>
            </a:r>
          </a:p>
          <a:p>
            <a:r>
              <a:rPr lang="en-IN" dirty="0" smtClean="0"/>
              <a:t>  String </a:t>
            </a:r>
            <a:r>
              <a:rPr lang="en-IN" dirty="0" err="1" smtClean="0"/>
              <a:t>fname</a:t>
            </a:r>
            <a:r>
              <a:rPr lang="en-IN" dirty="0" smtClean="0"/>
              <a:t> = "John";</a:t>
            </a:r>
          </a:p>
          <a:p>
            <a:r>
              <a:rPr lang="en-IN" dirty="0" smtClean="0"/>
              <a:t>  String </a:t>
            </a:r>
            <a:r>
              <a:rPr lang="en-IN" dirty="0" err="1" smtClean="0"/>
              <a:t>lname</a:t>
            </a:r>
            <a:r>
              <a:rPr lang="en-IN" dirty="0" smtClean="0"/>
              <a:t> = "Doe";</a:t>
            </a:r>
          </a:p>
          <a:p>
            <a:r>
              <a:rPr lang="en-IN" dirty="0" smtClean="0"/>
              <a:t>  String email = "john@doe.com";</a:t>
            </a:r>
          </a:p>
          <a:p>
            <a:r>
              <a:rPr lang="en-IN" dirty="0" smtClean="0"/>
              <a:t>  </a:t>
            </a:r>
            <a:r>
              <a:rPr lang="en-IN" dirty="0" err="1" smtClean="0"/>
              <a:t>int</a:t>
            </a:r>
            <a:r>
              <a:rPr lang="en-IN" dirty="0" smtClean="0"/>
              <a:t> age = 24;</a:t>
            </a:r>
          </a:p>
          <a:p>
            <a:r>
              <a:rPr lang="en-IN" dirty="0" smtClean="0"/>
              <a:t>  </a:t>
            </a:r>
          </a:p>
          <a:p>
            <a:r>
              <a:rPr lang="en-IN" dirty="0" smtClean="0"/>
              <a:t>  public static void main(String[] </a:t>
            </a:r>
            <a:r>
              <a:rPr lang="en-IN" dirty="0" err="1" smtClean="0"/>
              <a:t>args</a:t>
            </a:r>
            <a:r>
              <a:rPr lang="en-IN" dirty="0" smtClean="0"/>
              <a:t>) {</a:t>
            </a:r>
          </a:p>
          <a:p>
            <a:r>
              <a:rPr lang="en-IN" dirty="0" smtClean="0"/>
              <a:t>    Person </a:t>
            </a:r>
            <a:r>
              <a:rPr lang="en-IN" dirty="0" err="1" smtClean="0"/>
              <a:t>myObj</a:t>
            </a:r>
            <a:r>
              <a:rPr lang="en-IN" dirty="0" smtClean="0"/>
              <a:t> = new Person();</a:t>
            </a:r>
          </a:p>
          <a:p>
            <a:r>
              <a:rPr lang="en-IN" dirty="0" smtClean="0"/>
              <a:t>    </a:t>
            </a:r>
            <a:r>
              <a:rPr lang="en-IN" dirty="0" err="1" smtClean="0"/>
              <a:t>System.out.println</a:t>
            </a:r>
            <a:r>
              <a:rPr lang="en-IN" dirty="0" smtClean="0"/>
              <a:t>("Name: " + </a:t>
            </a:r>
            <a:r>
              <a:rPr lang="en-IN" dirty="0" err="1" smtClean="0"/>
              <a:t>myObj.fname</a:t>
            </a:r>
            <a:r>
              <a:rPr lang="en-IN" dirty="0" smtClean="0"/>
              <a:t> + " " + </a:t>
            </a:r>
            <a:r>
              <a:rPr lang="en-IN" dirty="0" err="1" smtClean="0"/>
              <a:t>myObj.lname</a:t>
            </a:r>
            <a:r>
              <a:rPr lang="en-IN" dirty="0" smtClean="0"/>
              <a:t>);</a:t>
            </a:r>
          </a:p>
          <a:p>
            <a:r>
              <a:rPr lang="en-IN" dirty="0" smtClean="0"/>
              <a:t>    </a:t>
            </a:r>
            <a:r>
              <a:rPr lang="en-IN" dirty="0" err="1" smtClean="0"/>
              <a:t>System.out.println</a:t>
            </a:r>
            <a:r>
              <a:rPr lang="en-IN" dirty="0" smtClean="0"/>
              <a:t>("Email: " + </a:t>
            </a:r>
            <a:r>
              <a:rPr lang="en-IN" dirty="0" err="1" smtClean="0"/>
              <a:t>myObj.email</a:t>
            </a:r>
            <a:r>
              <a:rPr lang="en-IN" dirty="0" smtClean="0"/>
              <a:t>);</a:t>
            </a:r>
          </a:p>
          <a:p>
            <a:r>
              <a:rPr lang="en-IN" dirty="0" smtClean="0"/>
              <a:t>    </a:t>
            </a:r>
            <a:r>
              <a:rPr lang="en-IN" dirty="0" err="1" smtClean="0"/>
              <a:t>System.out.println</a:t>
            </a:r>
            <a:r>
              <a:rPr lang="en-IN" dirty="0" smtClean="0"/>
              <a:t>("Age: " + </a:t>
            </a:r>
            <a:r>
              <a:rPr lang="en-IN" dirty="0" err="1" smtClean="0"/>
              <a:t>myObj.age</a:t>
            </a:r>
            <a:r>
              <a:rPr lang="en-IN" dirty="0" smtClean="0"/>
              <a:t>);</a:t>
            </a:r>
          </a:p>
          <a:p>
            <a:r>
              <a:rPr lang="en-IN" dirty="0" smtClean="0"/>
              <a:t>  }</a:t>
            </a:r>
          </a:p>
          <a:p>
            <a:r>
              <a:rPr lang="en-IN" dirty="0" smtClean="0"/>
              <a:t>}</a:t>
            </a:r>
            <a:endParaRPr lang="en-IN" dirty="0"/>
          </a:p>
        </p:txBody>
      </p:sp>
    </p:spTree>
    <p:extLst>
      <p:ext uri="{BB962C8B-B14F-4D97-AF65-F5344CB8AC3E}">
        <p14:creationId xmlns:p14="http://schemas.microsoft.com/office/powerpoint/2010/main" val="37909202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Non –Access modifier	</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03827321"/>
              </p:ext>
            </p:extLst>
          </p:nvPr>
        </p:nvGraphicFramePr>
        <p:xfrm>
          <a:off x="395536" y="1916832"/>
          <a:ext cx="8229600" cy="2696254"/>
        </p:xfrm>
        <a:graphic>
          <a:graphicData uri="http://schemas.openxmlformats.org/drawingml/2006/table">
            <a:tbl>
              <a:tblPr/>
              <a:tblGrid>
                <a:gridCol w="2743200"/>
                <a:gridCol w="2743200"/>
                <a:gridCol w="2743200"/>
              </a:tblGrid>
              <a:tr h="1113117">
                <a:tc>
                  <a:txBody>
                    <a:bodyPr/>
                    <a:lstStyle/>
                    <a:p>
                      <a:pPr algn="l" fontAlgn="t"/>
                      <a:r>
                        <a:rPr lang="en-IN" sz="1600" dirty="0">
                          <a:effectLst/>
                        </a:rPr>
                        <a:t>final</a:t>
                      </a:r>
                    </a:p>
                  </a:txBody>
                  <a:tcPr marL="135746" marR="67873" marT="67873" marB="678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600">
                          <a:effectLst/>
                        </a:rPr>
                        <a:t>The class cannot be inherited by other classes (You will learn more about inheritance in the </a:t>
                      </a:r>
                      <a:r>
                        <a:rPr lang="en-US" sz="1600">
                          <a:effectLst/>
                          <a:hlinkClick r:id="rId2"/>
                        </a:rPr>
                        <a:t>Inheritance chapter</a:t>
                      </a:r>
                      <a:r>
                        <a:rPr lang="en-US" sz="1600">
                          <a:effectLst/>
                        </a:rPr>
                        <a:t>)</a:t>
                      </a:r>
                    </a:p>
                  </a:txBody>
                  <a:tcPr marL="67873" marR="67873" marT="67873" marB="678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endParaRPr lang="en-IN" sz="1600" dirty="0">
                        <a:effectLst/>
                      </a:endParaRPr>
                    </a:p>
                  </a:txBody>
                  <a:tcPr marL="67873" marR="67873" marT="67873" marB="678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r>
              <a:tr h="624431">
                <a:tc>
                  <a:txBody>
                    <a:bodyPr/>
                    <a:lstStyle/>
                    <a:p>
                      <a:pPr algn="l" fontAlgn="t"/>
                      <a:r>
                        <a:rPr lang="en-IN" sz="1600" dirty="0" smtClean="0">
                          <a:effectLst/>
                        </a:rPr>
                        <a:t>Static</a:t>
                      </a:r>
                      <a:endParaRPr lang="en-IN" sz="1600" dirty="0">
                        <a:effectLst/>
                      </a:endParaRPr>
                    </a:p>
                  </a:txBody>
                  <a:tcPr marL="135746" marR="67873" marT="67873" marB="678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rPr>
                        <a:t>The class cannot be used to create objects</a:t>
                      </a:r>
                    </a:p>
                  </a:txBody>
                  <a:tcPr marL="67873" marR="67873" marT="67873" marB="678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endParaRPr lang="en-IN" sz="1600" dirty="0"/>
                    </a:p>
                  </a:txBody>
                  <a:tcPr marL="81448" marR="81448" marT="40724" marB="40724">
                    <a:lnL w="9525" cap="flat" cmpd="sng" algn="ctr">
                      <a:solidFill>
                        <a:srgbClr val="CCCCCC"/>
                      </a:solidFill>
                      <a:prstDash val="solid"/>
                      <a:round/>
                      <a:headEnd type="none" w="med" len="med"/>
                      <a:tailEnd type="none" w="med" len="med"/>
                    </a:lnL>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24431">
                <a:tc>
                  <a:txBody>
                    <a:bodyPr/>
                    <a:lstStyle/>
                    <a:p>
                      <a:pPr algn="l" fontAlgn="t"/>
                      <a:r>
                        <a:rPr lang="en-IN" sz="1600" dirty="0" smtClean="0">
                          <a:effectLst/>
                        </a:rPr>
                        <a:t>Abstract</a:t>
                      </a:r>
                      <a:endParaRPr lang="en-IN" sz="1600" dirty="0">
                        <a:effectLst/>
                      </a:endParaRPr>
                    </a:p>
                  </a:txBody>
                  <a:tcPr marL="135746" marR="67873" marT="67873" marB="678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b="0" i="0" kern="1200" smtClean="0">
                          <a:solidFill>
                            <a:schemeClr val="tx1"/>
                          </a:solidFill>
                          <a:effectLst/>
                          <a:latin typeface="+mn-lt"/>
                          <a:ea typeface="+mn-ea"/>
                          <a:cs typeface="+mn-cs"/>
                        </a:rPr>
                        <a:t>An </a:t>
                      </a:r>
                      <a:r>
                        <a:rPr lang="en-US" sz="1600" smtClean="0"/>
                        <a:t>abstract</a:t>
                      </a:r>
                      <a:r>
                        <a:rPr lang="en-US" sz="1800" b="0" i="0" kern="1200" smtClean="0">
                          <a:solidFill>
                            <a:schemeClr val="tx1"/>
                          </a:solidFill>
                          <a:effectLst/>
                          <a:latin typeface="+mn-lt"/>
                          <a:ea typeface="+mn-ea"/>
                          <a:cs typeface="+mn-cs"/>
                        </a:rPr>
                        <a:t> method belongs to an </a:t>
                      </a:r>
                      <a:r>
                        <a:rPr lang="en-US" sz="1600" smtClean="0"/>
                        <a:t>abstract</a:t>
                      </a:r>
                      <a:r>
                        <a:rPr lang="en-US" sz="1800" b="0" i="0" kern="1200" smtClean="0">
                          <a:solidFill>
                            <a:schemeClr val="tx1"/>
                          </a:solidFill>
                          <a:effectLst/>
                          <a:latin typeface="+mn-lt"/>
                          <a:ea typeface="+mn-ea"/>
                          <a:cs typeface="+mn-cs"/>
                        </a:rPr>
                        <a:t> class, and it does not have a body. </a:t>
                      </a:r>
                      <a:endParaRPr lang="en-US" sz="1600">
                        <a:effectLst/>
                      </a:endParaRPr>
                    </a:p>
                  </a:txBody>
                  <a:tcPr marL="67873" marR="67873" marT="67873" marB="678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endParaRPr lang="en-IN" sz="1600" dirty="0"/>
                    </a:p>
                  </a:txBody>
                  <a:tcPr marL="81448" marR="81448" marT="40724" marB="40724">
                    <a:lnL w="9525" cap="flat" cmpd="sng" algn="ctr">
                      <a:solidFill>
                        <a:srgbClr val="CCCCCC"/>
                      </a:solidFill>
                      <a:prstDash val="solid"/>
                      <a:round/>
                      <a:headEnd type="none" w="med" len="med"/>
                      <a:tailEnd type="none" w="med" len="med"/>
                    </a:lnL>
                    <a:lnT w="9525" cap="flat" cmpd="sng" algn="ctr">
                      <a:solidFill>
                        <a:srgbClr val="DDDDDD"/>
                      </a:solidFill>
                      <a:prstDash val="solid"/>
                      <a:round/>
                      <a:headEnd type="none" w="med" len="med"/>
                      <a:tailEnd type="none" w="med" len="med"/>
                    </a:lnT>
                  </a:tcPr>
                </a:tc>
              </a:tr>
            </a:tbl>
          </a:graphicData>
        </a:graphic>
      </p:graphicFrame>
    </p:spTree>
    <p:extLst>
      <p:ext uri="{BB962C8B-B14F-4D97-AF65-F5344CB8AC3E}">
        <p14:creationId xmlns:p14="http://schemas.microsoft.com/office/powerpoint/2010/main" val="32439400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1143000"/>
          </a:xfrm>
        </p:spPr>
        <p:txBody>
          <a:bodyPr>
            <a:normAutofit fontScale="90000"/>
          </a:bodyPr>
          <a:lstStyle/>
          <a:p>
            <a:r>
              <a:rPr lang="en-US" dirty="0" smtClean="0"/>
              <a:t>Final</a:t>
            </a:r>
            <a:br>
              <a:rPr lang="en-US" dirty="0" smtClean="0"/>
            </a:br>
            <a:endParaRPr lang="en-IN" dirty="0"/>
          </a:p>
        </p:txBody>
      </p:sp>
      <p:sp>
        <p:nvSpPr>
          <p:cNvPr id="3" name="Content Placeholder 2"/>
          <p:cNvSpPr>
            <a:spLocks noGrp="1"/>
          </p:cNvSpPr>
          <p:nvPr>
            <p:ph idx="1"/>
          </p:nvPr>
        </p:nvSpPr>
        <p:spPr>
          <a:xfrm>
            <a:off x="467544" y="1124744"/>
            <a:ext cx="8229600" cy="4525963"/>
          </a:xfrm>
        </p:spPr>
        <p:txBody>
          <a:bodyPr>
            <a:normAutofit fontScale="25000" lnSpcReduction="20000"/>
          </a:bodyPr>
          <a:lstStyle/>
          <a:p>
            <a:r>
              <a:rPr lang="en-US" sz="9600" dirty="0" smtClean="0"/>
              <a:t>If </a:t>
            </a:r>
            <a:r>
              <a:rPr lang="en-US" sz="9600" dirty="0"/>
              <a:t>you don't want the ability to override existing attribute values, declare attributes as final</a:t>
            </a:r>
            <a:r>
              <a:rPr lang="en-US" sz="9600" dirty="0" smtClean="0"/>
              <a:t>:</a:t>
            </a:r>
          </a:p>
          <a:p>
            <a:endParaRPr lang="en-IN" sz="9600" dirty="0" smtClean="0"/>
          </a:p>
          <a:p>
            <a:endParaRPr lang="en-IN" sz="9600" dirty="0"/>
          </a:p>
          <a:p>
            <a:r>
              <a:rPr lang="en-IN" sz="9600" dirty="0" smtClean="0"/>
              <a:t>public</a:t>
            </a:r>
            <a:r>
              <a:rPr lang="en-IN" sz="9600" dirty="0"/>
              <a:t> class </a:t>
            </a:r>
            <a:r>
              <a:rPr lang="en-IN" sz="9600" dirty="0" err="1"/>
              <a:t>MyClass</a:t>
            </a:r>
            <a:r>
              <a:rPr lang="en-IN" sz="9600" dirty="0"/>
              <a:t> {</a:t>
            </a:r>
            <a:br>
              <a:rPr lang="en-IN" sz="9600" dirty="0"/>
            </a:br>
            <a:r>
              <a:rPr lang="en-IN" sz="9600" dirty="0"/>
              <a:t>  </a:t>
            </a:r>
            <a:r>
              <a:rPr lang="en-IN" sz="9600" b="1" dirty="0"/>
              <a:t>final</a:t>
            </a:r>
            <a:r>
              <a:rPr lang="en-IN" sz="9600" dirty="0"/>
              <a:t> </a:t>
            </a:r>
            <a:r>
              <a:rPr lang="en-IN" sz="9600" dirty="0" err="1"/>
              <a:t>int</a:t>
            </a:r>
            <a:r>
              <a:rPr lang="en-IN" sz="9600" dirty="0"/>
              <a:t> x = 10;</a:t>
            </a:r>
            <a:br>
              <a:rPr lang="en-IN" sz="9600" dirty="0"/>
            </a:br>
            <a:r>
              <a:rPr lang="en-IN" sz="9600" dirty="0"/>
              <a:t>  </a:t>
            </a:r>
            <a:r>
              <a:rPr lang="en-IN" sz="9600" b="1" dirty="0"/>
              <a:t>final</a:t>
            </a:r>
            <a:r>
              <a:rPr lang="en-IN" sz="9600" dirty="0"/>
              <a:t> double PI = 3.14;</a:t>
            </a:r>
            <a:br>
              <a:rPr lang="en-IN" sz="9600" dirty="0"/>
            </a:br>
            <a:r>
              <a:rPr lang="en-IN" sz="9600" dirty="0"/>
              <a:t/>
            </a:r>
            <a:br>
              <a:rPr lang="en-IN" sz="9600" dirty="0"/>
            </a:br>
            <a:r>
              <a:rPr lang="en-IN" sz="9600" dirty="0"/>
              <a:t>  public static void main(String[] </a:t>
            </a:r>
            <a:r>
              <a:rPr lang="en-IN" sz="9600" dirty="0" err="1"/>
              <a:t>args</a:t>
            </a:r>
            <a:r>
              <a:rPr lang="en-IN" sz="9600" dirty="0"/>
              <a:t>) {</a:t>
            </a:r>
            <a:br>
              <a:rPr lang="en-IN" sz="9600" dirty="0"/>
            </a:br>
            <a:r>
              <a:rPr lang="en-IN" sz="9600" dirty="0"/>
              <a:t>    </a:t>
            </a:r>
            <a:r>
              <a:rPr lang="en-IN" sz="9600" dirty="0" err="1"/>
              <a:t>MyClass</a:t>
            </a:r>
            <a:r>
              <a:rPr lang="en-IN" sz="9600" dirty="0"/>
              <a:t> </a:t>
            </a:r>
            <a:r>
              <a:rPr lang="en-IN" sz="9600" dirty="0" err="1"/>
              <a:t>myObj</a:t>
            </a:r>
            <a:r>
              <a:rPr lang="en-IN" sz="9600" dirty="0"/>
              <a:t> = new </a:t>
            </a:r>
            <a:r>
              <a:rPr lang="en-IN" sz="9600" dirty="0" err="1"/>
              <a:t>MyClass</a:t>
            </a:r>
            <a:r>
              <a:rPr lang="en-IN" sz="9600" dirty="0"/>
              <a:t>();</a:t>
            </a:r>
            <a:br>
              <a:rPr lang="en-IN" sz="9600" dirty="0"/>
            </a:br>
            <a:r>
              <a:rPr lang="en-IN" sz="9600" dirty="0"/>
              <a:t>    </a:t>
            </a:r>
            <a:r>
              <a:rPr lang="en-IN" sz="9600" dirty="0" err="1"/>
              <a:t>myObj.x</a:t>
            </a:r>
            <a:r>
              <a:rPr lang="en-IN" sz="9600" dirty="0"/>
              <a:t> = 50; // will generate an error: cannot assign a value to a </a:t>
            </a:r>
            <a:r>
              <a:rPr lang="en-IN" sz="9600" b="1" dirty="0"/>
              <a:t>final</a:t>
            </a:r>
            <a:r>
              <a:rPr lang="en-IN" sz="9600" dirty="0"/>
              <a:t> variable</a:t>
            </a:r>
            <a:br>
              <a:rPr lang="en-IN" sz="9600" dirty="0"/>
            </a:br>
            <a:r>
              <a:rPr lang="en-IN" sz="9600" dirty="0"/>
              <a:t>    </a:t>
            </a:r>
            <a:r>
              <a:rPr lang="en-IN" sz="9600" dirty="0" err="1"/>
              <a:t>myObj.PI</a:t>
            </a:r>
            <a:r>
              <a:rPr lang="en-IN" sz="9600" dirty="0"/>
              <a:t> = 25; // will generate an error: cannot assign a value to a </a:t>
            </a:r>
            <a:r>
              <a:rPr lang="en-IN" sz="9600" b="1" dirty="0"/>
              <a:t>final</a:t>
            </a:r>
            <a:r>
              <a:rPr lang="en-IN" sz="9600" dirty="0"/>
              <a:t> variable</a:t>
            </a:r>
            <a:br>
              <a:rPr lang="en-IN" sz="9600" dirty="0"/>
            </a:br>
            <a:r>
              <a:rPr lang="en-IN" sz="9600" dirty="0"/>
              <a:t>    </a:t>
            </a:r>
            <a:r>
              <a:rPr lang="en-IN" sz="9600" dirty="0" err="1"/>
              <a:t>System.out.println</a:t>
            </a:r>
            <a:r>
              <a:rPr lang="en-IN" sz="9600" dirty="0"/>
              <a:t>(</a:t>
            </a:r>
            <a:r>
              <a:rPr lang="en-IN" sz="9600" dirty="0" err="1"/>
              <a:t>myObj.x</a:t>
            </a:r>
            <a:r>
              <a:rPr lang="en-IN" sz="9600" dirty="0"/>
              <a:t>); </a:t>
            </a:r>
            <a:br>
              <a:rPr lang="en-IN" sz="9600" dirty="0"/>
            </a:br>
            <a:r>
              <a:rPr lang="en-IN" sz="9600" dirty="0"/>
              <a:t>  }</a:t>
            </a:r>
            <a:br>
              <a:rPr lang="en-IN" sz="9600" dirty="0"/>
            </a:br>
            <a:r>
              <a:rPr lang="en-IN" sz="9600" dirty="0"/>
              <a:t>}</a:t>
            </a:r>
            <a:br>
              <a:rPr lang="en-IN" sz="9600" dirty="0"/>
            </a:br>
            <a:endParaRPr lang="en-IN" sz="9600" dirty="0"/>
          </a:p>
          <a:p>
            <a:pPr marL="0" indent="0">
              <a:buNone/>
            </a:pPr>
            <a:r>
              <a:rPr lang="en-IN" sz="9600" dirty="0" smtClean="0"/>
              <a:t/>
            </a:r>
            <a:br>
              <a:rPr lang="en-IN" sz="9600" dirty="0" smtClean="0"/>
            </a:br>
            <a:endParaRPr lang="en-US" sz="9600" dirty="0"/>
          </a:p>
          <a:p>
            <a:endParaRPr lang="en-IN" dirty="0"/>
          </a:p>
        </p:txBody>
      </p:sp>
    </p:spTree>
    <p:extLst>
      <p:ext uri="{BB962C8B-B14F-4D97-AF65-F5344CB8AC3E}">
        <p14:creationId xmlns:p14="http://schemas.microsoft.com/office/powerpoint/2010/main" val="5086670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720080"/>
          </a:xfrm>
        </p:spPr>
        <p:txBody>
          <a:bodyPr>
            <a:normAutofit fontScale="90000"/>
          </a:bodyPr>
          <a:lstStyle/>
          <a:p>
            <a:r>
              <a:rPr lang="en-IN" dirty="0"/>
              <a:t>Static</a:t>
            </a:r>
          </a:p>
        </p:txBody>
      </p:sp>
      <p:sp>
        <p:nvSpPr>
          <p:cNvPr id="3" name="Content Placeholder 2"/>
          <p:cNvSpPr>
            <a:spLocks noGrp="1"/>
          </p:cNvSpPr>
          <p:nvPr>
            <p:ph idx="1"/>
          </p:nvPr>
        </p:nvSpPr>
        <p:spPr>
          <a:xfrm>
            <a:off x="467544" y="980728"/>
            <a:ext cx="8229600" cy="4525963"/>
          </a:xfrm>
        </p:spPr>
        <p:txBody>
          <a:bodyPr>
            <a:noAutofit/>
          </a:bodyPr>
          <a:lstStyle/>
          <a:p>
            <a:r>
              <a:rPr lang="en-US" sz="1600" dirty="0"/>
              <a:t>A </a:t>
            </a:r>
            <a:r>
              <a:rPr lang="en-US" sz="1600" dirty="0" smtClean="0"/>
              <a:t>static</a:t>
            </a:r>
            <a:r>
              <a:rPr lang="en-US" sz="1600" dirty="0"/>
              <a:t> method means that it can be accessed without creating an object of the class, unlike </a:t>
            </a:r>
            <a:r>
              <a:rPr lang="en-US" sz="1600" dirty="0" smtClean="0"/>
              <a:t>public:</a:t>
            </a:r>
          </a:p>
          <a:p>
            <a:r>
              <a:rPr lang="en-IN" sz="1600" dirty="0"/>
              <a:t>public class </a:t>
            </a:r>
            <a:r>
              <a:rPr lang="en-IN" sz="1600" dirty="0" err="1"/>
              <a:t>MyClass</a:t>
            </a:r>
            <a:r>
              <a:rPr lang="en-IN" sz="1600" dirty="0"/>
              <a:t> {</a:t>
            </a:r>
            <a:r>
              <a:rPr lang="en-IN" sz="1600" dirty="0" smtClean="0"/>
              <a:t/>
            </a:r>
            <a:br>
              <a:rPr lang="en-IN" sz="1600" dirty="0" smtClean="0"/>
            </a:br>
            <a:r>
              <a:rPr lang="en-IN" sz="1600" dirty="0"/>
              <a:t>  // Static method</a:t>
            </a:r>
            <a:br>
              <a:rPr lang="en-IN" sz="1600" dirty="0"/>
            </a:br>
            <a:r>
              <a:rPr lang="en-IN" sz="1600" dirty="0"/>
              <a:t>  static void </a:t>
            </a:r>
            <a:r>
              <a:rPr lang="en-IN" sz="1600" dirty="0" err="1"/>
              <a:t>myStaticMethod</a:t>
            </a:r>
            <a:r>
              <a:rPr lang="en-IN" sz="1600" dirty="0"/>
              <a:t>() {</a:t>
            </a:r>
            <a:r>
              <a:rPr lang="en-IN" sz="1600" dirty="0" smtClean="0"/>
              <a:t/>
            </a:r>
            <a:br>
              <a:rPr lang="en-IN" sz="1600" dirty="0" smtClean="0"/>
            </a:br>
            <a:r>
              <a:rPr lang="en-IN" sz="1600" dirty="0"/>
              <a:t>    </a:t>
            </a:r>
            <a:r>
              <a:rPr lang="en-IN" sz="1600" dirty="0" err="1"/>
              <a:t>System.out.println</a:t>
            </a:r>
            <a:r>
              <a:rPr lang="en-IN" sz="1600" dirty="0"/>
              <a:t>("Static methods can be called without creating objects");</a:t>
            </a:r>
            <a:r>
              <a:rPr lang="en-IN" sz="1600" dirty="0" smtClean="0"/>
              <a:t/>
            </a:r>
            <a:br>
              <a:rPr lang="en-IN" sz="1600" dirty="0" smtClean="0"/>
            </a:br>
            <a:r>
              <a:rPr lang="en-IN" sz="1600" dirty="0"/>
              <a:t>  }</a:t>
            </a:r>
            <a:r>
              <a:rPr lang="en-IN" sz="1600" dirty="0" smtClean="0"/>
              <a:t/>
            </a:r>
            <a:br>
              <a:rPr lang="en-IN" sz="1600" dirty="0" smtClean="0"/>
            </a:br>
            <a:r>
              <a:rPr lang="en-IN" sz="1600" dirty="0" smtClean="0"/>
              <a:t/>
            </a:r>
            <a:br>
              <a:rPr lang="en-IN" sz="1600" dirty="0" smtClean="0"/>
            </a:br>
            <a:r>
              <a:rPr lang="en-IN" sz="1600" dirty="0"/>
              <a:t>  // Public method</a:t>
            </a:r>
            <a:br>
              <a:rPr lang="en-IN" sz="1600" dirty="0"/>
            </a:br>
            <a:r>
              <a:rPr lang="en-IN" sz="1600" dirty="0"/>
              <a:t>  public void </a:t>
            </a:r>
            <a:r>
              <a:rPr lang="en-IN" sz="1600" dirty="0" err="1"/>
              <a:t>myPublicMethod</a:t>
            </a:r>
            <a:r>
              <a:rPr lang="en-IN" sz="1600" dirty="0"/>
              <a:t>() {</a:t>
            </a:r>
            <a:r>
              <a:rPr lang="en-IN" sz="1600" dirty="0" smtClean="0"/>
              <a:t/>
            </a:r>
            <a:br>
              <a:rPr lang="en-IN" sz="1600" dirty="0" smtClean="0"/>
            </a:br>
            <a:r>
              <a:rPr lang="en-IN" sz="1600" dirty="0"/>
              <a:t>    </a:t>
            </a:r>
            <a:r>
              <a:rPr lang="en-IN" sz="1600" dirty="0" err="1"/>
              <a:t>System.out.println</a:t>
            </a:r>
            <a:r>
              <a:rPr lang="en-IN" sz="1600" dirty="0"/>
              <a:t>("Public methods must be called by creating objects");</a:t>
            </a:r>
            <a:r>
              <a:rPr lang="en-IN" sz="1600" dirty="0" smtClean="0"/>
              <a:t/>
            </a:r>
            <a:br>
              <a:rPr lang="en-IN" sz="1600" dirty="0" smtClean="0"/>
            </a:br>
            <a:r>
              <a:rPr lang="en-IN" sz="1600" dirty="0"/>
              <a:t>  }</a:t>
            </a:r>
            <a:r>
              <a:rPr lang="en-IN" sz="1600" dirty="0" smtClean="0"/>
              <a:t/>
            </a:r>
            <a:br>
              <a:rPr lang="en-IN" sz="1600" dirty="0" smtClean="0"/>
            </a:br>
            <a:r>
              <a:rPr lang="en-IN" sz="1600" dirty="0" smtClean="0"/>
              <a:t/>
            </a:r>
            <a:br>
              <a:rPr lang="en-IN" sz="1600" dirty="0" smtClean="0"/>
            </a:br>
            <a:r>
              <a:rPr lang="en-IN" sz="1600" dirty="0"/>
              <a:t>  // Main method</a:t>
            </a:r>
            <a:br>
              <a:rPr lang="en-IN" sz="1600" dirty="0"/>
            </a:br>
            <a:r>
              <a:rPr lang="en-IN" sz="1600" dirty="0"/>
              <a:t>  public static void main(String[ ] </a:t>
            </a:r>
            <a:r>
              <a:rPr lang="en-IN" sz="1600" dirty="0" err="1"/>
              <a:t>args</a:t>
            </a:r>
            <a:r>
              <a:rPr lang="en-IN" sz="1600" dirty="0"/>
              <a:t>) {</a:t>
            </a:r>
            <a:r>
              <a:rPr lang="en-IN" sz="1600" dirty="0" smtClean="0"/>
              <a:t/>
            </a:r>
            <a:br>
              <a:rPr lang="en-IN" sz="1600" dirty="0" smtClean="0"/>
            </a:br>
            <a:r>
              <a:rPr lang="en-IN" sz="1600" dirty="0"/>
              <a:t>    </a:t>
            </a:r>
            <a:r>
              <a:rPr lang="en-IN" sz="1600" dirty="0" err="1"/>
              <a:t>myStaticMethod</a:t>
            </a:r>
            <a:r>
              <a:rPr lang="en-IN" sz="1600" dirty="0"/>
              <a:t>(); // Call the static method</a:t>
            </a:r>
            <a:br>
              <a:rPr lang="en-IN" sz="1600" dirty="0"/>
            </a:br>
            <a:r>
              <a:rPr lang="en-IN" sz="1600" dirty="0"/>
              <a:t>    // </a:t>
            </a:r>
            <a:r>
              <a:rPr lang="en-IN" sz="1600" dirty="0" err="1"/>
              <a:t>myPublicMethod</a:t>
            </a:r>
            <a:r>
              <a:rPr lang="en-IN" sz="1600" dirty="0"/>
              <a:t>(); This would output an error</a:t>
            </a:r>
            <a:br>
              <a:rPr lang="en-IN" sz="1600" dirty="0"/>
            </a:br>
            <a:r>
              <a:rPr lang="en-IN" sz="1600" dirty="0" smtClean="0"/>
              <a:t/>
            </a:r>
            <a:br>
              <a:rPr lang="en-IN" sz="1600" dirty="0" smtClean="0"/>
            </a:br>
            <a:r>
              <a:rPr lang="en-IN" sz="1600" dirty="0"/>
              <a:t>    </a:t>
            </a:r>
            <a:r>
              <a:rPr lang="en-IN" sz="1600" dirty="0" err="1"/>
              <a:t>MyClass</a:t>
            </a:r>
            <a:r>
              <a:rPr lang="en-IN" sz="1600" dirty="0"/>
              <a:t> </a:t>
            </a:r>
            <a:r>
              <a:rPr lang="en-IN" sz="1600" dirty="0" err="1"/>
              <a:t>myObj</a:t>
            </a:r>
            <a:r>
              <a:rPr lang="en-IN" sz="1600" dirty="0"/>
              <a:t> = new </a:t>
            </a:r>
            <a:r>
              <a:rPr lang="en-IN" sz="1600" dirty="0" err="1"/>
              <a:t>MyClass</a:t>
            </a:r>
            <a:r>
              <a:rPr lang="en-IN" sz="1600" dirty="0"/>
              <a:t>(); // Create an object of </a:t>
            </a:r>
            <a:r>
              <a:rPr lang="en-IN" sz="1600" dirty="0" err="1"/>
              <a:t>MyClass</a:t>
            </a:r>
            <a:r>
              <a:rPr lang="en-IN" sz="1600" dirty="0"/>
              <a:t/>
            </a:r>
            <a:br>
              <a:rPr lang="en-IN" sz="1600" dirty="0"/>
            </a:br>
            <a:r>
              <a:rPr lang="en-IN" sz="1600" dirty="0"/>
              <a:t>    </a:t>
            </a:r>
            <a:r>
              <a:rPr lang="en-IN" sz="1600" dirty="0" err="1"/>
              <a:t>myObj.myPublicMethod</a:t>
            </a:r>
            <a:r>
              <a:rPr lang="en-IN" sz="1600" dirty="0"/>
              <a:t>(); // Call the public method</a:t>
            </a:r>
            <a:br>
              <a:rPr lang="en-IN" sz="1600" dirty="0"/>
            </a:br>
            <a:r>
              <a:rPr lang="en-IN" sz="1600" dirty="0"/>
              <a:t>  }</a:t>
            </a:r>
            <a:r>
              <a:rPr lang="en-IN" sz="1600" dirty="0" smtClean="0"/>
              <a:t/>
            </a:r>
            <a:br>
              <a:rPr lang="en-IN" sz="1600" dirty="0" smtClean="0"/>
            </a:br>
            <a:r>
              <a:rPr lang="en-IN" sz="1600" dirty="0"/>
              <a:t>}</a:t>
            </a:r>
            <a:endParaRPr lang="en-US" sz="1600" dirty="0" smtClean="0"/>
          </a:p>
        </p:txBody>
      </p:sp>
    </p:spTree>
    <p:extLst>
      <p:ext uri="{BB962C8B-B14F-4D97-AF65-F5344CB8AC3E}">
        <p14:creationId xmlns:p14="http://schemas.microsoft.com/office/powerpoint/2010/main" val="1616194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What is an Object</a:t>
            </a:r>
            <a:br>
              <a:rPr lang="en-US" b="1" dirty="0" smtClean="0"/>
            </a:br>
            <a:endParaRPr lang="en-IN" dirty="0"/>
          </a:p>
        </p:txBody>
      </p:sp>
      <p:sp>
        <p:nvSpPr>
          <p:cNvPr id="3" name="Content Placeholder 2"/>
          <p:cNvSpPr>
            <a:spLocks noGrp="1"/>
          </p:cNvSpPr>
          <p:nvPr>
            <p:ph idx="1"/>
          </p:nvPr>
        </p:nvSpPr>
        <p:spPr/>
        <p:txBody>
          <a:bodyPr>
            <a:normAutofit fontScale="70000" lnSpcReduction="20000"/>
          </a:bodyPr>
          <a:lstStyle/>
          <a:p>
            <a:r>
              <a:rPr lang="en-US" b="1" dirty="0" smtClean="0"/>
              <a:t>Object</a:t>
            </a:r>
            <a:r>
              <a:rPr lang="en-US" b="1" dirty="0"/>
              <a:t>:</a:t>
            </a:r>
            <a:r>
              <a:rPr lang="en-US" dirty="0"/>
              <a:t> is a bundle of data and its </a:t>
            </a:r>
            <a:r>
              <a:rPr lang="en-US" dirty="0" err="1"/>
              <a:t>behaviour</a:t>
            </a:r>
            <a:r>
              <a:rPr lang="en-US" dirty="0"/>
              <a:t>(often known as methods</a:t>
            </a:r>
            <a:r>
              <a:rPr lang="en-US" dirty="0" smtClean="0"/>
              <a:t>).</a:t>
            </a:r>
          </a:p>
          <a:p>
            <a:endParaRPr lang="en-US" dirty="0"/>
          </a:p>
          <a:p>
            <a:endParaRPr lang="en-US" dirty="0" smtClean="0"/>
          </a:p>
          <a:p>
            <a:endParaRPr lang="en-US" b="1" dirty="0"/>
          </a:p>
          <a:p>
            <a:r>
              <a:rPr lang="en-US" b="1" dirty="0" smtClean="0"/>
              <a:t>Object</a:t>
            </a:r>
            <a:r>
              <a:rPr lang="en-US" b="1" dirty="0"/>
              <a:t>:</a:t>
            </a:r>
            <a:r>
              <a:rPr lang="en-US" dirty="0"/>
              <a:t> is a bundle of data and its </a:t>
            </a:r>
            <a:r>
              <a:rPr lang="en-US" dirty="0" err="1"/>
              <a:t>behaviour</a:t>
            </a:r>
            <a:r>
              <a:rPr lang="en-US" dirty="0"/>
              <a:t>(often known as methods).</a:t>
            </a:r>
          </a:p>
          <a:p>
            <a:r>
              <a:rPr lang="en-US" dirty="0"/>
              <a:t>Objects have two characteristics: They have </a:t>
            </a:r>
            <a:r>
              <a:rPr lang="en-US" b="1" dirty="0"/>
              <a:t>states</a:t>
            </a:r>
            <a:r>
              <a:rPr lang="en-US" dirty="0"/>
              <a:t> and </a:t>
            </a:r>
            <a:r>
              <a:rPr lang="en-US" b="1" dirty="0"/>
              <a:t>behaviors</a:t>
            </a:r>
            <a:r>
              <a:rPr lang="en-US" dirty="0"/>
              <a:t>.</a:t>
            </a:r>
          </a:p>
          <a:p>
            <a:r>
              <a:rPr lang="en-US" b="1" dirty="0"/>
              <a:t>Examples of states and behaviors</a:t>
            </a:r>
            <a:r>
              <a:rPr lang="en-US" dirty="0"/>
              <a:t/>
            </a:r>
            <a:br>
              <a:rPr lang="en-US" dirty="0"/>
            </a:br>
            <a:r>
              <a:rPr lang="en-US" b="1" dirty="0"/>
              <a:t>Example 1:</a:t>
            </a:r>
            <a:r>
              <a:rPr lang="en-US" dirty="0"/>
              <a:t/>
            </a:r>
            <a:br>
              <a:rPr lang="en-US" dirty="0"/>
            </a:br>
            <a:r>
              <a:rPr lang="en-US" b="1" dirty="0"/>
              <a:t>Object</a:t>
            </a:r>
            <a:r>
              <a:rPr lang="en-US" dirty="0"/>
              <a:t>: House</a:t>
            </a:r>
            <a:br>
              <a:rPr lang="en-US" dirty="0"/>
            </a:br>
            <a:r>
              <a:rPr lang="en-US" b="1" dirty="0"/>
              <a:t>State</a:t>
            </a:r>
            <a:r>
              <a:rPr lang="en-US" dirty="0"/>
              <a:t>: Address, Color, Area</a:t>
            </a:r>
            <a:br>
              <a:rPr lang="en-US" dirty="0"/>
            </a:br>
            <a:r>
              <a:rPr lang="en-US" b="1" dirty="0"/>
              <a:t>Behavior</a:t>
            </a:r>
            <a:r>
              <a:rPr lang="en-US" dirty="0"/>
              <a:t>: Open door, close door</a:t>
            </a:r>
          </a:p>
          <a:p>
            <a:endParaRPr lang="en-US" dirty="0"/>
          </a:p>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348880"/>
            <a:ext cx="5238750"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35733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2708920"/>
            <a:ext cx="8229600" cy="1143000"/>
          </a:xfrm>
        </p:spPr>
        <p:txBody>
          <a:bodyPr/>
          <a:lstStyle/>
          <a:p>
            <a:r>
              <a:rPr lang="en-IN" dirty="0" smtClean="0"/>
              <a:t>OOPS Features</a:t>
            </a:r>
            <a:endParaRPr lang="en-IN" dirty="0"/>
          </a:p>
        </p:txBody>
      </p:sp>
    </p:spTree>
    <p:extLst>
      <p:ext uri="{BB962C8B-B14F-4D97-AF65-F5344CB8AC3E}">
        <p14:creationId xmlns:p14="http://schemas.microsoft.com/office/powerpoint/2010/main" val="11584780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4" name="Content Placeholder 3"/>
          <p:cNvSpPr>
            <a:spLocks noGrp="1"/>
          </p:cNvSpPr>
          <p:nvPr>
            <p:ph idx="1"/>
          </p:nvPr>
        </p:nvSpPr>
        <p:spPr/>
        <p:txBody>
          <a:bodyPr/>
          <a:lstStyle/>
          <a:p>
            <a:endParaRPr lang="en-IN"/>
          </a:p>
        </p:txBody>
      </p:sp>
    </p:spTree>
    <p:extLst>
      <p:ext uri="{BB962C8B-B14F-4D97-AF65-F5344CB8AC3E}">
        <p14:creationId xmlns:p14="http://schemas.microsoft.com/office/powerpoint/2010/main" val="30990532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9552" y="2636912"/>
            <a:ext cx="8229600" cy="1143000"/>
          </a:xfrm>
        </p:spPr>
        <p:txBody>
          <a:bodyPr/>
          <a:lstStyle/>
          <a:p>
            <a:r>
              <a:rPr lang="en-IN" dirty="0" smtClean="0"/>
              <a:t>Abstract class</a:t>
            </a:r>
            <a:endParaRPr lang="en-IN" dirty="0"/>
          </a:p>
        </p:txBody>
      </p:sp>
    </p:spTree>
    <p:extLst>
      <p:ext uri="{BB962C8B-B14F-4D97-AF65-F5344CB8AC3E}">
        <p14:creationId xmlns:p14="http://schemas.microsoft.com/office/powerpoint/2010/main" val="17956908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dirty="0"/>
              <a:t>Abstract class in Java</a:t>
            </a:r>
            <a:br>
              <a:rPr lang="en-IN" dirty="0"/>
            </a:br>
            <a:endParaRPr lang="en-IN" dirty="0"/>
          </a:p>
        </p:txBody>
      </p:sp>
      <p:sp>
        <p:nvSpPr>
          <p:cNvPr id="4" name="Content Placeholder 3"/>
          <p:cNvSpPr>
            <a:spLocks noGrp="1"/>
          </p:cNvSpPr>
          <p:nvPr>
            <p:ph idx="1"/>
          </p:nvPr>
        </p:nvSpPr>
        <p:spPr/>
        <p:txBody>
          <a:bodyPr/>
          <a:lstStyle/>
          <a:p>
            <a:r>
              <a:rPr lang="en-US" dirty="0"/>
              <a:t>A class which is declared as abstract is known as an </a:t>
            </a:r>
            <a:r>
              <a:rPr lang="en-US" b="1" dirty="0"/>
              <a:t>abstract class</a:t>
            </a:r>
            <a:r>
              <a:rPr lang="en-US" dirty="0"/>
              <a:t>. It can have abstract and non-abstract methods. It needs to be extended and its method implemented. It cannot be instantiated.</a:t>
            </a:r>
            <a:endParaRPr lang="en-IN" dirty="0"/>
          </a:p>
        </p:txBody>
      </p:sp>
    </p:spTree>
    <p:extLst>
      <p:ext uri="{BB962C8B-B14F-4D97-AF65-F5344CB8AC3E}">
        <p14:creationId xmlns:p14="http://schemas.microsoft.com/office/powerpoint/2010/main" val="29190042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Points to Remember</a:t>
            </a:r>
            <a:br>
              <a:rPr lang="en-US" dirty="0"/>
            </a:br>
            <a:endParaRPr lang="en-IN" dirty="0"/>
          </a:p>
        </p:txBody>
      </p:sp>
      <p:sp>
        <p:nvSpPr>
          <p:cNvPr id="3" name="Content Placeholder 2"/>
          <p:cNvSpPr>
            <a:spLocks noGrp="1"/>
          </p:cNvSpPr>
          <p:nvPr>
            <p:ph idx="1"/>
          </p:nvPr>
        </p:nvSpPr>
        <p:spPr/>
        <p:txBody>
          <a:bodyPr>
            <a:normAutofit fontScale="92500"/>
          </a:bodyPr>
          <a:lstStyle/>
          <a:p>
            <a:r>
              <a:rPr lang="en-US" dirty="0" smtClean="0"/>
              <a:t>An </a:t>
            </a:r>
            <a:r>
              <a:rPr lang="en-US" dirty="0"/>
              <a:t>abstract class must be declared with an abstract keyword.</a:t>
            </a:r>
          </a:p>
          <a:p>
            <a:r>
              <a:rPr lang="en-US" dirty="0"/>
              <a:t>It can have abstract and non-abstract methods.</a:t>
            </a:r>
          </a:p>
          <a:p>
            <a:r>
              <a:rPr lang="en-US" dirty="0"/>
              <a:t>It cannot be instantiated.</a:t>
            </a:r>
          </a:p>
          <a:p>
            <a:r>
              <a:rPr lang="en-US" dirty="0"/>
              <a:t>It can have constructors and static methods also.</a:t>
            </a:r>
          </a:p>
          <a:p>
            <a:r>
              <a:rPr lang="en-US" dirty="0"/>
              <a:t>It can have final methods which will force the subclass not to change the body of the method.</a:t>
            </a:r>
          </a:p>
        </p:txBody>
      </p:sp>
    </p:spTree>
    <p:extLst>
      <p:ext uri="{BB962C8B-B14F-4D97-AF65-F5344CB8AC3E}">
        <p14:creationId xmlns:p14="http://schemas.microsoft.com/office/powerpoint/2010/main" val="3446063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7381" y="1988840"/>
            <a:ext cx="6096000" cy="3739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24967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Abstract class declaration</a:t>
            </a:r>
            <a:br>
              <a:rPr lang="en-US" b="1" dirty="0"/>
            </a:br>
            <a:endParaRPr lang="en-IN" dirty="0"/>
          </a:p>
        </p:txBody>
      </p:sp>
      <p:sp>
        <p:nvSpPr>
          <p:cNvPr id="3" name="Content Placeholder 2"/>
          <p:cNvSpPr>
            <a:spLocks noGrp="1"/>
          </p:cNvSpPr>
          <p:nvPr>
            <p:ph idx="1"/>
          </p:nvPr>
        </p:nvSpPr>
        <p:spPr/>
        <p:txBody>
          <a:bodyPr>
            <a:normAutofit/>
          </a:bodyPr>
          <a:lstStyle/>
          <a:p>
            <a:r>
              <a:rPr lang="en-IN" dirty="0"/>
              <a:t>abstract class </a:t>
            </a:r>
            <a:r>
              <a:rPr lang="en-IN" dirty="0" smtClean="0"/>
              <a:t>Shape</a:t>
            </a:r>
          </a:p>
          <a:p>
            <a:r>
              <a:rPr lang="en-IN" dirty="0" smtClean="0"/>
              <a:t>{</a:t>
            </a:r>
          </a:p>
          <a:p>
            <a:r>
              <a:rPr lang="en-IN" dirty="0" smtClean="0"/>
              <a:t> </a:t>
            </a:r>
            <a:r>
              <a:rPr lang="en-IN" dirty="0"/>
              <a:t>// </a:t>
            </a:r>
            <a:r>
              <a:rPr lang="en-IN" dirty="0" smtClean="0"/>
              <a:t>code</a:t>
            </a:r>
          </a:p>
          <a:p>
            <a:r>
              <a:rPr lang="en-IN" dirty="0" smtClean="0"/>
              <a:t> }</a:t>
            </a:r>
          </a:p>
          <a:p>
            <a:r>
              <a:rPr lang="en-IN" b="1" dirty="0"/>
              <a:t>What are Abstract Methods?</a:t>
            </a:r>
          </a:p>
          <a:p>
            <a:r>
              <a:rPr lang="en-US" dirty="0"/>
              <a:t>An Abstract Method is a method that has just the method definition but does not contain implementation.</a:t>
            </a:r>
            <a:endParaRPr lang="en-IN" dirty="0"/>
          </a:p>
        </p:txBody>
      </p:sp>
    </p:spTree>
    <p:extLst>
      <p:ext uri="{BB962C8B-B14F-4D97-AF65-F5344CB8AC3E}">
        <p14:creationId xmlns:p14="http://schemas.microsoft.com/office/powerpoint/2010/main" val="24599941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Why we need an abstract class?</a:t>
            </a:r>
            <a:br>
              <a:rPr lang="en-US" b="1" dirty="0"/>
            </a:br>
            <a:endParaRPr lang="en-IN" dirty="0"/>
          </a:p>
        </p:txBody>
      </p:sp>
      <p:sp>
        <p:nvSpPr>
          <p:cNvPr id="3" name="Content Placeholder 2"/>
          <p:cNvSpPr>
            <a:spLocks noGrp="1"/>
          </p:cNvSpPr>
          <p:nvPr>
            <p:ph idx="1"/>
          </p:nvPr>
        </p:nvSpPr>
        <p:spPr/>
        <p:txBody>
          <a:bodyPr>
            <a:normAutofit fontScale="62500" lnSpcReduction="20000"/>
          </a:bodyPr>
          <a:lstStyle/>
          <a:p>
            <a:r>
              <a:rPr lang="en-US" dirty="0"/>
              <a:t>Lets say we have a class Animal that has a method sound() and the </a:t>
            </a:r>
            <a:r>
              <a:rPr lang="en-US" dirty="0" smtClean="0"/>
              <a:t>subclasses of </a:t>
            </a:r>
            <a:r>
              <a:rPr lang="en-US" dirty="0"/>
              <a:t>it like Dog, Lion, Horse, Cat etc. Since the animal sound differs from one animal to another, there is no point to implement this method in parent class. This is because every child class must override this method to give its own implementation details, like Lion class will say “Roar” in this method and Dog class will say “Woof”.</a:t>
            </a:r>
          </a:p>
          <a:p>
            <a:r>
              <a:rPr lang="en-US" dirty="0"/>
              <a:t>So when we know that all the animal child classes will and should override this method, then there is no point to implement this method in parent class. Thus, making this method abstract would be the good choice as by making this method abstract we force all the sub classes to implement this method( otherwise you will get compilation error), also we need not to give any implementation to this method in parent class.</a:t>
            </a:r>
          </a:p>
          <a:p>
            <a:r>
              <a:rPr lang="en-US" dirty="0"/>
              <a:t>Since the Animal class has an abstract method, you must need to declare this class abstract.</a:t>
            </a:r>
          </a:p>
          <a:p>
            <a:r>
              <a:rPr lang="en-US" dirty="0"/>
              <a:t>Now each animal must have a sound, by making this method abstract we made it compulsory to the child class to give implementation details to this method. This way we ensures that every animal has a sound.</a:t>
            </a:r>
          </a:p>
          <a:p>
            <a:endParaRPr lang="en-IN" dirty="0"/>
          </a:p>
        </p:txBody>
      </p:sp>
    </p:spTree>
    <p:extLst>
      <p:ext uri="{BB962C8B-B14F-4D97-AF65-F5344CB8AC3E}">
        <p14:creationId xmlns:p14="http://schemas.microsoft.com/office/powerpoint/2010/main" val="19252100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Abstract class Example</a:t>
            </a:r>
            <a:br>
              <a:rPr lang="en-IN" b="1" dirty="0"/>
            </a:br>
            <a:endParaRPr lang="en-IN" dirty="0"/>
          </a:p>
        </p:txBody>
      </p:sp>
      <p:sp>
        <p:nvSpPr>
          <p:cNvPr id="3" name="Content Placeholder 2"/>
          <p:cNvSpPr>
            <a:spLocks noGrp="1"/>
          </p:cNvSpPr>
          <p:nvPr>
            <p:ph idx="1"/>
          </p:nvPr>
        </p:nvSpPr>
        <p:spPr/>
        <p:txBody>
          <a:bodyPr>
            <a:normAutofit fontScale="47500" lnSpcReduction="20000"/>
          </a:bodyPr>
          <a:lstStyle/>
          <a:p>
            <a:r>
              <a:rPr lang="en-IN" dirty="0" smtClean="0"/>
              <a:t>//</a:t>
            </a:r>
            <a:r>
              <a:rPr lang="en-IN" dirty="0"/>
              <a:t>abstract parent class </a:t>
            </a:r>
            <a:endParaRPr lang="en-IN" dirty="0" smtClean="0"/>
          </a:p>
          <a:p>
            <a:pPr marL="0" indent="0">
              <a:buNone/>
            </a:pPr>
            <a:r>
              <a:rPr lang="en-IN" dirty="0" smtClean="0"/>
              <a:t>abstract </a:t>
            </a:r>
            <a:r>
              <a:rPr lang="en-IN" dirty="0"/>
              <a:t>class </a:t>
            </a:r>
            <a:r>
              <a:rPr lang="en-IN" dirty="0" smtClean="0"/>
              <a:t>Animal</a:t>
            </a:r>
          </a:p>
          <a:p>
            <a:pPr marL="0" indent="0">
              <a:buNone/>
            </a:pPr>
            <a:r>
              <a:rPr lang="en-IN" dirty="0" smtClean="0"/>
              <a:t>{ /</a:t>
            </a:r>
          </a:p>
          <a:p>
            <a:pPr marL="0" indent="0">
              <a:buNone/>
            </a:pPr>
            <a:r>
              <a:rPr lang="en-IN" dirty="0" smtClean="0"/>
              <a:t>/</a:t>
            </a:r>
            <a:r>
              <a:rPr lang="en-IN" dirty="0"/>
              <a:t>abstract method </a:t>
            </a:r>
            <a:endParaRPr lang="en-IN" dirty="0" smtClean="0"/>
          </a:p>
          <a:p>
            <a:pPr marL="0" indent="0">
              <a:buNone/>
            </a:pPr>
            <a:r>
              <a:rPr lang="en-IN" dirty="0" smtClean="0"/>
              <a:t>public </a:t>
            </a:r>
            <a:r>
              <a:rPr lang="en-IN" dirty="0"/>
              <a:t>abstract void sound</a:t>
            </a:r>
            <a:r>
              <a:rPr lang="en-IN" dirty="0" smtClean="0"/>
              <a:t>();</a:t>
            </a:r>
          </a:p>
          <a:p>
            <a:pPr marL="0" indent="0">
              <a:buNone/>
            </a:pPr>
            <a:r>
              <a:rPr lang="en-IN" dirty="0" smtClean="0"/>
              <a:t> }</a:t>
            </a:r>
          </a:p>
          <a:p>
            <a:pPr marL="0" indent="0">
              <a:buNone/>
            </a:pPr>
            <a:r>
              <a:rPr lang="en-IN" dirty="0" smtClean="0"/>
              <a:t> </a:t>
            </a:r>
            <a:r>
              <a:rPr lang="en-IN" dirty="0"/>
              <a:t>//Dog class extends Animal </a:t>
            </a:r>
            <a:r>
              <a:rPr lang="en-IN" dirty="0" smtClean="0"/>
              <a:t>class</a:t>
            </a:r>
          </a:p>
          <a:p>
            <a:pPr marL="0" indent="0">
              <a:buNone/>
            </a:pPr>
            <a:r>
              <a:rPr lang="en-IN" dirty="0" smtClean="0"/>
              <a:t> </a:t>
            </a:r>
            <a:r>
              <a:rPr lang="en-IN" dirty="0"/>
              <a:t>public class Dog extends </a:t>
            </a:r>
            <a:r>
              <a:rPr lang="en-IN" dirty="0" smtClean="0"/>
              <a:t>Animal</a:t>
            </a:r>
          </a:p>
          <a:p>
            <a:pPr marL="0" indent="0">
              <a:buNone/>
            </a:pPr>
            <a:r>
              <a:rPr lang="en-IN" dirty="0" smtClean="0"/>
              <a:t>{</a:t>
            </a:r>
          </a:p>
          <a:p>
            <a:pPr marL="0" indent="0">
              <a:buNone/>
            </a:pPr>
            <a:r>
              <a:rPr lang="en-IN" dirty="0" smtClean="0"/>
              <a:t> </a:t>
            </a:r>
            <a:r>
              <a:rPr lang="en-IN" dirty="0"/>
              <a:t>public void sound</a:t>
            </a:r>
            <a:r>
              <a:rPr lang="en-IN" dirty="0" smtClean="0"/>
              <a:t>()</a:t>
            </a:r>
          </a:p>
          <a:p>
            <a:pPr marL="0" indent="0">
              <a:buNone/>
            </a:pPr>
            <a:r>
              <a:rPr lang="en-IN" dirty="0" smtClean="0"/>
              <a:t>{ </a:t>
            </a:r>
            <a:r>
              <a:rPr lang="en-IN" dirty="0" err="1"/>
              <a:t>System.out.println</a:t>
            </a:r>
            <a:r>
              <a:rPr lang="en-IN" dirty="0"/>
              <a:t>("Woof</a:t>
            </a:r>
            <a:r>
              <a:rPr lang="en-IN" dirty="0" smtClean="0"/>
              <a:t>");</a:t>
            </a:r>
          </a:p>
          <a:p>
            <a:pPr marL="0" indent="0">
              <a:buNone/>
            </a:pPr>
            <a:r>
              <a:rPr lang="en-IN" dirty="0" smtClean="0"/>
              <a:t> </a:t>
            </a:r>
            <a:r>
              <a:rPr lang="en-IN" dirty="0"/>
              <a:t>} </a:t>
            </a:r>
            <a:endParaRPr lang="en-IN" dirty="0" smtClean="0"/>
          </a:p>
          <a:p>
            <a:pPr marL="0" indent="0">
              <a:buNone/>
            </a:pPr>
            <a:r>
              <a:rPr lang="en-IN" dirty="0" smtClean="0"/>
              <a:t>public </a:t>
            </a:r>
            <a:r>
              <a:rPr lang="en-IN" dirty="0"/>
              <a:t>static void main(String </a:t>
            </a:r>
            <a:r>
              <a:rPr lang="en-IN" dirty="0" err="1"/>
              <a:t>args</a:t>
            </a:r>
            <a:r>
              <a:rPr lang="en-IN" dirty="0" smtClean="0"/>
              <a:t>[])</a:t>
            </a:r>
          </a:p>
          <a:p>
            <a:pPr marL="0" indent="0">
              <a:buNone/>
            </a:pPr>
            <a:r>
              <a:rPr lang="en-IN" dirty="0" smtClean="0"/>
              <a:t>{ </a:t>
            </a:r>
          </a:p>
          <a:p>
            <a:pPr marL="0" indent="0">
              <a:buNone/>
            </a:pPr>
            <a:r>
              <a:rPr lang="en-IN" dirty="0" smtClean="0"/>
              <a:t>Animal </a:t>
            </a:r>
            <a:r>
              <a:rPr lang="en-IN" dirty="0" err="1"/>
              <a:t>obj</a:t>
            </a:r>
            <a:r>
              <a:rPr lang="en-IN" dirty="0"/>
              <a:t> = new Dog(); </a:t>
            </a:r>
            <a:r>
              <a:rPr lang="en-IN" dirty="0" err="1"/>
              <a:t>obj.sound</a:t>
            </a:r>
            <a:r>
              <a:rPr lang="en-IN" dirty="0" smtClean="0"/>
              <a:t>();</a:t>
            </a:r>
          </a:p>
          <a:p>
            <a:pPr marL="0" indent="0">
              <a:buNone/>
            </a:pPr>
            <a:r>
              <a:rPr lang="en-IN" dirty="0" smtClean="0"/>
              <a:t> }</a:t>
            </a:r>
          </a:p>
          <a:p>
            <a:pPr marL="0" indent="0">
              <a:buNone/>
            </a:pPr>
            <a:r>
              <a:rPr lang="en-IN" dirty="0" smtClean="0"/>
              <a:t> </a:t>
            </a:r>
            <a:r>
              <a:rPr lang="en-IN" dirty="0"/>
              <a:t>}</a:t>
            </a:r>
            <a:endParaRPr lang="en-IN" dirty="0"/>
          </a:p>
        </p:txBody>
      </p:sp>
    </p:spTree>
    <p:extLst>
      <p:ext uri="{BB962C8B-B14F-4D97-AF65-F5344CB8AC3E}">
        <p14:creationId xmlns:p14="http://schemas.microsoft.com/office/powerpoint/2010/main" val="4236670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Characteristics of Objects:</a:t>
            </a:r>
            <a:br>
              <a:rPr lang="en-IN" b="1" dirty="0"/>
            </a:br>
            <a:endParaRPr lang="en-IN" dirty="0"/>
          </a:p>
        </p:txBody>
      </p:sp>
      <p:sp>
        <p:nvSpPr>
          <p:cNvPr id="3" name="Content Placeholder 2"/>
          <p:cNvSpPr>
            <a:spLocks noGrp="1"/>
          </p:cNvSpPr>
          <p:nvPr>
            <p:ph idx="1"/>
          </p:nvPr>
        </p:nvSpPr>
        <p:spPr/>
        <p:txBody>
          <a:bodyPr/>
          <a:lstStyle/>
          <a:p>
            <a:r>
              <a:rPr lang="en-IN" dirty="0"/>
              <a:t>Abstraction</a:t>
            </a:r>
          </a:p>
          <a:p>
            <a:r>
              <a:rPr lang="en-IN" dirty="0"/>
              <a:t>Encapsulation</a:t>
            </a:r>
          </a:p>
          <a:p>
            <a:r>
              <a:rPr lang="en-IN" dirty="0"/>
              <a:t>Message passing</a:t>
            </a:r>
          </a:p>
          <a:p>
            <a:endParaRPr lang="en-IN" dirty="0"/>
          </a:p>
        </p:txBody>
      </p:sp>
    </p:spTree>
    <p:extLst>
      <p:ext uri="{BB962C8B-B14F-4D97-AF65-F5344CB8AC3E}">
        <p14:creationId xmlns:p14="http://schemas.microsoft.com/office/powerpoint/2010/main" val="3506122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fontScale="85000" lnSpcReduction="20000"/>
          </a:bodyPr>
          <a:lstStyle/>
          <a:p>
            <a:r>
              <a:rPr lang="en-US" b="1" dirty="0"/>
              <a:t>Abstraction</a:t>
            </a:r>
            <a:r>
              <a:rPr lang="en-US" dirty="0"/>
              <a:t>: Abstraction is a process where you show only “relevant” data and “hide” unnecessary details of an object from the user.</a:t>
            </a:r>
          </a:p>
          <a:p>
            <a:r>
              <a:rPr lang="en-US" b="1" dirty="0"/>
              <a:t>Encapsulation</a:t>
            </a:r>
            <a:r>
              <a:rPr lang="en-US" dirty="0"/>
              <a:t>: Encapsulation simply means binding object state(fields) and </a:t>
            </a:r>
            <a:r>
              <a:rPr lang="en-US" dirty="0" err="1"/>
              <a:t>behaviour</a:t>
            </a:r>
            <a:r>
              <a:rPr lang="en-US" dirty="0"/>
              <a:t>(methods) together. If you are creating class, you are doing encapsulation.</a:t>
            </a:r>
          </a:p>
          <a:p>
            <a:r>
              <a:rPr lang="en-US" b="1" dirty="0"/>
              <a:t>Message passing</a:t>
            </a:r>
            <a:r>
              <a:rPr lang="en-US" dirty="0"/>
              <a:t/>
            </a:r>
            <a:br>
              <a:rPr lang="en-US" dirty="0"/>
            </a:br>
            <a:r>
              <a:rPr lang="en-US" dirty="0"/>
              <a:t>A single object by itself may not be very useful. An application contains many objects. One object interacts with another object by invoking methods on that object. It is also referred to as </a:t>
            </a:r>
            <a:r>
              <a:rPr lang="en-US" b="1" dirty="0"/>
              <a:t>Method Invocation</a:t>
            </a:r>
            <a:r>
              <a:rPr lang="en-US" dirty="0"/>
              <a:t>. See the diagram below.</a:t>
            </a:r>
          </a:p>
          <a:p>
            <a:endParaRPr lang="en-IN" dirty="0"/>
          </a:p>
        </p:txBody>
      </p:sp>
    </p:spTree>
    <p:extLst>
      <p:ext uri="{BB962C8B-B14F-4D97-AF65-F5344CB8AC3E}">
        <p14:creationId xmlns:p14="http://schemas.microsoft.com/office/powerpoint/2010/main" val="2703475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1468895"/>
            <a:ext cx="3810000"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009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9552" y="2708920"/>
            <a:ext cx="8229600" cy="1143000"/>
          </a:xfrm>
        </p:spPr>
        <p:txBody>
          <a:bodyPr/>
          <a:lstStyle/>
          <a:p>
            <a:r>
              <a:rPr lang="en-IN" dirty="0" smtClean="0"/>
              <a:t>Class</a:t>
            </a:r>
            <a:endParaRPr lang="en-IN" dirty="0"/>
          </a:p>
        </p:txBody>
      </p:sp>
    </p:spTree>
    <p:extLst>
      <p:ext uri="{BB962C8B-B14F-4D97-AF65-F5344CB8AC3E}">
        <p14:creationId xmlns:p14="http://schemas.microsoft.com/office/powerpoint/2010/main" val="3986136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What is class?</a:t>
            </a:r>
            <a:endParaRPr lang="en-IN" dirty="0"/>
          </a:p>
        </p:txBody>
      </p:sp>
      <p:sp>
        <p:nvSpPr>
          <p:cNvPr id="6" name="Content Placeholder 5"/>
          <p:cNvSpPr>
            <a:spLocks noGrp="1"/>
          </p:cNvSpPr>
          <p:nvPr>
            <p:ph idx="1"/>
          </p:nvPr>
        </p:nvSpPr>
        <p:spPr/>
        <p:txBody>
          <a:bodyPr>
            <a:normAutofit fontScale="92500" lnSpcReduction="20000"/>
          </a:bodyPr>
          <a:lstStyle/>
          <a:p>
            <a:r>
              <a:rPr lang="en-US" dirty="0"/>
              <a:t>A class can be considered as a blueprint using which you can create as many objects as you like. For example, here we have a class </a:t>
            </a:r>
            <a:r>
              <a:rPr lang="en-US" dirty="0" smtClean="0"/>
              <a:t>Website</a:t>
            </a:r>
            <a:r>
              <a:rPr lang="en-US" dirty="0"/>
              <a:t> that has two data members (also known as fields, instance variables and object states). This is just a blueprint, it does not represent any website, however using this we can create Website objects (or instances) that represents the websites. We have created two objects, while creating objects we provided separate properties to the objects using constructor.</a:t>
            </a:r>
            <a:endParaRPr lang="en-IN" dirty="0"/>
          </a:p>
        </p:txBody>
      </p:sp>
    </p:spTree>
    <p:extLst>
      <p:ext uri="{BB962C8B-B14F-4D97-AF65-F5344CB8AC3E}">
        <p14:creationId xmlns:p14="http://schemas.microsoft.com/office/powerpoint/2010/main" val="29278727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771</TotalTime>
  <Words>1611</Words>
  <Application>Microsoft Office PowerPoint</Application>
  <PresentationFormat>On-screen Show (4:3)</PresentationFormat>
  <Paragraphs>323</Paragraphs>
  <Slides>48</Slides>
  <Notes>0</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OOPs concepts in Java </vt:lpstr>
      <vt:lpstr>PowerPoint Presentation</vt:lpstr>
      <vt:lpstr>OOPs Concepts  </vt:lpstr>
      <vt:lpstr>What is an Object </vt:lpstr>
      <vt:lpstr>Characteristics of Objects: </vt:lpstr>
      <vt:lpstr>PowerPoint Presentation</vt:lpstr>
      <vt:lpstr>PowerPoint Presentation</vt:lpstr>
      <vt:lpstr>Class</vt:lpstr>
      <vt:lpstr>What is class?</vt:lpstr>
      <vt:lpstr>PowerPoint Presentation</vt:lpstr>
      <vt:lpstr>PowerPoint Presentation</vt:lpstr>
      <vt:lpstr>PowerPoint Presentation</vt:lpstr>
      <vt:lpstr>PowerPoint Presentation</vt:lpstr>
      <vt:lpstr>Constructor</vt:lpstr>
      <vt:lpstr>What is a Constructor </vt:lpstr>
      <vt:lpstr>Declaration of constructor</vt:lpstr>
      <vt:lpstr>How does a constructor work </vt:lpstr>
      <vt:lpstr>A simple constructor program in java </vt:lpstr>
      <vt:lpstr>PowerPoint Presentation</vt:lpstr>
      <vt:lpstr>Default constructor</vt:lpstr>
      <vt:lpstr>no-arg constructor: </vt:lpstr>
      <vt:lpstr>Parameterized constructor </vt:lpstr>
      <vt:lpstr>PowerPoint Presentation</vt:lpstr>
      <vt:lpstr>Example1</vt:lpstr>
      <vt:lpstr>example2</vt:lpstr>
      <vt:lpstr>What if you implement only parameterized constructor in class </vt:lpstr>
      <vt:lpstr>PowerPoint Presentation</vt:lpstr>
      <vt:lpstr>Difference between Constructor and Method </vt:lpstr>
      <vt:lpstr>Modifiers </vt:lpstr>
      <vt:lpstr>PowerPoint Presentation</vt:lpstr>
      <vt:lpstr>Access Modifiers</vt:lpstr>
      <vt:lpstr>PowerPoint Presentation</vt:lpstr>
      <vt:lpstr>public</vt:lpstr>
      <vt:lpstr>private</vt:lpstr>
      <vt:lpstr>protected</vt:lpstr>
      <vt:lpstr>Default </vt:lpstr>
      <vt:lpstr>Non –Access modifier </vt:lpstr>
      <vt:lpstr>Final </vt:lpstr>
      <vt:lpstr>Static</vt:lpstr>
      <vt:lpstr>OOPS Features</vt:lpstr>
      <vt:lpstr>PowerPoint Presentation</vt:lpstr>
      <vt:lpstr>Abstract class</vt:lpstr>
      <vt:lpstr>Abstract class in Java </vt:lpstr>
      <vt:lpstr>Points to Remember </vt:lpstr>
      <vt:lpstr>PowerPoint Presentation</vt:lpstr>
      <vt:lpstr>Abstract class declaration </vt:lpstr>
      <vt:lpstr>Why we need an abstract class? </vt:lpstr>
      <vt:lpstr>Abstract class Example </vt:lpstr>
    </vt:vector>
  </TitlesOfParts>
  <Company>HP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OOPs concepts in Java</dc:title>
  <dc:creator>admin</dc:creator>
  <cp:lastModifiedBy>admin</cp:lastModifiedBy>
  <cp:revision>20</cp:revision>
  <dcterms:created xsi:type="dcterms:W3CDTF">2019-05-16T07:14:21Z</dcterms:created>
  <dcterms:modified xsi:type="dcterms:W3CDTF">2019-05-17T12:39:38Z</dcterms:modified>
</cp:coreProperties>
</file>