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1" r:id="rId3"/>
    <p:sldId id="281" r:id="rId4"/>
    <p:sldId id="262" r:id="rId5"/>
    <p:sldId id="263" r:id="rId6"/>
    <p:sldId id="264" r:id="rId7"/>
    <p:sldId id="265" r:id="rId8"/>
    <p:sldId id="266" r:id="rId9"/>
    <p:sldId id="267" r:id="rId10"/>
    <p:sldId id="270" r:id="rId11"/>
    <p:sldId id="268" r:id="rId12"/>
    <p:sldId id="269" r:id="rId13"/>
    <p:sldId id="271" r:id="rId14"/>
    <p:sldId id="272" r:id="rId15"/>
    <p:sldId id="277" r:id="rId16"/>
    <p:sldId id="275" r:id="rId17"/>
    <p:sldId id="282" r:id="rId18"/>
    <p:sldId id="283" r:id="rId19"/>
    <p:sldId id="284"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84958" autoAdjust="0"/>
  </p:normalViewPr>
  <p:slideViewPr>
    <p:cSldViewPr snapToGrid="0" snapToObjects="1">
      <p:cViewPr>
        <p:scale>
          <a:sx n="84" d="100"/>
          <a:sy n="84" d="100"/>
        </p:scale>
        <p:origin x="-1152" y="180"/>
      </p:cViewPr>
      <p:guideLst>
        <p:guide orient="horz" pos="2160"/>
        <p:guide pos="2880"/>
      </p:guideLst>
    </p:cSldViewPr>
  </p:slideViewPr>
  <p:outlineViewPr>
    <p:cViewPr>
      <p:scale>
        <a:sx n="33" d="100"/>
        <a:sy n="33" d="100"/>
      </p:scale>
      <p:origin x="0" y="10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6475D-8818-D44A-811F-8D9A6B9D4510}" type="datetimeFigureOut">
              <a:rPr lang="en-US" smtClean="0"/>
              <a:t>5/29/2019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4DCB-D3FE-E14D-86B7-108566F794E7}" type="slidenum">
              <a:rPr lang="en-US" smtClean="0"/>
              <a:t>‹#›</a:t>
            </a:fld>
            <a:endParaRPr lang="en-US"/>
          </a:p>
        </p:txBody>
      </p:sp>
    </p:spTree>
    <p:extLst>
      <p:ext uri="{BB962C8B-B14F-4D97-AF65-F5344CB8AC3E}">
        <p14:creationId xmlns:p14="http://schemas.microsoft.com/office/powerpoint/2010/main" val="2000183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Warehouse - </a:t>
            </a:r>
            <a:r>
              <a:rPr lang="en-US" sz="1200" kern="1200" dirty="0" smtClean="0">
                <a:solidFill>
                  <a:schemeClr val="tx1"/>
                </a:solidFill>
                <a:latin typeface="+mn-lt"/>
                <a:ea typeface="+mn-ea"/>
                <a:cs typeface="+mn-cs"/>
              </a:rPr>
              <a:t> A system used for reporting and data analysis. DWs are central repositories of integrated data from one or more disparate sources</a:t>
            </a:r>
            <a:endParaRPr lang="en-US" dirty="0" smtClean="0"/>
          </a:p>
          <a:p>
            <a:r>
              <a:rPr lang="en-US" dirty="0" smtClean="0"/>
              <a:t>ETL – process of extracting data from source and</a:t>
            </a:r>
            <a:r>
              <a:rPr lang="en-US" baseline="0" dirty="0" smtClean="0"/>
              <a:t> bringing it into data warehouse. Extract Transform and Load.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a:t>
            </a:fld>
            <a:endParaRPr lang="en-US"/>
          </a:p>
        </p:txBody>
      </p:sp>
    </p:spTree>
    <p:extLst>
      <p:ext uri="{BB962C8B-B14F-4D97-AF65-F5344CB8AC3E}">
        <p14:creationId xmlns:p14="http://schemas.microsoft.com/office/powerpoint/2010/main" val="217985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434DCB-D3FE-E14D-86B7-108566F794E7}" type="slidenum">
              <a:rPr lang="en-US" smtClean="0"/>
              <a:t>3</a:t>
            </a:fld>
            <a:endParaRPr lang="en-US"/>
          </a:p>
        </p:txBody>
      </p:sp>
    </p:spTree>
    <p:extLst>
      <p:ext uri="{BB962C8B-B14F-4D97-AF65-F5344CB8AC3E}">
        <p14:creationId xmlns:p14="http://schemas.microsoft.com/office/powerpoint/2010/main" val="4242093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Partitioned tables can be created using the PARTITIONED BY clause. A table can have one or more partition columns and a separate data directory is created for each distinct value combination in the partition columns. Further, tables or partitions can be bucketed using CLUSTERED BY columns, and data can     be sorted within that bucket via SORT BY columns. This can improve performance on certain kinds of queries.</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7</a:t>
            </a:fld>
            <a:endParaRPr lang="en-US"/>
          </a:p>
        </p:txBody>
      </p:sp>
    </p:spTree>
    <p:extLst>
      <p:ext uri="{BB962C8B-B14F-4D97-AF65-F5344CB8AC3E}">
        <p14:creationId xmlns:p14="http://schemas.microsoft.com/office/powerpoint/2010/main" val="371275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Metadata for table contains list of columns and their types, owner, storage and </a:t>
            </a:r>
            <a:r>
              <a:rPr lang="en-US" sz="1200" kern="1200" dirty="0" err="1" smtClean="0">
                <a:solidFill>
                  <a:schemeClr val="tx1"/>
                </a:solidFill>
                <a:effectLst/>
                <a:latin typeface="+mn-lt"/>
                <a:ea typeface="+mn-ea"/>
                <a:cs typeface="+mn-cs"/>
              </a:rPr>
              <a:t>SerDe</a:t>
            </a:r>
            <a:r>
              <a:rPr lang="en-US" sz="1200" kern="1200" dirty="0" smtClean="0">
                <a:solidFill>
                  <a:schemeClr val="tx1"/>
                </a:solidFill>
                <a:effectLst/>
                <a:latin typeface="+mn-lt"/>
                <a:ea typeface="+mn-ea"/>
                <a:cs typeface="+mn-cs"/>
              </a:rPr>
              <a:t> information. It can also contain any user supplied key and value data; this facility can be used to store table statistics in the future. Storage information includes location of the ta- </a:t>
            </a:r>
            <a:r>
              <a:rPr lang="en-US" sz="1200" kern="1200" dirty="0" err="1" smtClean="0">
                <a:solidFill>
                  <a:schemeClr val="tx1"/>
                </a:solidFill>
                <a:effectLst/>
                <a:latin typeface="+mn-lt"/>
                <a:ea typeface="+mn-ea"/>
                <a:cs typeface="+mn-cs"/>
              </a:rPr>
              <a:t>ble’s</a:t>
            </a:r>
            <a:r>
              <a:rPr lang="en-US" sz="1200" kern="1200" dirty="0" smtClean="0">
                <a:solidFill>
                  <a:schemeClr val="tx1"/>
                </a:solidFill>
                <a:effectLst/>
                <a:latin typeface="+mn-lt"/>
                <a:ea typeface="+mn-ea"/>
                <a:cs typeface="+mn-cs"/>
              </a:rPr>
              <a:t> data in the underlying file system, data formats and bucketing information. </a:t>
            </a:r>
            <a:r>
              <a:rPr lang="en-US" sz="1200" kern="1200" dirty="0" err="1" smtClean="0">
                <a:solidFill>
                  <a:schemeClr val="tx1"/>
                </a:solidFill>
                <a:effectLst/>
                <a:latin typeface="+mn-lt"/>
                <a:ea typeface="+mn-ea"/>
                <a:cs typeface="+mn-cs"/>
              </a:rPr>
              <a:t>SerDe</a:t>
            </a:r>
            <a:r>
              <a:rPr lang="en-US" sz="1200" kern="1200" dirty="0" smtClean="0">
                <a:solidFill>
                  <a:schemeClr val="tx1"/>
                </a:solidFill>
                <a:effectLst/>
                <a:latin typeface="+mn-lt"/>
                <a:ea typeface="+mn-ea"/>
                <a:cs typeface="+mn-cs"/>
              </a:rPr>
              <a:t> metadata includes the implementation class of </a:t>
            </a:r>
            <a:r>
              <a:rPr lang="en-US" sz="1200" kern="1200" dirty="0" err="1" smtClean="0">
                <a:solidFill>
                  <a:schemeClr val="tx1"/>
                </a:solidFill>
                <a:effectLst/>
                <a:latin typeface="+mn-lt"/>
                <a:ea typeface="+mn-ea"/>
                <a:cs typeface="+mn-cs"/>
              </a:rPr>
              <a:t>serializer</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deserializer</a:t>
            </a:r>
            <a:r>
              <a:rPr lang="en-US" sz="1200" kern="1200" dirty="0" smtClean="0">
                <a:solidFill>
                  <a:schemeClr val="tx1"/>
                </a:solidFill>
                <a:effectLst/>
                <a:latin typeface="+mn-lt"/>
                <a:ea typeface="+mn-ea"/>
                <a:cs typeface="+mn-cs"/>
              </a:rPr>
              <a:t> methods and any supporting information required by that implementation.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Hive now records the schema version in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database and verifies that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schema version is compatible with Hive binaries that are  going to </a:t>
            </a:r>
            <a:r>
              <a:rPr lang="en-US" sz="1200" kern="1200" dirty="0" err="1" smtClean="0">
                <a:solidFill>
                  <a:schemeClr val="tx1"/>
                </a:solidFill>
                <a:latin typeface="+mn-lt"/>
                <a:ea typeface="+mn-ea"/>
                <a:cs typeface="+mn-cs"/>
              </a:rPr>
              <a:t>accesss</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Note that the Hive properties to implicitly create or alter the existing schema are disabled by default. Hive will not attempt to change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schema implicitly. When you execute a Hive query against an old schema, it will fail to access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11</a:t>
            </a:fld>
            <a:endParaRPr lang="en-US"/>
          </a:p>
        </p:txBody>
      </p:sp>
    </p:spTree>
    <p:extLst>
      <p:ext uri="{BB962C8B-B14F-4D97-AF65-F5344CB8AC3E}">
        <p14:creationId xmlns:p14="http://schemas.microsoft.com/office/powerpoint/2010/main" val="1205551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a:t>
            </a:r>
            <a:r>
              <a:rPr lang="en-US" sz="1200" kern="1200" smtClean="0">
                <a:solidFill>
                  <a:schemeClr val="tx1"/>
                </a:solidFill>
                <a:effectLst/>
                <a:latin typeface="+mn-lt"/>
                <a:ea typeface="+mn-ea"/>
                <a:cs typeface="+mn-cs"/>
              </a:rPr>
              <a:t>repartition operators </a:t>
            </a:r>
            <a:r>
              <a:rPr lang="en-US" sz="1200" kern="1200" dirty="0" smtClean="0">
                <a:solidFill>
                  <a:schemeClr val="tx1"/>
                </a:solidFill>
                <a:effectLst/>
                <a:latin typeface="+mn-lt"/>
                <a:ea typeface="+mn-ea"/>
                <a:cs typeface="+mn-cs"/>
              </a:rPr>
              <a:t>mark the boundary between the map phase and a reduce phase during physical </a:t>
            </a:r>
            <a:r>
              <a:rPr lang="en-US" sz="1200" kern="1200" smtClean="0">
                <a:solidFill>
                  <a:schemeClr val="tx1"/>
                </a:solidFill>
                <a:effectLst/>
                <a:latin typeface="+mn-lt"/>
                <a:ea typeface="+mn-ea"/>
                <a:cs typeface="+mn-cs"/>
              </a:rPr>
              <a:t>plan generation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13</a:t>
            </a:fld>
            <a:endParaRPr lang="en-US"/>
          </a:p>
        </p:txBody>
      </p:sp>
    </p:spTree>
    <p:extLst>
      <p:ext uri="{BB962C8B-B14F-4D97-AF65-F5344CB8AC3E}">
        <p14:creationId xmlns:p14="http://schemas.microsoft.com/office/powerpoint/2010/main" val="272510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14</a:t>
            </a:fld>
            <a:endParaRPr lang="en-US"/>
          </a:p>
        </p:txBody>
      </p:sp>
    </p:spTree>
    <p:extLst>
      <p:ext uri="{BB962C8B-B14F-4D97-AF65-F5344CB8AC3E}">
        <p14:creationId xmlns:p14="http://schemas.microsoft.com/office/powerpoint/2010/main" val="177101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37D8670D-DC40-4723-AC25-80BA99C18FE9}" type="datetime1">
              <a:rPr lang="en-US" smtClean="0"/>
              <a:t>5/29/2019</a:t>
            </a:fld>
            <a:endParaRPr lang="en-US"/>
          </a:p>
        </p:txBody>
      </p:sp>
      <p:sp>
        <p:nvSpPr>
          <p:cNvPr id="5" name="Footer Placeholder 4"/>
          <p:cNvSpPr>
            <a:spLocks noGrp="1"/>
          </p:cNvSpPr>
          <p:nvPr>
            <p:ph type="ftr" sz="quarter" idx="11"/>
          </p:nvPr>
        </p:nvSpPr>
        <p:spPr>
          <a:xfrm>
            <a:off x="5638800" y="6122894"/>
            <a:ext cx="2895600" cy="257810"/>
          </a:xfrm>
        </p:spPr>
        <p:txBody>
          <a:bodyPr/>
          <a:lstStyle/>
          <a:p>
            <a:r>
              <a:rPr lang="en-US" smtClean="0"/>
              <a:t>NIELIT CHENNAI</a:t>
            </a:r>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EB1A4D-92D5-4A1B-976D-10D1CFED6DC4}" type="datetime1">
              <a:rPr lang="en-US" smtClean="0"/>
              <a:t>5/29/2019</a:t>
            </a:fld>
            <a:endParaRPr lang="en-US"/>
          </a:p>
        </p:txBody>
      </p:sp>
      <p:sp>
        <p:nvSpPr>
          <p:cNvPr id="6" name="Footer Placeholder 5"/>
          <p:cNvSpPr>
            <a:spLocks noGrp="1"/>
          </p:cNvSpPr>
          <p:nvPr>
            <p:ph type="ftr" sz="quarter" idx="11"/>
          </p:nvPr>
        </p:nvSpPr>
        <p:spPr/>
        <p:txBody>
          <a:bodyPr/>
          <a:lstStyle/>
          <a:p>
            <a:r>
              <a:rPr lang="en-US" smtClean="0"/>
              <a:t>NIELIT CHENNAI</a:t>
            </a:r>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21E84534-908E-43CB-AEB8-B9099E44F3BB}" type="datetime1">
              <a:rPr lang="en-US" smtClean="0"/>
              <a:t>5/29/2019</a:t>
            </a:fld>
            <a:endParaRPr lang="en-US"/>
          </a:p>
        </p:txBody>
      </p:sp>
      <p:sp>
        <p:nvSpPr>
          <p:cNvPr id="6" name="Footer Placeholder 5"/>
          <p:cNvSpPr>
            <a:spLocks noGrp="1"/>
          </p:cNvSpPr>
          <p:nvPr>
            <p:ph type="ftr" sz="quarter" idx="11"/>
          </p:nvPr>
        </p:nvSpPr>
        <p:spPr/>
        <p:txBody>
          <a:bodyPr/>
          <a:lstStyle/>
          <a:p>
            <a:r>
              <a:rPr lang="en-US" smtClean="0"/>
              <a:t>NIELIT CHENNAI</a:t>
            </a:r>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3E3EAA9C-5B78-469B-B279-6C0F3126E580}" type="datetime1">
              <a:rPr lang="en-US" smtClean="0"/>
              <a:t>5/29/2019</a:t>
            </a:fld>
            <a:endParaRPr lang="en-US"/>
          </a:p>
        </p:txBody>
      </p:sp>
      <p:sp>
        <p:nvSpPr>
          <p:cNvPr id="6" name="Footer Placeholder 5"/>
          <p:cNvSpPr>
            <a:spLocks noGrp="1"/>
          </p:cNvSpPr>
          <p:nvPr>
            <p:ph type="ftr" sz="quarter" idx="11"/>
          </p:nvPr>
        </p:nvSpPr>
        <p:spPr/>
        <p:txBody>
          <a:bodyPr/>
          <a:lstStyle/>
          <a:p>
            <a:r>
              <a:rPr lang="en-US" smtClean="0"/>
              <a:t>NIELIT CHENNAI</a:t>
            </a:r>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8FF18396-061B-47F0-8ED1-5BF73DA2BD06}" type="datetime1">
              <a:rPr lang="en-US" smtClean="0"/>
              <a:t>5/29/2019</a:t>
            </a:fld>
            <a:endParaRPr lang="en-US"/>
          </a:p>
        </p:txBody>
      </p:sp>
      <p:sp>
        <p:nvSpPr>
          <p:cNvPr id="5" name="Footer Placeholder 4"/>
          <p:cNvSpPr>
            <a:spLocks noGrp="1"/>
          </p:cNvSpPr>
          <p:nvPr>
            <p:ph type="ftr" sz="quarter" idx="11"/>
          </p:nvPr>
        </p:nvSpPr>
        <p:spPr/>
        <p:txBody>
          <a:bodyPr/>
          <a:lstStyle/>
          <a:p>
            <a:r>
              <a:rPr lang="en-US" smtClean="0"/>
              <a:t>NIELIT CHENNAI</a:t>
            </a:r>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F0A0C62-EC3D-48C5-BA97-3527403D1EF5}" type="datetime1">
              <a:rPr lang="en-US" smtClean="0"/>
              <a:t>5/29/2019</a:t>
            </a:fld>
            <a:endParaRPr lang="en-US"/>
          </a:p>
        </p:txBody>
      </p:sp>
      <p:sp>
        <p:nvSpPr>
          <p:cNvPr id="5" name="Footer Placeholder 4"/>
          <p:cNvSpPr>
            <a:spLocks noGrp="1"/>
          </p:cNvSpPr>
          <p:nvPr>
            <p:ph type="ftr" sz="quarter" idx="11"/>
          </p:nvPr>
        </p:nvSpPr>
        <p:spPr/>
        <p:txBody>
          <a:bodyPr/>
          <a:lstStyle/>
          <a:p>
            <a:r>
              <a:rPr lang="en-US" smtClean="0"/>
              <a:t>NIELIT CHENNAI</a:t>
            </a:r>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90BA848-C503-42C9-9DFE-1FBF71D6653A}" type="datetime1">
              <a:rPr lang="en-US" smtClean="0"/>
              <a:t>5/29/2019</a:t>
            </a:fld>
            <a:endParaRPr lang="en-US"/>
          </a:p>
        </p:txBody>
      </p:sp>
      <p:sp>
        <p:nvSpPr>
          <p:cNvPr id="5" name="Footer Placeholder 4"/>
          <p:cNvSpPr>
            <a:spLocks noGrp="1"/>
          </p:cNvSpPr>
          <p:nvPr>
            <p:ph type="ftr" sz="quarter" idx="11"/>
          </p:nvPr>
        </p:nvSpPr>
        <p:spPr/>
        <p:txBody>
          <a:bodyPr/>
          <a:lstStyle/>
          <a:p>
            <a:r>
              <a:rPr lang="en-US" smtClean="0"/>
              <a:t>NIELIT CHENNAI</a:t>
            </a:r>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AAFAF5FA-2034-4837-B4FB-D8C599E75109}" type="datetime1">
              <a:rPr lang="en-US" smtClean="0"/>
              <a:t>5/29/2019</a:t>
            </a:fld>
            <a:endParaRPr lang="en-US"/>
          </a:p>
        </p:txBody>
      </p:sp>
      <p:sp>
        <p:nvSpPr>
          <p:cNvPr id="5" name="Footer Placeholder 4"/>
          <p:cNvSpPr>
            <a:spLocks noGrp="1"/>
          </p:cNvSpPr>
          <p:nvPr>
            <p:ph type="ftr" sz="quarter" idx="11"/>
          </p:nvPr>
        </p:nvSpPr>
        <p:spPr>
          <a:xfrm>
            <a:off x="5638800" y="6124401"/>
            <a:ext cx="2895600" cy="257810"/>
          </a:xfrm>
        </p:spPr>
        <p:txBody>
          <a:bodyPr/>
          <a:lstStyle/>
          <a:p>
            <a:r>
              <a:rPr lang="en-US" smtClean="0"/>
              <a:t>NIELIT CHENNAI</a:t>
            </a:r>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877E3-135F-4075-BA85-9BFDC2113B13}" type="datetime1">
              <a:rPr lang="en-US" smtClean="0"/>
              <a:t>5/29/2019</a:t>
            </a:fld>
            <a:endParaRPr lang="en-US"/>
          </a:p>
        </p:txBody>
      </p:sp>
      <p:sp>
        <p:nvSpPr>
          <p:cNvPr id="5" name="Footer Placeholder 4"/>
          <p:cNvSpPr>
            <a:spLocks noGrp="1"/>
          </p:cNvSpPr>
          <p:nvPr>
            <p:ph type="ftr" sz="quarter" idx="11"/>
          </p:nvPr>
        </p:nvSpPr>
        <p:spPr/>
        <p:txBody>
          <a:bodyPr/>
          <a:lstStyle/>
          <a:p>
            <a:r>
              <a:rPr lang="en-US" smtClean="0"/>
              <a:t>NIELIT CHENNAI</a:t>
            </a:r>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D4E65DE-A0EF-404A-B55C-C698A6E42E9A}" type="datetime1">
              <a:rPr lang="en-US" smtClean="0"/>
              <a:t>5/29/2019</a:t>
            </a:fld>
            <a:endParaRPr lang="en-US"/>
          </a:p>
        </p:txBody>
      </p:sp>
      <p:sp>
        <p:nvSpPr>
          <p:cNvPr id="6" name="Footer Placeholder 5"/>
          <p:cNvSpPr>
            <a:spLocks noGrp="1"/>
          </p:cNvSpPr>
          <p:nvPr>
            <p:ph type="ftr" sz="quarter" idx="11"/>
          </p:nvPr>
        </p:nvSpPr>
        <p:spPr/>
        <p:txBody>
          <a:bodyPr/>
          <a:lstStyle/>
          <a:p>
            <a:r>
              <a:rPr lang="en-US" smtClean="0"/>
              <a:t>NIELIT CHENNAI</a:t>
            </a:r>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9775A2C-D152-49FB-A93F-8A0EAA1B287C}" type="datetime1">
              <a:rPr lang="en-US" smtClean="0"/>
              <a:t>5/29/2019</a:t>
            </a:fld>
            <a:endParaRPr lang="en-US"/>
          </a:p>
        </p:txBody>
      </p:sp>
      <p:sp>
        <p:nvSpPr>
          <p:cNvPr id="8" name="Footer Placeholder 7"/>
          <p:cNvSpPr>
            <a:spLocks noGrp="1"/>
          </p:cNvSpPr>
          <p:nvPr>
            <p:ph type="ftr" sz="quarter" idx="11"/>
          </p:nvPr>
        </p:nvSpPr>
        <p:spPr/>
        <p:txBody>
          <a:bodyPr/>
          <a:lstStyle/>
          <a:p>
            <a:r>
              <a:rPr lang="en-US" smtClean="0"/>
              <a:t>NIELIT CHENNAI</a:t>
            </a:r>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B68FD8F-C230-448C-BEEB-7D90293787CC}" type="datetime1">
              <a:rPr lang="en-US" smtClean="0"/>
              <a:t>5/29/2019</a:t>
            </a:fld>
            <a:endParaRPr lang="en-US"/>
          </a:p>
        </p:txBody>
      </p:sp>
      <p:sp>
        <p:nvSpPr>
          <p:cNvPr id="4" name="Footer Placeholder 3"/>
          <p:cNvSpPr>
            <a:spLocks noGrp="1"/>
          </p:cNvSpPr>
          <p:nvPr>
            <p:ph type="ftr" sz="quarter" idx="11"/>
          </p:nvPr>
        </p:nvSpPr>
        <p:spPr/>
        <p:txBody>
          <a:bodyPr/>
          <a:lstStyle/>
          <a:p>
            <a:r>
              <a:rPr lang="en-US" smtClean="0"/>
              <a:t>NIELIT CHENNAI</a:t>
            </a:r>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3871655-AB9A-4075-88F7-962B1C42C986}" type="datetime1">
              <a:rPr lang="en-US" smtClean="0"/>
              <a:t>5/29/2019</a:t>
            </a:fld>
            <a:endParaRPr lang="en-US"/>
          </a:p>
        </p:txBody>
      </p:sp>
      <p:sp>
        <p:nvSpPr>
          <p:cNvPr id="3" name="Footer Placeholder 2"/>
          <p:cNvSpPr>
            <a:spLocks noGrp="1"/>
          </p:cNvSpPr>
          <p:nvPr>
            <p:ph type="ftr" sz="quarter" idx="11"/>
          </p:nvPr>
        </p:nvSpPr>
        <p:spPr/>
        <p:txBody>
          <a:bodyPr/>
          <a:lstStyle/>
          <a:p>
            <a:r>
              <a:rPr lang="en-US" smtClean="0"/>
              <a:t>NIELIT CHENNAI</a:t>
            </a:r>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87214DDF-E182-4CEA-B7C6-0F9466D071DE}" type="datetime1">
              <a:rPr lang="en-US" smtClean="0"/>
              <a:t>5/29/2019</a:t>
            </a:fld>
            <a:endParaRPr lang="en-US"/>
          </a:p>
        </p:txBody>
      </p:sp>
      <p:sp>
        <p:nvSpPr>
          <p:cNvPr id="6" name="Footer Placeholder 5"/>
          <p:cNvSpPr>
            <a:spLocks noGrp="1"/>
          </p:cNvSpPr>
          <p:nvPr>
            <p:ph type="ftr" sz="quarter" idx="11"/>
          </p:nvPr>
        </p:nvSpPr>
        <p:spPr/>
        <p:txBody>
          <a:bodyPr/>
          <a:lstStyle/>
          <a:p>
            <a:r>
              <a:rPr lang="en-US" smtClean="0"/>
              <a:t>NIELIT CHENNAI</a:t>
            </a:r>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31E174EC-E71E-42B0-A85F-2E52A8825EC7}" type="datetime1">
              <a:rPr lang="en-US" smtClean="0"/>
              <a:t>5/29/2019</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r>
              <a:rPr lang="en-US" smtClean="0"/>
              <a:t>NIELIT CHENNAI</a:t>
            </a:r>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log.matthewrathbone.com/2015/07/27/ultimate-guide-to-writing-custom-functions-for-hiv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4000" b="1" dirty="0"/>
              <a:t>Hive - A Warehousing Solution Over a Map-Reduce Framework </a:t>
            </a:r>
            <a:endParaRPr lang="en-US" sz="4000" dirty="0"/>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332491" y="795818"/>
            <a:ext cx="2291013" cy="2252182"/>
          </a:xfrm>
          <a:prstGeom prst="rect">
            <a:avLst/>
          </a:prstGeom>
        </p:spPr>
      </p:pic>
      <p:sp>
        <p:nvSpPr>
          <p:cNvPr id="2" name="Footer Placeholder 1"/>
          <p:cNvSpPr>
            <a:spLocks noGrp="1"/>
          </p:cNvSpPr>
          <p:nvPr>
            <p:ph type="ftr" sz="quarter" idx="11"/>
          </p:nvPr>
        </p:nvSpPr>
        <p:spPr/>
        <p:txBody>
          <a:bodyPr/>
          <a:lstStyle/>
          <a:p>
            <a:r>
              <a:rPr lang="en-US" dirty="0" smtClean="0">
                <a:solidFill>
                  <a:schemeClr val="tx1"/>
                </a:solidFill>
                <a:latin typeface="Alef" pitchFamily="2" charset="-79"/>
                <a:cs typeface="Alef" pitchFamily="2" charset="-79"/>
              </a:rPr>
              <a:t>NIELIT CHENNAI</a:t>
            </a:r>
            <a:endParaRPr lang="en-US" dirty="0">
              <a:solidFill>
                <a:schemeClr val="tx1"/>
              </a:solidFill>
              <a:latin typeface="Alef" pitchFamily="2" charset="-79"/>
              <a:cs typeface="Alef" pitchFamily="2" charset="-79"/>
            </a:endParaRPr>
          </a:p>
        </p:txBody>
      </p:sp>
    </p:spTree>
    <p:extLst>
      <p:ext uri="{BB962C8B-B14F-4D97-AF65-F5344CB8AC3E}">
        <p14:creationId xmlns:p14="http://schemas.microsoft.com/office/powerpoint/2010/main" val="2058069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Thrift Server</a:t>
            </a:r>
            <a:endParaRPr lang="en-US" dirty="0"/>
          </a:p>
        </p:txBody>
      </p:sp>
      <p:pic>
        <p:nvPicPr>
          <p:cNvPr id="4" name="Picture 3" descr="Screen Shot 2015-02-15 at 2.30.28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10709" y="1984078"/>
            <a:ext cx="5384800" cy="2006600"/>
          </a:xfrm>
          <a:prstGeom prst="rect">
            <a:avLst/>
          </a:prstGeom>
        </p:spPr>
      </p:pic>
      <p:sp>
        <p:nvSpPr>
          <p:cNvPr id="3" name="TextBox 2"/>
          <p:cNvSpPr txBox="1"/>
          <p:nvPr/>
        </p:nvSpPr>
        <p:spPr>
          <a:xfrm>
            <a:off x="807780" y="4346903"/>
            <a:ext cx="7580554" cy="1754327"/>
          </a:xfrm>
          <a:prstGeom prst="rect">
            <a:avLst/>
          </a:prstGeom>
          <a:noFill/>
        </p:spPr>
        <p:txBody>
          <a:bodyPr wrap="square" rtlCol="0">
            <a:spAutoFit/>
          </a:bodyPr>
          <a:lstStyle/>
          <a:p>
            <a:pPr marL="285750" indent="-285750">
              <a:buFont typeface="Arial"/>
              <a:buChar char="•"/>
            </a:pPr>
            <a:r>
              <a:rPr lang="en-US" dirty="0" smtClean="0"/>
              <a:t>Framework for cross language services</a:t>
            </a:r>
          </a:p>
          <a:p>
            <a:pPr marL="285750" indent="-285750">
              <a:buFont typeface="Arial"/>
              <a:buChar char="•"/>
            </a:pPr>
            <a:r>
              <a:rPr lang="en-US" dirty="0" smtClean="0"/>
              <a:t>Server written in Java</a:t>
            </a:r>
          </a:p>
          <a:p>
            <a:pPr marL="285750" indent="-285750">
              <a:buFont typeface="Arial"/>
              <a:buChar char="•"/>
            </a:pPr>
            <a:r>
              <a:rPr lang="en-US" dirty="0" smtClean="0"/>
              <a:t>Support for clients written in different languages</a:t>
            </a:r>
          </a:p>
          <a:p>
            <a:r>
              <a:rPr lang="en-US" dirty="0" smtClean="0"/>
              <a:t>	- JDBC(java), ODBC(</a:t>
            </a:r>
            <a:r>
              <a:rPr lang="en-US" dirty="0" err="1" smtClean="0"/>
              <a:t>c++</a:t>
            </a:r>
            <a:r>
              <a:rPr lang="en-US" dirty="0" smtClean="0"/>
              <a:t>), </a:t>
            </a:r>
            <a:r>
              <a:rPr lang="en-US" dirty="0" err="1" smtClean="0"/>
              <a:t>php</a:t>
            </a:r>
            <a:r>
              <a:rPr lang="en-US" dirty="0" smtClean="0"/>
              <a:t>, </a:t>
            </a:r>
            <a:r>
              <a:rPr lang="en-US" dirty="0" err="1" smtClean="0"/>
              <a:t>perl</a:t>
            </a:r>
            <a:r>
              <a:rPr lang="en-US" dirty="0" smtClean="0"/>
              <a:t>, python scripts</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426684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Metastore</a:t>
            </a:r>
            <a:endParaRPr lang="en-US" dirty="0"/>
          </a:p>
        </p:txBody>
      </p:sp>
      <p:pic>
        <p:nvPicPr>
          <p:cNvPr id="4" name="Picture 3" descr="Screen Shot 2015-02-15 at 2.20.33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08905" y="1826565"/>
            <a:ext cx="5516700" cy="2054971"/>
          </a:xfrm>
          <a:prstGeom prst="rect">
            <a:avLst/>
          </a:prstGeom>
        </p:spPr>
      </p:pic>
      <p:sp>
        <p:nvSpPr>
          <p:cNvPr id="3" name="TextBox 2"/>
          <p:cNvSpPr txBox="1"/>
          <p:nvPr/>
        </p:nvSpPr>
        <p:spPr>
          <a:xfrm>
            <a:off x="807779" y="4346903"/>
            <a:ext cx="7634211" cy="2308324"/>
          </a:xfrm>
          <a:prstGeom prst="rect">
            <a:avLst/>
          </a:prstGeom>
          <a:noFill/>
        </p:spPr>
        <p:txBody>
          <a:bodyPr wrap="square" rtlCol="0">
            <a:spAutoFit/>
          </a:bodyPr>
          <a:lstStyle/>
          <a:p>
            <a:pPr marL="285750" indent="-285750">
              <a:buFont typeface="Arial"/>
              <a:buChar char="•"/>
            </a:pPr>
            <a:r>
              <a:rPr lang="en-US" dirty="0" smtClean="0"/>
              <a:t>System </a:t>
            </a:r>
            <a:r>
              <a:rPr lang="en-US" dirty="0"/>
              <a:t>catalog which contains </a:t>
            </a:r>
            <a:r>
              <a:rPr lang="en-US" dirty="0" smtClean="0"/>
              <a:t>metadata </a:t>
            </a:r>
            <a:r>
              <a:rPr lang="en-US" dirty="0"/>
              <a:t>about the </a:t>
            </a:r>
            <a:r>
              <a:rPr lang="en-US" dirty="0" smtClean="0"/>
              <a:t>Hive tables </a:t>
            </a:r>
          </a:p>
          <a:p>
            <a:pPr marL="285750" indent="-285750">
              <a:buFont typeface="Arial"/>
              <a:buChar char="•"/>
            </a:pPr>
            <a:r>
              <a:rPr lang="en-US" dirty="0" smtClean="0"/>
              <a:t>Stored in RDBMS/local </a:t>
            </a:r>
            <a:r>
              <a:rPr lang="en-US" dirty="0" err="1" smtClean="0"/>
              <a:t>fs</a:t>
            </a:r>
            <a:r>
              <a:rPr lang="en-US" dirty="0" smtClean="0"/>
              <a:t>. HDFS too slow(not optimized for random access)</a:t>
            </a:r>
          </a:p>
          <a:p>
            <a:pPr marL="285750" indent="-285750">
              <a:buFont typeface="Arial"/>
              <a:buChar char="•"/>
            </a:pPr>
            <a:r>
              <a:rPr lang="en-US" dirty="0" smtClean="0"/>
              <a:t>Objects of </a:t>
            </a:r>
            <a:r>
              <a:rPr lang="en-US" dirty="0" err="1" smtClean="0"/>
              <a:t>Metastore</a:t>
            </a:r>
            <a:endParaRPr lang="en-US" dirty="0" smtClean="0"/>
          </a:p>
          <a:p>
            <a:pPr marL="742950" lvl="1" indent="-285750">
              <a:buFont typeface="Wingdings" charset="2"/>
              <a:buChar char="Ø"/>
            </a:pPr>
            <a:r>
              <a:rPr lang="en-US" dirty="0" smtClean="0"/>
              <a:t>Database - Namespace of tables</a:t>
            </a:r>
          </a:p>
          <a:p>
            <a:pPr marL="742950" lvl="1" indent="-285750">
              <a:buFont typeface="Wingdings" charset="2"/>
              <a:buChar char="Ø"/>
            </a:pPr>
            <a:r>
              <a:rPr lang="en-US" dirty="0" smtClean="0"/>
              <a:t>Table - </a:t>
            </a:r>
            <a:r>
              <a:rPr lang="en-US" dirty="0"/>
              <a:t>list of </a:t>
            </a:r>
            <a:r>
              <a:rPr lang="en-US" dirty="0" smtClean="0"/>
              <a:t>columns, </a:t>
            </a:r>
            <a:r>
              <a:rPr lang="en-US" dirty="0"/>
              <a:t>types, owner, </a:t>
            </a:r>
            <a:r>
              <a:rPr lang="en-US" dirty="0" smtClean="0"/>
              <a:t>storage, </a:t>
            </a:r>
            <a:r>
              <a:rPr lang="en-US" dirty="0" err="1" smtClean="0"/>
              <a:t>SerDes</a:t>
            </a:r>
            <a:endParaRPr lang="en-US" dirty="0" smtClean="0"/>
          </a:p>
          <a:p>
            <a:pPr marL="742950" lvl="1" indent="-285750">
              <a:buFont typeface="Wingdings" charset="2"/>
              <a:buChar char="Ø"/>
            </a:pPr>
            <a:r>
              <a:rPr lang="en-US" dirty="0" smtClean="0"/>
              <a:t> Partition – Partition specific column, </a:t>
            </a:r>
            <a:r>
              <a:rPr lang="en-US" dirty="0" err="1" smtClean="0"/>
              <a:t>Serdes</a:t>
            </a:r>
            <a:r>
              <a:rPr lang="en-US" dirty="0" smtClean="0"/>
              <a:t> and storage</a:t>
            </a:r>
            <a:endParaRPr lang="en-US" dirty="0"/>
          </a:p>
          <a:p>
            <a:pPr lvl="1"/>
            <a:endParaRPr lang="en-US" dirty="0"/>
          </a:p>
        </p:txBody>
      </p:sp>
      <p:sp>
        <p:nvSpPr>
          <p:cNvPr id="5" name="Footer Placeholder 4"/>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3482049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Driver</a:t>
            </a:r>
            <a:endParaRPr lang="en-US" dirty="0"/>
          </a:p>
        </p:txBody>
      </p:sp>
      <p:pic>
        <p:nvPicPr>
          <p:cNvPr id="4" name="Picture 3" descr="Screen Shot 2015-02-15 at 2.23.3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87760" y="1807516"/>
            <a:ext cx="5807347" cy="2181617"/>
          </a:xfrm>
          <a:prstGeom prst="rect">
            <a:avLst/>
          </a:prstGeom>
        </p:spPr>
      </p:pic>
      <p:sp>
        <p:nvSpPr>
          <p:cNvPr id="5" name="TextBox 4"/>
          <p:cNvSpPr txBox="1"/>
          <p:nvPr/>
        </p:nvSpPr>
        <p:spPr>
          <a:xfrm>
            <a:off x="947935" y="4060687"/>
            <a:ext cx="7378943" cy="1754327"/>
          </a:xfrm>
          <a:prstGeom prst="rect">
            <a:avLst/>
          </a:prstGeom>
          <a:noFill/>
        </p:spPr>
        <p:txBody>
          <a:bodyPr wrap="none" rtlCol="0">
            <a:spAutoFit/>
          </a:bodyPr>
          <a:lstStyle/>
          <a:p>
            <a:pPr marL="285750" indent="-285750">
              <a:buFont typeface="Arial"/>
              <a:buChar char="•"/>
            </a:pPr>
            <a:r>
              <a:rPr lang="en-US" b="1" dirty="0" smtClean="0"/>
              <a:t>Driver </a:t>
            </a:r>
            <a:r>
              <a:rPr lang="en-US" dirty="0" smtClean="0"/>
              <a:t>- Maintains the lifecycle of </a:t>
            </a:r>
            <a:r>
              <a:rPr lang="en-US" dirty="0" err="1" smtClean="0"/>
              <a:t>HiveQL</a:t>
            </a:r>
            <a:r>
              <a:rPr lang="en-US" dirty="0" smtClean="0"/>
              <a:t> statement</a:t>
            </a:r>
          </a:p>
          <a:p>
            <a:pPr marL="285750" indent="-285750">
              <a:buFont typeface="Arial"/>
              <a:buChar char="•"/>
            </a:pPr>
            <a:r>
              <a:rPr lang="en-US" b="1" dirty="0" smtClean="0"/>
              <a:t>Query Compiler</a:t>
            </a:r>
            <a:r>
              <a:rPr lang="en-US" dirty="0" smtClean="0"/>
              <a:t> – Compiles </a:t>
            </a:r>
            <a:r>
              <a:rPr lang="en-US" dirty="0" err="1" smtClean="0"/>
              <a:t>HiveQL</a:t>
            </a:r>
            <a:r>
              <a:rPr lang="en-US" dirty="0" smtClean="0"/>
              <a:t> in a DAG of map reduce tasks</a:t>
            </a:r>
          </a:p>
          <a:p>
            <a:pPr marL="285750" indent="-285750">
              <a:buFont typeface="Arial"/>
              <a:buChar char="•"/>
            </a:pPr>
            <a:r>
              <a:rPr lang="en-US" b="1" dirty="0" smtClean="0"/>
              <a:t>Executor</a:t>
            </a:r>
            <a:r>
              <a:rPr lang="en-US" dirty="0" smtClean="0"/>
              <a:t> -  Executes the tasks plan generated by the compiler in proper </a:t>
            </a:r>
          </a:p>
          <a:p>
            <a:r>
              <a:rPr lang="en-US" dirty="0" smtClean="0"/>
              <a:t>     dependency order.  Interacts with the underlying Hadoop instance</a:t>
            </a:r>
          </a:p>
          <a:p>
            <a:endParaRPr lang="en-US" dirty="0" smtClean="0"/>
          </a:p>
          <a:p>
            <a:endParaRPr lang="en-US" dirty="0"/>
          </a:p>
        </p:txBody>
      </p:sp>
      <p:sp>
        <p:nvSpPr>
          <p:cNvPr id="3" name="Footer Placeholder 2"/>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56005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Converts the </a:t>
            </a:r>
            <a:r>
              <a:rPr lang="en-US" dirty="0" err="1" smtClean="0"/>
              <a:t>HiveQL</a:t>
            </a:r>
            <a:r>
              <a:rPr lang="en-US" dirty="0" smtClean="0"/>
              <a:t> into a plan for execution</a:t>
            </a:r>
          </a:p>
          <a:p>
            <a:r>
              <a:rPr lang="en-US" dirty="0" smtClean="0"/>
              <a:t>Plans can </a:t>
            </a:r>
            <a:endParaRPr lang="en-US" dirty="0"/>
          </a:p>
          <a:p>
            <a:pPr marL="0" indent="0">
              <a:buNone/>
            </a:pPr>
            <a:r>
              <a:rPr lang="en-US" smtClean="0"/>
              <a:t>	- Metadata </a:t>
            </a:r>
            <a:r>
              <a:rPr lang="en-US" dirty="0" smtClean="0"/>
              <a:t>operations for DDL statements e.g. CREATE</a:t>
            </a:r>
          </a:p>
          <a:p>
            <a:pPr marL="0" indent="0">
              <a:buNone/>
            </a:pPr>
            <a:r>
              <a:rPr lang="en-US" dirty="0"/>
              <a:t>	</a:t>
            </a:r>
            <a:r>
              <a:rPr lang="en-US" dirty="0" smtClean="0"/>
              <a:t>- HDFS operations e.g. LOAD</a:t>
            </a:r>
          </a:p>
          <a:p>
            <a:r>
              <a:rPr lang="en-US" dirty="0" smtClean="0"/>
              <a:t>Semantic Analyzer – checks schema information, type checking, implicit type conversion, column verification</a:t>
            </a:r>
          </a:p>
          <a:p>
            <a:r>
              <a:rPr lang="en-US" dirty="0" smtClean="0"/>
              <a:t>Optimizer – Finding the best logical plan e.g. Combines multiple joins in a way to reduce the number of map reduce jobs, Prune columns early  to minimize data transfer</a:t>
            </a:r>
          </a:p>
          <a:p>
            <a:r>
              <a:rPr lang="en-US" dirty="0" smtClean="0"/>
              <a:t>Physical plan generator – creates the DAG of map-reduce jobs</a:t>
            </a:r>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11872698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endParaRPr lang="en-US" dirty="0"/>
          </a:p>
        </p:txBody>
      </p:sp>
      <p:sp>
        <p:nvSpPr>
          <p:cNvPr id="5" name="Rectangle 4"/>
          <p:cNvSpPr/>
          <p:nvPr/>
        </p:nvSpPr>
        <p:spPr>
          <a:xfrm>
            <a:off x="533212" y="1615583"/>
            <a:ext cx="7944549" cy="6186310"/>
          </a:xfrm>
          <a:prstGeom prst="rect">
            <a:avLst/>
          </a:prstGeom>
        </p:spPr>
        <p:txBody>
          <a:bodyPr wrap="square">
            <a:spAutoFit/>
          </a:bodyPr>
          <a:lstStyle/>
          <a:p>
            <a:r>
              <a:rPr lang="en-US" dirty="0" smtClean="0"/>
              <a:t>DDL :</a:t>
            </a:r>
          </a:p>
          <a:p>
            <a:r>
              <a:rPr lang="en-US" dirty="0"/>
              <a:t>	</a:t>
            </a:r>
            <a:r>
              <a:rPr lang="en-US" dirty="0" smtClean="0"/>
              <a:t>CREATE DATABASE</a:t>
            </a:r>
          </a:p>
          <a:p>
            <a:r>
              <a:rPr lang="en-US" dirty="0"/>
              <a:t>	</a:t>
            </a:r>
            <a:r>
              <a:rPr lang="en-US" dirty="0" smtClean="0"/>
              <a:t>CREATE TABLE</a:t>
            </a:r>
          </a:p>
          <a:p>
            <a:r>
              <a:rPr lang="en-US" dirty="0"/>
              <a:t>	</a:t>
            </a:r>
            <a:r>
              <a:rPr lang="en-US" dirty="0" smtClean="0"/>
              <a:t>ALTER TABLE</a:t>
            </a:r>
          </a:p>
          <a:p>
            <a:r>
              <a:rPr lang="en-US" dirty="0"/>
              <a:t>	</a:t>
            </a:r>
            <a:r>
              <a:rPr lang="en-US" dirty="0" smtClean="0"/>
              <a:t>SHOW TABLE</a:t>
            </a:r>
          </a:p>
          <a:p>
            <a:r>
              <a:rPr lang="en-US" dirty="0"/>
              <a:t>	</a:t>
            </a:r>
            <a:r>
              <a:rPr lang="en-US" dirty="0" smtClean="0"/>
              <a:t>DESCRIBE</a:t>
            </a:r>
          </a:p>
          <a:p>
            <a:r>
              <a:rPr lang="en-US" dirty="0"/>
              <a:t>	</a:t>
            </a:r>
          </a:p>
          <a:p>
            <a:r>
              <a:rPr lang="en-US" dirty="0" smtClean="0"/>
              <a:t>DML:</a:t>
            </a:r>
          </a:p>
          <a:p>
            <a:r>
              <a:rPr lang="en-US" dirty="0"/>
              <a:t>	LOAD </a:t>
            </a:r>
            <a:r>
              <a:rPr lang="en-US" dirty="0" smtClean="0"/>
              <a:t>TABLE</a:t>
            </a:r>
          </a:p>
          <a:p>
            <a:r>
              <a:rPr lang="en-US" dirty="0"/>
              <a:t>	</a:t>
            </a:r>
            <a:r>
              <a:rPr lang="en-US" dirty="0" smtClean="0"/>
              <a:t>INSERT</a:t>
            </a:r>
          </a:p>
          <a:p>
            <a:r>
              <a:rPr lang="en-US" dirty="0" smtClean="0"/>
              <a:t>QUERY:</a:t>
            </a:r>
          </a:p>
          <a:p>
            <a:r>
              <a:rPr lang="en-US" dirty="0"/>
              <a:t>	</a:t>
            </a:r>
            <a:r>
              <a:rPr lang="en-US" dirty="0" smtClean="0"/>
              <a:t>SELECT </a:t>
            </a:r>
          </a:p>
          <a:p>
            <a:r>
              <a:rPr lang="en-US" dirty="0"/>
              <a:t>	</a:t>
            </a:r>
            <a:r>
              <a:rPr lang="en-US" dirty="0" smtClean="0"/>
              <a:t>GROUP BY</a:t>
            </a:r>
          </a:p>
          <a:p>
            <a:r>
              <a:rPr lang="en-US" dirty="0"/>
              <a:t>	</a:t>
            </a:r>
            <a:r>
              <a:rPr lang="en-US" dirty="0" smtClean="0"/>
              <a:t>JOIN</a:t>
            </a:r>
          </a:p>
          <a:p>
            <a:r>
              <a:rPr lang="en-US" dirty="0" smtClean="0"/>
              <a:t>	MULTI TABLE INSERT</a:t>
            </a:r>
            <a:endParaRPr lang="en-US" dirty="0"/>
          </a:p>
          <a:p>
            <a:endParaRPr lang="en-US" dirty="0" smtClean="0"/>
          </a:p>
          <a:p>
            <a:r>
              <a:rPr lang="en-US" dirty="0"/>
              <a:t>	</a:t>
            </a:r>
            <a:endParaRPr lang="en-US" dirty="0" smtClean="0"/>
          </a:p>
          <a:p>
            <a:r>
              <a:rPr lang="en-US" dirty="0"/>
              <a:t>	</a:t>
            </a:r>
            <a:endParaRPr lang="en-US" dirty="0" smtClean="0"/>
          </a:p>
          <a:p>
            <a:r>
              <a:rPr lang="en-US" dirty="0"/>
              <a:t>	</a:t>
            </a:r>
          </a:p>
          <a:p>
            <a:endParaRPr lang="en-US" dirty="0" smtClean="0"/>
          </a:p>
          <a:p>
            <a:endParaRPr lang="en-US" dirty="0" smtClean="0"/>
          </a:p>
          <a:p>
            <a:endParaRPr lang="en-US" dirty="0" smtClean="0"/>
          </a:p>
        </p:txBody>
      </p:sp>
      <p:sp>
        <p:nvSpPr>
          <p:cNvPr id="3" name="Footer Placeholder 2"/>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328350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Things	</a:t>
            </a:r>
            <a:endParaRPr lang="en-US" dirty="0"/>
          </a:p>
        </p:txBody>
      </p:sp>
      <p:sp>
        <p:nvSpPr>
          <p:cNvPr id="3" name="Content Placeholder 2"/>
          <p:cNvSpPr>
            <a:spLocks noGrp="1"/>
          </p:cNvSpPr>
          <p:nvPr>
            <p:ph idx="1"/>
          </p:nvPr>
        </p:nvSpPr>
        <p:spPr/>
        <p:txBody>
          <a:bodyPr/>
          <a:lstStyle/>
          <a:p>
            <a:r>
              <a:rPr lang="en-US" dirty="0" smtClean="0"/>
              <a:t>Boon for Data Analysts</a:t>
            </a:r>
          </a:p>
          <a:p>
            <a:r>
              <a:rPr lang="en-US" dirty="0" smtClean="0"/>
              <a:t>Easy Learning curve</a:t>
            </a:r>
          </a:p>
          <a:p>
            <a:r>
              <a:rPr lang="en-US" dirty="0" smtClean="0"/>
              <a:t>Completely transparent to underlying Map-Reduce</a:t>
            </a:r>
          </a:p>
          <a:p>
            <a:r>
              <a:rPr lang="en-US" dirty="0" smtClean="0"/>
              <a:t>Partitions(speed!)</a:t>
            </a:r>
          </a:p>
          <a:p>
            <a:r>
              <a:rPr lang="en-US" dirty="0" smtClean="0"/>
              <a:t>Flexibility to load data from </a:t>
            </a:r>
            <a:r>
              <a:rPr lang="en-US" dirty="0" err="1" smtClean="0"/>
              <a:t>localFS</a:t>
            </a:r>
            <a:r>
              <a:rPr lang="en-US" dirty="0" smtClean="0"/>
              <a:t>/HDFS  into Hive Tables</a:t>
            </a:r>
          </a:p>
          <a:p>
            <a:endParaRPr lang="en-US"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23157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 and Possible Improvements</a:t>
            </a:r>
            <a:endParaRPr lang="en-US" dirty="0"/>
          </a:p>
        </p:txBody>
      </p:sp>
      <p:sp>
        <p:nvSpPr>
          <p:cNvPr id="3" name="Content Placeholder 2"/>
          <p:cNvSpPr>
            <a:spLocks noGrp="1"/>
          </p:cNvSpPr>
          <p:nvPr>
            <p:ph idx="1"/>
          </p:nvPr>
        </p:nvSpPr>
        <p:spPr/>
        <p:txBody>
          <a:bodyPr>
            <a:normAutofit fontScale="92500"/>
          </a:bodyPr>
          <a:lstStyle/>
          <a:p>
            <a:r>
              <a:rPr lang="en-US" dirty="0" smtClean="0"/>
              <a:t>Extending the SQL queries support(Updates, Deletes)</a:t>
            </a:r>
          </a:p>
          <a:p>
            <a:r>
              <a:rPr lang="en-US" dirty="0" smtClean="0"/>
              <a:t>Parallelize firing independent jobs from the work DAG</a:t>
            </a:r>
            <a:endParaRPr lang="en-US" dirty="0"/>
          </a:p>
          <a:p>
            <a:r>
              <a:rPr lang="en-US" dirty="0" smtClean="0"/>
              <a:t>Table Statistics in </a:t>
            </a:r>
            <a:r>
              <a:rPr lang="en-US" dirty="0" err="1" smtClean="0"/>
              <a:t>Metastore</a:t>
            </a:r>
            <a:endParaRPr lang="en-US" dirty="0" smtClean="0"/>
          </a:p>
          <a:p>
            <a:r>
              <a:rPr lang="en-US" dirty="0" smtClean="0"/>
              <a:t>Explore methods for multi query optimization</a:t>
            </a:r>
          </a:p>
          <a:p>
            <a:r>
              <a:rPr lang="en-US" dirty="0" smtClean="0"/>
              <a:t>Perform N- way generic joins in a single map reduce job</a:t>
            </a:r>
          </a:p>
          <a:p>
            <a:r>
              <a:rPr lang="en-US" dirty="0" smtClean="0"/>
              <a:t>Better debug support in shell</a:t>
            </a:r>
          </a:p>
          <a:p>
            <a:endParaRPr lang="en-US"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7905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Use Hive</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b="1" dirty="0" smtClean="0"/>
              <a:t>If </a:t>
            </a:r>
            <a:r>
              <a:rPr lang="en-US" b="1" dirty="0"/>
              <a:t>you have large (think terabytes/petabytes) datasets to query:</a:t>
            </a:r>
            <a:r>
              <a:rPr lang="en-US" dirty="0"/>
              <a:t> Hive is designed specifically for analytics on large datasets and works well for a range of complex queries. Hive is the most approachable way to quickly (relatively) query and inspect datasets already stored in </a:t>
            </a:r>
            <a:r>
              <a:rPr lang="en-US" dirty="0" err="1"/>
              <a:t>Hadoop</a:t>
            </a:r>
            <a:r>
              <a:rPr lang="en-US" dirty="0"/>
              <a:t>.</a:t>
            </a:r>
          </a:p>
          <a:p>
            <a:r>
              <a:rPr lang="en-US" b="1" dirty="0"/>
              <a:t>If extensibility is important:</a:t>
            </a:r>
            <a:r>
              <a:rPr lang="en-US" dirty="0"/>
              <a:t> Hive has a range of user function APIs that can be used to build custom behavior in to the query engine. Check out my </a:t>
            </a:r>
            <a:r>
              <a:rPr lang="en-US" dirty="0">
                <a:hlinkClick r:id="rId2"/>
              </a:rPr>
              <a:t>guide to Hive functions</a:t>
            </a:r>
            <a:r>
              <a:rPr lang="en-US" dirty="0"/>
              <a:t> if you’d like to learn more.</a:t>
            </a:r>
          </a:p>
          <a:p>
            <a:endParaRPr lang="en-IN"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3491404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When to Use MySQL</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US" b="1" dirty="0"/>
              <a:t>If performance is key:</a:t>
            </a:r>
            <a:r>
              <a:rPr lang="en-US" dirty="0"/>
              <a:t> If you need to pull data frequently and quickly, such as to support an application that uses online analytical processing (OLAP), MySQL performs much better. Hive isn’t designed to be an online transactional platform, and thus performs much more slowly than MySQL.</a:t>
            </a:r>
          </a:p>
          <a:p>
            <a:r>
              <a:rPr lang="en-US" b="1" dirty="0"/>
              <a:t>If your datasets are relatively small (gigabytes):</a:t>
            </a:r>
            <a:r>
              <a:rPr lang="en-US" dirty="0"/>
              <a:t> Hive works very well in large datasets, but MySQL performs much better with smaller datasets and can be optimized in a range of ways.</a:t>
            </a:r>
          </a:p>
          <a:p>
            <a:r>
              <a:rPr lang="en-US" b="1" dirty="0"/>
              <a:t>If you need to update and modify a large number of records frequently:</a:t>
            </a:r>
            <a:r>
              <a:rPr lang="en-US" dirty="0"/>
              <a:t> MySQL does this kind of activity all day long. Hive, on the other hand, doesn’t really do this well (or at all, depending). And if you need an interactive experience, use MySQL.</a:t>
            </a:r>
          </a:p>
          <a:p>
            <a:endParaRPr lang="en-IN"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54719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Difference between Hive and RDBMS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0345971"/>
              </p:ext>
            </p:extLst>
          </p:nvPr>
        </p:nvGraphicFramePr>
        <p:xfrm>
          <a:off x="900111" y="1738488"/>
          <a:ext cx="7611710" cy="4666577"/>
        </p:xfrm>
        <a:graphic>
          <a:graphicData uri="http://schemas.openxmlformats.org/drawingml/2006/table">
            <a:tbl>
              <a:tblPr/>
              <a:tblGrid>
                <a:gridCol w="3805855"/>
                <a:gridCol w="3805855"/>
              </a:tblGrid>
              <a:tr h="232313">
                <a:tc>
                  <a:txBody>
                    <a:bodyPr/>
                    <a:lstStyle/>
                    <a:p>
                      <a:pPr algn="ctr"/>
                      <a:r>
                        <a:rPr lang="en-IN" sz="1600" b="1" dirty="0">
                          <a:effectLst/>
                        </a:rPr>
                        <a:t>Hive</a:t>
                      </a:r>
                    </a:p>
                  </a:txBody>
                  <a:tcPr marL="51740" marR="51740" marT="25870" marB="25870" anchor="ctr">
                    <a:lnL>
                      <a:noFill/>
                    </a:lnL>
                    <a:lnR>
                      <a:noFill/>
                    </a:lnR>
                    <a:lnT>
                      <a:noFill/>
                    </a:lnT>
                    <a:lnB>
                      <a:noFill/>
                    </a:lnB>
                  </a:tcPr>
                </a:tc>
                <a:tc>
                  <a:txBody>
                    <a:bodyPr/>
                    <a:lstStyle/>
                    <a:p>
                      <a:pPr algn="ctr"/>
                      <a:r>
                        <a:rPr lang="en-IN" sz="1600" b="1">
                          <a:effectLst/>
                        </a:rPr>
                        <a:t>RDBMS</a:t>
                      </a:r>
                    </a:p>
                  </a:txBody>
                  <a:tcPr marL="51740" marR="51740" marT="25870" marB="25870" anchor="ctr">
                    <a:lnL>
                      <a:noFill/>
                    </a:lnL>
                    <a:lnR>
                      <a:noFill/>
                    </a:lnR>
                    <a:lnT>
                      <a:noFill/>
                    </a:lnT>
                    <a:lnB>
                      <a:noFill/>
                    </a:lnB>
                  </a:tcPr>
                </a:tc>
              </a:tr>
              <a:tr h="755019">
                <a:tc>
                  <a:txBody>
                    <a:bodyPr/>
                    <a:lstStyle/>
                    <a:p>
                      <a:pPr algn="l"/>
                      <a:r>
                        <a:rPr lang="en-US" sz="1600">
                          <a:effectLst/>
                        </a:rPr>
                        <a:t>Hive enforces </a:t>
                      </a:r>
                      <a:r>
                        <a:rPr lang="en-US" sz="1600" b="1">
                          <a:effectLst/>
                        </a:rPr>
                        <a:t>schema on read</a:t>
                      </a:r>
                      <a:endParaRPr lang="en-US" sz="1600">
                        <a:effectLst/>
                      </a:endParaRPr>
                    </a:p>
                    <a:p>
                      <a:pPr algn="l"/>
                      <a:r>
                        <a:rPr lang="en-US" sz="1600">
                          <a:effectLst/>
                        </a:rPr>
                        <a:t>i.e schema does’t not verify loading data.</a:t>
                      </a:r>
                    </a:p>
                  </a:txBody>
                  <a:tcPr marL="51740" marR="51740" marT="25870" marB="25870" anchor="ctr">
                    <a:lnL>
                      <a:noFill/>
                    </a:lnL>
                    <a:lnR>
                      <a:noFill/>
                    </a:lnR>
                    <a:lnT>
                      <a:noFill/>
                    </a:lnT>
                    <a:lnB>
                      <a:noFill/>
                    </a:lnB>
                  </a:tcPr>
                </a:tc>
                <a:tc>
                  <a:txBody>
                    <a:bodyPr/>
                    <a:lstStyle/>
                    <a:p>
                      <a:pPr algn="l"/>
                      <a:r>
                        <a:rPr lang="en-US" sz="1600">
                          <a:effectLst/>
                        </a:rPr>
                        <a:t>RDBMS enforces schema on write</a:t>
                      </a:r>
                    </a:p>
                    <a:p>
                      <a:pPr algn="l"/>
                      <a:r>
                        <a:rPr lang="en-US" sz="1600">
                          <a:effectLst/>
                        </a:rPr>
                        <a:t>i.e schema verify loading data,else rejected.</a:t>
                      </a:r>
                    </a:p>
                  </a:txBody>
                  <a:tcPr marL="51740" marR="51740" marT="25870" marB="25870" anchor="ctr">
                    <a:lnL>
                      <a:noFill/>
                    </a:lnL>
                    <a:lnR>
                      <a:noFill/>
                    </a:lnR>
                    <a:lnT>
                      <a:noFill/>
                    </a:lnT>
                    <a:lnB>
                      <a:noFill/>
                    </a:lnB>
                  </a:tcPr>
                </a:tc>
              </a:tr>
              <a:tr h="580784">
                <a:tc>
                  <a:txBody>
                    <a:bodyPr/>
                    <a:lstStyle/>
                    <a:p>
                      <a:r>
                        <a:rPr lang="en-US" sz="1600"/>
                        <a:t>Hive is based on the notion of </a:t>
                      </a:r>
                      <a:r>
                        <a:rPr lang="en-US" sz="1600" b="1"/>
                        <a:t>Write once, Read</a:t>
                      </a:r>
                      <a:r>
                        <a:rPr lang="en-US" sz="1600"/>
                        <a:t> </a:t>
                      </a:r>
                      <a:r>
                        <a:rPr lang="en-US" sz="1600" b="1"/>
                        <a:t>many</a:t>
                      </a:r>
                      <a:r>
                        <a:rPr lang="en-US" sz="1600"/>
                        <a:t> times.</a:t>
                      </a:r>
                    </a:p>
                  </a:txBody>
                  <a:tcPr marL="51740" marR="51740" marT="25870" marB="25870" anchor="ctr">
                    <a:lnL>
                      <a:noFill/>
                    </a:lnL>
                    <a:lnR>
                      <a:noFill/>
                    </a:lnR>
                    <a:lnT>
                      <a:noFill/>
                    </a:lnT>
                    <a:lnB>
                      <a:noFill/>
                    </a:lnB>
                  </a:tcPr>
                </a:tc>
                <a:tc>
                  <a:txBody>
                    <a:bodyPr/>
                    <a:lstStyle/>
                    <a:p>
                      <a:r>
                        <a:rPr lang="en-US" sz="1600"/>
                        <a:t>RDBMS is designed for </a:t>
                      </a:r>
                      <a:r>
                        <a:rPr lang="en-US" sz="1600" b="1"/>
                        <a:t>Read and Write many</a:t>
                      </a:r>
                      <a:r>
                        <a:rPr lang="en-US" sz="1600"/>
                        <a:t> times.</a:t>
                      </a:r>
                    </a:p>
                  </a:txBody>
                  <a:tcPr marL="51740" marR="51740" marT="25870" marB="25870" anchor="ctr">
                    <a:lnL>
                      <a:noFill/>
                    </a:lnL>
                    <a:lnR>
                      <a:noFill/>
                    </a:lnR>
                    <a:lnT>
                      <a:noFill/>
                    </a:lnT>
                    <a:lnB>
                      <a:noFill/>
                    </a:lnB>
                  </a:tcPr>
                </a:tc>
              </a:tr>
              <a:tr h="406549">
                <a:tc>
                  <a:txBody>
                    <a:bodyPr/>
                    <a:lstStyle/>
                    <a:p>
                      <a:r>
                        <a:rPr lang="en-US" sz="1600"/>
                        <a:t>Hive data size is </a:t>
                      </a:r>
                      <a:r>
                        <a:rPr lang="en-US" sz="1600" b="1"/>
                        <a:t>Petabytes</a:t>
                      </a:r>
                      <a:endParaRPr lang="en-US" sz="1600"/>
                    </a:p>
                  </a:txBody>
                  <a:tcPr marL="51740" marR="51740" marT="25870" marB="25870" anchor="ctr">
                    <a:lnL>
                      <a:noFill/>
                    </a:lnL>
                    <a:lnR>
                      <a:noFill/>
                    </a:lnR>
                    <a:lnT>
                      <a:noFill/>
                    </a:lnT>
                    <a:lnB>
                      <a:noFill/>
                    </a:lnB>
                  </a:tcPr>
                </a:tc>
                <a:tc>
                  <a:txBody>
                    <a:bodyPr/>
                    <a:lstStyle/>
                    <a:p>
                      <a:r>
                        <a:rPr lang="en-US" sz="1600"/>
                        <a:t>In RDBMS, maximum data size is </a:t>
                      </a:r>
                      <a:r>
                        <a:rPr lang="en-US" sz="1600" b="1"/>
                        <a:t>Terabytes</a:t>
                      </a:r>
                      <a:endParaRPr lang="en-US" sz="1600"/>
                    </a:p>
                  </a:txBody>
                  <a:tcPr marL="51740" marR="51740" marT="25870" marB="25870" anchor="ctr">
                    <a:lnL>
                      <a:noFill/>
                    </a:lnL>
                    <a:lnR>
                      <a:noFill/>
                    </a:lnR>
                    <a:lnT>
                      <a:noFill/>
                    </a:lnT>
                    <a:lnB>
                      <a:noFill/>
                    </a:lnB>
                  </a:tcPr>
                </a:tc>
              </a:tr>
              <a:tr h="929254">
                <a:tc>
                  <a:txBody>
                    <a:bodyPr/>
                    <a:lstStyle/>
                    <a:p>
                      <a:r>
                        <a:rPr lang="en-US" sz="1600"/>
                        <a:t>Hive doesn’t support </a:t>
                      </a:r>
                      <a:r>
                        <a:rPr lang="en-US" sz="1600" b="1"/>
                        <a:t>OLTP</a:t>
                      </a:r>
                      <a:r>
                        <a:rPr lang="en-US" sz="1600"/>
                        <a:t> (Online Transaction Processing) but it support </a:t>
                      </a:r>
                      <a:r>
                        <a:rPr lang="en-US" sz="1600" b="1"/>
                        <a:t>OLAP</a:t>
                      </a:r>
                      <a:r>
                        <a:rPr lang="en-US" sz="1600"/>
                        <a:t> (Online Analytical Processing)</a:t>
                      </a:r>
                    </a:p>
                  </a:txBody>
                  <a:tcPr marL="51740" marR="51740" marT="25870" marB="25870" anchor="ctr">
                    <a:lnL>
                      <a:noFill/>
                    </a:lnL>
                    <a:lnR>
                      <a:noFill/>
                    </a:lnR>
                    <a:lnT>
                      <a:noFill/>
                    </a:lnT>
                    <a:lnB>
                      <a:noFill/>
                    </a:lnB>
                  </a:tcPr>
                </a:tc>
                <a:tc>
                  <a:txBody>
                    <a:bodyPr/>
                    <a:lstStyle/>
                    <a:p>
                      <a:r>
                        <a:rPr lang="en-IN" sz="1600"/>
                        <a:t>RDBMS supports only </a:t>
                      </a:r>
                      <a:r>
                        <a:rPr lang="en-IN" sz="1600" b="1"/>
                        <a:t>OLTP</a:t>
                      </a:r>
                      <a:r>
                        <a:rPr lang="en-IN" sz="1600"/>
                        <a:t>.</a:t>
                      </a:r>
                    </a:p>
                  </a:txBody>
                  <a:tcPr marL="51740" marR="51740" marT="25870" marB="25870" anchor="ctr">
                    <a:lnL>
                      <a:noFill/>
                    </a:lnL>
                    <a:lnR>
                      <a:noFill/>
                    </a:lnR>
                    <a:lnT>
                      <a:noFill/>
                    </a:lnT>
                    <a:lnB>
                      <a:noFill/>
                    </a:lnB>
                  </a:tcPr>
                </a:tc>
              </a:tr>
              <a:tr h="755019">
                <a:tc>
                  <a:txBody>
                    <a:bodyPr/>
                    <a:lstStyle/>
                    <a:p>
                      <a:r>
                        <a:rPr lang="en-US" sz="1600"/>
                        <a:t>Hive is suited for </a:t>
                      </a:r>
                      <a:r>
                        <a:rPr lang="en-US" sz="1600" b="1"/>
                        <a:t>static data analysis</a:t>
                      </a:r>
                      <a:r>
                        <a:rPr lang="en-US" sz="1600"/>
                        <a:t>(non real time data) example text file</a:t>
                      </a:r>
                      <a:r>
                        <a:rPr lang="en-US" sz="1600" b="1"/>
                        <a:t>.</a:t>
                      </a:r>
                      <a:endParaRPr lang="en-US" sz="1600"/>
                    </a:p>
                  </a:txBody>
                  <a:tcPr marL="51740" marR="51740" marT="25870" marB="25870" anchor="ctr">
                    <a:lnL>
                      <a:noFill/>
                    </a:lnL>
                    <a:lnR>
                      <a:noFill/>
                    </a:lnR>
                    <a:lnT>
                      <a:noFill/>
                    </a:lnT>
                    <a:lnB>
                      <a:noFill/>
                    </a:lnB>
                  </a:tcPr>
                </a:tc>
                <a:tc>
                  <a:txBody>
                    <a:bodyPr/>
                    <a:lstStyle/>
                    <a:p>
                      <a:r>
                        <a:rPr lang="en-US" sz="1600"/>
                        <a:t>RDBMS is best suited for </a:t>
                      </a:r>
                      <a:r>
                        <a:rPr lang="en-US" sz="1600" b="1"/>
                        <a:t>dynamic data analysis</a:t>
                      </a:r>
                      <a:r>
                        <a:rPr lang="en-US" sz="1600"/>
                        <a:t>(real time data) example data from the sensors and web feeds.</a:t>
                      </a:r>
                    </a:p>
                  </a:txBody>
                  <a:tcPr marL="51740" marR="51740" marT="25870" marB="25870" anchor="ctr">
                    <a:lnL>
                      <a:noFill/>
                    </a:lnL>
                    <a:lnR>
                      <a:noFill/>
                    </a:lnR>
                    <a:lnT>
                      <a:noFill/>
                    </a:lnT>
                    <a:lnB>
                      <a:noFill/>
                    </a:lnB>
                  </a:tcPr>
                </a:tc>
              </a:tr>
              <a:tr h="755019">
                <a:tc>
                  <a:txBody>
                    <a:bodyPr/>
                    <a:lstStyle/>
                    <a:p>
                      <a:r>
                        <a:rPr lang="en-US" sz="1600" b="1" dirty="0"/>
                        <a:t>Record level updates</a:t>
                      </a:r>
                      <a:r>
                        <a:rPr lang="en-US" sz="1600" dirty="0"/>
                        <a:t> is not possible in Hive</a:t>
                      </a:r>
                    </a:p>
                  </a:txBody>
                  <a:tcPr marL="51740" marR="51740" marT="25870" marB="25870" anchor="ctr">
                    <a:lnL>
                      <a:noFill/>
                    </a:lnL>
                    <a:lnR>
                      <a:noFill/>
                    </a:lnR>
                    <a:lnT>
                      <a:noFill/>
                    </a:lnT>
                    <a:lnB>
                      <a:noFill/>
                    </a:lnB>
                  </a:tcPr>
                </a:tc>
                <a:tc>
                  <a:txBody>
                    <a:bodyPr/>
                    <a:lstStyle/>
                    <a:p>
                      <a:r>
                        <a:rPr lang="en-IN" sz="1600" dirty="0"/>
                        <a:t>Record level updates, insertions,</a:t>
                      </a:r>
                    </a:p>
                    <a:p>
                      <a:r>
                        <a:rPr lang="en-IN" sz="1600" dirty="0"/>
                        <a:t>Deletes and transactions are possible.</a:t>
                      </a:r>
                    </a:p>
                  </a:txBody>
                  <a:tcPr marL="51740" marR="51740" marT="25870" marB="25870" anchor="ctr">
                    <a:lnL>
                      <a:noFill/>
                    </a:lnL>
                    <a:lnR>
                      <a:noFill/>
                    </a:lnR>
                    <a:lnT>
                      <a:noFill/>
                    </a:lnT>
                    <a:lnB>
                      <a:noFill/>
                    </a:lnB>
                  </a:tcPr>
                </a:tc>
              </a:tr>
            </a:tbl>
          </a:graphicData>
        </a:graphic>
      </p:graphicFrame>
      <p:sp>
        <p:nvSpPr>
          <p:cNvPr id="3" name="Footer Placeholder 2"/>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458258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Key Principles</a:t>
            </a:r>
            <a:endParaRPr lang="en-US" dirty="0"/>
          </a:p>
        </p:txBody>
      </p:sp>
      <p:pic>
        <p:nvPicPr>
          <p:cNvPr id="8" name="Content Placeholder 7" descr="Screen Shot 2015-02-14 at 6.30.14 PM.png"/>
          <p:cNvPicPr>
            <a:picLocks noGrp="1" noChangeAspect="1"/>
          </p:cNvPicPr>
          <p:nvPr>
            <p:ph idx="1"/>
          </p:nvPr>
        </p:nvPicPr>
        <p:blipFill>
          <a:blip r:embed="rId3" cstate="email">
            <a:extLst>
              <a:ext uri="{28A0092B-C50C-407E-A947-70E740481C1C}">
                <a14:useLocalDpi xmlns:a14="http://schemas.microsoft.com/office/drawing/2010/main" val="0"/>
              </a:ext>
            </a:extLst>
          </a:blip>
          <a:srcRect l="1881" r="1881"/>
          <a:stretch>
            <a:fillRect/>
          </a:stretch>
        </p:blipFill>
        <p:spPr/>
      </p:pic>
      <p:sp>
        <p:nvSpPr>
          <p:cNvPr id="3" name="Footer Placeholder 2"/>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3400355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6929809"/>
              </p:ext>
            </p:extLst>
          </p:nvPr>
        </p:nvGraphicFramePr>
        <p:xfrm>
          <a:off x="2438399" y="1733944"/>
          <a:ext cx="4005568" cy="5488524"/>
        </p:xfrm>
        <a:graphic>
          <a:graphicData uri="http://schemas.openxmlformats.org/drawingml/2006/table">
            <a:tbl>
              <a:tblPr/>
              <a:tblGrid>
                <a:gridCol w="2002784"/>
                <a:gridCol w="2002784"/>
              </a:tblGrid>
              <a:tr h="1163568">
                <a:tc>
                  <a:txBody>
                    <a:bodyPr/>
                    <a:lstStyle/>
                    <a:p>
                      <a:r>
                        <a:rPr lang="en-US" sz="1600" dirty="0"/>
                        <a:t>Hive is very </a:t>
                      </a:r>
                      <a:r>
                        <a:rPr lang="en-US" sz="1600" b="1" dirty="0"/>
                        <a:t>easily scalable</a:t>
                      </a:r>
                      <a:r>
                        <a:rPr lang="en-US" sz="1600" dirty="0"/>
                        <a:t> at low cost</a:t>
                      </a:r>
                    </a:p>
                  </a:txBody>
                  <a:tcPr marL="65537" marR="65537" marT="32769" marB="32769" anchor="ctr">
                    <a:lnL>
                      <a:noFill/>
                    </a:lnL>
                    <a:lnR>
                      <a:noFill/>
                    </a:lnR>
                    <a:lnT>
                      <a:noFill/>
                    </a:lnT>
                    <a:lnB>
                      <a:noFill/>
                    </a:lnB>
                  </a:tcPr>
                </a:tc>
                <a:tc>
                  <a:txBody>
                    <a:bodyPr/>
                    <a:lstStyle/>
                    <a:p>
                      <a:r>
                        <a:rPr lang="en-US" sz="1600"/>
                        <a:t>RDBMS is </a:t>
                      </a:r>
                      <a:r>
                        <a:rPr lang="en-US" sz="1600" b="1"/>
                        <a:t>not scalable</a:t>
                      </a:r>
                      <a:r>
                        <a:rPr lang="en-US" sz="1600"/>
                        <a:t> to low cost,because it provide solution to the customers.</a:t>
                      </a:r>
                    </a:p>
                  </a:txBody>
                  <a:tcPr marL="65537" marR="65537" marT="32769" marB="32769" anchor="ctr">
                    <a:lnL>
                      <a:noFill/>
                    </a:lnL>
                    <a:lnR>
                      <a:noFill/>
                    </a:lnR>
                    <a:lnT>
                      <a:noFill/>
                    </a:lnT>
                    <a:lnB>
                      <a:noFill/>
                    </a:lnB>
                  </a:tcPr>
                </a:tc>
              </a:tr>
              <a:tr h="942725">
                <a:tc>
                  <a:txBody>
                    <a:bodyPr/>
                    <a:lstStyle/>
                    <a:p>
                      <a:r>
                        <a:rPr lang="en-US" sz="1600" dirty="0"/>
                        <a:t>Hive resembles a traditional DB by supporting SQL but it is </a:t>
                      </a:r>
                      <a:r>
                        <a:rPr lang="en-US" sz="1600" b="1" dirty="0"/>
                        <a:t>not a database</a:t>
                      </a:r>
                      <a:r>
                        <a:rPr lang="en-US" sz="1600" dirty="0"/>
                        <a:t>.</a:t>
                      </a:r>
                    </a:p>
                  </a:txBody>
                  <a:tcPr marL="65537" marR="65537" marT="32769" marB="32769" anchor="ctr">
                    <a:lnL>
                      <a:noFill/>
                    </a:lnL>
                    <a:lnR>
                      <a:noFill/>
                    </a:lnR>
                    <a:lnT>
                      <a:noFill/>
                    </a:lnT>
                    <a:lnB>
                      <a:noFill/>
                    </a:lnB>
                  </a:tcPr>
                </a:tc>
                <a:tc>
                  <a:txBody>
                    <a:bodyPr/>
                    <a:lstStyle/>
                    <a:p>
                      <a:r>
                        <a:rPr lang="en-IN" sz="1600" dirty="0"/>
                        <a:t>It is a </a:t>
                      </a:r>
                      <a:r>
                        <a:rPr lang="en-IN" sz="1600" b="1" dirty="0"/>
                        <a:t>database</a:t>
                      </a:r>
                      <a:r>
                        <a:rPr lang="en-IN" sz="1600" dirty="0"/>
                        <a:t>.</a:t>
                      </a:r>
                    </a:p>
                  </a:txBody>
                  <a:tcPr marL="65537" marR="65537" marT="32769" marB="32769" anchor="ctr">
                    <a:lnL>
                      <a:noFill/>
                    </a:lnL>
                    <a:lnR>
                      <a:noFill/>
                    </a:lnR>
                    <a:lnT>
                      <a:noFill/>
                    </a:lnT>
                    <a:lnB>
                      <a:noFill/>
                    </a:lnB>
                  </a:tcPr>
                </a:tc>
              </a:tr>
              <a:tr h="721883">
                <a:tc>
                  <a:txBody>
                    <a:bodyPr/>
                    <a:lstStyle/>
                    <a:p>
                      <a:pPr algn="l"/>
                      <a:r>
                        <a:rPr lang="en-US" sz="1600" dirty="0">
                          <a:effectLst/>
                        </a:rPr>
                        <a:t>No support for </a:t>
                      </a:r>
                      <a:r>
                        <a:rPr lang="en-US" sz="1600" b="1" dirty="0">
                          <a:effectLst/>
                        </a:rPr>
                        <a:t>indexes</a:t>
                      </a:r>
                      <a:r>
                        <a:rPr lang="en-US" sz="1600" dirty="0">
                          <a:effectLst/>
                        </a:rPr>
                        <a:t> because data is always scanned.</a:t>
                      </a:r>
                    </a:p>
                  </a:txBody>
                  <a:tcPr marL="65537" marR="65537" marT="32769" marB="32769" anchor="ctr">
                    <a:lnL>
                      <a:noFill/>
                    </a:lnL>
                    <a:lnR>
                      <a:noFill/>
                    </a:lnR>
                    <a:lnT>
                      <a:noFill/>
                    </a:lnT>
                    <a:lnB>
                      <a:noFill/>
                    </a:lnB>
                  </a:tcPr>
                </a:tc>
                <a:tc>
                  <a:txBody>
                    <a:bodyPr/>
                    <a:lstStyle/>
                    <a:p>
                      <a:pPr algn="l"/>
                      <a:r>
                        <a:rPr lang="en-US" sz="1600" b="1">
                          <a:effectLst/>
                        </a:rPr>
                        <a:t>Supports  indexes</a:t>
                      </a:r>
                      <a:r>
                        <a:rPr lang="en-US" sz="1600">
                          <a:effectLst/>
                        </a:rPr>
                        <a:t>, it is very important for Performance.</a:t>
                      </a:r>
                    </a:p>
                  </a:txBody>
                  <a:tcPr marL="65537" marR="65537" marT="32769" marB="32769" anchor="ctr">
                    <a:lnL>
                      <a:noFill/>
                    </a:lnL>
                    <a:lnR>
                      <a:noFill/>
                    </a:lnR>
                    <a:lnT>
                      <a:noFill/>
                    </a:lnT>
                    <a:lnB>
                      <a:noFill/>
                    </a:lnB>
                  </a:tcPr>
                </a:tc>
              </a:tr>
              <a:tr h="942725">
                <a:tc>
                  <a:txBody>
                    <a:bodyPr/>
                    <a:lstStyle/>
                    <a:p>
                      <a:r>
                        <a:rPr lang="en-US" sz="1600" b="1" dirty="0"/>
                        <a:t>Distributed processing</a:t>
                      </a:r>
                      <a:r>
                        <a:rPr lang="en-US" sz="1600" dirty="0"/>
                        <a:t>  done via map/reduce</a:t>
                      </a:r>
                    </a:p>
                  </a:txBody>
                  <a:tcPr marL="65537" marR="65537" marT="32769" marB="32769" anchor="ctr">
                    <a:lnL>
                      <a:noFill/>
                    </a:lnL>
                    <a:lnR>
                      <a:noFill/>
                    </a:lnR>
                    <a:lnT>
                      <a:noFill/>
                    </a:lnT>
                    <a:lnB>
                      <a:noFill/>
                    </a:lnB>
                  </a:tcPr>
                </a:tc>
                <a:tc>
                  <a:txBody>
                    <a:bodyPr/>
                    <a:lstStyle/>
                    <a:p>
                      <a:r>
                        <a:rPr lang="en-US" sz="1600" b="1" dirty="0"/>
                        <a:t>Distributed processing</a:t>
                      </a:r>
                      <a:r>
                        <a:rPr lang="en-US" sz="1600" dirty="0"/>
                        <a:t> varies by vendor(company or person).</a:t>
                      </a:r>
                    </a:p>
                  </a:txBody>
                  <a:tcPr marL="65537" marR="65537" marT="32769" marB="32769" anchor="ctr">
                    <a:lnL>
                      <a:noFill/>
                    </a:lnL>
                    <a:lnR>
                      <a:noFill/>
                    </a:lnR>
                    <a:lnT>
                      <a:noFill/>
                    </a:lnT>
                    <a:lnB>
                      <a:noFill/>
                    </a:lnB>
                  </a:tcPr>
                </a:tc>
              </a:tr>
              <a:tr h="865131">
                <a:tc>
                  <a:txBody>
                    <a:bodyPr/>
                    <a:lstStyle/>
                    <a:p>
                      <a:r>
                        <a:rPr lang="en-US" sz="1600"/>
                        <a:t>Scales up to </a:t>
                      </a:r>
                      <a:r>
                        <a:rPr lang="en-US" sz="1600" b="1"/>
                        <a:t>hundred of nodes</a:t>
                      </a:r>
                      <a:r>
                        <a:rPr lang="en-US" sz="1600"/>
                        <a:t>.</a:t>
                      </a:r>
                    </a:p>
                  </a:txBody>
                  <a:tcPr marL="65537" marR="65537" marT="32769" marB="32769" anchor="ctr">
                    <a:lnL>
                      <a:noFill/>
                    </a:lnL>
                    <a:lnR>
                      <a:noFill/>
                    </a:lnR>
                    <a:lnT>
                      <a:noFill/>
                    </a:lnT>
                    <a:lnB>
                      <a:noFill/>
                    </a:lnB>
                  </a:tcPr>
                </a:tc>
                <a:tc>
                  <a:txBody>
                    <a:bodyPr/>
                    <a:lstStyle/>
                    <a:p>
                      <a:r>
                        <a:rPr lang="en-US" sz="1600" dirty="0"/>
                        <a:t>Scales to </a:t>
                      </a:r>
                      <a:r>
                        <a:rPr lang="en-US" sz="1600" b="1" dirty="0"/>
                        <a:t>beyond 20 nodes</a:t>
                      </a:r>
                      <a:r>
                        <a:rPr lang="en-US" sz="1600" dirty="0"/>
                        <a:t>.</a:t>
                      </a:r>
                    </a:p>
                  </a:txBody>
                  <a:tcPr marL="65537" marR="65537" marT="32769" marB="32769" anchor="ctr">
                    <a:lnL>
                      <a:noFill/>
                    </a:lnL>
                    <a:lnR>
                      <a:noFill/>
                    </a:lnR>
                    <a:lnT>
                      <a:noFill/>
                    </a:lnT>
                    <a:lnB>
                      <a:noFill/>
                    </a:lnB>
                  </a:tcPr>
                </a:tc>
              </a:tr>
              <a:tr h="459801">
                <a:tc>
                  <a:txBody>
                    <a:bodyPr/>
                    <a:lstStyle/>
                    <a:p>
                      <a:endParaRPr lang="en-US" sz="1600" dirty="0"/>
                    </a:p>
                  </a:txBody>
                  <a:tcPr marL="65537" marR="65537" marT="32769" marB="32769" anchor="ctr">
                    <a:lnL>
                      <a:noFill/>
                    </a:lnL>
                    <a:lnR>
                      <a:noFill/>
                    </a:lnR>
                    <a:lnT>
                      <a:noFill/>
                    </a:lnT>
                    <a:lnB>
                      <a:noFill/>
                    </a:lnB>
                  </a:tcPr>
                </a:tc>
                <a:tc>
                  <a:txBody>
                    <a:bodyPr/>
                    <a:lstStyle/>
                    <a:p>
                      <a:endParaRPr lang="en-US" sz="1600" dirty="0"/>
                    </a:p>
                  </a:txBody>
                  <a:tcPr marL="65537" marR="65537" marT="32769" marB="32769" anchor="ctr">
                    <a:lnL>
                      <a:noFill/>
                    </a:lnL>
                    <a:lnR>
                      <a:noFill/>
                    </a:lnR>
                    <a:lnT>
                      <a:noFill/>
                    </a:lnT>
                    <a:lnB>
                      <a:noFill/>
                    </a:lnB>
                  </a:tcPr>
                </a:tc>
              </a:tr>
            </a:tbl>
          </a:graphicData>
        </a:graphic>
      </p:graphicFrame>
      <p:sp>
        <p:nvSpPr>
          <p:cNvPr id="3" name="Footer Placeholder 2"/>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219653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to </a:t>
            </a:r>
            <a:r>
              <a:rPr lang="en-US" dirty="0" err="1" smtClean="0"/>
              <a:t>MapReduce</a:t>
            </a:r>
            <a:endParaRPr lang="en-US" dirty="0"/>
          </a:p>
        </p:txBody>
      </p:sp>
      <p:pic>
        <p:nvPicPr>
          <p:cNvPr id="6" name="Picture 5"/>
          <p:cNvPicPr>
            <a:picLocks noChangeAspect="1"/>
          </p:cNvPicPr>
          <p:nvPr/>
        </p:nvPicPr>
        <p:blipFill>
          <a:blip r:embed="rId3"/>
          <a:stretch>
            <a:fillRect/>
          </a:stretch>
        </p:blipFill>
        <p:spPr>
          <a:xfrm>
            <a:off x="573245" y="1600200"/>
            <a:ext cx="899367" cy="1359245"/>
          </a:xfrm>
          <a:prstGeom prst="rect">
            <a:avLst/>
          </a:prstGeom>
        </p:spPr>
      </p:pic>
      <p:sp>
        <p:nvSpPr>
          <p:cNvPr id="8" name="TextBox 7"/>
          <p:cNvSpPr txBox="1"/>
          <p:nvPr/>
        </p:nvSpPr>
        <p:spPr>
          <a:xfrm>
            <a:off x="331337" y="3073562"/>
            <a:ext cx="1492716" cy="369332"/>
          </a:xfrm>
          <a:prstGeom prst="rect">
            <a:avLst/>
          </a:prstGeom>
          <a:noFill/>
        </p:spPr>
        <p:txBody>
          <a:bodyPr wrap="none" rtlCol="0">
            <a:spAutoFit/>
          </a:bodyPr>
          <a:lstStyle/>
          <a:p>
            <a:r>
              <a:rPr lang="en-US" dirty="0" smtClean="0"/>
              <a:t>Data Analyst</a:t>
            </a:r>
            <a:endParaRPr lang="en-US" dirty="0"/>
          </a:p>
        </p:txBody>
      </p:sp>
      <p:sp>
        <p:nvSpPr>
          <p:cNvPr id="12" name="Rectangle 11"/>
          <p:cNvSpPr/>
          <p:nvPr/>
        </p:nvSpPr>
        <p:spPr>
          <a:xfrm>
            <a:off x="4104905" y="1781553"/>
            <a:ext cx="4435092" cy="18426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 name="Picture 9" descr="Screen Shot 2015-02-15 at 2.20.33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379867" y="1880962"/>
            <a:ext cx="3865608" cy="1638031"/>
          </a:xfrm>
          <a:prstGeom prst="rect">
            <a:avLst/>
          </a:prstGeom>
        </p:spPr>
      </p:pic>
      <p:sp>
        <p:nvSpPr>
          <p:cNvPr id="13" name="TextBox 12"/>
          <p:cNvSpPr txBox="1"/>
          <p:nvPr/>
        </p:nvSpPr>
        <p:spPr>
          <a:xfrm>
            <a:off x="4850539" y="1230868"/>
            <a:ext cx="1832390" cy="369332"/>
          </a:xfrm>
          <a:prstGeom prst="rect">
            <a:avLst/>
          </a:prstGeom>
          <a:noFill/>
        </p:spPr>
        <p:txBody>
          <a:bodyPr wrap="none" rtlCol="0">
            <a:spAutoFit/>
          </a:bodyPr>
          <a:lstStyle/>
          <a:p>
            <a:r>
              <a:rPr lang="en-US" dirty="0" smtClean="0"/>
              <a:t>Hive Framework</a:t>
            </a:r>
            <a:endParaRPr lang="en-US" dirty="0"/>
          </a:p>
        </p:txBody>
      </p:sp>
      <p:sp>
        <p:nvSpPr>
          <p:cNvPr id="14" name="Rectangle 13"/>
          <p:cNvSpPr/>
          <p:nvPr/>
        </p:nvSpPr>
        <p:spPr>
          <a:xfrm>
            <a:off x="573245" y="4142267"/>
            <a:ext cx="3672850" cy="58770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Box 10"/>
          <p:cNvSpPr txBox="1"/>
          <p:nvPr/>
        </p:nvSpPr>
        <p:spPr>
          <a:xfrm>
            <a:off x="573245" y="4218366"/>
            <a:ext cx="3672850" cy="369332"/>
          </a:xfrm>
          <a:prstGeom prst="rect">
            <a:avLst/>
          </a:prstGeom>
          <a:noFill/>
        </p:spPr>
        <p:txBody>
          <a:bodyPr wrap="none" rtlCol="0">
            <a:spAutoFit/>
          </a:bodyPr>
          <a:lstStyle/>
          <a:p>
            <a:r>
              <a:rPr lang="en-US" dirty="0" smtClean="0"/>
              <a:t>SELECT COUNT(1) FROM Sales;</a:t>
            </a:r>
            <a:endParaRPr lang="en-US" dirty="0"/>
          </a:p>
        </p:txBody>
      </p:sp>
      <p:cxnSp>
        <p:nvCxnSpPr>
          <p:cNvPr id="18" name="Curved Connector 17"/>
          <p:cNvCxnSpPr>
            <a:stCxn id="6" idx="2"/>
            <a:endCxn id="14" idx="0"/>
          </p:cNvCxnSpPr>
          <p:nvPr/>
        </p:nvCxnSpPr>
        <p:spPr>
          <a:xfrm rot="16200000" flipH="1">
            <a:off x="1124888" y="2857485"/>
            <a:ext cx="1182822" cy="138674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4" idx="0"/>
            <a:endCxn id="12" idx="1"/>
          </p:cNvCxnSpPr>
          <p:nvPr/>
        </p:nvCxnSpPr>
        <p:spPr>
          <a:xfrm rot="5400000" flipH="1" flipV="1">
            <a:off x="2537604" y="2574967"/>
            <a:ext cx="1439367" cy="169523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379867" y="4037015"/>
            <a:ext cx="4160130" cy="2118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5965031"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Oval 25"/>
          <p:cNvSpPr/>
          <p:nvPr/>
        </p:nvSpPr>
        <p:spPr>
          <a:xfrm>
            <a:off x="5831286" y="5423547"/>
            <a:ext cx="717898" cy="5471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p:cNvSpPr/>
          <p:nvPr/>
        </p:nvSpPr>
        <p:spPr>
          <a:xfrm>
            <a:off x="7458498"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p:cNvSpPr/>
          <p:nvPr/>
        </p:nvSpPr>
        <p:spPr>
          <a:xfrm>
            <a:off x="4546209"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TextBox 39"/>
          <p:cNvSpPr txBox="1"/>
          <p:nvPr/>
        </p:nvSpPr>
        <p:spPr>
          <a:xfrm>
            <a:off x="7211827" y="5135493"/>
            <a:ext cx="1290588" cy="369332"/>
          </a:xfrm>
          <a:prstGeom prst="rect">
            <a:avLst/>
          </a:prstGeom>
          <a:noFill/>
        </p:spPr>
        <p:txBody>
          <a:bodyPr wrap="none" rtlCol="0">
            <a:spAutoFit/>
          </a:bodyPr>
          <a:lstStyle/>
          <a:p>
            <a:r>
              <a:rPr lang="en-US" dirty="0" smtClean="0"/>
              <a:t>rowcount,1</a:t>
            </a:r>
            <a:endParaRPr lang="en-US" dirty="0"/>
          </a:p>
        </p:txBody>
      </p:sp>
      <p:sp>
        <p:nvSpPr>
          <p:cNvPr id="51" name="Down Arrow 50"/>
          <p:cNvSpPr/>
          <p:nvPr/>
        </p:nvSpPr>
        <p:spPr>
          <a:xfrm>
            <a:off x="5951884" y="3518993"/>
            <a:ext cx="322133" cy="518022"/>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53" name="Curved Connector 52"/>
          <p:cNvCxnSpPr/>
          <p:nvPr/>
        </p:nvCxnSpPr>
        <p:spPr>
          <a:xfrm rot="10800000">
            <a:off x="4132641" y="2702901"/>
            <a:ext cx="1698645" cy="2994235"/>
          </a:xfrm>
          <a:prstGeom prst="curvedConnector3">
            <a:avLst>
              <a:gd name="adj1" fmla="val 151386"/>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513509" y="6339751"/>
            <a:ext cx="1944989" cy="369332"/>
          </a:xfrm>
          <a:prstGeom prst="rect">
            <a:avLst/>
          </a:prstGeom>
          <a:noFill/>
        </p:spPr>
        <p:txBody>
          <a:bodyPr wrap="none" rtlCol="0">
            <a:spAutoFit/>
          </a:bodyPr>
          <a:lstStyle/>
          <a:p>
            <a:r>
              <a:rPr lang="en-US" dirty="0" smtClean="0"/>
              <a:t>MR JOB Instance</a:t>
            </a:r>
            <a:endParaRPr lang="en-US" dirty="0"/>
          </a:p>
        </p:txBody>
      </p:sp>
      <p:sp>
        <p:nvSpPr>
          <p:cNvPr id="73" name="TextBox 72"/>
          <p:cNvSpPr txBox="1"/>
          <p:nvPr/>
        </p:nvSpPr>
        <p:spPr>
          <a:xfrm>
            <a:off x="2190510" y="4950827"/>
            <a:ext cx="1752500" cy="369332"/>
          </a:xfrm>
          <a:prstGeom prst="rect">
            <a:avLst/>
          </a:prstGeom>
          <a:noFill/>
        </p:spPr>
        <p:txBody>
          <a:bodyPr wrap="square" rtlCol="0">
            <a:spAutoFit/>
          </a:bodyPr>
          <a:lstStyle/>
          <a:p>
            <a:r>
              <a:rPr lang="en-US" dirty="0" err="1" smtClean="0"/>
              <a:t>rowcount</a:t>
            </a:r>
            <a:r>
              <a:rPr lang="en-US" dirty="0" smtClean="0"/>
              <a:t>,  N</a:t>
            </a:r>
            <a:endParaRPr lang="en-US" dirty="0"/>
          </a:p>
        </p:txBody>
      </p:sp>
      <p:sp>
        <p:nvSpPr>
          <p:cNvPr id="74" name="Left Arrow 73"/>
          <p:cNvSpPr/>
          <p:nvPr/>
        </p:nvSpPr>
        <p:spPr>
          <a:xfrm>
            <a:off x="1801065" y="2226952"/>
            <a:ext cx="2485032" cy="276068"/>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5" name="TextBox 74"/>
          <p:cNvSpPr txBox="1"/>
          <p:nvPr/>
        </p:nvSpPr>
        <p:spPr>
          <a:xfrm>
            <a:off x="589045" y="5999887"/>
            <a:ext cx="1794407" cy="369332"/>
          </a:xfrm>
          <a:prstGeom prst="rect">
            <a:avLst/>
          </a:prstGeom>
          <a:noFill/>
        </p:spPr>
        <p:txBody>
          <a:bodyPr wrap="none" rtlCol="0">
            <a:spAutoFit/>
          </a:bodyPr>
          <a:lstStyle/>
          <a:p>
            <a:r>
              <a:rPr lang="en-US" dirty="0" smtClean="0"/>
              <a:t>Sales: Hive table</a:t>
            </a:r>
            <a:endParaRPr lang="en-US" dirty="0"/>
          </a:p>
        </p:txBody>
      </p:sp>
      <p:cxnSp>
        <p:nvCxnSpPr>
          <p:cNvPr id="9" name="Straight Arrow Connector 8"/>
          <p:cNvCxnSpPr/>
          <p:nvPr/>
        </p:nvCxnSpPr>
        <p:spPr>
          <a:xfrm>
            <a:off x="4850539" y="4861285"/>
            <a:ext cx="1339696"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4"/>
            <a:endCxn id="26" idx="0"/>
          </p:cNvCxnSpPr>
          <p:nvPr/>
        </p:nvCxnSpPr>
        <p:spPr>
          <a:xfrm flipH="1">
            <a:off x="6190235" y="4861285"/>
            <a:ext cx="133745"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5" idx="4"/>
            <a:endCxn id="26" idx="0"/>
          </p:cNvCxnSpPr>
          <p:nvPr/>
        </p:nvCxnSpPr>
        <p:spPr>
          <a:xfrm flipH="1">
            <a:off x="6190235" y="4861285"/>
            <a:ext cx="1627212"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379867" y="5164235"/>
            <a:ext cx="1290588" cy="369332"/>
          </a:xfrm>
          <a:prstGeom prst="rect">
            <a:avLst/>
          </a:prstGeom>
          <a:noFill/>
        </p:spPr>
        <p:txBody>
          <a:bodyPr wrap="none" rtlCol="0">
            <a:spAutoFit/>
          </a:bodyPr>
          <a:lstStyle/>
          <a:p>
            <a:r>
              <a:rPr lang="en-US" dirty="0" smtClean="0"/>
              <a:t>rowcount,1</a:t>
            </a:r>
            <a:endParaRPr lang="en-US" dirty="0"/>
          </a:p>
        </p:txBody>
      </p:sp>
      <p:sp>
        <p:nvSpPr>
          <p:cNvPr id="22" name="TextBox 21"/>
          <p:cNvSpPr txBox="1"/>
          <p:nvPr/>
        </p:nvSpPr>
        <p:spPr>
          <a:xfrm>
            <a:off x="2748650" y="1876827"/>
            <a:ext cx="377026" cy="369332"/>
          </a:xfrm>
          <a:prstGeom prst="rect">
            <a:avLst/>
          </a:prstGeom>
          <a:noFill/>
        </p:spPr>
        <p:txBody>
          <a:bodyPr wrap="none" rtlCol="0">
            <a:spAutoFit/>
          </a:bodyPr>
          <a:lstStyle/>
          <a:p>
            <a:r>
              <a:rPr lang="en-US" b="1" dirty="0" smtClean="0"/>
              <a:t>N</a:t>
            </a:r>
            <a:endParaRPr lang="en-US" b="1" dirty="0"/>
          </a:p>
        </p:txBody>
      </p:sp>
      <p:sp>
        <p:nvSpPr>
          <p:cNvPr id="3" name="Footer Placeholder 2"/>
          <p:cNvSpPr>
            <a:spLocks noGrp="1"/>
          </p:cNvSpPr>
          <p:nvPr>
            <p:ph type="ftr" sz="quarter" idx="11"/>
          </p:nvPr>
        </p:nvSpPr>
        <p:spPr/>
        <p:txBody>
          <a:bodyPr/>
          <a:lstStyle/>
          <a:p>
            <a:r>
              <a:rPr lang="en-US" dirty="0" smtClean="0">
                <a:latin typeface="Bodoni MT Black" pitchFamily="18" charset="0"/>
              </a:rPr>
              <a:t>NIELIT CHENNAI</a:t>
            </a:r>
            <a:endParaRPr lang="en-US" dirty="0">
              <a:latin typeface="Bodoni MT Black" pitchFamily="18" charset="0"/>
            </a:endParaRPr>
          </a:p>
        </p:txBody>
      </p:sp>
    </p:spTree>
    <p:extLst>
      <p:ext uri="{BB962C8B-B14F-4D97-AF65-F5344CB8AC3E}">
        <p14:creationId xmlns:p14="http://schemas.microsoft.com/office/powerpoint/2010/main" val="255034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75"/>
                                        </p:tgtEl>
                                      </p:cBhvr>
                                    </p:animEffect>
                                    <p:set>
                                      <p:cBhvr>
                                        <p:cTn id="27" dur="1" fill="hold">
                                          <p:stCondLst>
                                            <p:cond delay="499"/>
                                          </p:stCondLst>
                                        </p:cTn>
                                        <p:tgtEl>
                                          <p:spTgt spid="75"/>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1" grpId="0"/>
      <p:bldP spid="11" grpId="1"/>
      <p:bldP spid="5" grpId="0" animBg="1"/>
      <p:bldP spid="24" grpId="0" animBg="1"/>
      <p:bldP spid="26" grpId="0" animBg="1"/>
      <p:bldP spid="25" grpId="0" animBg="1"/>
      <p:bldP spid="21" grpId="0" animBg="1"/>
      <p:bldP spid="40" grpId="0"/>
      <p:bldP spid="51" grpId="0" animBg="1"/>
      <p:bldP spid="57" grpId="0"/>
      <p:bldP spid="73" grpId="0"/>
      <p:bldP spid="74" grpId="0" animBg="1"/>
      <p:bldP spid="75" grpId="0"/>
      <p:bldP spid="75" grpId="1"/>
      <p:bldP spid="35"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a:t>
            </a:r>
            <a:endParaRPr lang="en-US" dirty="0"/>
          </a:p>
        </p:txBody>
      </p:sp>
      <p:sp>
        <p:nvSpPr>
          <p:cNvPr id="3" name="Content Placeholder 2"/>
          <p:cNvSpPr>
            <a:spLocks noGrp="1"/>
          </p:cNvSpPr>
          <p:nvPr>
            <p:ph idx="1"/>
          </p:nvPr>
        </p:nvSpPr>
        <p:spPr/>
        <p:txBody>
          <a:bodyPr/>
          <a:lstStyle/>
          <a:p>
            <a:pPr marL="0" indent="0">
              <a:buNone/>
            </a:pPr>
            <a:r>
              <a:rPr lang="en-US" dirty="0" smtClean="0"/>
              <a:t>Data in Hive organized into :</a:t>
            </a:r>
          </a:p>
          <a:p>
            <a:r>
              <a:rPr lang="en-US" dirty="0" smtClean="0"/>
              <a:t>Tables</a:t>
            </a:r>
          </a:p>
          <a:p>
            <a:r>
              <a:rPr lang="en-US" dirty="0" smtClean="0"/>
              <a:t>Partitions</a:t>
            </a:r>
          </a:p>
          <a:p>
            <a:r>
              <a:rPr lang="en-US" dirty="0" smtClean="0"/>
              <a:t>Buckets</a:t>
            </a:r>
            <a:endParaRPr lang="en-US"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2044147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 Contd.</a:t>
            </a:r>
            <a:endParaRPr lang="en-US" dirty="0"/>
          </a:p>
        </p:txBody>
      </p:sp>
      <p:sp>
        <p:nvSpPr>
          <p:cNvPr id="3" name="Content Placeholder 2"/>
          <p:cNvSpPr>
            <a:spLocks noGrp="1"/>
          </p:cNvSpPr>
          <p:nvPr>
            <p:ph idx="1"/>
          </p:nvPr>
        </p:nvSpPr>
        <p:spPr/>
        <p:txBody>
          <a:bodyPr>
            <a:normAutofit fontScale="92500" lnSpcReduction="10000"/>
          </a:bodyPr>
          <a:lstStyle/>
          <a:p>
            <a:r>
              <a:rPr lang="en-US" sz="3500" dirty="0" smtClean="0"/>
              <a:t>Tables</a:t>
            </a:r>
          </a:p>
          <a:p>
            <a:pPr marL="0" indent="0">
              <a:buNone/>
            </a:pPr>
            <a:r>
              <a:rPr lang="en-US" dirty="0" smtClean="0"/>
              <a:t>-   Analogous to relational tables</a:t>
            </a:r>
          </a:p>
          <a:p>
            <a:pPr>
              <a:buFontTx/>
              <a:buChar char="-"/>
            </a:pPr>
            <a:r>
              <a:rPr lang="en-US" dirty="0" smtClean="0"/>
              <a:t>Each table has a corresponding directory in HDFS</a:t>
            </a:r>
          </a:p>
          <a:p>
            <a:pPr>
              <a:buFontTx/>
              <a:buChar char="-"/>
            </a:pPr>
            <a:r>
              <a:rPr lang="en-US" dirty="0" smtClean="0"/>
              <a:t>Data serialized and stored as files within that directory</a:t>
            </a:r>
          </a:p>
          <a:p>
            <a:pPr marL="0" indent="0">
              <a:buNone/>
            </a:pPr>
            <a:r>
              <a:rPr lang="en-US" dirty="0" smtClean="0"/>
              <a:t>- Hive has default serialization built in which supports compression and lazy deserialization</a:t>
            </a:r>
          </a:p>
          <a:p>
            <a:pPr marL="0" indent="0">
              <a:buNone/>
            </a:pPr>
            <a:r>
              <a:rPr lang="en-US" dirty="0" smtClean="0"/>
              <a:t>- Users can specify custom serialization –deserialization schemes (</a:t>
            </a:r>
            <a:r>
              <a:rPr lang="en-US" b="1" dirty="0" err="1" smtClean="0"/>
              <a:t>SerDe’s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636204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normAutofit fontScale="77500" lnSpcReduction="20000"/>
          </a:bodyPr>
          <a:lstStyle/>
          <a:p>
            <a:r>
              <a:rPr lang="en-US" sz="3800" dirty="0" smtClean="0"/>
              <a:t>Partitions</a:t>
            </a:r>
          </a:p>
          <a:p>
            <a:pPr>
              <a:buFontTx/>
              <a:buChar char="-"/>
            </a:pPr>
            <a:r>
              <a:rPr lang="en-US" dirty="0" smtClean="0"/>
              <a:t>Each table can be broken into partitions</a:t>
            </a:r>
          </a:p>
          <a:p>
            <a:pPr>
              <a:buFontTx/>
              <a:buChar char="-"/>
            </a:pPr>
            <a:r>
              <a:rPr lang="en-US" dirty="0" smtClean="0"/>
              <a:t>Partitions determine distribution of data within subdirectories</a:t>
            </a:r>
          </a:p>
          <a:p>
            <a:pPr marL="0" indent="0">
              <a:buNone/>
            </a:pPr>
            <a:r>
              <a:rPr lang="en-US" dirty="0" smtClean="0"/>
              <a:t>Example - </a:t>
            </a:r>
          </a:p>
          <a:p>
            <a:pPr marL="0" indent="0">
              <a:buNone/>
            </a:pPr>
            <a:r>
              <a:rPr lang="en-US" b="1" dirty="0" smtClean="0"/>
              <a:t>CREATE_TABLE </a:t>
            </a:r>
            <a:r>
              <a:rPr lang="en-US" dirty="0" smtClean="0"/>
              <a:t>Sales (</a:t>
            </a:r>
            <a:r>
              <a:rPr lang="en-US" dirty="0" err="1" smtClean="0"/>
              <a:t>sale_id</a:t>
            </a:r>
            <a:r>
              <a:rPr lang="en-US" dirty="0" smtClean="0"/>
              <a:t> INT, amount FLOAT)</a:t>
            </a:r>
          </a:p>
          <a:p>
            <a:pPr marL="0" indent="0">
              <a:buNone/>
            </a:pPr>
            <a:r>
              <a:rPr lang="en-US" b="1" dirty="0" smtClean="0"/>
              <a:t>PARTITIONED BY </a:t>
            </a:r>
            <a:r>
              <a:rPr lang="en-US" dirty="0" smtClean="0"/>
              <a:t>(country STRING, year INT, month INT)</a:t>
            </a:r>
          </a:p>
          <a:p>
            <a:pPr marL="0" indent="0">
              <a:buNone/>
            </a:pPr>
            <a:r>
              <a:rPr lang="en-US" dirty="0" smtClean="0"/>
              <a:t>So each partition will be split out into different folders like</a:t>
            </a:r>
          </a:p>
          <a:p>
            <a:pPr marL="0" indent="0">
              <a:buNone/>
            </a:pPr>
            <a:r>
              <a:rPr lang="en-US" b="1" dirty="0" smtClean="0"/>
              <a:t>Sales/country=US/year=2012/month=12</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73650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Hierarchy of Hive Partitions</a:t>
            </a:r>
            <a:endParaRPr lang="en-US" dirty="0"/>
          </a:p>
        </p:txBody>
      </p:sp>
      <p:sp>
        <p:nvSpPr>
          <p:cNvPr id="3" name="Content Placeholder 2"/>
          <p:cNvSpPr>
            <a:spLocks noGrp="1"/>
          </p:cNvSpPr>
          <p:nvPr>
            <p:ph idx="1"/>
          </p:nvPr>
        </p:nvSpPr>
        <p:spPr/>
        <p:txBody>
          <a:bodyPr/>
          <a:lstStyle/>
          <a:p>
            <a:pPr marL="1946275" lvl="8" indent="0">
              <a:buNone/>
            </a:pPr>
            <a:endParaRPr lang="en-US" dirty="0"/>
          </a:p>
        </p:txBody>
      </p:sp>
      <p:sp>
        <p:nvSpPr>
          <p:cNvPr id="4" name="Rectangle 3"/>
          <p:cNvSpPr/>
          <p:nvPr/>
        </p:nvSpPr>
        <p:spPr>
          <a:xfrm>
            <a:off x="3772017" y="2133601"/>
            <a:ext cx="2072979" cy="582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r>
              <a:rPr lang="en-US" dirty="0" err="1" smtClean="0"/>
              <a:t>hivebase</a:t>
            </a:r>
            <a:r>
              <a:rPr lang="en-US" dirty="0" smtClean="0"/>
              <a:t>/Sales</a:t>
            </a:r>
            <a:endParaRPr lang="en-US" dirty="0"/>
          </a:p>
        </p:txBody>
      </p:sp>
      <p:sp>
        <p:nvSpPr>
          <p:cNvPr id="5" name="Rectangle 4"/>
          <p:cNvSpPr/>
          <p:nvPr/>
        </p:nvSpPr>
        <p:spPr>
          <a:xfrm>
            <a:off x="2247231" y="306306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/country=US</a:t>
            </a:r>
            <a:endParaRPr lang="en-US" dirty="0"/>
          </a:p>
        </p:txBody>
      </p:sp>
      <p:sp>
        <p:nvSpPr>
          <p:cNvPr id="6" name="Rectangle 5"/>
          <p:cNvSpPr/>
          <p:nvPr/>
        </p:nvSpPr>
        <p:spPr>
          <a:xfrm>
            <a:off x="5698785" y="3384132"/>
            <a:ext cx="2247599"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/country=CANADA</a:t>
            </a:r>
            <a:endParaRPr lang="en-US" dirty="0"/>
          </a:p>
        </p:txBody>
      </p:sp>
      <p:sp>
        <p:nvSpPr>
          <p:cNvPr id="7" name="Rectangle 6"/>
          <p:cNvSpPr/>
          <p:nvPr/>
        </p:nvSpPr>
        <p:spPr>
          <a:xfrm>
            <a:off x="1194472" y="4111302"/>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8" name="Rectangle 7"/>
          <p:cNvSpPr/>
          <p:nvPr/>
        </p:nvSpPr>
        <p:spPr>
          <a:xfrm>
            <a:off x="3220306" y="4589254"/>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/year=2015</a:t>
            </a:r>
            <a:endParaRPr lang="en-US" dirty="0"/>
          </a:p>
        </p:txBody>
      </p:sp>
      <p:sp>
        <p:nvSpPr>
          <p:cNvPr id="9" name="Rectangle 8"/>
          <p:cNvSpPr/>
          <p:nvPr/>
        </p:nvSpPr>
        <p:spPr>
          <a:xfrm>
            <a:off x="5112604" y="4193427"/>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10" name="Rectangle 9"/>
          <p:cNvSpPr/>
          <p:nvPr/>
        </p:nvSpPr>
        <p:spPr>
          <a:xfrm>
            <a:off x="6535494" y="481109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/year=2014</a:t>
            </a:r>
            <a:endParaRPr lang="en-US" dirty="0"/>
          </a:p>
        </p:txBody>
      </p:sp>
      <p:sp>
        <p:nvSpPr>
          <p:cNvPr id="11" name="Rectangle 10"/>
          <p:cNvSpPr/>
          <p:nvPr/>
        </p:nvSpPr>
        <p:spPr>
          <a:xfrm>
            <a:off x="997855" y="508624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/month=12</a:t>
            </a:r>
            <a:endParaRPr lang="en-US" dirty="0"/>
          </a:p>
        </p:txBody>
      </p:sp>
      <p:sp>
        <p:nvSpPr>
          <p:cNvPr id="12" name="Rectangle 11"/>
          <p:cNvSpPr/>
          <p:nvPr/>
        </p:nvSpPr>
        <p:spPr>
          <a:xfrm>
            <a:off x="3096842" y="543917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14" name="Straight Arrow Connector 13"/>
          <p:cNvCxnSpPr>
            <a:stCxn id="4" idx="2"/>
            <a:endCxn id="5" idx="0"/>
          </p:cNvCxnSpPr>
          <p:nvPr/>
        </p:nvCxnSpPr>
        <p:spPr>
          <a:xfrm flipH="1">
            <a:off x="3102222" y="2716164"/>
            <a:ext cx="1706285" cy="346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0"/>
          </p:cNvCxnSpPr>
          <p:nvPr/>
        </p:nvCxnSpPr>
        <p:spPr>
          <a:xfrm>
            <a:off x="4627008" y="2716164"/>
            <a:ext cx="2195577" cy="667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7" idx="0"/>
          </p:cNvCxnSpPr>
          <p:nvPr/>
        </p:nvCxnSpPr>
        <p:spPr>
          <a:xfrm flipH="1">
            <a:off x="2049463" y="3490610"/>
            <a:ext cx="1052759" cy="620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8" idx="0"/>
          </p:cNvCxnSpPr>
          <p:nvPr/>
        </p:nvCxnSpPr>
        <p:spPr>
          <a:xfrm>
            <a:off x="3045799" y="3439146"/>
            <a:ext cx="1029498" cy="1150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11" idx="0"/>
          </p:cNvCxnSpPr>
          <p:nvPr/>
        </p:nvCxnSpPr>
        <p:spPr>
          <a:xfrm flipH="1">
            <a:off x="1852846" y="4538846"/>
            <a:ext cx="196617" cy="547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12" idx="0"/>
          </p:cNvCxnSpPr>
          <p:nvPr/>
        </p:nvCxnSpPr>
        <p:spPr>
          <a:xfrm>
            <a:off x="2049463" y="4538846"/>
            <a:ext cx="1902370" cy="9003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2"/>
            <a:endCxn id="9" idx="0"/>
          </p:cNvCxnSpPr>
          <p:nvPr/>
        </p:nvCxnSpPr>
        <p:spPr>
          <a:xfrm flipH="1">
            <a:off x="5967595" y="3811676"/>
            <a:ext cx="854990" cy="381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10" idx="0"/>
          </p:cNvCxnSpPr>
          <p:nvPr/>
        </p:nvCxnSpPr>
        <p:spPr>
          <a:xfrm>
            <a:off x="6822585" y="3811676"/>
            <a:ext cx="567900" cy="999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079590" y="5932069"/>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0" name="Rounded Rectangle 39"/>
          <p:cNvSpPr/>
          <p:nvPr/>
        </p:nvSpPr>
        <p:spPr>
          <a:xfrm>
            <a:off x="5037164" y="596955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1" name="Rounded Rectangle 40"/>
          <p:cNvSpPr/>
          <p:nvPr/>
        </p:nvSpPr>
        <p:spPr>
          <a:xfrm>
            <a:off x="7946384" y="592142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cxnSp>
        <p:nvCxnSpPr>
          <p:cNvPr id="43" name="Straight Arrow Connector 42"/>
          <p:cNvCxnSpPr>
            <a:stCxn id="10" idx="2"/>
            <a:endCxn id="37" idx="0"/>
          </p:cNvCxnSpPr>
          <p:nvPr/>
        </p:nvCxnSpPr>
        <p:spPr>
          <a:xfrm flipH="1">
            <a:off x="6822585" y="5238640"/>
            <a:ext cx="567900" cy="24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40" idx="1"/>
          </p:cNvCxnSpPr>
          <p:nvPr/>
        </p:nvCxnSpPr>
        <p:spPr>
          <a:xfrm>
            <a:off x="3951833" y="5866714"/>
            <a:ext cx="1085331" cy="316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1" idx="2"/>
          </p:cNvCxnSpPr>
          <p:nvPr/>
        </p:nvCxnSpPr>
        <p:spPr>
          <a:xfrm flipH="1">
            <a:off x="1659688" y="5513784"/>
            <a:ext cx="193158" cy="459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967594" y="548296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42" name="Straight Arrow Connector 41"/>
          <p:cNvCxnSpPr>
            <a:stCxn id="37" idx="2"/>
            <a:endCxn id="41" idx="1"/>
          </p:cNvCxnSpPr>
          <p:nvPr/>
        </p:nvCxnSpPr>
        <p:spPr>
          <a:xfrm>
            <a:off x="6822585" y="5910504"/>
            <a:ext cx="1123799" cy="224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Footer Placeholder 12"/>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40477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9" grpId="0" animBg="1"/>
      <p:bldP spid="40" grpId="0" animBg="1"/>
      <p:bldP spid="41"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lstStyle/>
          <a:p>
            <a:r>
              <a:rPr lang="en-US" sz="3200" dirty="0" smtClean="0"/>
              <a:t>Buckets</a:t>
            </a:r>
          </a:p>
          <a:p>
            <a:pPr>
              <a:buFontTx/>
              <a:buChar char="-"/>
            </a:pPr>
            <a:r>
              <a:rPr lang="en-US" dirty="0" smtClean="0"/>
              <a:t>Data in each partition divided into buckets</a:t>
            </a:r>
          </a:p>
          <a:p>
            <a:pPr>
              <a:buFontTx/>
              <a:buChar char="-"/>
            </a:pPr>
            <a:r>
              <a:rPr lang="en-US" dirty="0" smtClean="0"/>
              <a:t>Based on a hash function of the column</a:t>
            </a:r>
          </a:p>
          <a:p>
            <a:pPr>
              <a:buFontTx/>
              <a:buChar char="-"/>
            </a:pPr>
            <a:r>
              <a:rPr lang="en-US" b="1" dirty="0" smtClean="0"/>
              <a:t>H(column) mod </a:t>
            </a:r>
            <a:r>
              <a:rPr lang="en-US" b="1" dirty="0" err="1" smtClean="0"/>
              <a:t>NumBuckets</a:t>
            </a:r>
            <a:r>
              <a:rPr lang="en-US" b="1" dirty="0" smtClean="0"/>
              <a:t> = bucket number</a:t>
            </a:r>
          </a:p>
          <a:p>
            <a:pPr>
              <a:buFontTx/>
              <a:buChar char="-"/>
            </a:pPr>
            <a:r>
              <a:rPr lang="en-US" dirty="0" smtClean="0"/>
              <a:t>Each bucket is stored as a file in partition directory</a:t>
            </a:r>
          </a:p>
          <a:p>
            <a:pPr>
              <a:buFontTx/>
              <a:buChar char="-"/>
            </a:pPr>
            <a:endParaRPr lang="en-US" dirty="0" smtClean="0"/>
          </a:p>
          <a:p>
            <a:pPr>
              <a:buFontTx/>
              <a:buChar char="-"/>
            </a:pPr>
            <a:endParaRPr lang="en-US" dirty="0"/>
          </a:p>
        </p:txBody>
      </p:sp>
      <p:sp>
        <p:nvSpPr>
          <p:cNvPr id="4" name="Footer Placeholder 3"/>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173913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7" name="Picture 6" descr="Screen Shot 2015-02-15 at 1.58.2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47798" y="1898432"/>
            <a:ext cx="4025900" cy="3861661"/>
          </a:xfrm>
          <a:prstGeom prst="rect">
            <a:avLst/>
          </a:prstGeom>
        </p:spPr>
      </p:pic>
      <p:sp>
        <p:nvSpPr>
          <p:cNvPr id="8" name="TextBox 7"/>
          <p:cNvSpPr txBox="1"/>
          <p:nvPr/>
        </p:nvSpPr>
        <p:spPr>
          <a:xfrm>
            <a:off x="536566" y="1898432"/>
            <a:ext cx="4211231" cy="3139321"/>
          </a:xfrm>
          <a:prstGeom prst="rect">
            <a:avLst/>
          </a:prstGeom>
          <a:noFill/>
        </p:spPr>
        <p:txBody>
          <a:bodyPr wrap="square" rtlCol="0">
            <a:spAutoFit/>
          </a:bodyPr>
          <a:lstStyle/>
          <a:p>
            <a:r>
              <a:rPr lang="en-US" b="1" dirty="0" err="1" smtClean="0"/>
              <a:t>Externel</a:t>
            </a:r>
            <a:r>
              <a:rPr lang="en-US" b="1" dirty="0" smtClean="0"/>
              <a:t> Interfaces</a:t>
            </a:r>
            <a:r>
              <a:rPr lang="en-US" dirty="0" smtClean="0"/>
              <a:t>- CLI, </a:t>
            </a:r>
            <a:r>
              <a:rPr lang="en-US" dirty="0" err="1" smtClean="0"/>
              <a:t>WebUI</a:t>
            </a:r>
            <a:r>
              <a:rPr lang="en-US" dirty="0" smtClean="0"/>
              <a:t>, JDBC, ODBC programming interfaces</a:t>
            </a:r>
          </a:p>
          <a:p>
            <a:endParaRPr lang="en-US" dirty="0"/>
          </a:p>
          <a:p>
            <a:r>
              <a:rPr lang="en-US" b="1" dirty="0" smtClean="0"/>
              <a:t>Thrift Server </a:t>
            </a:r>
            <a:r>
              <a:rPr lang="en-US" dirty="0" smtClean="0"/>
              <a:t>– Cross Language service framework . </a:t>
            </a:r>
            <a:endParaRPr lang="en-US" dirty="0"/>
          </a:p>
          <a:p>
            <a:endParaRPr lang="en-US" dirty="0" smtClean="0"/>
          </a:p>
          <a:p>
            <a:r>
              <a:rPr lang="en-US" b="1" dirty="0" err="1" smtClean="0"/>
              <a:t>Metastore</a:t>
            </a:r>
            <a:r>
              <a:rPr lang="en-US" dirty="0" smtClean="0"/>
              <a:t> -  Meta data about the Hive tables, partitions</a:t>
            </a:r>
          </a:p>
          <a:p>
            <a:endParaRPr lang="en-US" dirty="0" smtClean="0"/>
          </a:p>
          <a:p>
            <a:r>
              <a:rPr lang="en-US" b="1" dirty="0" smtClean="0"/>
              <a:t>Driver</a:t>
            </a:r>
            <a:r>
              <a:rPr lang="en-US" dirty="0" smtClean="0"/>
              <a:t> -  Brain of Hive! Compiler, Optimizer and Execution engine</a:t>
            </a:r>
          </a:p>
        </p:txBody>
      </p:sp>
      <p:sp>
        <p:nvSpPr>
          <p:cNvPr id="3" name="Footer Placeholder 2"/>
          <p:cNvSpPr>
            <a:spLocks noGrp="1"/>
          </p:cNvSpPr>
          <p:nvPr>
            <p:ph type="ftr" sz="quarter" idx="11"/>
          </p:nvPr>
        </p:nvSpPr>
        <p:spPr/>
        <p:txBody>
          <a:bodyPr/>
          <a:lstStyle/>
          <a:p>
            <a:r>
              <a:rPr lang="en-US" smtClean="0"/>
              <a:t>NIELIT CHENNAI</a:t>
            </a:r>
            <a:endParaRPr lang="en-US"/>
          </a:p>
        </p:txBody>
      </p:sp>
    </p:spTree>
    <p:extLst>
      <p:ext uri="{BB962C8B-B14F-4D97-AF65-F5344CB8AC3E}">
        <p14:creationId xmlns:p14="http://schemas.microsoft.com/office/powerpoint/2010/main" val="1439459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848</TotalTime>
  <Words>1315</Words>
  <Application>Microsoft Office PowerPoint</Application>
  <PresentationFormat>On-screen Show (4:3)</PresentationFormat>
  <Paragraphs>194</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Capital</vt:lpstr>
      <vt:lpstr>PowerPoint Presentation</vt:lpstr>
      <vt:lpstr>Hive Key Principles</vt:lpstr>
      <vt:lpstr>HiveQL to MapReduce</vt:lpstr>
      <vt:lpstr>Hive Data Model</vt:lpstr>
      <vt:lpstr>Hive Data Model Contd.</vt:lpstr>
      <vt:lpstr>Hive Data Model Contd.</vt:lpstr>
      <vt:lpstr>Hierarchy of Hive Partitions</vt:lpstr>
      <vt:lpstr>Hive Data Model Contd.</vt:lpstr>
      <vt:lpstr>Architecture</vt:lpstr>
      <vt:lpstr>Hive Thrift Server</vt:lpstr>
      <vt:lpstr>Metastore</vt:lpstr>
      <vt:lpstr>Hive Driver</vt:lpstr>
      <vt:lpstr>Compiler</vt:lpstr>
      <vt:lpstr>HiveQL</vt:lpstr>
      <vt:lpstr>Good Things </vt:lpstr>
      <vt:lpstr>Cons and Possible Improvements</vt:lpstr>
      <vt:lpstr>When to Use Hive </vt:lpstr>
      <vt:lpstr>When to Use MySQL </vt:lpstr>
      <vt:lpstr>Difference between Hive and RDBMS </vt:lpstr>
      <vt:lpstr>Continues…</vt:lpstr>
    </vt:vector>
  </TitlesOfParts>
  <Company>UIUC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Roychowdhury</dc:creator>
  <cp:lastModifiedBy>admin</cp:lastModifiedBy>
  <cp:revision>105</cp:revision>
  <dcterms:created xsi:type="dcterms:W3CDTF">2015-02-14T23:47:16Z</dcterms:created>
  <dcterms:modified xsi:type="dcterms:W3CDTF">2019-05-29T09:01:18Z</dcterms:modified>
</cp:coreProperties>
</file>