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504" userDrawn="1">
          <p15:clr>
            <a:srgbClr val="A4A3A4"/>
          </p15:clr>
        </p15:guide>
        <p15:guide id="6" orient="horz" pos="720" userDrawn="1">
          <p15:clr>
            <a:srgbClr val="A4A3A4"/>
          </p15:clr>
        </p15:guide>
        <p15:guide id="7" orient="horz" pos="37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48"/>
    <a:srgbClr val="303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7" autoAdjust="0"/>
    <p:restoredTop sz="85693" autoAdjust="0"/>
  </p:normalViewPr>
  <p:slideViewPr>
    <p:cSldViewPr snapToGrid="0" showGuides="1">
      <p:cViewPr varScale="1">
        <p:scale>
          <a:sx n="70" d="100"/>
          <a:sy n="70" d="100"/>
        </p:scale>
        <p:origin x="778" y="62"/>
      </p:cViewPr>
      <p:guideLst>
        <p:guide orient="horz" pos="2160"/>
        <p:guide pos="3840"/>
        <p:guide pos="7296"/>
        <p:guide pos="384"/>
        <p:guide orient="horz" pos="504"/>
        <p:guide orient="horz" pos="720"/>
        <p:guide orient="horz" pos="374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300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gayan R.P" userId="6bf08cb4ca6715f4" providerId="LiveId" clId="{A01F9DD9-E13F-4404-8156-824CB41366B7}"/>
    <pc:docChg chg="delSld modSld">
      <pc:chgData name="karthigayan R.P" userId="6bf08cb4ca6715f4" providerId="LiveId" clId="{A01F9DD9-E13F-4404-8156-824CB41366B7}" dt="2024-07-05T11:39:36.155" v="7" actId="47"/>
      <pc:docMkLst>
        <pc:docMk/>
      </pc:docMkLst>
      <pc:sldChg chg="modSp mod">
        <pc:chgData name="karthigayan R.P" userId="6bf08cb4ca6715f4" providerId="LiveId" clId="{A01F9DD9-E13F-4404-8156-824CB41366B7}" dt="2024-07-05T11:36:49.996" v="2" actId="14100"/>
        <pc:sldMkLst>
          <pc:docMk/>
          <pc:sldMk cId="0" sldId="260"/>
        </pc:sldMkLst>
        <pc:spChg chg="mod">
          <ac:chgData name="karthigayan R.P" userId="6bf08cb4ca6715f4" providerId="LiveId" clId="{A01F9DD9-E13F-4404-8156-824CB41366B7}" dt="2024-07-05T11:36:49.996" v="2" actId="14100"/>
          <ac:spMkLst>
            <pc:docMk/>
            <pc:sldMk cId="0" sldId="260"/>
            <ac:spMk id="7" creationId="{00000000-0000-0000-0000-000000000000}"/>
          </ac:spMkLst>
        </pc:spChg>
      </pc:sldChg>
      <pc:sldChg chg="modSp mod">
        <pc:chgData name="karthigayan R.P" userId="6bf08cb4ca6715f4" providerId="LiveId" clId="{A01F9DD9-E13F-4404-8156-824CB41366B7}" dt="2024-07-05T11:38:56.574" v="3" actId="20577"/>
        <pc:sldMkLst>
          <pc:docMk/>
          <pc:sldMk cId="0" sldId="282"/>
        </pc:sldMkLst>
        <pc:spChg chg="mod">
          <ac:chgData name="karthigayan R.P" userId="6bf08cb4ca6715f4" providerId="LiveId" clId="{A01F9DD9-E13F-4404-8156-824CB41366B7}" dt="2024-07-05T11:38:56.574" v="3" actId="20577"/>
          <ac:spMkLst>
            <pc:docMk/>
            <pc:sldMk cId="0" sldId="282"/>
            <ac:spMk id="3" creationId="{00000000-0000-0000-0000-000000000000}"/>
          </ac:spMkLst>
        </pc:spChg>
      </pc:sldChg>
      <pc:sldChg chg="modSp mod">
        <pc:chgData name="karthigayan R.P" userId="6bf08cb4ca6715f4" providerId="LiveId" clId="{A01F9DD9-E13F-4404-8156-824CB41366B7}" dt="2024-07-05T11:39:11.410" v="4" actId="20577"/>
        <pc:sldMkLst>
          <pc:docMk/>
          <pc:sldMk cId="0" sldId="284"/>
        </pc:sldMkLst>
        <pc:spChg chg="mod">
          <ac:chgData name="karthigayan R.P" userId="6bf08cb4ca6715f4" providerId="LiveId" clId="{A01F9DD9-E13F-4404-8156-824CB41366B7}" dt="2024-07-05T11:39:11.410" v="4" actId="20577"/>
          <ac:spMkLst>
            <pc:docMk/>
            <pc:sldMk cId="0" sldId="284"/>
            <ac:spMk id="4" creationId="{00000000-0000-0000-0000-000000000000}"/>
          </ac:spMkLst>
        </pc:spChg>
      </pc:sldChg>
      <pc:sldChg chg="modSp mod">
        <pc:chgData name="karthigayan R.P" userId="6bf08cb4ca6715f4" providerId="LiveId" clId="{A01F9DD9-E13F-4404-8156-824CB41366B7}" dt="2024-07-05T11:39:20.324" v="5" actId="20577"/>
        <pc:sldMkLst>
          <pc:docMk/>
          <pc:sldMk cId="0" sldId="285"/>
        </pc:sldMkLst>
        <pc:spChg chg="mod">
          <ac:chgData name="karthigayan R.P" userId="6bf08cb4ca6715f4" providerId="LiveId" clId="{A01F9DD9-E13F-4404-8156-824CB41366B7}" dt="2024-07-05T11:39:20.324" v="5" actId="20577"/>
          <ac:spMkLst>
            <pc:docMk/>
            <pc:sldMk cId="0" sldId="285"/>
            <ac:spMk id="3" creationId="{00000000-0000-0000-0000-000000000000}"/>
          </ac:spMkLst>
        </pc:spChg>
      </pc:sldChg>
      <pc:sldChg chg="modSp mod">
        <pc:chgData name="karthigayan R.P" userId="6bf08cb4ca6715f4" providerId="LiveId" clId="{A01F9DD9-E13F-4404-8156-824CB41366B7}" dt="2024-07-05T11:39:30.201" v="6" actId="20577"/>
        <pc:sldMkLst>
          <pc:docMk/>
          <pc:sldMk cId="0" sldId="287"/>
        </pc:sldMkLst>
        <pc:spChg chg="mod">
          <ac:chgData name="karthigayan R.P" userId="6bf08cb4ca6715f4" providerId="LiveId" clId="{A01F9DD9-E13F-4404-8156-824CB41366B7}" dt="2024-07-05T11:39:30.201" v="6" actId="20577"/>
          <ac:spMkLst>
            <pc:docMk/>
            <pc:sldMk cId="0" sldId="287"/>
            <ac:spMk id="3" creationId="{00000000-0000-0000-0000-000000000000}"/>
          </ac:spMkLst>
        </pc:spChg>
      </pc:sldChg>
      <pc:sldChg chg="del">
        <pc:chgData name="karthigayan R.P" userId="6bf08cb4ca6715f4" providerId="LiveId" clId="{A01F9DD9-E13F-4404-8156-824CB41366B7}" dt="2024-07-05T11:39:36.155" v="7" actId="47"/>
        <pc:sldMkLst>
          <pc:docMk/>
          <pc:sldMk cId="0"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E019C2-4641-3F54-2B4E-36B7DD7F0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3C6C3F-766A-6434-0436-0B48E51B6D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5674D-1C72-5443-BB59-383990E50BC1}" type="datetimeFigureOut">
              <a:rPr lang="en-US" smtClean="0"/>
              <a:t>7/5/2024</a:t>
            </a:fld>
            <a:endParaRPr lang="en-US"/>
          </a:p>
        </p:txBody>
      </p:sp>
      <p:sp>
        <p:nvSpPr>
          <p:cNvPr id="4" name="Footer Placeholder 3">
            <a:extLst>
              <a:ext uri="{FF2B5EF4-FFF2-40B4-BE49-F238E27FC236}">
                <a16:creationId xmlns:a16="http://schemas.microsoft.com/office/drawing/2014/main" id="{C0327133-A225-E64E-1BC2-73556F69C1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EDF3AB-691E-D6A1-8E55-26829B793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E7FB0-0A84-CE43-BA59-F16DFB5C2F2D}" type="slidenum">
              <a:rPr lang="en-US" smtClean="0"/>
              <a:t>‹#›</a:t>
            </a:fld>
            <a:endParaRPr lang="en-US"/>
          </a:p>
        </p:txBody>
      </p:sp>
    </p:spTree>
    <p:extLst>
      <p:ext uri="{BB962C8B-B14F-4D97-AF65-F5344CB8AC3E}">
        <p14:creationId xmlns:p14="http://schemas.microsoft.com/office/powerpoint/2010/main" val="287775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4FAE-0A65-4E77-8759-69D676CBEA77}" type="datetimeFigureOut">
              <a:rPr lang="en-ID" smtClean="0"/>
              <a:t>05/07/2024</a:t>
            </a:fld>
            <a:endParaRPr lang="en-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7324-3899-4D4D-AD61-B3F74C3D6C20}" type="slidenum">
              <a:rPr lang="en-ID" smtClean="0"/>
              <a:t>‹#›</a:t>
            </a:fld>
            <a:endParaRPr lang="en-ID" dirty="0"/>
          </a:p>
        </p:txBody>
      </p:sp>
    </p:spTree>
    <p:extLst>
      <p:ext uri="{BB962C8B-B14F-4D97-AF65-F5344CB8AC3E}">
        <p14:creationId xmlns:p14="http://schemas.microsoft.com/office/powerpoint/2010/main" val="964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matrix illustrates how well one column predicts another. It uses a Predictive Power Index (PPI) that can detect both linear and more complex relationships, expressed on a range from 0 (indicating failure to predict) to 100 (indicating perfect prediction).</a:t>
            </a:r>
          </a:p>
          <a:p>
            <a:r>
              <a:t>The strength indices work both ways. For example, the  First Innings Score column can considerably predict  Won by with a score of 69, but the  Won by column has less ability to predict  First Innings Score with a reversed score of 54.</a:t>
            </a:r>
          </a:p>
          <a:p>
            <a:r>
              <a:t>The darker the square, the more meaningful the prediction. Darker squares thus tend to produce more meaningful charts. Moreover, the legend indicates both positive and negative correlations, whereas (dodgerblue-colored) shaded squares represent undetermined correlations due to unordered categories. Undetermined correlations usually occur if one of the columns has categories that have no logical order, such as, for example, Country, Gender, Eye color, and so on.</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twenty highest values for  Best Bowler Figure(Wickets Taken) which were averaged by  Player Of The Match with a minimum sample size of 5. The bars are arranged from the highest to the lowest Best Bowler Figure(Wickets Taken).</a:t>
            </a:r>
          </a:p>
          <a:p>
            <a:r>
              <a:t>For example, Monank Patel has the highest value with 30.0.</a:t>
            </a:r>
          </a:p>
          <a:p>
            <a:r>
              <a:t>This chart is a fraction of the full table, which has a total of 43 unique  Player Of The Match records.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column chart shows the average Winning Margins for the two categories of Won by. The taller the bar, the higher the average Winning Margin.</a:t>
            </a:r>
          </a:p>
          <a:p>
            <a:r>
              <a:t>Among the two categories of  Won by, Winning margins are higher for (skyblue-colored) Runs than for (lightsalmon-colored) Wickets.</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 stacked bar chart visualizes the overall makeup of one categorical variable across the different categories of another categorical variable.</a:t>
            </a:r>
          </a:p>
          <a:p>
            <a:r>
              <a:t>Fall of wickets First Innings and Won by are both categorical variables, which means that they contain text labels that can be grouped or categorized together. Won by has two categories, namely Runs and Wickets, whereas Fall of wickets first innings has five categories, among others, 5, 6, 7, and 9.</a:t>
            </a:r>
          </a:p>
          <a:p>
            <a:r>
              <a:t>Within each column, the percentages for the two categories of  Won by are stacked and sum up to 100%. For example, the (lightblue-colored) colored bar segment shows the percentage of Runs across the five categories of Fall of wickets First Innings. For just 5 it is 82%, since out of a total of 11 records, 9 are labeled as such.</a:t>
            </a:r>
          </a:p>
          <a:p>
            <a:r>
              <a:t>Note that this chart shows only a subset of the five categories within Fall of wickets First Innings, as some of the categories have been excluded due to a low sample size.</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 stacked bar chart visualizes the overall makeup of one categorical variable across the different categories of another categorical variable.</a:t>
            </a:r>
          </a:p>
          <a:p>
            <a:r>
              <a:rPr dirty="0"/>
              <a:t>Fall of wickets Second Innings and Won by are both categorical variables, which means that they contain text labels that can be grouped or categorized together. Won by has two categories, namely Runs and Wickets, whereas Fall of wickets second innings has five categories, among others, 3, 6, 7, and 8.</a:t>
            </a:r>
          </a:p>
          <a:p>
            <a:r>
              <a:rPr dirty="0"/>
              <a:t>Within each column, the percentages for the two categories of  Won by are stacked and sum up to 100%. For example, the (</a:t>
            </a:r>
            <a:r>
              <a:rPr dirty="0" err="1"/>
              <a:t>cornflowerblue</a:t>
            </a:r>
            <a:r>
              <a:rPr dirty="0"/>
              <a:t>-colored) colored bar segment shows the percentage of Runs across the five categories of Fall of wickets Second Innings. For just 3 it is 22%, since out of a total of 9 records, 2 are labeled as such.</a:t>
            </a:r>
          </a:p>
          <a:p>
            <a:r>
              <a:rPr dirty="0"/>
              <a:t>Note that this chart shows only a subset of the five categories within Fall of wickets Second Innings, as some of the categories have been excluded due to a low sample size.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 highest values for  Second Innings Score which were averaged by Stage with a minimum sample size of 5. The bars are arranged from the highest to the lowest Second Innings Score.</a:t>
            </a:r>
          </a:p>
          <a:p>
            <a:r>
              <a:t>For example, Final has the highest value with 169.0.</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nineteen highest values for  Second Innings Score which were averaged by  1st Team with a minimum sample size of 5. The bars are arranged from the highest to the lowest Second Innings Score.</a:t>
            </a:r>
          </a:p>
          <a:p>
            <a:r>
              <a:t>For example, Scotland has the highest value with 186.0.</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 highest values for  Highest Score which were averaged by Venue with a minimum sample size of 5. The bars are arranged from the highest to the lowest Highest Score.</a:t>
            </a:r>
          </a:p>
          <a:p>
            <a:r>
              <a:t>For example, Daren Sammy National Cricket Stadium, Gros Islet, St Lucia has the highest value with 74.5.</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column chart shows the average First Innings Scores for the three categories of Won by. The taller the bar, the higher the average First Innings Score.</a:t>
            </a:r>
          </a:p>
          <a:p>
            <a:r>
              <a:t>Across the three categories, the highest First Innings Score is found for (mediumaquamarine-colored) Runs with 159.1, whereas the lowest First Innings Score for (lightskyblue-colored) Rain with 90.0.</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seventeen highest values for  Second Innings Score which were averaged by  Toss Winning with a minimum sample size of 5. The bars are arranged from the highest to the lowest Second Innings Score.</a:t>
            </a:r>
          </a:p>
          <a:p>
            <a:r>
              <a:t>For example, United State Of America has the highest value with 177.7.</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sixteen highest values for  Second Innings Score which were averaged by Winners with a minimum sample size of 5. The bars are arranged from the highest to the lowest Second Innings Score.</a:t>
            </a:r>
          </a:p>
          <a:p>
            <a:r>
              <a:t>For example, United State Of America has the highest value with 178.5.</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 highest values for  Winning Margin which were averaged by Venue with a minimum sample size of 5. The bars are arranged from the highest to the lowest Winning Margin.</a:t>
            </a:r>
          </a:p>
          <a:p>
            <a:r>
              <a:t>For example, Providence Stadium, Guyana has the highest value with 70.2.</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 highest values for  First Innings Score which were averaged by Venue with a minimum sample size of 5. The bars are arranged from the highest to the lowest First Innings Score.</a:t>
            </a:r>
          </a:p>
          <a:p>
            <a:r>
              <a:t>For example, Daren Sammy National Cricket Stadium, Gros Islet, St Lucia has the highest value with 191.2.</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seventeen highest values for  Highest Score which were averaged by  Toss Winning with a minimum sample size of 5. The bars are arranged from the highest to the lowest Highest Score.</a:t>
            </a:r>
          </a:p>
          <a:p>
            <a:r>
              <a:t>For example, United State Of America has the highest value with 72.7.</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 multi-line time-series plot is a type of graph that show the values of specific categories of variable that changes over time. The x-axis Date) represents dates. There are in total three lines and each line represent a category for  Toss Decision and the corresponding percentages for each day across the period 4th February 1920 and 2nd September 2024.</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(steelblue-colored) dots in the scatter plot illustrate the relationship between First Innings Score (on the horizontal axis) and Highest Score (on the vertical axis).</a:t>
            </a:r>
          </a:p>
          <a:p>
            <a:r>
              <a:t>A red straight line is drawn, and its slope represents the average change in Highest Score by an increase of First Innings Score.</a:t>
            </a:r>
          </a:p>
          <a:p>
            <a:r>
              <a:t>The relationship is found to be positive, which means that, an increase of First Innings Score by 44.0 results in an average increase of Highest Score by 12.6.</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twenty highest values for  Winning Margin. The bars are arranged from the highest to the lowest Winning Margin.</a:t>
            </a:r>
          </a:p>
          <a:p>
            <a:r>
              <a:t>For example, 18th has the highest value with 134.0.</a:t>
            </a:r>
          </a:p>
          <a:p>
            <a:r>
              <a:t>This chart is a fraction of the full table, which has a total of 55 unique  Match No. records.</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 count plot is a bar chart that helps us see which categories occur more often and lets us compare them easily.</a:t>
            </a:r>
          </a:p>
          <a:p>
            <a:r>
              <a:t>This count plot shows twenty categories for  Player Of The Match. Except for a rest category, the bars are arranged from the highest to the lowest count for each category with the percentages shown in brackets.</a:t>
            </a:r>
          </a:p>
          <a:p>
            <a:r>
              <a:t>The rest category bucket which contains a total of 25 categories that sum up to a count of 25 or 45%.</a:t>
            </a:r>
          </a:p>
          <a:p>
            <a:r>
              <a:t>For example, Rain has the highest count with a count of 4 or 7%.</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 kernel density plot depicts the distribution of a single numerical variable. In effect, it shows how much data is in a certain area.</a:t>
            </a:r>
          </a:p>
          <a:p>
            <a:r>
              <a:t>The x-axis represents the range of all possible values for a numerical variable, such as  Highest Score. A taller graph also means a higher probability of the values occurring. For instance, the  Highest Score values appear to be most concentrated around 50.</a:t>
            </a:r>
          </a:p>
          <a:p>
            <a:r>
              <a:t>When examining the (palevioletred-colored) area under the graph, the size of its area between two values broadly corresponds to the percentage of Highest Scores present in the data. For instance, shading the area under the graph between 34 and 73 would reveal (through calculation) that approximately 65% of all  Highest Score values fall within this interval.</a:t>
            </a:r>
          </a:p>
          <a:p>
            <a:r>
              <a:t>Regarding practical insights, it is not crucial to know the exact height of the graph. It is more useful to identify anomalies or variations in the shape away from the norm across segments. For example, if the x-axis represented customer spending, an extended long tail to the right would indicate that a few customers are spending a lot more than the rest.</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 highest values for  Winning Margin which were averaged by Stage with a minimum sample size of 5. The bars are arranged from the highest to the lowest Winning Margin.</a:t>
            </a:r>
          </a:p>
          <a:p>
            <a:r>
              <a:t>For example, 2nd Semi-Final has the highest value with 68.0.</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seventeen highest values for  Winning Margin which were averaged by  2nd Team with a minimum sample size of 5. The bars are arranged from the highest to the lowest Winning Margin.</a:t>
            </a:r>
          </a:p>
          <a:p>
            <a:r>
              <a:t>For example, Uganda has the highest value with 87.3.</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twenty highest values for  Winning Margin which were averaged by  Best Bowler with a minimum sample size of 5. The bars are arranged from the highest to the lowest Winning Margin.</a:t>
            </a:r>
          </a:p>
          <a:p>
            <a:r>
              <a:t>For example, Akeal Hosein has the highest value with 134.0.</a:t>
            </a:r>
          </a:p>
          <a:p>
            <a:r>
              <a:t>This chart is a fraction of the full table, which has a total of 40 unique  Best Bowler records.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nineteen highest values for  Best Bowler Figure(Wickets Taken) which were averaged by  1st Team with a minimum sample size of 5. The bars are arranged from the highest to the lowest Best Bowler Figure(Wickets Taken).</a:t>
            </a:r>
          </a:p>
          <a:p>
            <a:r>
              <a:t>For example, Pakistan has the highest value with 30.0.</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twenty highest values for  Winning Margin which were averaged by  Player Of The Match with a minimum sample size of 5. The bars are arranged from the highest to the lowest Winning Margin.</a:t>
            </a:r>
          </a:p>
          <a:p>
            <a:r>
              <a:t>For example, Akeal Hosein has the highest value with 134.0.</a:t>
            </a:r>
          </a:p>
          <a:p>
            <a:r>
              <a:t>This chart is a fraction of the full table, which has a total of 43 unique  Player Of The Match records.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twenty highest values for  Best Bowler Figure(Wickets Taken) which were averaged by  Top Scorer with a minimum sample size of 5. The bars are arranged from the highest to the lowest Best Bowler Figure(Wickets Taken).</a:t>
            </a:r>
          </a:p>
          <a:p>
            <a:r>
              <a:t>For example, Monank Patel has the highest value with 30.0.</a:t>
            </a:r>
          </a:p>
          <a:p>
            <a:r>
              <a:t>This chart is a fraction of the full table, which has a total of 38 unique  Top Scorer records.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shows the twenty highest values for  Best Bowler Figure(Wickets Taken) which were averaged by  Best Bowler with a minimum sample size of 5. The bars are arranged from the highest to the lowest Best Bowler Figure(Wickets Taken).</a:t>
            </a:r>
          </a:p>
          <a:p>
            <a:r>
              <a:t>For example, Nosthush Kenjige has the highest value with 30.0.</a:t>
            </a:r>
          </a:p>
          <a:p>
            <a:r>
              <a:t>This chart is a fraction of the full table, which has a total of 40 unique  Best Bowler records.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slide">
    <p:spTree>
      <p:nvGrpSpPr>
        <p:cNvPr id="1" name=""/>
        <p:cNvGrpSpPr/>
        <p:nvPr/>
      </p:nvGrpSpPr>
      <p:grpSpPr>
        <a:xfrm>
          <a:off x="0" y="0"/>
          <a:ext cx="0" cy="0"/>
          <a:chOff x="0" y="0"/>
          <a:chExt cx="0" cy="0"/>
        </a:xfrm>
      </p:grpSpPr>
      <p:pic>
        <p:nvPicPr>
          <p:cNvPr id="9" name="Background picture">
            <a:extLst>
              <a:ext uri="{FF2B5EF4-FFF2-40B4-BE49-F238E27FC236}">
                <a16:creationId xmlns:a16="http://schemas.microsoft.com/office/drawing/2014/main" id="{CDFC92EF-2EC1-6B18-BA87-1EBBBAD7874B}"/>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
        <p:nvSpPr>
          <p:cNvPr id="2" name="Title">
            <a:extLst>
              <a:ext uri="{FF2B5EF4-FFF2-40B4-BE49-F238E27FC236}">
                <a16:creationId xmlns:a16="http://schemas.microsoft.com/office/drawing/2014/main" id="{9FFC4C1C-6BB6-F5C2-89AB-E1A751450B81}"/>
              </a:ext>
            </a:extLst>
          </p:cNvPr>
          <p:cNvSpPr>
            <a:spLocks noGrp="1"/>
          </p:cNvSpPr>
          <p:nvPr>
            <p:ph type="title" hasCustomPrompt="1"/>
          </p:nvPr>
        </p:nvSpPr>
        <p:spPr>
          <a:xfrm>
            <a:off x="2663301" y="2103437"/>
            <a:ext cx="6871315" cy="1325563"/>
          </a:xfrm>
        </p:spPr>
        <p:txBody>
          <a:bodyPr>
            <a:noAutofit/>
          </a:bodyPr>
          <a:lstStyle>
            <a:lvl1pPr algn="ctr">
              <a:defRPr sz="4000" b="1">
                <a:solidFill>
                  <a:srgbClr val="3E4348"/>
                </a:solidFill>
                <a:latin typeface="Roboto" pitchFamily="2" charset="0"/>
                <a:ea typeface="Roboto" pitchFamily="2" charset="0"/>
                <a:cs typeface="Calibri" panose="020F0502020204030204" pitchFamily="34" charset="0"/>
              </a:defRPr>
            </a:lvl1pPr>
          </a:lstStyle>
          <a:p>
            <a:r>
              <a:rPr lang="en-GB" dirty="0"/>
              <a:t>Add project title</a:t>
            </a:r>
            <a:endParaRPr lang="en-US" dirty="0"/>
          </a:p>
        </p:txBody>
      </p:sp>
      <p:sp>
        <p:nvSpPr>
          <p:cNvPr id="5" name="Slide number">
            <a:extLst>
              <a:ext uri="{FF2B5EF4-FFF2-40B4-BE49-F238E27FC236}">
                <a16:creationId xmlns:a16="http://schemas.microsoft.com/office/drawing/2014/main" id="{953FD472-DF2C-3CC8-07FA-B24E7E039AD6}"/>
              </a:ext>
            </a:extLst>
          </p:cNvPr>
          <p:cNvSpPr>
            <a:spLocks noGrp="1"/>
          </p:cNvSpPr>
          <p:nvPr>
            <p:ph type="sldNum" sz="quarter" idx="12"/>
          </p:nvPr>
        </p:nvSpPr>
        <p:spPr/>
        <p:txBody>
          <a:bodyPr/>
          <a:lstStyle/>
          <a:p>
            <a:fld id="{0A931B7D-E39A-7743-BFBF-92692911CED3}" type="slidenum">
              <a:rPr lang="en-US" smtClean="0"/>
              <a:t>‹#›</a:t>
            </a:fld>
            <a:endParaRPr lang="en-US"/>
          </a:p>
        </p:txBody>
      </p:sp>
      <p:sp>
        <p:nvSpPr>
          <p:cNvPr id="7" name="Date">
            <a:extLst>
              <a:ext uri="{FF2B5EF4-FFF2-40B4-BE49-F238E27FC236}">
                <a16:creationId xmlns:a16="http://schemas.microsoft.com/office/drawing/2014/main" id="{E8D28A3F-DC9E-D77A-3447-0BA30E1FE3B5}"/>
              </a:ext>
            </a:extLst>
          </p:cNvPr>
          <p:cNvSpPr>
            <a:spLocks noGrp="1"/>
          </p:cNvSpPr>
          <p:nvPr>
            <p:ph type="body" sz="quarter" idx="13" hasCustomPrompt="1"/>
          </p:nvPr>
        </p:nvSpPr>
        <p:spPr>
          <a:xfrm>
            <a:off x="6510221" y="4792188"/>
            <a:ext cx="3024395" cy="498751"/>
          </a:xfrm>
          <a:prstGeom prst="rect">
            <a:avLst/>
          </a:prstGeom>
        </p:spPr>
        <p:txBody>
          <a:bodyPr anchor="ctr"/>
          <a:lstStyle>
            <a:lvl1pPr marL="0" indent="0" algn="r">
              <a:buNone/>
              <a:defRPr sz="2000">
                <a:latin typeface="Roboto Lt" pitchFamily="2" charset="0"/>
                <a:ea typeface="Roboto Lt" pitchFamily="2" charset="0"/>
              </a:defRPr>
            </a:lvl1pPr>
          </a:lstStyle>
          <a:p>
            <a:pPr lvl="0"/>
            <a:r>
              <a:rPr lang="es-ES" dirty="0"/>
              <a:t>Olaf Anderson</a:t>
            </a:r>
            <a:endParaRPr lang="en-GB" dirty="0"/>
          </a:p>
        </p:txBody>
      </p:sp>
    </p:spTree>
    <p:extLst>
      <p:ext uri="{BB962C8B-B14F-4D97-AF65-F5344CB8AC3E}">
        <p14:creationId xmlns:p14="http://schemas.microsoft.com/office/powerpoint/2010/main" val="4728222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just_insights">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6" name="Insight">
            <a:extLst>
              <a:ext uri="{FF2B5EF4-FFF2-40B4-BE49-F238E27FC236}">
                <a16:creationId xmlns:a16="http://schemas.microsoft.com/office/drawing/2014/main" id="{3FE2B5D1-174B-C02D-0B03-A1681BBC981D}"/>
              </a:ext>
            </a:extLst>
          </p:cNvPr>
          <p:cNvSpPr>
            <a:spLocks noGrp="1"/>
          </p:cNvSpPr>
          <p:nvPr>
            <p:ph type="body" sz="quarter" idx="26" hasCustomPrompt="1"/>
          </p:nvPr>
        </p:nvSpPr>
        <p:spPr>
          <a:xfrm>
            <a:off x="1019176" y="453702"/>
            <a:ext cx="10569849" cy="5813748"/>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cxnSp>
        <p:nvCxnSpPr>
          <p:cNvPr id="10" name="Title_border">
            <a:extLst>
              <a:ext uri="{FF2B5EF4-FFF2-40B4-BE49-F238E27FC236}">
                <a16:creationId xmlns:a16="http://schemas.microsoft.com/office/drawing/2014/main" id="{29985634-3C7A-59C0-CE97-860AAD6374E6}"/>
              </a:ext>
            </a:extLst>
          </p:cNvPr>
          <p:cNvCxnSpPr>
            <a:cxnSpLocks/>
          </p:cNvCxnSpPr>
          <p:nvPr userDrawn="1"/>
        </p:nvCxnSpPr>
        <p:spPr>
          <a:xfrm>
            <a:off x="734159" y="391353"/>
            <a:ext cx="0" cy="5984247"/>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ummary slide">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5" name="Title_border">
            <a:extLst>
              <a:ext uri="{FF2B5EF4-FFF2-40B4-BE49-F238E27FC236}">
                <a16:creationId xmlns:a16="http://schemas.microsoft.com/office/drawing/2014/main" id="{22AF8ACF-8F31-A7F6-705B-3B4B4D91DAE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Insight">
            <a:extLst>
              <a:ext uri="{FF2B5EF4-FFF2-40B4-BE49-F238E27FC236}">
                <a16:creationId xmlns:a16="http://schemas.microsoft.com/office/drawing/2014/main" id="{4CBBEE1F-42B9-B0ED-7BD6-D1F952A73049}"/>
              </a:ext>
            </a:extLst>
          </p:cNvPr>
          <p:cNvSpPr>
            <a:spLocks noGrp="1"/>
          </p:cNvSpPr>
          <p:nvPr>
            <p:ph type="body" sz="quarter" idx="26" hasCustomPrompt="1"/>
          </p:nvPr>
        </p:nvSpPr>
        <p:spPr>
          <a:xfrm>
            <a:off x="616226" y="1110361"/>
            <a:ext cx="10972799" cy="5157089"/>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
        <p:nvSpPr>
          <p:cNvPr id="7" name="Title">
            <a:extLst>
              <a:ext uri="{FF2B5EF4-FFF2-40B4-BE49-F238E27FC236}">
                <a16:creationId xmlns:a16="http://schemas.microsoft.com/office/drawing/2014/main" id="{9F70552E-4DFD-26B4-641E-1D24D07CB47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r>
              <a:t>Summary key insights</a:t>
            </a:r>
          </a:p>
        </p:txBody>
      </p:sp>
    </p:spTree>
    <p:extLst>
      <p:ext uri="{BB962C8B-B14F-4D97-AF65-F5344CB8AC3E}">
        <p14:creationId xmlns:p14="http://schemas.microsoft.com/office/powerpoint/2010/main" val="133679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hank You">
            <a:extLst>
              <a:ext uri="{FF2B5EF4-FFF2-40B4-BE49-F238E27FC236}">
                <a16:creationId xmlns:a16="http://schemas.microsoft.com/office/drawing/2014/main" id="{50FA4430-96DD-4FAF-92BE-365CB96C9661}"/>
              </a:ext>
            </a:extLst>
          </p:cNvPr>
          <p:cNvSpPr txBox="1"/>
          <p:nvPr userDrawn="1"/>
        </p:nvSpPr>
        <p:spPr>
          <a:xfrm>
            <a:off x="4173048" y="2708970"/>
            <a:ext cx="3767475" cy="830997"/>
          </a:xfrm>
          <a:prstGeom prst="rect">
            <a:avLst/>
          </a:prstGeom>
        </p:spPr>
        <p:txBody>
          <a:bodyPr vert="horz" wrap="square" lIns="0" tIns="0" rIns="0" bIns="0" rtlCol="0" anchor="ctr">
            <a:noAutofit/>
          </a:bodyPr>
          <a:lstStyle>
            <a:lvl1pPr>
              <a:lnSpc>
                <a:spcPct val="90000"/>
              </a:lnSpc>
              <a:spcBef>
                <a:spcPct val="0"/>
              </a:spcBef>
              <a:buNone/>
              <a:defRPr lang="en-ID" sz="4800">
                <a:solidFill>
                  <a:schemeClr val="bg1"/>
                </a:solidFill>
                <a:latin typeface="+mj-lt"/>
                <a:ea typeface="+mj-ea"/>
                <a:cs typeface="+mj-cs"/>
              </a:defRPr>
            </a:lvl1pPr>
          </a:lstStyle>
          <a:p>
            <a:r>
              <a:rPr lang="id-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rPr>
              <a:t>Thank You</a:t>
            </a:r>
            <a:endParaRPr lang="en-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3" name="Background picture">
            <a:extLst>
              <a:ext uri="{FF2B5EF4-FFF2-40B4-BE49-F238E27FC236}">
                <a16:creationId xmlns:a16="http://schemas.microsoft.com/office/drawing/2014/main" id="{1D6CB497-58BF-97B9-FE35-6A8A45690F59}"/>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Tree>
    <p:extLst>
      <p:ext uri="{BB962C8B-B14F-4D97-AF65-F5344CB8AC3E}">
        <p14:creationId xmlns:p14="http://schemas.microsoft.com/office/powerpoint/2010/main" val="225400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ft square chart">
    <p:spTree>
      <p:nvGrpSpPr>
        <p:cNvPr id="1" name=""/>
        <p:cNvGrpSpPr/>
        <p:nvPr/>
      </p:nvGrpSpPr>
      <p:grpSpPr>
        <a:xfrm>
          <a:off x="0" y="0"/>
          <a:ext cx="0" cy="0"/>
          <a:chOff x="0" y="0"/>
          <a:chExt cx="0" cy="0"/>
        </a:xfrm>
      </p:grpSpPr>
      <p:sp>
        <p:nvSpPr>
          <p:cNvPr id="7" name="Chart">
            <a:extLst>
              <a:ext uri="{FF2B5EF4-FFF2-40B4-BE49-F238E27FC236}">
                <a16:creationId xmlns:a16="http://schemas.microsoft.com/office/drawing/2014/main" id="{11563279-85F7-E30D-668F-07B822A09446}"/>
              </a:ext>
            </a:extLst>
          </p:cNvPr>
          <p:cNvSpPr>
            <a:spLocks noGrp="1" noChangeAspect="1"/>
          </p:cNvSpPr>
          <p:nvPr>
            <p:ph type="pic" sz="quarter" idx="15"/>
          </p:nvPr>
        </p:nvSpPr>
        <p:spPr>
          <a:xfrm>
            <a:off x="609596" y="1588368"/>
            <a:ext cx="4788000" cy="4788000"/>
          </a:xfrm>
          <a:prstGeom prst="rect">
            <a:avLst/>
          </a:prstGeom>
        </p:spPr>
        <p:txBody>
          <a:bodyPr anchor="ctr"/>
          <a:lstStyle>
            <a:lvl1pPr marL="0" indent="0">
              <a:buNone/>
              <a:defRPr/>
            </a:lvl1pPr>
          </a:lstStyle>
          <a:p>
            <a:endParaRPr lang="en-US" dirty="0"/>
          </a:p>
        </p:txBody>
      </p:sp>
      <p:sp>
        <p:nvSpPr>
          <p:cNvPr id="6" name="Slide number">
            <a:extLst>
              <a:ext uri="{FF2B5EF4-FFF2-40B4-BE49-F238E27FC236}">
                <a16:creationId xmlns:a16="http://schemas.microsoft.com/office/drawing/2014/main" id="{1E558434-CAE6-1D82-40FD-B480405BEA10}"/>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11C785B4-D9B3-75F0-5A7D-BC146D9822E6}"/>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9D9C948-25FB-0955-4729-B4D1A9C75C8C}"/>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a:extLst>
              <a:ext uri="{FF2B5EF4-FFF2-40B4-BE49-F238E27FC236}">
                <a16:creationId xmlns:a16="http://schemas.microsoft.com/office/drawing/2014/main" id="{DEA15FC2-A507-96AA-57FA-B485552D9CB1}"/>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12" name="Subtitle">
            <a:extLst>
              <a:ext uri="{FF2B5EF4-FFF2-40B4-BE49-F238E27FC236}">
                <a16:creationId xmlns:a16="http://schemas.microsoft.com/office/drawing/2014/main" id="{E430CFF7-A0A6-838F-41A2-5D9198E76FA9}"/>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3" name="Subinfo">
            <a:extLst>
              <a:ext uri="{FF2B5EF4-FFF2-40B4-BE49-F238E27FC236}">
                <a16:creationId xmlns:a16="http://schemas.microsoft.com/office/drawing/2014/main" id="{BDE3E691-756E-F842-52DE-74E650DB4BA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D763EA49-8275-068A-8DC1-231AB7664436}"/>
              </a:ext>
            </a:extLst>
          </p:cNvPr>
          <p:cNvSpPr>
            <a:spLocks noGrp="1"/>
          </p:cNvSpPr>
          <p:nvPr>
            <p:ph type="body" sz="quarter" idx="26" hasCustomPrompt="1"/>
          </p:nvPr>
        </p:nvSpPr>
        <p:spPr>
          <a:xfrm>
            <a:off x="5731152"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40788300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ght square chart">
    <p:spTree>
      <p:nvGrpSpPr>
        <p:cNvPr id="1" name=""/>
        <p:cNvGrpSpPr/>
        <p:nvPr/>
      </p:nvGrpSpPr>
      <p:grpSpPr>
        <a:xfrm>
          <a:off x="0" y="0"/>
          <a:ext cx="0" cy="0"/>
          <a:chOff x="0" y="0"/>
          <a:chExt cx="0" cy="0"/>
        </a:xfrm>
      </p:grpSpPr>
      <p:sp>
        <p:nvSpPr>
          <p:cNvPr id="9" name="Chart">
            <a:extLst>
              <a:ext uri="{FF2B5EF4-FFF2-40B4-BE49-F238E27FC236}">
                <a16:creationId xmlns:a16="http://schemas.microsoft.com/office/drawing/2014/main" id="{C4CE3BB3-A56A-6C2D-45F0-3D1B9E7753A6}"/>
              </a:ext>
            </a:extLst>
          </p:cNvPr>
          <p:cNvSpPr>
            <a:spLocks noGrp="1" noChangeAspect="1"/>
          </p:cNvSpPr>
          <p:nvPr>
            <p:ph type="pic" sz="quarter" idx="15"/>
          </p:nvPr>
        </p:nvSpPr>
        <p:spPr>
          <a:xfrm>
            <a:off x="6794396" y="1587600"/>
            <a:ext cx="4788000" cy="4788000"/>
          </a:xfrm>
          <a:prstGeom prst="rect">
            <a:avLst/>
          </a:prstGeom>
        </p:spPr>
        <p:txBody>
          <a:bodyPr anchor="ctr"/>
          <a:lstStyle>
            <a:lvl1pPr marL="0" indent="0" algn="r">
              <a:buNone/>
              <a:defRPr/>
            </a:lvl1pPr>
          </a:lstStyle>
          <a:p>
            <a:endParaRPr lang="en-US" dirty="0"/>
          </a:p>
        </p:txBody>
      </p:sp>
      <p:sp>
        <p:nvSpPr>
          <p:cNvPr id="4" name="Slide number">
            <a:extLst>
              <a:ext uri="{FF2B5EF4-FFF2-40B4-BE49-F238E27FC236}">
                <a16:creationId xmlns:a16="http://schemas.microsoft.com/office/drawing/2014/main" id="{B92A7C3A-B200-3D1A-731B-C8C3F22A1CC8}"/>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BBC503F0-4452-B603-7334-D17E3940C2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3" name="Title_border">
            <a:extLst>
              <a:ext uri="{FF2B5EF4-FFF2-40B4-BE49-F238E27FC236}">
                <a16:creationId xmlns:a16="http://schemas.microsoft.com/office/drawing/2014/main" id="{12E81FC4-FCA9-5258-1073-A73D9F9844B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D364C5A2-4F76-8589-7C0E-ADFAD4D81C74}"/>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C31F1208-8723-4104-5883-02206D39D42E}"/>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28F38160-0C40-A865-2592-FC72329875B4}"/>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0F9643D2-A6B9-B09A-BEB9-E16F0B3EB2A2}"/>
              </a:ext>
            </a:extLst>
          </p:cNvPr>
          <p:cNvSpPr>
            <a:spLocks noGrp="1"/>
          </p:cNvSpPr>
          <p:nvPr>
            <p:ph type="body" sz="quarter" idx="26" hasCustomPrompt="1"/>
          </p:nvPr>
        </p:nvSpPr>
        <p:spPr>
          <a:xfrm>
            <a:off x="616227"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36923993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quare_legend">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09598" y="1587598"/>
            <a:ext cx="4399282" cy="3960000"/>
          </a:xfrm>
          <a:prstGeom prst="rect">
            <a:avLst/>
          </a:prstGeom>
        </p:spPr>
        <p:txBody>
          <a:bodyPr anchor="ctr"/>
          <a:lstStyle>
            <a:lvl1pPr marL="0" indent="0" algn="l">
              <a:buNone/>
              <a:defRPr/>
            </a:lvl1pPr>
          </a:lstStyle>
          <a:p>
            <a:endParaRPr lang="en-US"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599" y="5632600"/>
            <a:ext cx="5006009"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5271E593-C6EE-484D-2038-5A2884B4D00B}"/>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E03661FD-2DF9-92CE-5E84-0345A84DB1B5}"/>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8" name="Subtitle">
            <a:extLst>
              <a:ext uri="{FF2B5EF4-FFF2-40B4-BE49-F238E27FC236}">
                <a16:creationId xmlns:a16="http://schemas.microsoft.com/office/drawing/2014/main" id="{4ACF1A29-5CED-771A-465F-B86CC5B7026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9" name="Subinfo">
            <a:extLst>
              <a:ext uri="{FF2B5EF4-FFF2-40B4-BE49-F238E27FC236}">
                <a16:creationId xmlns:a16="http://schemas.microsoft.com/office/drawing/2014/main" id="{5DA10ED5-2384-CA2D-AF86-13318F38804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5" name="Insight">
            <a:extLst>
              <a:ext uri="{FF2B5EF4-FFF2-40B4-BE49-F238E27FC236}">
                <a16:creationId xmlns:a16="http://schemas.microsoft.com/office/drawing/2014/main" id="{18B6C84A-4D0E-19A3-C778-A998F5963087}"/>
              </a:ext>
            </a:extLst>
          </p:cNvPr>
          <p:cNvSpPr>
            <a:spLocks noGrp="1"/>
          </p:cNvSpPr>
          <p:nvPr>
            <p:ph type="body" sz="quarter" idx="26" hasCustomPrompt="1"/>
          </p:nvPr>
        </p:nvSpPr>
        <p:spPr>
          <a:xfrm>
            <a:off x="5721626" y="1587500"/>
            <a:ext cx="5856299"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18010385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quare_legend_rev">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565268" y="5632600"/>
            <a:ext cx="51334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6E5F5804-6DEB-8CFA-BAAA-7E490D824FD8}"/>
              </a:ext>
            </a:extLst>
          </p:cNvPr>
          <p:cNvCxnSpPr>
            <a:cxnSpLocks/>
          </p:cNvCxnSpPr>
          <p:nvPr userDrawn="1"/>
        </p:nvCxnSpPr>
        <p:spPr>
          <a:xfrm>
            <a:off x="734159" y="371475"/>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Subinfo">
            <a:extLst>
              <a:ext uri="{FF2B5EF4-FFF2-40B4-BE49-F238E27FC236}">
                <a16:creationId xmlns:a16="http://schemas.microsoft.com/office/drawing/2014/main" id="{BCCCFC2F-BAA7-646A-FF8C-83C5726E17E0}"/>
              </a:ext>
            </a:extLst>
          </p:cNvPr>
          <p:cNvSpPr txBox="1">
            <a:spLocks/>
          </p:cNvSpPr>
          <p:nvPr userDrawn="1"/>
        </p:nvSpPr>
        <p:spPr>
          <a:xfrm>
            <a:off x="885823" y="104098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2" name="Subtitle">
            <a:extLst>
              <a:ext uri="{FF2B5EF4-FFF2-40B4-BE49-F238E27FC236}">
                <a16:creationId xmlns:a16="http://schemas.microsoft.com/office/drawing/2014/main" id="{6B43A24D-1DA7-55F4-50BA-D1A0BF156C91}"/>
              </a:ext>
            </a:extLst>
          </p:cNvPr>
          <p:cNvSpPr txBox="1">
            <a:spLocks/>
          </p:cNvSpPr>
          <p:nvPr userDrawn="1"/>
        </p:nvSpPr>
        <p:spPr>
          <a:xfrm>
            <a:off x="885823" y="80155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3" name="Chart">
            <a:extLst>
              <a:ext uri="{FF2B5EF4-FFF2-40B4-BE49-F238E27FC236}">
                <a16:creationId xmlns:a16="http://schemas.microsoft.com/office/drawing/2014/main" id="{3CC560C7-B39A-3BF7-8F27-0E7ECEDEB628}"/>
              </a:ext>
            </a:extLst>
          </p:cNvPr>
          <p:cNvSpPr>
            <a:spLocks noGrp="1"/>
          </p:cNvSpPr>
          <p:nvPr>
            <p:ph type="pic" sz="quarter" idx="21"/>
          </p:nvPr>
        </p:nvSpPr>
        <p:spPr>
          <a:xfrm>
            <a:off x="6565268" y="1587598"/>
            <a:ext cx="4399282" cy="3960000"/>
          </a:xfrm>
          <a:prstGeom prst="rect">
            <a:avLst/>
          </a:prstGeom>
        </p:spPr>
        <p:txBody>
          <a:bodyPr anchor="ctr"/>
          <a:lstStyle>
            <a:lvl1pPr marL="0" indent="0" algn="l">
              <a:buNone/>
              <a:defRPr/>
            </a:lvl1pPr>
          </a:lstStyle>
          <a:p>
            <a:endParaRPr lang="en-US" dirty="0"/>
          </a:p>
        </p:txBody>
      </p:sp>
      <p:sp>
        <p:nvSpPr>
          <p:cNvPr id="5" name="Title">
            <a:extLst>
              <a:ext uri="{FF2B5EF4-FFF2-40B4-BE49-F238E27FC236}">
                <a16:creationId xmlns:a16="http://schemas.microsoft.com/office/drawing/2014/main" id="{E73AD24E-2450-B6FF-F001-9573F5F868FD}"/>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A72D4E6C-7BFB-0BDC-6F48-C0F9C631B0A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7" name="Subinfo">
            <a:extLst>
              <a:ext uri="{FF2B5EF4-FFF2-40B4-BE49-F238E27FC236}">
                <a16:creationId xmlns:a16="http://schemas.microsoft.com/office/drawing/2014/main" id="{3C2137C7-466F-56AE-9B07-4937D21653F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9" name="Insight">
            <a:extLst>
              <a:ext uri="{FF2B5EF4-FFF2-40B4-BE49-F238E27FC236}">
                <a16:creationId xmlns:a16="http://schemas.microsoft.com/office/drawing/2014/main" id="{2E5899CC-60A6-AB70-F859-F38468AF3C75}"/>
              </a:ext>
            </a:extLst>
          </p:cNvPr>
          <p:cNvSpPr>
            <a:spLocks noGrp="1"/>
          </p:cNvSpPr>
          <p:nvPr>
            <p:ph type="body" sz="quarter" idx="26" hasCustomPrompt="1"/>
          </p:nvPr>
        </p:nvSpPr>
        <p:spPr>
          <a:xfrm>
            <a:off x="616227" y="1587500"/>
            <a:ext cx="529879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334543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59399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7" y="1587598"/>
            <a:ext cx="5939993" cy="396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6683652" y="1587500"/>
            <a:ext cx="491524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8934340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xtra_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6479996"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6480000" cy="396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7233920" y="1587500"/>
            <a:ext cx="436497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5404801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xtra_wide">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7776000" cy="432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8503920" y="1587500"/>
            <a:ext cx="3094978" cy="4320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34012705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ide_no_legen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6DD37DC-C778-5F44-8791-5097604270AD}"/>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7966D999-5659-EA54-F09A-787277C6004A}"/>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12" name="Title_border">
            <a:extLst>
              <a:ext uri="{FF2B5EF4-FFF2-40B4-BE49-F238E27FC236}">
                <a16:creationId xmlns:a16="http://schemas.microsoft.com/office/drawing/2014/main" id="{20DA9FAB-0251-D2A6-76C3-62BA3BCE86F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Chart">
            <a:extLst>
              <a:ext uri="{FF2B5EF4-FFF2-40B4-BE49-F238E27FC236}">
                <a16:creationId xmlns:a16="http://schemas.microsoft.com/office/drawing/2014/main" id="{7B6A72B2-7A98-D9FF-117B-7B857A01D6B8}"/>
              </a:ext>
            </a:extLst>
          </p:cNvPr>
          <p:cNvSpPr>
            <a:spLocks noGrp="1" noChangeAspect="1"/>
          </p:cNvSpPr>
          <p:nvPr>
            <p:ph type="pic" sz="quarter" idx="22"/>
          </p:nvPr>
        </p:nvSpPr>
        <p:spPr>
          <a:xfrm>
            <a:off x="4562383" y="1587600"/>
            <a:ext cx="7020013" cy="4680000"/>
          </a:xfrm>
          <a:prstGeom prst="rect">
            <a:avLst/>
          </a:prstGeom>
        </p:spPr>
        <p:txBody>
          <a:bodyPr anchor="ctr"/>
          <a:lstStyle>
            <a:lvl1pPr marL="0" indent="0" algn="r">
              <a:buNone/>
              <a:defRPr/>
            </a:lvl1pPr>
          </a:lstStyle>
          <a:p>
            <a:endParaRPr lang="en-US" dirty="0"/>
          </a:p>
        </p:txBody>
      </p:sp>
      <p:sp>
        <p:nvSpPr>
          <p:cNvPr id="7" name="Title">
            <a:extLst>
              <a:ext uri="{FF2B5EF4-FFF2-40B4-BE49-F238E27FC236}">
                <a16:creationId xmlns:a16="http://schemas.microsoft.com/office/drawing/2014/main" id="{2E50B7DC-BC6C-B6A6-E11D-DE509F1C09C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1B67271D-C892-1531-4AB7-5450402B6F15}"/>
              </a:ext>
            </a:extLst>
          </p:cNvPr>
          <p:cNvSpPr>
            <a:spLocks noGrp="1"/>
          </p:cNvSpPr>
          <p:nvPr>
            <p:ph type="body" sz="quarter" idx="24" hasCustomPrompt="1"/>
          </p:nvPr>
        </p:nvSpPr>
        <p:spPr>
          <a:xfrm>
            <a:off x="786435" y="801688"/>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0" name="Subinfo">
            <a:extLst>
              <a:ext uri="{FF2B5EF4-FFF2-40B4-BE49-F238E27FC236}">
                <a16:creationId xmlns:a16="http://schemas.microsoft.com/office/drawing/2014/main" id="{73DB6738-D309-A6B8-7733-2840C0ABEB30}"/>
              </a:ext>
            </a:extLst>
          </p:cNvPr>
          <p:cNvSpPr>
            <a:spLocks noGrp="1"/>
          </p:cNvSpPr>
          <p:nvPr>
            <p:ph type="body" sz="quarter" idx="25" hasCustomPrompt="1"/>
          </p:nvPr>
        </p:nvSpPr>
        <p:spPr>
          <a:xfrm>
            <a:off x="786435" y="1053353"/>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1" name="Insight">
            <a:extLst>
              <a:ext uri="{FF2B5EF4-FFF2-40B4-BE49-F238E27FC236}">
                <a16:creationId xmlns:a16="http://schemas.microsoft.com/office/drawing/2014/main" id="{41F155D5-2484-0FA2-F2BD-DAD089743810}"/>
              </a:ext>
            </a:extLst>
          </p:cNvPr>
          <p:cNvSpPr>
            <a:spLocks noGrp="1"/>
          </p:cNvSpPr>
          <p:nvPr>
            <p:ph type="body" sz="quarter" idx="26" hasCustomPrompt="1"/>
          </p:nvPr>
        </p:nvSpPr>
        <p:spPr>
          <a:xfrm>
            <a:off x="616227" y="1587500"/>
            <a:ext cx="368626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183153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7715-3D28-49B7-8D14-7DC1F9D1B782}"/>
              </a:ext>
            </a:extLst>
          </p:cNvPr>
          <p:cNvSpPr>
            <a:spLocks noGrp="1"/>
          </p:cNvSpPr>
          <p:nvPr>
            <p:ph type="title"/>
          </p:nvPr>
        </p:nvSpPr>
        <p:spPr>
          <a:xfrm>
            <a:off x="2042098" y="2766218"/>
            <a:ext cx="8107804" cy="1325563"/>
          </a:xfrm>
          <a:prstGeom prst="rect">
            <a:avLst/>
          </a:prstGeom>
        </p:spPr>
        <p:txBody>
          <a:bodyPr vert="horz" lIns="0" tIns="0" rIns="0" bIns="0" rtlCol="0" anchor="ctr">
            <a:normAutofit/>
          </a:bodyPr>
          <a:lstStyle/>
          <a:p>
            <a:r>
              <a:rPr lang="en-US" dirty="0"/>
              <a:t>Click to edit Master title style</a:t>
            </a:r>
            <a:endParaRPr lang="en-ID" dirty="0"/>
          </a:p>
        </p:txBody>
      </p:sp>
      <p:sp>
        <p:nvSpPr>
          <p:cNvPr id="6" name="Slide Number Placeholder 5">
            <a:extLst>
              <a:ext uri="{FF2B5EF4-FFF2-40B4-BE49-F238E27FC236}">
                <a16:creationId xmlns:a16="http://schemas.microsoft.com/office/drawing/2014/main" id="{31137AD3-D0B8-DCB2-06AB-0809BA9C8BFF}"/>
              </a:ext>
            </a:extLst>
          </p:cNvPr>
          <p:cNvSpPr>
            <a:spLocks noGrp="1"/>
          </p:cNvSpPr>
          <p:nvPr>
            <p:ph type="sldNum" sz="quarter" idx="4"/>
          </p:nvPr>
        </p:nvSpPr>
        <p:spPr>
          <a:xfrm>
            <a:off x="-2313841"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1B7D-E39A-7743-BFBF-92692911CED3}" type="slidenum">
              <a:rPr lang="en-US" smtClean="0"/>
              <a:t>‹#›</a:t>
            </a:fld>
            <a:endParaRPr lang="en-US"/>
          </a:p>
        </p:txBody>
      </p:sp>
    </p:spTree>
    <p:extLst>
      <p:ext uri="{BB962C8B-B14F-4D97-AF65-F5344CB8AC3E}">
        <p14:creationId xmlns:p14="http://schemas.microsoft.com/office/powerpoint/2010/main" val="3231445539"/>
      </p:ext>
    </p:extLst>
  </p:cSld>
  <p:clrMap bg1="lt1" tx1="dk1" bg2="lt2" tx2="dk2" accent1="accent1" accent2="accent2" accent3="accent3" accent4="accent4" accent5="accent5" accent6="accent6" hlink="hlink" folHlink="folHlink"/>
  <p:sldLayoutIdLst>
    <p:sldLayoutId id="2147483670" r:id="rId1"/>
    <p:sldLayoutId id="2147483667" r:id="rId2"/>
    <p:sldLayoutId id="2147483669" r:id="rId3"/>
    <p:sldLayoutId id="2147483673" r:id="rId4"/>
    <p:sldLayoutId id="2147483675" r:id="rId5"/>
    <p:sldLayoutId id="2147483674" r:id="rId6"/>
    <p:sldLayoutId id="2147483676" r:id="rId7"/>
    <p:sldLayoutId id="2147483677" r:id="rId8"/>
    <p:sldLayoutId id="2147483668" r:id="rId9"/>
    <p:sldLayoutId id="2147483664" r:id="rId10"/>
    <p:sldLayoutId id="2147483671" r:id="rId11"/>
    <p:sldLayoutId id="2147483665" r:id="rId12"/>
  </p:sldLayoutIdLst>
  <p:hf hdr="0" dt="0"/>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05922" y="2103437"/>
            <a:ext cx="7580156" cy="1325563"/>
          </a:xfrm>
        </p:spPr>
        <p:txBody>
          <a:bodyPr/>
          <a:lstStyle/>
          <a:p>
            <a:r>
              <a:rPr dirty="0">
                <a:solidFill>
                  <a:schemeClr val="tx1">
                    <a:lumMod val="75000"/>
                    <a:lumOff val="25000"/>
                  </a:schemeClr>
                </a:solidFill>
                <a:latin typeface="Rockwell Extra Bold" panose="02060903040505020403" pitchFamily="18" charset="0"/>
              </a:rPr>
              <a:t>ICC Men</a:t>
            </a:r>
            <a:r>
              <a:rPr lang="en-US" dirty="0">
                <a:solidFill>
                  <a:schemeClr val="tx1">
                    <a:lumMod val="75000"/>
                    <a:lumOff val="25000"/>
                  </a:schemeClr>
                </a:solidFill>
                <a:latin typeface="Rockwell Extra Bold" panose="02060903040505020403" pitchFamily="18" charset="0"/>
              </a:rPr>
              <a:t>'</a:t>
            </a:r>
            <a:r>
              <a:rPr dirty="0">
                <a:solidFill>
                  <a:schemeClr val="tx1">
                    <a:lumMod val="75000"/>
                    <a:lumOff val="25000"/>
                  </a:schemeClr>
                </a:solidFill>
                <a:latin typeface="Rockwell Extra Bold" panose="02060903040505020403" pitchFamily="18" charset="0"/>
              </a:rPr>
              <a:t>s T20 World</a:t>
            </a:r>
            <a:r>
              <a:rPr lang="en-US" dirty="0">
                <a:solidFill>
                  <a:schemeClr val="tx1">
                    <a:lumMod val="75000"/>
                    <a:lumOff val="25000"/>
                  </a:schemeClr>
                </a:solidFill>
                <a:latin typeface="Rockwell Extra Bold" panose="02060903040505020403" pitchFamily="18" charset="0"/>
              </a:rPr>
              <a:t> C</a:t>
            </a:r>
            <a:r>
              <a:rPr dirty="0">
                <a:solidFill>
                  <a:schemeClr val="tx1">
                    <a:lumMod val="75000"/>
                    <a:lumOff val="25000"/>
                  </a:schemeClr>
                </a:solidFill>
                <a:latin typeface="Rockwell Extra Bold" panose="02060903040505020403" pitchFamily="18" charset="0"/>
              </a:rPr>
              <a:t>up</a:t>
            </a:r>
            <a:r>
              <a:rPr lang="en-US" dirty="0">
                <a:solidFill>
                  <a:schemeClr val="tx1">
                    <a:lumMod val="75000"/>
                    <a:lumOff val="25000"/>
                  </a:schemeClr>
                </a:solidFill>
                <a:latin typeface="Rockwell Extra Bold" panose="02060903040505020403" pitchFamily="18" charset="0"/>
              </a:rPr>
              <a:t> 2024 – Dataset Analysis</a:t>
            </a:r>
            <a:endParaRPr dirty="0">
              <a:solidFill>
                <a:schemeClr val="tx1">
                  <a:lumMod val="75000"/>
                  <a:lumOff val="25000"/>
                </a:schemeClr>
              </a:solidFill>
              <a:latin typeface="Rockwell Extra Bold" panose="02060903040505020403" pitchFamily="18" charset="0"/>
            </a:endParaRPr>
          </a:p>
        </p:txBody>
      </p:sp>
      <p:sp>
        <p:nvSpPr>
          <p:cNvPr id="3" name="Text Placeholder 2"/>
          <p:cNvSpPr>
            <a:spLocks noGrp="1"/>
          </p:cNvSpPr>
          <p:nvPr>
            <p:ph type="body" sz="quarter" idx="13"/>
          </p:nvPr>
        </p:nvSpPr>
        <p:spPr>
          <a:xfrm>
            <a:off x="8937171" y="5586846"/>
            <a:ext cx="3093393" cy="476498"/>
          </a:xfrm>
        </p:spPr>
        <p:txBody>
          <a:bodyPr/>
          <a:lstStyle/>
          <a:p>
            <a:r>
              <a:rPr lang="en-US" dirty="0"/>
              <a:t>KARTHIGAYAN R.P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5.emf"/>
          <p:cNvPicPr>
            <a:picLocks noGrp="1" noChangeAspect="1"/>
          </p:cNvPicPr>
          <p:nvPr>
            <p:ph type="pic" sz="quarter" idx="22"/>
          </p:nvPr>
        </p:nvPicPr>
        <p:blipFill>
          <a:blip r:embed="rId3"/>
          <a:srcRect/>
          <a:stretch>
            <a:fillRect/>
          </a:stretch>
        </p:blipFill>
        <p:spPr>
          <a:xfrm>
            <a:off x="4562383" y="1587600"/>
            <a:ext cx="5967000" cy="4680000"/>
          </a:xfrm>
        </p:spPr>
      </p:pic>
      <p:sp>
        <p:nvSpPr>
          <p:cNvPr id="3" name="Text Placeholder 2"/>
          <p:cNvSpPr>
            <a:spLocks noGrp="1"/>
          </p:cNvSpPr>
          <p:nvPr>
            <p:ph type="body" sz="quarter" idx="23"/>
          </p:nvPr>
        </p:nvSpPr>
        <p:spPr/>
        <p:txBody>
          <a:bodyPr/>
          <a:lstStyle/>
          <a:p>
            <a:endParaRPr/>
          </a:p>
          <a:p>
            <a:endParaRPr/>
          </a:p>
          <a:p>
            <a:r>
              <a:t>Pakistan Leads Best Bowler Rankings</a:t>
            </a:r>
          </a:p>
        </p:txBody>
      </p:sp>
      <p:sp>
        <p:nvSpPr>
          <p:cNvPr id="4" name="Text Placeholder 3"/>
          <p:cNvSpPr>
            <a:spLocks noGrp="1"/>
          </p:cNvSpPr>
          <p:nvPr>
            <p:ph type="body" sz="quarter" idx="24"/>
          </p:nvPr>
        </p:nvSpPr>
        <p:spPr/>
        <p:txBody>
          <a:bodyPr/>
          <a:lstStyle/>
          <a:p>
            <a:r>
              <a:t>Top 11 1st Teams averaged by Best Bowlers Figure(Wickets Taken)</a:t>
            </a:r>
          </a:p>
        </p:txBody>
      </p:sp>
      <p:sp>
        <p:nvSpPr>
          <p:cNvPr id="6" name="Text Placeholder 5"/>
          <p:cNvSpPr>
            <a:spLocks noGrp="1"/>
          </p:cNvSpPr>
          <p:nvPr>
            <p:ph type="body" sz="quarter" idx="26"/>
          </p:nvPr>
        </p:nvSpPr>
        <p:spPr/>
        <p:txBody>
          <a:bodyPr/>
          <a:lstStyle/>
          <a:p>
            <a:r>
              <a:t>Key takeaway: Pakistans cricket team has a strong bowling performance, which could be a key factor in their success.</a:t>
            </a:r>
          </a:p>
          <a:p>
            <a:r>
              <a:t>The average number of Wickets taken by the Best Bowlers in the Pakistan cricket team is much higher than the average number of Wickets taken by the Best Bowlers in the Papua New Guinea team and other teams. This means that the Pakistani bowlers are performing exceptionally well compared to other teams.</a:t>
            </a:r>
          </a:p>
          <a:p>
            <a:endParaRPr/>
          </a:p>
        </p:txBody>
      </p:sp>
      <p:sp>
        <p:nvSpPr>
          <p:cNvPr id="7" name="Slide Number Placeholder 6"/>
          <p:cNvSpPr>
            <a:spLocks noGrp="1"/>
          </p:cNvSpPr>
          <p:nvPr>
            <p:ph type="sldNum" sz="quarter" idx="17"/>
          </p:nvPr>
        </p:nvSpPr>
        <p:spPr/>
        <p:txBody>
          <a:bodyPr/>
          <a:lstStyle/>
          <a:p>
            <a:r>
              <a:t>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6.emf"/>
          <p:cNvPicPr>
            <a:picLocks noGrp="1" noChangeAspect="1"/>
          </p:cNvPicPr>
          <p:nvPr>
            <p:ph type="pic" sz="quarter" idx="22"/>
          </p:nvPr>
        </p:nvPicPr>
        <p:blipFill>
          <a:blip r:embed="rId3"/>
          <a:srcRect/>
          <a:stretch>
            <a:fillRect/>
          </a:stretch>
        </p:blipFill>
        <p:spPr>
          <a:xfrm>
            <a:off x="4562383" y="1587600"/>
            <a:ext cx="6037200" cy="4680000"/>
          </a:xfrm>
        </p:spPr>
      </p:pic>
      <p:sp>
        <p:nvSpPr>
          <p:cNvPr id="3" name="Text Placeholder 2"/>
          <p:cNvSpPr>
            <a:spLocks noGrp="1"/>
          </p:cNvSpPr>
          <p:nvPr>
            <p:ph type="body" sz="quarter" idx="23"/>
          </p:nvPr>
        </p:nvSpPr>
        <p:spPr/>
        <p:txBody>
          <a:bodyPr/>
          <a:lstStyle/>
          <a:p>
            <a:r>
              <a:t>The Winning Margin rankings are dominated by Akeal Hosein</a:t>
            </a:r>
          </a:p>
        </p:txBody>
      </p:sp>
      <p:sp>
        <p:nvSpPr>
          <p:cNvPr id="4" name="Text Placeholder 3"/>
          <p:cNvSpPr>
            <a:spLocks noGrp="1"/>
          </p:cNvSpPr>
          <p:nvPr>
            <p:ph type="body" sz="quarter" idx="24"/>
          </p:nvPr>
        </p:nvSpPr>
        <p:spPr/>
        <p:txBody>
          <a:bodyPr/>
          <a:lstStyle/>
          <a:p>
            <a:r>
              <a:t>Top 19 Player Of The Matches averaged by Winning Margins</a:t>
            </a:r>
          </a:p>
        </p:txBody>
      </p:sp>
      <p:sp>
        <p:nvSpPr>
          <p:cNvPr id="6" name="Text Placeholder 5"/>
          <p:cNvSpPr>
            <a:spLocks noGrp="1"/>
          </p:cNvSpPr>
          <p:nvPr>
            <p:ph type="body" sz="quarter" idx="26"/>
          </p:nvPr>
        </p:nvSpPr>
        <p:spPr/>
        <p:txBody>
          <a:bodyPr/>
          <a:lstStyle/>
          <a:p>
            <a:r>
              <a:t>Key takeaway: Akeal Hoseins performance seems to have a significant impact on his teams victories, so it might be worth paying attention to his contributions in future matches.</a:t>
            </a:r>
          </a:p>
          <a:p>
            <a:r>
              <a:t>Akeal Hosein has the highest average Winning Margin when he is named the Player Of The Match. This means that when Akeal Hosein performs well, his team wins by a large margin compared to other players like Nicholas Pooran.</a:t>
            </a:r>
          </a:p>
          <a:p>
            <a:endParaRPr/>
          </a:p>
        </p:txBody>
      </p:sp>
      <p:sp>
        <p:nvSpPr>
          <p:cNvPr id="7" name="Slide Number Placeholder 6"/>
          <p:cNvSpPr>
            <a:spLocks noGrp="1"/>
          </p:cNvSpPr>
          <p:nvPr>
            <p:ph type="sldNum" sz="quarter" idx="17"/>
          </p:nvPr>
        </p:nvSpPr>
        <p:spPr/>
        <p:txBody>
          <a:bodyPr/>
          <a:lstStyle/>
          <a:p>
            <a:r>
              <a:t>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7.emf"/>
          <p:cNvPicPr>
            <a:picLocks noGrp="1" noChangeAspect="1"/>
          </p:cNvPicPr>
          <p:nvPr>
            <p:ph type="pic" sz="quarter" idx="22"/>
          </p:nvPr>
        </p:nvPicPr>
        <p:blipFill>
          <a:blip r:embed="rId3"/>
          <a:srcRect/>
          <a:stretch>
            <a:fillRect/>
          </a:stretch>
        </p:blipFill>
        <p:spPr>
          <a:xfrm>
            <a:off x="4562383" y="1587600"/>
            <a:ext cx="5967000" cy="4680000"/>
          </a:xfrm>
        </p:spPr>
      </p:pic>
      <p:sp>
        <p:nvSpPr>
          <p:cNvPr id="3" name="Text Placeholder 2"/>
          <p:cNvSpPr>
            <a:spLocks noGrp="1"/>
          </p:cNvSpPr>
          <p:nvPr>
            <p:ph type="body" sz="quarter" idx="23"/>
          </p:nvPr>
        </p:nvSpPr>
        <p:spPr/>
        <p:txBody>
          <a:bodyPr/>
          <a:lstStyle/>
          <a:p>
            <a:r>
              <a:t>The Best Bowler Figure(Wickets Taken) rankings are dominated by Monank Patel</a:t>
            </a:r>
          </a:p>
        </p:txBody>
      </p:sp>
      <p:sp>
        <p:nvSpPr>
          <p:cNvPr id="4" name="Text Placeholder 3"/>
          <p:cNvSpPr>
            <a:spLocks noGrp="1"/>
          </p:cNvSpPr>
          <p:nvPr>
            <p:ph type="body" sz="quarter" idx="24"/>
          </p:nvPr>
        </p:nvSpPr>
        <p:spPr/>
        <p:txBody>
          <a:bodyPr/>
          <a:lstStyle/>
          <a:p>
            <a:r>
              <a:t>Top 8 Top Scorers averaged by Best Bowlers Figure(Wickets Taken)</a:t>
            </a:r>
          </a:p>
        </p:txBody>
      </p:sp>
      <p:sp>
        <p:nvSpPr>
          <p:cNvPr id="6" name="Text Placeholder 5"/>
          <p:cNvSpPr>
            <a:spLocks noGrp="1"/>
          </p:cNvSpPr>
          <p:nvPr>
            <p:ph type="body" sz="quarter" idx="26"/>
          </p:nvPr>
        </p:nvSpPr>
        <p:spPr/>
        <p:txBody>
          <a:bodyPr/>
          <a:lstStyle/>
          <a:p>
            <a:r>
              <a:t>Monank Patel is the Best Bowler because he has taken the most Wickets, way more than Riazat Ali Shah and others. This means he is really good at getting players out. If you want to win, you should have Monank Patel on your team.</a:t>
            </a:r>
          </a:p>
          <a:p>
            <a:endParaRPr/>
          </a:p>
        </p:txBody>
      </p:sp>
      <p:sp>
        <p:nvSpPr>
          <p:cNvPr id="7" name="Slide Number Placeholder 6"/>
          <p:cNvSpPr>
            <a:spLocks noGrp="1"/>
          </p:cNvSpPr>
          <p:nvPr>
            <p:ph type="sldNum" sz="quarter" idx="17"/>
          </p:nvPr>
        </p:nvSpPr>
        <p:spPr/>
        <p:txBody>
          <a:bodyPr/>
          <a:lstStyle/>
          <a:p>
            <a:r>
              <a:t>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8.emf"/>
          <p:cNvPicPr>
            <a:picLocks noGrp="1" noChangeAspect="1"/>
          </p:cNvPicPr>
          <p:nvPr>
            <p:ph type="pic" sz="quarter" idx="22"/>
          </p:nvPr>
        </p:nvPicPr>
        <p:blipFill>
          <a:blip r:embed="rId3"/>
          <a:srcRect/>
          <a:stretch>
            <a:fillRect/>
          </a:stretch>
        </p:blipFill>
        <p:spPr>
          <a:xfrm>
            <a:off x="4562383" y="1587600"/>
            <a:ext cx="5967000" cy="4680000"/>
          </a:xfrm>
        </p:spPr>
      </p:pic>
      <p:sp>
        <p:nvSpPr>
          <p:cNvPr id="3" name="Text Placeholder 2"/>
          <p:cNvSpPr>
            <a:spLocks noGrp="1"/>
          </p:cNvSpPr>
          <p:nvPr>
            <p:ph type="body" sz="quarter" idx="23"/>
          </p:nvPr>
        </p:nvSpPr>
        <p:spPr/>
        <p:txBody>
          <a:bodyPr/>
          <a:lstStyle/>
          <a:p>
            <a:endParaRPr/>
          </a:p>
          <a:p>
            <a:endParaRPr/>
          </a:p>
          <a:p>
            <a:r>
              <a:t>Nosthush Kenjige Leads Best Bowler Wickets</a:t>
            </a:r>
          </a:p>
        </p:txBody>
      </p:sp>
      <p:sp>
        <p:nvSpPr>
          <p:cNvPr id="4" name="Text Placeholder 3"/>
          <p:cNvSpPr>
            <a:spLocks noGrp="1"/>
          </p:cNvSpPr>
          <p:nvPr>
            <p:ph type="body" sz="quarter" idx="24"/>
          </p:nvPr>
        </p:nvSpPr>
        <p:spPr/>
        <p:txBody>
          <a:bodyPr/>
          <a:lstStyle/>
          <a:p>
            <a:r>
              <a:t>Top 7 Best Bowlers averaged by Best Bowlers Figure(Wickets Taken)</a:t>
            </a:r>
          </a:p>
        </p:txBody>
      </p:sp>
      <p:sp>
        <p:nvSpPr>
          <p:cNvPr id="6" name="Text Placeholder 5"/>
          <p:cNvSpPr>
            <a:spLocks noGrp="1"/>
          </p:cNvSpPr>
          <p:nvPr>
            <p:ph type="body" sz="quarter" idx="26"/>
          </p:nvPr>
        </p:nvSpPr>
        <p:spPr/>
        <p:txBody>
          <a:bodyPr/>
          <a:lstStyle/>
          <a:p>
            <a:r>
              <a:t>Nosthush Kenjige is the Best Bowler because he has taken the most Wickets compared to other bowlers like Alpesh Ramjani. This means he is really good at getting players out. Maybe we should study his techniques to improve our own bowling skills.</a:t>
            </a:r>
          </a:p>
          <a:p>
            <a:endParaRPr/>
          </a:p>
        </p:txBody>
      </p:sp>
      <p:sp>
        <p:nvSpPr>
          <p:cNvPr id="7" name="Slide Number Placeholder 6"/>
          <p:cNvSpPr>
            <a:spLocks noGrp="1"/>
          </p:cNvSpPr>
          <p:nvPr>
            <p:ph type="sldNum" sz="quarter" idx="17"/>
          </p:nvPr>
        </p:nvSpPr>
        <p:spPr/>
        <p:txBody>
          <a:bodyPr/>
          <a:lstStyle/>
          <a:p>
            <a:r>
              <a:t>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9.emf"/>
          <p:cNvPicPr>
            <a:picLocks noGrp="1" noChangeAspect="1"/>
          </p:cNvPicPr>
          <p:nvPr>
            <p:ph type="pic" sz="quarter" idx="22"/>
          </p:nvPr>
        </p:nvPicPr>
        <p:blipFill>
          <a:blip r:embed="rId3"/>
          <a:srcRect/>
          <a:stretch>
            <a:fillRect/>
          </a:stretch>
        </p:blipFill>
        <p:spPr>
          <a:xfrm>
            <a:off x="4562383" y="1587600"/>
            <a:ext cx="5967000" cy="4680000"/>
          </a:xfrm>
        </p:spPr>
      </p:pic>
      <p:sp>
        <p:nvSpPr>
          <p:cNvPr id="3" name="Text Placeholder 2"/>
          <p:cNvSpPr>
            <a:spLocks noGrp="1"/>
          </p:cNvSpPr>
          <p:nvPr>
            <p:ph type="body" sz="quarter" idx="23"/>
          </p:nvPr>
        </p:nvSpPr>
        <p:spPr/>
        <p:txBody>
          <a:bodyPr/>
          <a:lstStyle/>
          <a:p>
            <a:r>
              <a:t>The Best Bowler Figure(Wickets Taken) rankings are dominated by Monank Patel</a:t>
            </a:r>
          </a:p>
        </p:txBody>
      </p:sp>
      <p:sp>
        <p:nvSpPr>
          <p:cNvPr id="4" name="Text Placeholder 3"/>
          <p:cNvSpPr>
            <a:spLocks noGrp="1"/>
          </p:cNvSpPr>
          <p:nvPr>
            <p:ph type="body" sz="quarter" idx="24"/>
          </p:nvPr>
        </p:nvSpPr>
        <p:spPr/>
        <p:txBody>
          <a:bodyPr/>
          <a:lstStyle/>
          <a:p>
            <a:r>
              <a:t>Top 7 Player Of The Matches averaged by Best Bowlers Figure(Wickets Taken)</a:t>
            </a:r>
          </a:p>
        </p:txBody>
      </p:sp>
      <p:sp>
        <p:nvSpPr>
          <p:cNvPr id="6" name="Text Placeholder 5"/>
          <p:cNvSpPr>
            <a:spLocks noGrp="1"/>
          </p:cNvSpPr>
          <p:nvPr>
            <p:ph type="body" sz="quarter" idx="26"/>
          </p:nvPr>
        </p:nvSpPr>
        <p:spPr/>
        <p:txBody>
          <a:bodyPr/>
          <a:lstStyle/>
          <a:p>
            <a:r>
              <a:t>FInsight speculation_x000C_ Monank Patel';s superior performance in taking wickets could be attributed to his extraordinary bowling skills, favorable pitch conditions, or his ability to exploit the weaknesses of the opposing team';s batsmen. A detailed analysis of his performance, match conditions and the strength of the opponent team could provide further insights.</a:t>
            </a:r>
          </a:p>
          <a:p>
            <a:endParaRPr/>
          </a:p>
          <a:p>
            <a:endParaRPr/>
          </a:p>
        </p:txBody>
      </p:sp>
      <p:sp>
        <p:nvSpPr>
          <p:cNvPr id="7" name="Slide Number Placeholder 6"/>
          <p:cNvSpPr>
            <a:spLocks noGrp="1"/>
          </p:cNvSpPr>
          <p:nvPr>
            <p:ph type="sldNum" sz="quarter" idx="17"/>
          </p:nvPr>
        </p:nvSpPr>
        <p:spPr/>
        <p:txBody>
          <a:bodyPr/>
          <a:lstStyle/>
          <a:p>
            <a:r>
              <a:t>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t>Monank Patel has the highest average number of Wickets taken among all the players who have been awarded the Player Of The Match title. This means he has performed much better in taking Wickets compared to Riazat Ali Shah and other players. This suggests that Monank Patel is a standout performer when it comes to taking Wickets in cricket matches.</a:t>
            </a:r>
          </a:p>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0.emf"/>
          <p:cNvPicPr>
            <a:picLocks noGrp="1" noChangeAspect="1"/>
          </p:cNvPicPr>
          <p:nvPr>
            <p:ph type="pic" sz="quarter" idx="15"/>
          </p:nvPr>
        </p:nvPicPr>
        <p:blipFill>
          <a:blip r:embed="rId3"/>
          <a:srcRect/>
          <a:stretch>
            <a:fillRect/>
          </a:stretch>
        </p:blipFill>
        <p:spPr>
          <a:xfrm>
            <a:off x="609596" y="1588368"/>
            <a:ext cx="3471300" cy="4788000"/>
          </a:xfrm>
        </p:spPr>
      </p:pic>
      <p:sp>
        <p:nvSpPr>
          <p:cNvPr id="3" name="Text Placeholder 2"/>
          <p:cNvSpPr>
            <a:spLocks noGrp="1"/>
          </p:cNvSpPr>
          <p:nvPr>
            <p:ph type="body" sz="quarter" idx="23"/>
          </p:nvPr>
        </p:nvSpPr>
        <p:spPr/>
        <p:txBody>
          <a:bodyPr/>
          <a:lstStyle/>
          <a:p>
            <a:endParaRPr/>
          </a:p>
          <a:p>
            <a:endParaRPr/>
          </a:p>
          <a:p>
            <a:r>
              <a:t>Significant Impact of Won by Categories on Winning Margins</a:t>
            </a:r>
          </a:p>
        </p:txBody>
      </p:sp>
      <p:sp>
        <p:nvSpPr>
          <p:cNvPr id="4" name="Text Placeholder 3"/>
          <p:cNvSpPr>
            <a:spLocks noGrp="1"/>
          </p:cNvSpPr>
          <p:nvPr>
            <p:ph type="body" sz="quarter" idx="24"/>
          </p:nvPr>
        </p:nvSpPr>
        <p:spPr/>
        <p:txBody>
          <a:bodyPr/>
          <a:lstStyle/>
          <a:p>
            <a:r>
              <a:t>Average Winning Margins</a:t>
            </a:r>
          </a:p>
        </p:txBody>
      </p:sp>
      <p:sp>
        <p:nvSpPr>
          <p:cNvPr id="6" name="Text Placeholder 5"/>
          <p:cNvSpPr>
            <a:spLocks noGrp="1"/>
          </p:cNvSpPr>
          <p:nvPr>
            <p:ph type="body" sz="quarter" idx="26"/>
          </p:nvPr>
        </p:nvSpPr>
        <p:spPr/>
        <p:txBody>
          <a:bodyPr/>
          <a:lstStyle/>
          <a:p>
            <a:r>
              <a:t>Key takeaway: Teams winning by scoring more Runs tend to have higher Winning Margins, while teams winning by taking all the opponents Wickets tend to have lower Winning Margins.</a:t>
            </a:r>
          </a:p>
          <a:p>
            <a:r>
              <a:t>The differences in Winning Margins for the different ways of winning are very likely not just by chance, but are probably real. This is because the results are supported by a good amount of data.</a:t>
            </a:r>
          </a:p>
          <a:p>
            <a:r>
              <a:t>Some ways of winning have a noticeable effect on Winning Margins. When a team wins by taking all the opponents Wickets, the margin is much lower than the average of 22.9. But when a team wins by scoring more Runs, the margin is much higher than the average.</a:t>
            </a:r>
          </a:p>
          <a:p>
            <a:endParaRPr/>
          </a:p>
        </p:txBody>
      </p:sp>
      <p:sp>
        <p:nvSpPr>
          <p:cNvPr id="7" name="Slide Number Placeholder 6"/>
          <p:cNvSpPr>
            <a:spLocks noGrp="1"/>
          </p:cNvSpPr>
          <p:nvPr>
            <p:ph type="sldNum" sz="quarter" idx="17"/>
          </p:nvPr>
        </p:nvSpPr>
        <p:spPr/>
        <p:txBody>
          <a:bodyPr/>
          <a:lstStyle/>
          <a:p>
            <a:r>
              <a:t>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Placeholder 1"/>
          <p:cNvGraphicFramePr>
            <a:graphicFrameLocks noGrp="1"/>
          </p:cNvGraphicFramePr>
          <p:nvPr>
            <p:ph type="tbl" sz="quarter" idx="19"/>
          </p:nvPr>
        </p:nvGraphicFramePr>
        <p:xfrm>
          <a:off x="609600" y="5642724"/>
          <a:ext cx="3860800" cy="182880"/>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524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91440">
                <a:tc>
                  <a:txBody>
                    <a:bodyPr/>
                    <a:lstStyle/>
                    <a:p>
                      <a:pPr>
                        <a:defRPr sz="1200">
                          <a:solidFill>
                            <a:srgbClr val="BACFEB"/>
                          </a:solidFill>
                        </a:defRPr>
                      </a:pPr>
                      <a:r>
                        <a:t>■</a:t>
                      </a:r>
                    </a:p>
                  </a:txBody>
                  <a:tcPr marR="0" marT="0" marB="0"/>
                </a:tc>
                <a:tc>
                  <a:txBody>
                    <a:bodyPr/>
                    <a:lstStyle/>
                    <a:p>
                      <a:pPr>
                        <a:defRPr sz="1200">
                          <a:solidFill>
                            <a:srgbClr val="3E4348"/>
                          </a:solidFill>
                          <a:latin typeface="Roboto Light"/>
                        </a:defRPr>
                      </a:pPr>
                      <a:r>
                        <a:t>   Runs</a:t>
                      </a:r>
                    </a:p>
                  </a:txBody>
                  <a:tcPr marR="0" marT="0" marB="0"/>
                </a:tc>
                <a:tc>
                  <a:txBody>
                    <a:bodyPr/>
                    <a:lstStyle/>
                    <a:p>
                      <a:pPr>
                        <a:defRPr sz="1200">
                          <a:solidFill>
                            <a:srgbClr val="2690D9"/>
                          </a:solidFill>
                        </a:defRPr>
                      </a:pPr>
                      <a:r>
                        <a:t>■</a:t>
                      </a:r>
                    </a:p>
                  </a:txBody>
                  <a:tcPr marR="0" marT="0" marB="0"/>
                </a:tc>
                <a:tc>
                  <a:txBody>
                    <a:bodyPr/>
                    <a:lstStyle/>
                    <a:p>
                      <a:pPr>
                        <a:defRPr sz="1200">
                          <a:solidFill>
                            <a:srgbClr val="3E4348"/>
                          </a:solidFill>
                          <a:latin typeface="Roboto Light"/>
                        </a:defRPr>
                      </a:pPr>
                      <a:r>
                        <a:t>   Wickets</a:t>
                      </a:r>
                    </a:p>
                  </a:txBody>
                  <a:tcPr marR="0" marT="0" marB="0"/>
                </a:tc>
                <a:extLst>
                  <a:ext uri="{0D108BD9-81ED-4DB2-BD59-A6C34878D82A}">
                    <a16:rowId xmlns:a16="http://schemas.microsoft.com/office/drawing/2014/main" val="10000"/>
                  </a:ext>
                </a:extLst>
              </a:tr>
            </a:tbl>
          </a:graphicData>
        </a:graphic>
      </p:graphicFrame>
      <p:pic>
        <p:nvPicPr>
          <p:cNvPr id="3" name="Picture Placeholder 2" descr="11.emf"/>
          <p:cNvPicPr>
            <a:picLocks noGrp="1" noChangeAspect="1"/>
          </p:cNvPicPr>
          <p:nvPr>
            <p:ph type="pic" sz="quarter" idx="21"/>
          </p:nvPr>
        </p:nvPicPr>
        <p:blipFill>
          <a:blip r:embed="rId3"/>
          <a:srcRect/>
          <a:stretch>
            <a:fillRect/>
          </a:stretch>
        </p:blipFill>
        <p:spPr>
          <a:xfrm>
            <a:off x="609597" y="1587598"/>
            <a:ext cx="4752000" cy="3960000"/>
          </a:xfrm>
        </p:spPr>
      </p:pic>
      <p:sp>
        <p:nvSpPr>
          <p:cNvPr id="4" name="Text Placeholder 3"/>
          <p:cNvSpPr>
            <a:spLocks noGrp="1"/>
          </p:cNvSpPr>
          <p:nvPr>
            <p:ph type="body" sz="quarter" idx="23"/>
          </p:nvPr>
        </p:nvSpPr>
        <p:spPr/>
        <p:txBody>
          <a:bodyPr/>
          <a:lstStyle/>
          <a:p>
            <a:endParaRPr/>
          </a:p>
          <a:p>
            <a:endParaRPr/>
          </a:p>
          <a:p>
            <a:r>
              <a:t>Impact of Fall of Wickets on Match Outcome</a:t>
            </a:r>
          </a:p>
        </p:txBody>
      </p:sp>
      <p:sp>
        <p:nvSpPr>
          <p:cNvPr id="5" name="Text Placeholder 4"/>
          <p:cNvSpPr>
            <a:spLocks noGrp="1"/>
          </p:cNvSpPr>
          <p:nvPr>
            <p:ph type="body" sz="quarter" idx="24"/>
          </p:nvPr>
        </p:nvSpPr>
        <p:spPr/>
        <p:txBody>
          <a:bodyPr/>
          <a:lstStyle/>
          <a:p>
            <a:r>
              <a:t>% Makeup of Won by</a:t>
            </a:r>
          </a:p>
        </p:txBody>
      </p:sp>
      <p:sp>
        <p:nvSpPr>
          <p:cNvPr id="7" name="Text Placeholder 6"/>
          <p:cNvSpPr>
            <a:spLocks noGrp="1"/>
          </p:cNvSpPr>
          <p:nvPr>
            <p:ph type="body" sz="quarter" idx="26"/>
          </p:nvPr>
        </p:nvSpPr>
        <p:spPr/>
        <p:txBody>
          <a:bodyPr/>
          <a:lstStyle/>
          <a:p>
            <a:r>
              <a:t>Key takeaway: The way the Wickets fall in the first innings of a cricket match can strongly influence the outcome of the game. Teams should pay attention to how they manage their Runs and Wickets based on the fall of Wickets to improve their chances of winning.</a:t>
            </a:r>
          </a:p>
          <a:p>
            <a:r>
              <a:t>Based on the data, its clear that how the Wickets fall in the first innings of a cricket match has a big impact on who wins the game. When we look at the different ways the first innings Wickets fall, we can see that there are ten main groups that stand out in terms of who wins.</a:t>
            </a:r>
          </a:p>
          <a:p>
            <a:r>
              <a:t>When we compare these groups to the overall average, we can see some interesting differences. For example, when 6 Wickets fall, the team that wins scores 100% of the Runs, which is much higher than the average of 51%. On the other hand, when 6 Wickets fall, the winning team takes 0% of the Wickets, which is much lower than the average of 49%.</a:t>
            </a:r>
          </a:p>
          <a:p>
            <a:endParaRPr/>
          </a:p>
        </p:txBody>
      </p:sp>
      <p:sp>
        <p:nvSpPr>
          <p:cNvPr id="8" name="Slide Number Placeholder 7"/>
          <p:cNvSpPr>
            <a:spLocks noGrp="1"/>
          </p:cNvSpPr>
          <p:nvPr>
            <p:ph type="sldNum" sz="quarter" idx="17"/>
          </p:nvPr>
        </p:nvSpPr>
        <p:spPr/>
        <p:txBody>
          <a:bodyPr/>
          <a:lstStyle/>
          <a:p>
            <a:r>
              <a:t>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Placeholder 1"/>
          <p:cNvGraphicFramePr>
            <a:graphicFrameLocks noGrp="1"/>
          </p:cNvGraphicFramePr>
          <p:nvPr>
            <p:ph type="tbl" sz="quarter" idx="19"/>
          </p:nvPr>
        </p:nvGraphicFramePr>
        <p:xfrm>
          <a:off x="609600" y="5642724"/>
          <a:ext cx="3860800" cy="182880"/>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524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91440">
                <a:tc>
                  <a:txBody>
                    <a:bodyPr/>
                    <a:lstStyle/>
                    <a:p>
                      <a:pPr>
                        <a:defRPr sz="1200">
                          <a:solidFill>
                            <a:srgbClr val="538BE2"/>
                          </a:solidFill>
                        </a:defRPr>
                      </a:pPr>
                      <a:r>
                        <a:t>■</a:t>
                      </a:r>
                    </a:p>
                  </a:txBody>
                  <a:tcPr marR="0" marT="0" marB="0"/>
                </a:tc>
                <a:tc>
                  <a:txBody>
                    <a:bodyPr/>
                    <a:lstStyle/>
                    <a:p>
                      <a:pPr>
                        <a:defRPr sz="1200">
                          <a:solidFill>
                            <a:srgbClr val="3E4348"/>
                          </a:solidFill>
                          <a:latin typeface="Roboto Light"/>
                        </a:defRPr>
                      </a:pPr>
                      <a:r>
                        <a:t>   Runs</a:t>
                      </a:r>
                    </a:p>
                  </a:txBody>
                  <a:tcPr marR="0" marT="0" marB="0"/>
                </a:tc>
                <a:tc>
                  <a:txBody>
                    <a:bodyPr/>
                    <a:lstStyle/>
                    <a:p>
                      <a:pPr>
                        <a:defRPr sz="1200">
                          <a:solidFill>
                            <a:srgbClr val="72B7E6"/>
                          </a:solidFill>
                        </a:defRPr>
                      </a:pPr>
                      <a:r>
                        <a:t>■</a:t>
                      </a:r>
                    </a:p>
                  </a:txBody>
                  <a:tcPr marR="0" marT="0" marB="0"/>
                </a:tc>
                <a:tc>
                  <a:txBody>
                    <a:bodyPr/>
                    <a:lstStyle/>
                    <a:p>
                      <a:pPr>
                        <a:defRPr sz="1200">
                          <a:solidFill>
                            <a:srgbClr val="3E4348"/>
                          </a:solidFill>
                          <a:latin typeface="Roboto Light"/>
                        </a:defRPr>
                      </a:pPr>
                      <a:r>
                        <a:t>   Wickets</a:t>
                      </a:r>
                    </a:p>
                  </a:txBody>
                  <a:tcPr marR="0" marT="0" marB="0"/>
                </a:tc>
                <a:extLst>
                  <a:ext uri="{0D108BD9-81ED-4DB2-BD59-A6C34878D82A}">
                    <a16:rowId xmlns:a16="http://schemas.microsoft.com/office/drawing/2014/main" val="10000"/>
                  </a:ext>
                </a:extLst>
              </a:tr>
            </a:tbl>
          </a:graphicData>
        </a:graphic>
      </p:graphicFrame>
      <p:pic>
        <p:nvPicPr>
          <p:cNvPr id="3" name="Picture Placeholder 2" descr="12.emf"/>
          <p:cNvPicPr>
            <a:picLocks noGrp="1" noChangeAspect="1"/>
          </p:cNvPicPr>
          <p:nvPr>
            <p:ph type="pic" sz="quarter" idx="21"/>
          </p:nvPr>
        </p:nvPicPr>
        <p:blipFill>
          <a:blip r:embed="rId3"/>
          <a:srcRect/>
          <a:stretch>
            <a:fillRect/>
          </a:stretch>
        </p:blipFill>
        <p:spPr>
          <a:xfrm>
            <a:off x="609597" y="1587598"/>
            <a:ext cx="4752000" cy="3960000"/>
          </a:xfrm>
        </p:spPr>
      </p:pic>
      <p:sp>
        <p:nvSpPr>
          <p:cNvPr id="4" name="Text Placeholder 3"/>
          <p:cNvSpPr>
            <a:spLocks noGrp="1"/>
          </p:cNvSpPr>
          <p:nvPr>
            <p:ph type="body" sz="quarter" idx="23"/>
          </p:nvPr>
        </p:nvSpPr>
        <p:spPr/>
        <p:txBody>
          <a:bodyPr/>
          <a:lstStyle/>
          <a:p>
            <a:endParaRPr/>
          </a:p>
          <a:p>
            <a:endParaRPr/>
          </a:p>
          <a:p>
            <a:r>
              <a:t>Impact of Fall of Wickets on Match Outcomes</a:t>
            </a:r>
          </a:p>
        </p:txBody>
      </p:sp>
      <p:sp>
        <p:nvSpPr>
          <p:cNvPr id="5" name="Text Placeholder 4"/>
          <p:cNvSpPr>
            <a:spLocks noGrp="1"/>
          </p:cNvSpPr>
          <p:nvPr>
            <p:ph type="body" sz="quarter" idx="24"/>
          </p:nvPr>
        </p:nvSpPr>
        <p:spPr/>
        <p:txBody>
          <a:bodyPr/>
          <a:lstStyle/>
          <a:p>
            <a:r>
              <a:t>% Makeup of Won by</a:t>
            </a:r>
          </a:p>
        </p:txBody>
      </p:sp>
      <p:sp>
        <p:nvSpPr>
          <p:cNvPr id="7" name="Text Placeholder 6"/>
          <p:cNvSpPr>
            <a:spLocks noGrp="1"/>
          </p:cNvSpPr>
          <p:nvPr>
            <p:ph type="body" sz="quarter" idx="26"/>
          </p:nvPr>
        </p:nvSpPr>
        <p:spPr/>
        <p:txBody>
          <a:bodyPr/>
          <a:lstStyle/>
          <a:p>
            <a:r>
              <a:t>Key takeaway: When a team loses 3 Wickets in the Second Innings, they tend to score fewer Runs and take more Wickets, while losing all 10 Wickets means they score more Runs but take fewer Wickets.</a:t>
            </a:r>
          </a:p>
          <a:p>
            <a:r>
              <a:t>Based on the data, its clear that grouping the data by Fall of Wickets in the Second Innings has a big impact on the outcome of the match.</a:t>
            </a:r>
          </a:p>
          <a:p>
            <a:r>
              <a:t>When we look at the different categories within the outcome of the match, we can see that there are some noticeable changes when we group the data by Fall of Wickets in the Second Innings.</a:t>
            </a:r>
          </a:p>
          <a:p>
            <a:r>
              <a:t>For example, when the team loses 3 Wickets, the percentage of Runs scored decreases to 22% and the percentage of Wickets taken increases to 78%. On the other hand, when the team loses 10 Wickets, the percentage of Runs scored increases to 100% and the percentage of Wickets taken decreases to 0%.</a:t>
            </a:r>
          </a:p>
          <a:p>
            <a:endParaRPr/>
          </a:p>
        </p:txBody>
      </p:sp>
      <p:sp>
        <p:nvSpPr>
          <p:cNvPr id="8" name="Slide Number Placeholder 7"/>
          <p:cNvSpPr>
            <a:spLocks noGrp="1"/>
          </p:cNvSpPr>
          <p:nvPr>
            <p:ph type="sldNum" sz="quarter" idx="17"/>
          </p:nvPr>
        </p:nvSpPr>
        <p:spPr/>
        <p:txBody>
          <a:bodyPr/>
          <a:lstStyle/>
          <a:p>
            <a:r>
              <a:t>13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3.emf"/>
          <p:cNvPicPr>
            <a:picLocks noGrp="1" noChangeAspect="1"/>
          </p:cNvPicPr>
          <p:nvPr>
            <p:ph type="pic" sz="quarter" idx="22"/>
          </p:nvPr>
        </p:nvPicPr>
        <p:blipFill>
          <a:blip r:embed="rId3"/>
          <a:srcRect/>
          <a:stretch>
            <a:fillRect/>
          </a:stretch>
        </p:blipFill>
        <p:spPr>
          <a:xfrm>
            <a:off x="4562383" y="1587600"/>
            <a:ext cx="6060600" cy="4680000"/>
          </a:xfrm>
        </p:spPr>
      </p:pic>
      <p:sp>
        <p:nvSpPr>
          <p:cNvPr id="3" name="Text Placeholder 2"/>
          <p:cNvSpPr>
            <a:spLocks noGrp="1"/>
          </p:cNvSpPr>
          <p:nvPr>
            <p:ph type="body" sz="quarter" idx="23"/>
          </p:nvPr>
        </p:nvSpPr>
        <p:spPr/>
        <p:txBody>
          <a:bodyPr/>
          <a:lstStyle/>
          <a:p>
            <a:endParaRPr/>
          </a:p>
          <a:p>
            <a:endParaRPr/>
          </a:p>
          <a:p>
            <a:r>
              <a:t>Dominant Final Stage Second Innings Scores</a:t>
            </a:r>
          </a:p>
        </p:txBody>
      </p:sp>
      <p:sp>
        <p:nvSpPr>
          <p:cNvPr id="4" name="Text Placeholder 3"/>
          <p:cNvSpPr>
            <a:spLocks noGrp="1"/>
          </p:cNvSpPr>
          <p:nvPr>
            <p:ph type="body" sz="quarter" idx="24"/>
          </p:nvPr>
        </p:nvSpPr>
        <p:spPr/>
        <p:txBody>
          <a:bodyPr/>
          <a:lstStyle/>
          <a:p>
            <a:r>
              <a:t>Top 9 Stages averaged by Second Innings Scores</a:t>
            </a:r>
          </a:p>
        </p:txBody>
      </p:sp>
      <p:sp>
        <p:nvSpPr>
          <p:cNvPr id="6" name="Text Placeholder 5"/>
          <p:cNvSpPr>
            <a:spLocks noGrp="1"/>
          </p:cNvSpPr>
          <p:nvPr>
            <p:ph type="body" sz="quarter" idx="26"/>
          </p:nvPr>
        </p:nvSpPr>
        <p:spPr/>
        <p:txBody>
          <a:bodyPr/>
          <a:lstStyle/>
          <a:p>
            <a:r>
              <a:t>Key takeaway: Teams in the Final Stage tend to score much higher in the second innings compared to teams in other Stages.</a:t>
            </a:r>
          </a:p>
          <a:p>
            <a:r>
              <a:t>The average score in the second innings of the Final Stage is much higher than the average scores in the second innings of Group 2 and other Stages.</a:t>
            </a:r>
          </a:p>
          <a:p>
            <a:endParaRPr/>
          </a:p>
        </p:txBody>
      </p:sp>
      <p:sp>
        <p:nvSpPr>
          <p:cNvPr id="7" name="Slide Number Placeholder 6"/>
          <p:cNvSpPr>
            <a:spLocks noGrp="1"/>
          </p:cNvSpPr>
          <p:nvPr>
            <p:ph type="sldNum" sz="quarter" idx="17"/>
          </p:nvPr>
        </p:nvSpPr>
        <p:spPr/>
        <p:txBody>
          <a:bodyPr/>
          <a:lstStyle/>
          <a:p>
            <a: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dirty="0"/>
              <a:t>Based on the analysis of the dataset, several actionable insights and recommendations can be made:</a:t>
            </a:r>
          </a:p>
          <a:p>
            <a:endParaRPr dirty="0"/>
          </a:p>
          <a:p>
            <a:r>
              <a:rPr dirty="0"/>
              <a:t>1. Winning Margin is a strong predictor for various outcomes such as Won by, Toss Winning, Top Scorer, Winners, and Method. This suggests that teams with a higher winning margin are more likely to win the match. Therefore, teams should focus on strategies that can help them achieve a higher winning margin.</a:t>
            </a:r>
          </a:p>
          <a:p>
            <a:endParaRPr dirty="0"/>
          </a:p>
          <a:p>
            <a:r>
              <a:rPr dirty="0"/>
              <a:t>2. The choice of venue has a significant impact on the winning margin. Matches held at Providence Stadium, Guyana tend to have a much higher winning margin compared to other venues. Teams should consider this when selecting venues for matches and try to play at venues that have historically shown higher winning margins.</a:t>
            </a:r>
          </a:p>
          <a:p>
            <a:endParaRPr dirty="0"/>
          </a:p>
          <a:p>
            <a:r>
              <a:rPr dirty="0"/>
              <a:t>3. The choice of the second team (2nd Team) also affects the winning margin. Matches involving Uganda as the second team tend to have a much higher winning margin compared to matches with other second teams. Teams should be aware of this when playing against Uganda and adjust their strategies accordingly.</a:t>
            </a:r>
          </a:p>
          <a:p>
            <a:endParaRPr dirty="0"/>
          </a:p>
          <a:p>
            <a:endParaRPr dirty="0"/>
          </a:p>
        </p:txBody>
      </p:sp>
      <p:sp>
        <p:nvSpPr>
          <p:cNvPr id="3" name="Text Placeholder 2"/>
          <p:cNvSpPr>
            <a:spLocks noGrp="1"/>
          </p:cNvSpPr>
          <p:nvPr>
            <p:ph type="body" sz="quarter" idx="23"/>
          </p:nvPr>
        </p:nvSpPr>
        <p:spPr/>
        <p:txBody>
          <a:bodyPr/>
          <a:lstStyle/>
          <a:p>
            <a:r>
              <a:t>Summary Key 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4.emf"/>
          <p:cNvPicPr>
            <a:picLocks noGrp="1" noChangeAspect="1"/>
          </p:cNvPicPr>
          <p:nvPr>
            <p:ph type="pic" sz="quarter" idx="22"/>
          </p:nvPr>
        </p:nvPicPr>
        <p:blipFill>
          <a:blip r:embed="rId3"/>
          <a:srcRect/>
          <a:stretch>
            <a:fillRect/>
          </a:stretch>
        </p:blipFill>
        <p:spPr>
          <a:xfrm>
            <a:off x="4562383" y="1587600"/>
            <a:ext cx="6037200" cy="4680000"/>
          </a:xfrm>
        </p:spPr>
      </p:pic>
      <p:sp>
        <p:nvSpPr>
          <p:cNvPr id="3" name="Text Placeholder 2"/>
          <p:cNvSpPr>
            <a:spLocks noGrp="1"/>
          </p:cNvSpPr>
          <p:nvPr>
            <p:ph type="body" sz="quarter" idx="23"/>
          </p:nvPr>
        </p:nvSpPr>
        <p:spPr/>
        <p:txBody>
          <a:bodyPr/>
          <a:lstStyle/>
          <a:p>
            <a:endParaRPr/>
          </a:p>
          <a:p>
            <a:endParaRPr/>
          </a:p>
          <a:p>
            <a:r>
              <a:t>Scotland leads Second Innings Scores ranking</a:t>
            </a:r>
          </a:p>
        </p:txBody>
      </p:sp>
      <p:sp>
        <p:nvSpPr>
          <p:cNvPr id="4" name="Text Placeholder 3"/>
          <p:cNvSpPr>
            <a:spLocks noGrp="1"/>
          </p:cNvSpPr>
          <p:nvPr>
            <p:ph type="body" sz="quarter" idx="24"/>
          </p:nvPr>
        </p:nvSpPr>
        <p:spPr/>
        <p:txBody>
          <a:bodyPr/>
          <a:lstStyle/>
          <a:p>
            <a:r>
              <a:t>Top 18 1st Teams averaged by Second Innings Scores</a:t>
            </a:r>
          </a:p>
        </p:txBody>
      </p:sp>
      <p:sp>
        <p:nvSpPr>
          <p:cNvPr id="6" name="Text Placeholder 5"/>
          <p:cNvSpPr>
            <a:spLocks noGrp="1"/>
          </p:cNvSpPr>
          <p:nvPr>
            <p:ph type="body" sz="quarter" idx="26"/>
          </p:nvPr>
        </p:nvSpPr>
        <p:spPr/>
        <p:txBody>
          <a:bodyPr/>
          <a:lstStyle/>
          <a:p>
            <a:r>
              <a:t>Key takeaway: Scotlands first team performs exceptionally well in the second innings of their matches, which could indicate a strong Batting performance or effective strategy.</a:t>
            </a:r>
          </a:p>
          <a:p>
            <a:r>
              <a:t>Scotlands average score in the second innings of their matches is much higher than the average score of Pakistan and other teams.</a:t>
            </a:r>
          </a:p>
          <a:p>
            <a:endParaRPr/>
          </a:p>
        </p:txBody>
      </p:sp>
      <p:sp>
        <p:nvSpPr>
          <p:cNvPr id="7" name="Slide Number Placeholder 6"/>
          <p:cNvSpPr>
            <a:spLocks noGrp="1"/>
          </p:cNvSpPr>
          <p:nvPr>
            <p:ph type="sldNum" sz="quarter" idx="17"/>
          </p:nvPr>
        </p:nvSpPr>
        <p:spPr/>
        <p:txBody>
          <a:bodyPr/>
          <a:lstStyle/>
          <a:p>
            <a:r>
              <a:t>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5.emf"/>
          <p:cNvPicPr>
            <a:picLocks noGrp="1" noChangeAspect="1"/>
          </p:cNvPicPr>
          <p:nvPr>
            <p:ph type="pic" sz="quarter" idx="22"/>
          </p:nvPr>
        </p:nvPicPr>
        <p:blipFill>
          <a:blip r:embed="rId3"/>
          <a:srcRect/>
          <a:stretch>
            <a:fillRect/>
          </a:stretch>
        </p:blipFill>
        <p:spPr>
          <a:xfrm>
            <a:off x="4562383" y="1587600"/>
            <a:ext cx="5990400" cy="4680000"/>
          </a:xfrm>
        </p:spPr>
      </p:pic>
      <p:sp>
        <p:nvSpPr>
          <p:cNvPr id="3" name="Text Placeholder 2"/>
          <p:cNvSpPr>
            <a:spLocks noGrp="1"/>
          </p:cNvSpPr>
          <p:nvPr>
            <p:ph type="body" sz="quarter" idx="23"/>
          </p:nvPr>
        </p:nvSpPr>
        <p:spPr/>
        <p:txBody>
          <a:bodyPr/>
          <a:lstStyle/>
          <a:p>
            <a:endParaRPr/>
          </a:p>
          <a:p>
            <a:endParaRPr/>
          </a:p>
          <a:p>
            <a:r>
              <a:t>Dominant Gros Islet in Highest Scores</a:t>
            </a:r>
          </a:p>
        </p:txBody>
      </p:sp>
      <p:sp>
        <p:nvSpPr>
          <p:cNvPr id="4" name="Text Placeholder 3"/>
          <p:cNvSpPr>
            <a:spLocks noGrp="1"/>
          </p:cNvSpPr>
          <p:nvPr>
            <p:ph type="body" sz="quarter" idx="24"/>
          </p:nvPr>
        </p:nvSpPr>
        <p:spPr/>
        <p:txBody>
          <a:bodyPr/>
          <a:lstStyle/>
          <a:p>
            <a:r>
              <a:t>Top 9 Venues averaged by Highest Scores</a:t>
            </a:r>
          </a:p>
        </p:txBody>
      </p:sp>
      <p:sp>
        <p:nvSpPr>
          <p:cNvPr id="6" name="Text Placeholder 5"/>
          <p:cNvSpPr>
            <a:spLocks noGrp="1"/>
          </p:cNvSpPr>
          <p:nvPr>
            <p:ph type="body" sz="quarter" idx="26"/>
          </p:nvPr>
        </p:nvSpPr>
        <p:spPr/>
        <p:txBody>
          <a:bodyPr/>
          <a:lstStyle/>
          <a:p>
            <a:r>
              <a:t>Key takeaway: Teams may want to consider the high-scoring nature of the Daren Sammy Stadium when strategizing their game plan.</a:t>
            </a:r>
          </a:p>
          <a:p>
            <a:r>
              <a:t>The Daren Sammy National Cricket Stadium in St Lucia has the highest average Highest Score compared to other stadiums, like the Grand Prairie Stadium in Dallas. This means that teams tend to score more Runs at the Daren Sammy Stadium than at other stadiums.</a:t>
            </a:r>
          </a:p>
          <a:p>
            <a:endParaRPr/>
          </a:p>
        </p:txBody>
      </p:sp>
      <p:sp>
        <p:nvSpPr>
          <p:cNvPr id="7" name="Slide Number Placeholder 6"/>
          <p:cNvSpPr>
            <a:spLocks noGrp="1"/>
          </p:cNvSpPr>
          <p:nvPr>
            <p:ph type="sldNum" sz="quarter" idx="17"/>
          </p:nvPr>
        </p:nvSpPr>
        <p:spPr/>
        <p:txBody>
          <a:bodyPr/>
          <a:lstStyle/>
          <a:p>
            <a:r>
              <a:t>16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6.emf"/>
          <p:cNvPicPr>
            <a:picLocks noGrp="1" noChangeAspect="1"/>
          </p:cNvPicPr>
          <p:nvPr>
            <p:ph type="pic" sz="quarter" idx="22"/>
          </p:nvPr>
        </p:nvPicPr>
        <p:blipFill>
          <a:blip r:embed="rId3"/>
          <a:srcRect/>
          <a:stretch>
            <a:fillRect/>
          </a:stretch>
        </p:blipFill>
        <p:spPr>
          <a:xfrm>
            <a:off x="4562383" y="1587600"/>
            <a:ext cx="5569200" cy="4680000"/>
          </a:xfrm>
        </p:spPr>
      </p:pic>
      <p:sp>
        <p:nvSpPr>
          <p:cNvPr id="3" name="Text Placeholder 2"/>
          <p:cNvSpPr>
            <a:spLocks noGrp="1"/>
          </p:cNvSpPr>
          <p:nvPr>
            <p:ph type="body" sz="quarter" idx="23"/>
          </p:nvPr>
        </p:nvSpPr>
        <p:spPr/>
        <p:txBody>
          <a:bodyPr/>
          <a:lstStyle/>
          <a:p>
            <a:endParaRPr/>
          </a:p>
          <a:p>
            <a:endParaRPr/>
          </a:p>
          <a:p>
            <a:r>
              <a:t>Rain significantly impacts First Innings Scores</a:t>
            </a:r>
          </a:p>
        </p:txBody>
      </p:sp>
      <p:sp>
        <p:nvSpPr>
          <p:cNvPr id="4" name="Text Placeholder 3"/>
          <p:cNvSpPr>
            <a:spLocks noGrp="1"/>
          </p:cNvSpPr>
          <p:nvPr>
            <p:ph type="body" sz="quarter" idx="24"/>
          </p:nvPr>
        </p:nvSpPr>
        <p:spPr/>
        <p:txBody>
          <a:bodyPr/>
          <a:lstStyle/>
          <a:p>
            <a:r>
              <a:t>Average First Innings Scores</a:t>
            </a:r>
          </a:p>
        </p:txBody>
      </p:sp>
      <p:sp>
        <p:nvSpPr>
          <p:cNvPr id="6" name="Text Placeholder 5"/>
          <p:cNvSpPr>
            <a:spLocks noGrp="1"/>
          </p:cNvSpPr>
          <p:nvPr>
            <p:ph type="body" sz="quarter" idx="26"/>
          </p:nvPr>
        </p:nvSpPr>
        <p:spPr/>
        <p:txBody>
          <a:bodyPr/>
          <a:lstStyle/>
          <a:p>
            <a:r>
              <a:t>Key takeaway: When planning for a game, its important to consider the weather conditions, as they can have a big impact on the scores. Additionally, focusing on scoring more Runs can lead to better outcomes.</a:t>
            </a:r>
          </a:p>
          <a:p>
            <a:r>
              <a:t>The weather conditions, like Rain, have a noticeable impact on the scores in the first innings of a game. When it Rains, the average score is 90.0, which is much lower than the overall average of 133.9.</a:t>
            </a:r>
          </a:p>
          <a:p>
            <a:endParaRPr/>
          </a:p>
        </p:txBody>
      </p:sp>
      <p:sp>
        <p:nvSpPr>
          <p:cNvPr id="7" name="Slide Number Placeholder 6"/>
          <p:cNvSpPr>
            <a:spLocks noGrp="1"/>
          </p:cNvSpPr>
          <p:nvPr>
            <p:ph type="sldNum" sz="quarter" idx="17"/>
          </p:nvPr>
        </p:nvSpPr>
        <p:spPr/>
        <p:txBody>
          <a:bodyPr/>
          <a:lstStyle/>
          <a:p>
            <a:r>
              <a:t>17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t>When we compare different categories, some of the differences in scores may not be because of a real difference, but just by chance. For example, the average score of 109.4 when no Wickets are lost is not significantly different from the average score of 90.0 when it Rains.</a:t>
            </a:r>
          </a:p>
          <a:p>
            <a:r>
              <a:t>Even though some differences in scores are not statistically important, the number of Runs scored does stand out as being significantly higher.</a:t>
            </a:r>
          </a:p>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7.emf"/>
          <p:cNvPicPr>
            <a:picLocks noGrp="1" noChangeAspect="1"/>
          </p:cNvPicPr>
          <p:nvPr>
            <p:ph type="pic" sz="quarter" idx="22"/>
          </p:nvPr>
        </p:nvPicPr>
        <p:blipFill>
          <a:blip r:embed="rId3"/>
          <a:srcRect/>
          <a:stretch>
            <a:fillRect/>
          </a:stretch>
        </p:blipFill>
        <p:spPr>
          <a:xfrm>
            <a:off x="4562383" y="1587600"/>
            <a:ext cx="6037200" cy="4680000"/>
          </a:xfrm>
        </p:spPr>
      </p:pic>
      <p:sp>
        <p:nvSpPr>
          <p:cNvPr id="3" name="Text Placeholder 2"/>
          <p:cNvSpPr>
            <a:spLocks noGrp="1"/>
          </p:cNvSpPr>
          <p:nvPr>
            <p:ph type="body" sz="quarter" idx="23"/>
          </p:nvPr>
        </p:nvSpPr>
        <p:spPr/>
        <p:txBody>
          <a:bodyPr/>
          <a:lstStyle/>
          <a:p>
            <a:r>
              <a:t>The Second Innings Score rankings are dominated by United State Of America</a:t>
            </a:r>
          </a:p>
        </p:txBody>
      </p:sp>
      <p:sp>
        <p:nvSpPr>
          <p:cNvPr id="4" name="Text Placeholder 3"/>
          <p:cNvSpPr>
            <a:spLocks noGrp="1"/>
          </p:cNvSpPr>
          <p:nvPr>
            <p:ph type="body" sz="quarter" idx="24"/>
          </p:nvPr>
        </p:nvSpPr>
        <p:spPr/>
        <p:txBody>
          <a:bodyPr/>
          <a:lstStyle/>
          <a:p>
            <a:r>
              <a:t>Top 17 Tosses Winning averaged by Second Innings Scores</a:t>
            </a:r>
          </a:p>
        </p:txBody>
      </p:sp>
      <p:sp>
        <p:nvSpPr>
          <p:cNvPr id="6" name="Text Placeholder 5"/>
          <p:cNvSpPr>
            <a:spLocks noGrp="1"/>
          </p:cNvSpPr>
          <p:nvPr>
            <p:ph type="body" sz="quarter" idx="26"/>
          </p:nvPr>
        </p:nvSpPr>
        <p:spPr/>
        <p:txBody>
          <a:bodyPr/>
          <a:lstStyle/>
          <a:p>
            <a:r>
              <a:t>The average score made by the United States of America when they win the coin toss and bat second is much higher than the average scores of other teams, especially Oman. This means that the United States of America tends to score a lot of Runs when they bat second compared to other teams. This could indicate that they have a strong Batting lineup and perform well under pressure when chasing a target.</a:t>
            </a:r>
          </a:p>
          <a:p>
            <a:endParaRPr/>
          </a:p>
        </p:txBody>
      </p:sp>
      <p:sp>
        <p:nvSpPr>
          <p:cNvPr id="7" name="Slide Number Placeholder 6"/>
          <p:cNvSpPr>
            <a:spLocks noGrp="1"/>
          </p:cNvSpPr>
          <p:nvPr>
            <p:ph type="sldNum" sz="quarter" idx="17"/>
          </p:nvPr>
        </p:nvSpPr>
        <p:spPr/>
        <p:txBody>
          <a:bodyPr/>
          <a:lstStyle/>
          <a:p>
            <a:r>
              <a:t>18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8.emf"/>
          <p:cNvPicPr>
            <a:picLocks noGrp="1" noChangeAspect="1"/>
          </p:cNvPicPr>
          <p:nvPr>
            <p:ph type="pic" sz="quarter" idx="22"/>
          </p:nvPr>
        </p:nvPicPr>
        <p:blipFill>
          <a:blip r:embed="rId3"/>
          <a:srcRect/>
          <a:stretch>
            <a:fillRect/>
          </a:stretch>
        </p:blipFill>
        <p:spPr>
          <a:xfrm>
            <a:off x="4562383" y="1587600"/>
            <a:ext cx="6037200" cy="4680000"/>
          </a:xfrm>
        </p:spPr>
      </p:pic>
      <p:sp>
        <p:nvSpPr>
          <p:cNvPr id="3" name="Text Placeholder 2"/>
          <p:cNvSpPr>
            <a:spLocks noGrp="1"/>
          </p:cNvSpPr>
          <p:nvPr>
            <p:ph type="body" sz="quarter" idx="23"/>
          </p:nvPr>
        </p:nvSpPr>
        <p:spPr/>
        <p:txBody>
          <a:bodyPr/>
          <a:lstStyle/>
          <a:p>
            <a:r>
              <a:t>The Second Innings Score rankings are dominated by United State Of America</a:t>
            </a:r>
          </a:p>
        </p:txBody>
      </p:sp>
      <p:sp>
        <p:nvSpPr>
          <p:cNvPr id="4" name="Text Placeholder 3"/>
          <p:cNvSpPr>
            <a:spLocks noGrp="1"/>
          </p:cNvSpPr>
          <p:nvPr>
            <p:ph type="body" sz="quarter" idx="24"/>
          </p:nvPr>
        </p:nvSpPr>
        <p:spPr/>
        <p:txBody>
          <a:bodyPr/>
          <a:lstStyle/>
          <a:p>
            <a:r>
              <a:t>Top 14 Winners averaged by Second Innings Scores</a:t>
            </a:r>
          </a:p>
        </p:txBody>
      </p:sp>
      <p:sp>
        <p:nvSpPr>
          <p:cNvPr id="6" name="Text Placeholder 5"/>
          <p:cNvSpPr>
            <a:spLocks noGrp="1"/>
          </p:cNvSpPr>
          <p:nvPr>
            <p:ph type="body" sz="quarter" idx="26"/>
          </p:nvPr>
        </p:nvSpPr>
        <p:spPr/>
        <p:txBody>
          <a:bodyPr/>
          <a:lstStyle/>
          <a:p>
            <a:r>
              <a:t>Key takeaway: The United States team seems to perform exceptionally well in the second innings, which could indicate a strong Batting performance under pressure.</a:t>
            </a:r>
          </a:p>
          <a:p>
            <a:r>
              <a:t>The United States of America has the highest average score in the second innings compared to other winning teams, like Scotland. This means that the United States tends to score a lot of Runs when they bat second in a match.</a:t>
            </a:r>
          </a:p>
          <a:p>
            <a:endParaRPr/>
          </a:p>
        </p:txBody>
      </p:sp>
      <p:sp>
        <p:nvSpPr>
          <p:cNvPr id="7" name="Slide Number Placeholder 6"/>
          <p:cNvSpPr>
            <a:spLocks noGrp="1"/>
          </p:cNvSpPr>
          <p:nvPr>
            <p:ph type="sldNum" sz="quarter" idx="17"/>
          </p:nvPr>
        </p:nvSpPr>
        <p:spPr/>
        <p:txBody>
          <a:bodyPr/>
          <a:lstStyle/>
          <a:p>
            <a:r>
              <a:t>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9.emf"/>
          <p:cNvPicPr>
            <a:picLocks noGrp="1" noChangeAspect="1"/>
          </p:cNvPicPr>
          <p:nvPr>
            <p:ph type="pic" sz="quarter" idx="22"/>
          </p:nvPr>
        </p:nvPicPr>
        <p:blipFill>
          <a:blip r:embed="rId3"/>
          <a:srcRect/>
          <a:stretch>
            <a:fillRect/>
          </a:stretch>
        </p:blipFill>
        <p:spPr>
          <a:xfrm>
            <a:off x="4562383" y="1587600"/>
            <a:ext cx="6060600" cy="4680000"/>
          </a:xfrm>
        </p:spPr>
      </p:pic>
      <p:sp>
        <p:nvSpPr>
          <p:cNvPr id="3" name="Text Placeholder 2"/>
          <p:cNvSpPr>
            <a:spLocks noGrp="1"/>
          </p:cNvSpPr>
          <p:nvPr>
            <p:ph type="body" sz="quarter" idx="23"/>
          </p:nvPr>
        </p:nvSpPr>
        <p:spPr/>
        <p:txBody>
          <a:bodyPr/>
          <a:lstStyle/>
          <a:p>
            <a:endParaRPr/>
          </a:p>
          <a:p>
            <a:endParaRPr/>
          </a:p>
          <a:p>
            <a:r>
              <a:t>Dominant First Innings Scores at Gros Islet, St Lucia</a:t>
            </a:r>
          </a:p>
        </p:txBody>
      </p:sp>
      <p:sp>
        <p:nvSpPr>
          <p:cNvPr id="4" name="Text Placeholder 3"/>
          <p:cNvSpPr>
            <a:spLocks noGrp="1"/>
          </p:cNvSpPr>
          <p:nvPr>
            <p:ph type="body" sz="quarter" idx="24"/>
          </p:nvPr>
        </p:nvSpPr>
        <p:spPr/>
        <p:txBody>
          <a:bodyPr/>
          <a:lstStyle/>
          <a:p>
            <a:r>
              <a:t>Top 9 Venues averaged by First Innings Scores</a:t>
            </a:r>
          </a:p>
        </p:txBody>
      </p:sp>
      <p:sp>
        <p:nvSpPr>
          <p:cNvPr id="6" name="Text Placeholder 5"/>
          <p:cNvSpPr>
            <a:spLocks noGrp="1"/>
          </p:cNvSpPr>
          <p:nvPr>
            <p:ph type="body" sz="quarter" idx="26"/>
          </p:nvPr>
        </p:nvSpPr>
        <p:spPr/>
        <p:txBody>
          <a:bodyPr/>
          <a:lstStyle/>
          <a:p>
            <a:r>
              <a:t>Key takeaway: Teams playing at Daren Sammy National Cricket Stadium may have a higher chance of scoring more Runs in the first innings compared to other Venues.</a:t>
            </a:r>
          </a:p>
          <a:p>
            <a:r>
              <a:t>The average score for the first innings at Daren Sammy National Cricket Stadium in St Lucia is much higher than the average scores at other Venues, including Kensington Oval in Barbados.</a:t>
            </a:r>
          </a:p>
          <a:p>
            <a:endParaRPr/>
          </a:p>
        </p:txBody>
      </p:sp>
      <p:sp>
        <p:nvSpPr>
          <p:cNvPr id="7" name="Slide Number Placeholder 6"/>
          <p:cNvSpPr>
            <a:spLocks noGrp="1"/>
          </p:cNvSpPr>
          <p:nvPr>
            <p:ph type="sldNum" sz="quarter" idx="17"/>
          </p:nvPr>
        </p:nvSpPr>
        <p:spPr/>
        <p:txBody>
          <a:bodyPr/>
          <a:lstStyle/>
          <a:p>
            <a:r>
              <a:t>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20.emf"/>
          <p:cNvPicPr>
            <a:picLocks noGrp="1" noChangeAspect="1"/>
          </p:cNvPicPr>
          <p:nvPr>
            <p:ph type="pic" sz="quarter" idx="22"/>
          </p:nvPr>
        </p:nvPicPr>
        <p:blipFill>
          <a:blip r:embed="rId3"/>
          <a:srcRect/>
          <a:stretch>
            <a:fillRect/>
          </a:stretch>
        </p:blipFill>
        <p:spPr>
          <a:xfrm>
            <a:off x="4562383" y="1587600"/>
            <a:ext cx="5967000" cy="4680000"/>
          </a:xfrm>
        </p:spPr>
      </p:pic>
      <p:sp>
        <p:nvSpPr>
          <p:cNvPr id="3" name="Text Placeholder 2"/>
          <p:cNvSpPr>
            <a:spLocks noGrp="1"/>
          </p:cNvSpPr>
          <p:nvPr>
            <p:ph type="body" sz="quarter" idx="23"/>
          </p:nvPr>
        </p:nvSpPr>
        <p:spPr/>
        <p:txBody>
          <a:bodyPr/>
          <a:lstStyle/>
          <a:p>
            <a:endParaRPr dirty="0"/>
          </a:p>
          <a:p>
            <a:endParaRPr dirty="0"/>
          </a:p>
          <a:p>
            <a:r>
              <a:rPr dirty="0"/>
              <a:t>Dominating Highest Scores</a:t>
            </a:r>
          </a:p>
        </p:txBody>
      </p:sp>
      <p:sp>
        <p:nvSpPr>
          <p:cNvPr id="4" name="Text Placeholder 3"/>
          <p:cNvSpPr>
            <a:spLocks noGrp="1"/>
          </p:cNvSpPr>
          <p:nvPr>
            <p:ph type="body" sz="quarter" idx="24"/>
          </p:nvPr>
        </p:nvSpPr>
        <p:spPr/>
        <p:txBody>
          <a:bodyPr/>
          <a:lstStyle/>
          <a:p>
            <a:r>
              <a:t>Top 16 Tosses Winning averaged by Highest Scores</a:t>
            </a:r>
          </a:p>
        </p:txBody>
      </p:sp>
      <p:sp>
        <p:nvSpPr>
          <p:cNvPr id="6" name="Text Placeholder 5"/>
          <p:cNvSpPr>
            <a:spLocks noGrp="1"/>
          </p:cNvSpPr>
          <p:nvPr>
            <p:ph type="body" sz="quarter" idx="26"/>
          </p:nvPr>
        </p:nvSpPr>
        <p:spPr/>
        <p:txBody>
          <a:bodyPr/>
          <a:lstStyle/>
          <a:p>
            <a:r>
              <a:t>Key takeaway: The United States of America seems to perform exceptionally well when they win the coin toss, indicating a potential advantage in setting a high target for the opposing team.</a:t>
            </a:r>
          </a:p>
          <a:p>
            <a:r>
              <a:t>The United States of America has the highest average Highest Score when they win the coin toss in cricket matches. This average score is much higher than the average score of West Indies and other teams.</a:t>
            </a:r>
          </a:p>
          <a:p>
            <a:endParaRPr/>
          </a:p>
        </p:txBody>
      </p:sp>
      <p:sp>
        <p:nvSpPr>
          <p:cNvPr id="7" name="Slide Number Placeholder 6"/>
          <p:cNvSpPr>
            <a:spLocks noGrp="1"/>
          </p:cNvSpPr>
          <p:nvPr>
            <p:ph type="sldNum" sz="quarter" idx="17"/>
          </p:nvPr>
        </p:nvSpPr>
        <p:spPr/>
        <p:txBody>
          <a:bodyPr/>
          <a:lstStyle/>
          <a:p>
            <a:r>
              <a:t>21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Placeholder 1"/>
          <p:cNvGraphicFramePr>
            <a:graphicFrameLocks noGrp="1"/>
          </p:cNvGraphicFramePr>
          <p:nvPr>
            <p:ph type="tbl" sz="quarter" idx="19"/>
          </p:nvPr>
        </p:nvGraphicFramePr>
        <p:xfrm>
          <a:off x="609600" y="5642724"/>
          <a:ext cx="3860800" cy="365760"/>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524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91440">
                <a:tc>
                  <a:txBody>
                    <a:bodyPr/>
                    <a:lstStyle/>
                    <a:p>
                      <a:pPr>
                        <a:defRPr sz="1200">
                          <a:solidFill>
                            <a:srgbClr val="98C8F6"/>
                          </a:solidFill>
                        </a:defRPr>
                      </a:pPr>
                      <a:r>
                        <a:t>■</a:t>
                      </a:r>
                    </a:p>
                  </a:txBody>
                  <a:tcPr marR="0" marT="0" marB="0"/>
                </a:tc>
                <a:tc>
                  <a:txBody>
                    <a:bodyPr/>
                    <a:lstStyle/>
                    <a:p>
                      <a:pPr>
                        <a:defRPr sz="1200">
                          <a:solidFill>
                            <a:srgbClr val="3E4348"/>
                          </a:solidFill>
                          <a:latin typeface="Roboto Light"/>
                        </a:defRPr>
                      </a:pPr>
                      <a:r>
                        <a:t>   Batting</a:t>
                      </a:r>
                    </a:p>
                  </a:txBody>
                  <a:tcPr marR="0" marT="0" marB="0"/>
                </a:tc>
                <a:tc>
                  <a:txBody>
                    <a:bodyPr/>
                    <a:lstStyle/>
                    <a:p>
                      <a:pPr>
                        <a:defRPr sz="1200">
                          <a:solidFill>
                            <a:srgbClr val="77CBB3"/>
                          </a:solidFill>
                        </a:defRPr>
                      </a:pPr>
                      <a:r>
                        <a:t>■</a:t>
                      </a:r>
                    </a:p>
                  </a:txBody>
                  <a:tcPr marR="0" marT="0" marB="0"/>
                </a:tc>
                <a:tc>
                  <a:txBody>
                    <a:bodyPr/>
                    <a:lstStyle/>
                    <a:p>
                      <a:pPr>
                        <a:defRPr sz="1200">
                          <a:solidFill>
                            <a:srgbClr val="3E4348"/>
                          </a:solidFill>
                          <a:latin typeface="Roboto Light"/>
                        </a:defRPr>
                      </a:pPr>
                      <a:r>
                        <a:t>   Fielding</a:t>
                      </a:r>
                    </a:p>
                  </a:txBody>
                  <a:tcPr marR="0" marT="0" marB="0"/>
                </a:tc>
                <a:extLst>
                  <a:ext uri="{0D108BD9-81ED-4DB2-BD59-A6C34878D82A}">
                    <a16:rowId xmlns:a16="http://schemas.microsoft.com/office/drawing/2014/main" val="10000"/>
                  </a:ext>
                </a:extLst>
              </a:tr>
              <a:tr h="91440">
                <a:tc>
                  <a:txBody>
                    <a:bodyPr/>
                    <a:lstStyle/>
                    <a:p>
                      <a:pPr>
                        <a:defRPr sz="1200">
                          <a:solidFill>
                            <a:srgbClr val="77CBB3"/>
                          </a:solidFill>
                        </a:defRPr>
                      </a:pPr>
                      <a:r>
                        <a:t>■</a:t>
                      </a:r>
                    </a:p>
                  </a:txBody>
                  <a:tcPr marR="0" marT="0" marB="0"/>
                </a:tc>
                <a:tc>
                  <a:txBody>
                    <a:bodyPr/>
                    <a:lstStyle/>
                    <a:p>
                      <a:pPr>
                        <a:defRPr sz="1200">
                          <a:solidFill>
                            <a:srgbClr val="3E4348"/>
                          </a:solidFill>
                          <a:latin typeface="Roboto Light"/>
                        </a:defRPr>
                      </a:pPr>
                      <a:r>
                        <a:t>   Fielding</a:t>
                      </a:r>
                    </a:p>
                  </a:txBody>
                  <a:tcPr marR="0" marT="0" marB="0"/>
                </a:tc>
                <a:tc>
                  <a:txBody>
                    <a:bodyPr/>
                    <a:lstStyle/>
                    <a:p>
                      <a:pPr>
                        <a:defRPr sz="1200">
                          <a:solidFill>
                            <a:srgbClr val="FC9E79"/>
                          </a:solidFill>
                        </a:defRPr>
                      </a:pPr>
                      <a:r>
                        <a:t>■</a:t>
                      </a:r>
                    </a:p>
                  </a:txBody>
                  <a:tcPr marR="0" marT="0" marB="0"/>
                </a:tc>
                <a:tc>
                  <a:txBody>
                    <a:bodyPr/>
                    <a:lstStyle/>
                    <a:p>
                      <a:pPr>
                        <a:defRPr sz="1200">
                          <a:solidFill>
                            <a:srgbClr val="3E4348"/>
                          </a:solidFill>
                          <a:latin typeface="Roboto Light"/>
                        </a:defRPr>
                      </a:pPr>
                      <a:r>
                        <a:t>   Rain</a:t>
                      </a:r>
                    </a:p>
                  </a:txBody>
                  <a:tcPr marR="0" marT="0" marB="0"/>
                </a:tc>
                <a:extLst>
                  <a:ext uri="{0D108BD9-81ED-4DB2-BD59-A6C34878D82A}">
                    <a16:rowId xmlns:a16="http://schemas.microsoft.com/office/drawing/2014/main" val="10001"/>
                  </a:ext>
                </a:extLst>
              </a:tr>
            </a:tbl>
          </a:graphicData>
        </a:graphic>
      </p:graphicFrame>
      <p:pic>
        <p:nvPicPr>
          <p:cNvPr id="3" name="Picture Placeholder 2" descr="21.emf"/>
          <p:cNvPicPr>
            <a:picLocks noGrp="1" noChangeAspect="1"/>
          </p:cNvPicPr>
          <p:nvPr>
            <p:ph type="pic" sz="quarter" idx="21"/>
          </p:nvPr>
        </p:nvPicPr>
        <p:blipFill>
          <a:blip r:embed="rId3"/>
          <a:srcRect/>
          <a:stretch>
            <a:fillRect/>
          </a:stretch>
        </p:blipFill>
        <p:spPr>
          <a:xfrm>
            <a:off x="609596" y="1587598"/>
            <a:ext cx="5959800" cy="3960000"/>
          </a:xfrm>
        </p:spPr>
      </p:pic>
      <p:sp>
        <p:nvSpPr>
          <p:cNvPr id="4" name="Text Placeholder 3"/>
          <p:cNvSpPr>
            <a:spLocks noGrp="1"/>
          </p:cNvSpPr>
          <p:nvPr>
            <p:ph type="body" sz="quarter" idx="23"/>
          </p:nvPr>
        </p:nvSpPr>
        <p:spPr/>
        <p:txBody>
          <a:bodyPr/>
          <a:lstStyle/>
          <a:p>
            <a:endParaRPr/>
          </a:p>
          <a:p>
            <a:endParaRPr/>
          </a:p>
          <a:p>
            <a:r>
              <a:t>Batting Trend in Toss Decision Analysis</a:t>
            </a:r>
          </a:p>
        </p:txBody>
      </p:sp>
      <p:sp>
        <p:nvSpPr>
          <p:cNvPr id="5" name="Text Placeholder 4"/>
          <p:cNvSpPr>
            <a:spLocks noGrp="1"/>
          </p:cNvSpPr>
          <p:nvPr>
            <p:ph type="body" sz="quarter" idx="24"/>
          </p:nvPr>
        </p:nvSpPr>
        <p:spPr/>
        <p:txBody>
          <a:bodyPr/>
          <a:lstStyle/>
          <a:p>
            <a:r>
              <a:t>Toss Decision (%) from 4th February 1920 to 2nd September 2024 (Date)</a:t>
            </a:r>
          </a:p>
        </p:txBody>
      </p:sp>
      <p:sp>
        <p:nvSpPr>
          <p:cNvPr id="7" name="Text Placeholder 6"/>
          <p:cNvSpPr>
            <a:spLocks noGrp="1"/>
          </p:cNvSpPr>
          <p:nvPr>
            <p:ph type="body" sz="quarter" idx="26"/>
          </p:nvPr>
        </p:nvSpPr>
        <p:spPr/>
        <p:txBody>
          <a:bodyPr/>
          <a:lstStyle/>
          <a:p>
            <a:r>
              <a:t>Key takeaway: The data suggests that over time, there has been a gradual shift towards teams choosing to bat more often when they win the toss. This trend could indicate a change in strategy or playing conditions that favor Batting first.</a:t>
            </a:r>
          </a:p>
          <a:p>
            <a:r>
              <a:t>The data was analyzed to see how teams choose to bat, field, or consider Rain when they win the toss. The analysis looked at the trends over time from February 4, 1920, to September 2, 2024.</a:t>
            </a:r>
          </a:p>
          <a:p>
            <a:r>
              <a:t>The most significant increase over time was seen in the choice to bat, with an estimated increase of 0.46% per year. Conversely, the choice to bat also showed the greatest statistically significant decrease over time, with an estimated decrease of 0.46% per year.</a:t>
            </a:r>
          </a:p>
          <a:p>
            <a:endParaRPr/>
          </a:p>
        </p:txBody>
      </p:sp>
      <p:sp>
        <p:nvSpPr>
          <p:cNvPr id="8" name="Slide Number Placeholder 7"/>
          <p:cNvSpPr>
            <a:spLocks noGrp="1"/>
          </p:cNvSpPr>
          <p:nvPr>
            <p:ph type="sldNum" sz="quarter" idx="17"/>
          </p:nvPr>
        </p:nvSpPr>
        <p:spPr/>
        <p:txBody>
          <a:bodyPr/>
          <a:lstStyle/>
          <a:p>
            <a:r>
              <a:t>22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Placeholder 1"/>
          <p:cNvGraphicFramePr>
            <a:graphicFrameLocks noGrp="1"/>
          </p:cNvGraphicFramePr>
          <p:nvPr>
            <p:ph type="tbl" sz="quarter" idx="19"/>
          </p:nvPr>
        </p:nvGraphicFramePr>
        <p:xfrm>
          <a:off x="609600" y="5642724"/>
          <a:ext cx="3860800" cy="365760"/>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524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91440">
                <a:tc>
                  <a:txBody>
                    <a:bodyPr/>
                    <a:lstStyle/>
                    <a:p>
                      <a:pPr>
                        <a:defRPr sz="1200">
                          <a:solidFill>
                            <a:srgbClr val="FF6347"/>
                          </a:solidFill>
                        </a:defRPr>
                      </a:pPr>
                      <a:r>
                        <a:t>■</a:t>
                      </a:r>
                    </a:p>
                  </a:txBody>
                  <a:tcPr marR="0" marT="0" marB="0"/>
                </a:tc>
                <a:tc>
                  <a:txBody>
                    <a:bodyPr/>
                    <a:lstStyle/>
                    <a:p>
                      <a:pPr>
                        <a:defRPr sz="1200">
                          <a:solidFill>
                            <a:srgbClr val="3E4348"/>
                          </a:solidFill>
                          <a:latin typeface="Roboto Light"/>
                        </a:defRPr>
                      </a:pPr>
                      <a:r>
                        <a:t>   Linear Fit Line</a:t>
                      </a:r>
                    </a:p>
                  </a:txBody>
                  <a:tcPr marR="0" marT="0" marB="0"/>
                </a:tc>
                <a:tc>
                  <a:txBody>
                    <a:bodyPr/>
                    <a:lstStyle/>
                    <a:p>
                      <a:pPr>
                        <a:defRPr sz="1200">
                          <a:solidFill>
                            <a:srgbClr val="FF9194"/>
                          </a:solidFill>
                        </a:defRPr>
                      </a:pPr>
                      <a:r>
                        <a:t>■</a:t>
                      </a:r>
                    </a:p>
                  </a:txBody>
                  <a:tcPr marR="0" marT="0" marB="0"/>
                </a:tc>
                <a:tc>
                  <a:txBody>
                    <a:bodyPr/>
                    <a:lstStyle/>
                    <a:p>
                      <a:pPr>
                        <a:defRPr sz="1200">
                          <a:solidFill>
                            <a:srgbClr val="3E4348"/>
                          </a:solidFill>
                          <a:latin typeface="Roboto Light"/>
                        </a:defRPr>
                      </a:pPr>
                      <a:r>
                        <a:t>   Standard Error</a:t>
                      </a:r>
                    </a:p>
                  </a:txBody>
                  <a:tcPr marR="0" marT="0" marB="0"/>
                </a:tc>
                <a:extLst>
                  <a:ext uri="{0D108BD9-81ED-4DB2-BD59-A6C34878D82A}">
                    <a16:rowId xmlns:a16="http://schemas.microsoft.com/office/drawing/2014/main" val="10000"/>
                  </a:ext>
                </a:extLst>
              </a:tr>
              <a:tr h="91440">
                <a:tc>
                  <a:txBody>
                    <a:bodyPr/>
                    <a:lstStyle/>
                    <a:p>
                      <a:pPr>
                        <a:defRPr sz="1200">
                          <a:solidFill>
                            <a:srgbClr val="FF9194"/>
                          </a:solidFill>
                        </a:defRPr>
                      </a:pPr>
                      <a:r>
                        <a:t>■</a:t>
                      </a:r>
                    </a:p>
                  </a:txBody>
                  <a:tcPr marR="0" marT="0" marB="0"/>
                </a:tc>
                <a:tc>
                  <a:txBody>
                    <a:bodyPr/>
                    <a:lstStyle/>
                    <a:p>
                      <a:pPr>
                        <a:defRPr sz="1200">
                          <a:solidFill>
                            <a:srgbClr val="3E4348"/>
                          </a:solidFill>
                          <a:latin typeface="Roboto Light"/>
                        </a:defRPr>
                      </a:pPr>
                      <a:r>
                        <a:t>   Standard Error</a:t>
                      </a:r>
                    </a:p>
                  </a:txBody>
                  <a:tcPr marR="0" marT="0" marB="0"/>
                </a:tc>
                <a:tc>
                  <a:txBody>
                    <a:bodyPr/>
                    <a:lstStyle/>
                    <a:p>
                      <a:pPr>
                        <a:defRPr sz="1200">
                          <a:solidFill>
                            <a:srgbClr val="1F77B5"/>
                          </a:solidFill>
                        </a:defRPr>
                      </a:pPr>
                      <a:r>
                        <a:t>■</a:t>
                      </a:r>
                    </a:p>
                  </a:txBody>
                  <a:tcPr marR="0" marT="0" marB="0"/>
                </a:tc>
                <a:tc>
                  <a:txBody>
                    <a:bodyPr/>
                    <a:lstStyle/>
                    <a:p>
                      <a:pPr>
                        <a:defRPr sz="1200">
                          <a:solidFill>
                            <a:srgbClr val="3E4348"/>
                          </a:solidFill>
                          <a:latin typeface="Roboto Light"/>
                        </a:defRPr>
                      </a:pPr>
                      <a:r>
                        <a:t>   Scatter dots</a:t>
                      </a:r>
                    </a:p>
                  </a:txBody>
                  <a:tcPr marR="0" marT="0" marB="0"/>
                </a:tc>
                <a:extLst>
                  <a:ext uri="{0D108BD9-81ED-4DB2-BD59-A6C34878D82A}">
                    <a16:rowId xmlns:a16="http://schemas.microsoft.com/office/drawing/2014/main" val="10001"/>
                  </a:ext>
                </a:extLst>
              </a:tr>
            </a:tbl>
          </a:graphicData>
        </a:graphic>
      </p:graphicFrame>
      <p:pic>
        <p:nvPicPr>
          <p:cNvPr id="3" name="Picture Placeholder 2" descr="22.emf"/>
          <p:cNvPicPr>
            <a:picLocks noGrp="1" noChangeAspect="1"/>
          </p:cNvPicPr>
          <p:nvPr>
            <p:ph type="pic" sz="quarter" idx="21"/>
          </p:nvPr>
        </p:nvPicPr>
        <p:blipFill>
          <a:blip r:embed="rId3"/>
          <a:srcRect/>
          <a:stretch>
            <a:fillRect/>
          </a:stretch>
        </p:blipFill>
        <p:spPr>
          <a:xfrm>
            <a:off x="609597" y="1587598"/>
            <a:ext cx="4831200" cy="3960000"/>
          </a:xfrm>
        </p:spPr>
      </p:pic>
      <p:sp>
        <p:nvSpPr>
          <p:cNvPr id="4" name="Text Placeholder 3"/>
          <p:cNvSpPr>
            <a:spLocks noGrp="1"/>
          </p:cNvSpPr>
          <p:nvPr>
            <p:ph type="body" sz="quarter" idx="23"/>
          </p:nvPr>
        </p:nvSpPr>
        <p:spPr/>
        <p:txBody>
          <a:bodyPr/>
          <a:lstStyle/>
          <a:p>
            <a:r>
              <a:rPr dirty="0"/>
              <a:t>First Innings Boosts Highest Scores</a:t>
            </a:r>
          </a:p>
        </p:txBody>
      </p:sp>
      <p:sp>
        <p:nvSpPr>
          <p:cNvPr id="5" name="Text Placeholder 4"/>
          <p:cNvSpPr>
            <a:spLocks noGrp="1"/>
          </p:cNvSpPr>
          <p:nvPr>
            <p:ph type="body" sz="quarter" idx="24"/>
          </p:nvPr>
        </p:nvSpPr>
        <p:spPr/>
        <p:txBody>
          <a:bodyPr/>
          <a:lstStyle/>
          <a:p>
            <a:r>
              <a:t>Scatter plot for First Innings Score (x-axis) and Highest Score (y-axis)</a:t>
            </a:r>
          </a:p>
        </p:txBody>
      </p:sp>
      <p:sp>
        <p:nvSpPr>
          <p:cNvPr id="7" name="Text Placeholder 6"/>
          <p:cNvSpPr>
            <a:spLocks noGrp="1"/>
          </p:cNvSpPr>
          <p:nvPr>
            <p:ph type="body" sz="quarter" idx="26"/>
          </p:nvPr>
        </p:nvSpPr>
        <p:spPr/>
        <p:txBody>
          <a:bodyPr/>
          <a:lstStyle/>
          <a:p>
            <a:r>
              <a:t>Key takeaway: Teams that focus on scoring more Runs in the first innings may have a better chance of achieving a higher overall score.</a:t>
            </a:r>
          </a:p>
          <a:p>
            <a:r>
              <a:t>The chart shows that as the First Innings Score goes up, the Highest Score also tends to go up. This means that when teams score more Runs in the first innings, they also tend to score more Runs overall. The relationship between these two is moderate, which means there is good evidence that the First Innings Score can help explain the Highest Score. On average, for every 44-point increase in the First Innings Score, the Highest Score goes up by 12.6 points. This is a moderate effect, considering the range of Highest Scores.</a:t>
            </a:r>
          </a:p>
          <a:p>
            <a:endParaRPr/>
          </a:p>
        </p:txBody>
      </p:sp>
      <p:sp>
        <p:nvSpPr>
          <p:cNvPr id="8" name="Slide Number Placeholder 7"/>
          <p:cNvSpPr>
            <a:spLocks noGrp="1"/>
          </p:cNvSpPr>
          <p:nvPr>
            <p:ph type="sldNum" sz="quarter" idx="17"/>
          </p:nvPr>
        </p:nvSpPr>
        <p:spPr/>
        <p:txBody>
          <a:bodyPr/>
          <a:lstStyle/>
          <a:p>
            <a:r>
              <a:t>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dirty="0"/>
              <a:t>4. The performance of individual players, such as </a:t>
            </a:r>
            <a:r>
              <a:rPr dirty="0" err="1"/>
              <a:t>Akeal</a:t>
            </a:r>
            <a:r>
              <a:rPr dirty="0"/>
              <a:t> </a:t>
            </a:r>
            <a:r>
              <a:rPr dirty="0" err="1"/>
              <a:t>Hosein</a:t>
            </a:r>
            <a:r>
              <a:rPr dirty="0"/>
              <a:t> and Monank Patel, has a significant impact on the winning margin. Matches where </a:t>
            </a:r>
            <a:r>
              <a:rPr dirty="0" err="1"/>
              <a:t>Akeal</a:t>
            </a:r>
            <a:r>
              <a:rPr dirty="0"/>
              <a:t> </a:t>
            </a:r>
            <a:r>
              <a:rPr dirty="0" err="1"/>
              <a:t>Hosein</a:t>
            </a:r>
            <a:r>
              <a:rPr dirty="0"/>
              <a:t> is the best bowler or player of the match tend to have a much higher winning margin. Teams should pay attention to the performance of key players and utilize their skills effectively to improve their chances of winning.</a:t>
            </a:r>
          </a:p>
          <a:p>
            <a:endParaRPr dirty="0"/>
          </a:p>
          <a:p>
            <a:r>
              <a:rPr dirty="0"/>
              <a:t>5. The analysis also reveals that the fall of wickets in the first and second innings has a strong effect on the outcome of the match. Certain categories within Won by, such as runs and wickets, show significant variations when grouped by fall of wickets. Teams should analyze the fall of wickets data and identify patterns that can help them make strategic decisions during the match.</a:t>
            </a:r>
          </a:p>
          <a:p>
            <a:endParaRPr dirty="0"/>
          </a:p>
          <a:p>
            <a:r>
              <a:rPr dirty="0"/>
              <a:t>6. The choice of toss decision has shown a significant trend over time. The frequency of choosing batting as the toss decision has been decreasing over the years, while the frequency of choosing fielding has been increasing. Teams should consider these trends when making the toss decision and align their strategies accordingly.</a:t>
            </a:r>
          </a:p>
          <a:p>
            <a:endParaRPr dirty="0"/>
          </a:p>
          <a:p>
            <a:r>
              <a:rPr dirty="0"/>
              <a:t>7. There is a positive relationship between the first innings score and the highest score. As the first innings score increases, the highest score also tends to increase. Teams should focus on setting a higher first innings score to increase their chances of achieving a higher highest score.</a:t>
            </a:r>
          </a:p>
          <a:p>
            <a:endParaRPr dirty="0"/>
          </a:p>
        </p:txBody>
      </p:sp>
      <p:sp>
        <p:nvSpPr>
          <p:cNvPr id="3" name="Text Placeholder 2"/>
          <p:cNvSpPr>
            <a:spLocks noGrp="1"/>
          </p:cNvSpPr>
          <p:nvPr>
            <p:ph type="body" sz="quarter" idx="23"/>
          </p:nvPr>
        </p:nvSpPr>
        <p:spPr/>
        <p:txBody>
          <a:bodyPr/>
          <a:lstStyle/>
          <a:p>
            <a:r>
              <a:t>Summary Key Insights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23.emf"/>
          <p:cNvPicPr>
            <a:picLocks noGrp="1" noChangeAspect="1"/>
          </p:cNvPicPr>
          <p:nvPr>
            <p:ph type="pic" sz="quarter" idx="22"/>
          </p:nvPr>
        </p:nvPicPr>
        <p:blipFill>
          <a:blip r:embed="rId3"/>
          <a:srcRect/>
          <a:stretch>
            <a:fillRect/>
          </a:stretch>
        </p:blipFill>
        <p:spPr>
          <a:xfrm>
            <a:off x="4562383" y="1587600"/>
            <a:ext cx="6037200" cy="4680000"/>
          </a:xfrm>
        </p:spPr>
      </p:pic>
      <p:sp>
        <p:nvSpPr>
          <p:cNvPr id="3" name="Text Placeholder 2"/>
          <p:cNvSpPr>
            <a:spLocks noGrp="1"/>
          </p:cNvSpPr>
          <p:nvPr>
            <p:ph type="body" sz="quarter" idx="23"/>
          </p:nvPr>
        </p:nvSpPr>
        <p:spPr/>
        <p:txBody>
          <a:bodyPr/>
          <a:lstStyle/>
          <a:p>
            <a:endParaRPr dirty="0"/>
          </a:p>
          <a:p>
            <a:endParaRPr dirty="0"/>
          </a:p>
          <a:p>
            <a:r>
              <a:rPr dirty="0"/>
              <a:t>18th &amp; 5th Matches Lead</a:t>
            </a:r>
          </a:p>
        </p:txBody>
      </p:sp>
      <p:sp>
        <p:nvSpPr>
          <p:cNvPr id="4" name="Text Placeholder 3"/>
          <p:cNvSpPr>
            <a:spLocks noGrp="1"/>
          </p:cNvSpPr>
          <p:nvPr>
            <p:ph type="body" sz="quarter" idx="24"/>
          </p:nvPr>
        </p:nvSpPr>
        <p:spPr/>
        <p:txBody>
          <a:bodyPr/>
          <a:lstStyle/>
          <a:p>
            <a:r>
              <a:t>Top 19 Winning Margins</a:t>
            </a:r>
          </a:p>
        </p:txBody>
      </p:sp>
      <p:sp>
        <p:nvSpPr>
          <p:cNvPr id="6" name="Text Placeholder 5"/>
          <p:cNvSpPr>
            <a:spLocks noGrp="1"/>
          </p:cNvSpPr>
          <p:nvPr>
            <p:ph type="body" sz="quarter" idx="26"/>
          </p:nvPr>
        </p:nvSpPr>
        <p:spPr/>
        <p:txBody>
          <a:bodyPr/>
          <a:lstStyle/>
          <a:p>
            <a:r>
              <a:t>Key takeaway: It seems that the 18th and 5th matches were very closely contested, while the 40th match and others had larger differences in scores.</a:t>
            </a:r>
          </a:p>
          <a:p>
            <a:r>
              <a:t>The differences in scores between the 18th and 5th matches are very small, and they are much higher than the difference in scores for the 40th match and others.</a:t>
            </a:r>
          </a:p>
          <a:p>
            <a:endParaRPr/>
          </a:p>
        </p:txBody>
      </p:sp>
      <p:sp>
        <p:nvSpPr>
          <p:cNvPr id="7" name="Slide Number Placeholder 6"/>
          <p:cNvSpPr>
            <a:spLocks noGrp="1"/>
          </p:cNvSpPr>
          <p:nvPr>
            <p:ph type="sldNum" sz="quarter" idx="17"/>
          </p:nvPr>
        </p:nvSpPr>
        <p:spPr/>
        <p:txBody>
          <a:bodyPr/>
          <a:lstStyle/>
          <a:p>
            <a:r>
              <a:t>24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24.emf"/>
          <p:cNvPicPr>
            <a:picLocks noGrp="1" noChangeAspect="1"/>
          </p:cNvPicPr>
          <p:nvPr>
            <p:ph type="pic" sz="quarter" idx="21"/>
          </p:nvPr>
        </p:nvPicPr>
        <p:blipFill>
          <a:blip r:embed="rId3"/>
          <a:srcRect/>
          <a:stretch>
            <a:fillRect/>
          </a:stretch>
        </p:blipFill>
        <p:spPr>
          <a:xfrm>
            <a:off x="609596" y="1587598"/>
            <a:ext cx="7776000" cy="4320000"/>
          </a:xfrm>
        </p:spPr>
      </p:pic>
      <p:sp>
        <p:nvSpPr>
          <p:cNvPr id="3" name="Text Placeholder 2"/>
          <p:cNvSpPr>
            <a:spLocks noGrp="1"/>
          </p:cNvSpPr>
          <p:nvPr>
            <p:ph type="body" sz="quarter" idx="23"/>
          </p:nvPr>
        </p:nvSpPr>
        <p:spPr/>
        <p:txBody>
          <a:bodyPr/>
          <a:lstStyle/>
          <a:p>
            <a:endParaRPr/>
          </a:p>
          <a:p>
            <a:endParaRPr/>
          </a:p>
          <a:p>
            <a:r>
              <a:t>Rains Slight Dominance</a:t>
            </a:r>
          </a:p>
        </p:txBody>
      </p:sp>
      <p:sp>
        <p:nvSpPr>
          <p:cNvPr id="4" name="Text Placeholder 3"/>
          <p:cNvSpPr>
            <a:spLocks noGrp="1"/>
          </p:cNvSpPr>
          <p:nvPr>
            <p:ph type="body" sz="quarter" idx="24"/>
          </p:nvPr>
        </p:nvSpPr>
        <p:spPr/>
        <p:txBody>
          <a:bodyPr/>
          <a:lstStyle/>
          <a:p>
            <a:r>
              <a:t>Counts for the twenty categories within Player Of The Match (%)</a:t>
            </a:r>
          </a:p>
        </p:txBody>
      </p:sp>
      <p:sp>
        <p:nvSpPr>
          <p:cNvPr id="6" name="Text Placeholder 5"/>
          <p:cNvSpPr>
            <a:spLocks noGrp="1"/>
          </p:cNvSpPr>
          <p:nvPr>
            <p:ph type="body" sz="quarter" idx="26"/>
          </p:nvPr>
        </p:nvSpPr>
        <p:spPr/>
        <p:txBody>
          <a:bodyPr/>
          <a:lstStyle/>
          <a:p>
            <a:r>
              <a:t>Key takeaway: While Rain stands out as having a higher percentage, its important to consider the context of the rest category, which includes 25 different players.</a:t>
            </a:r>
          </a:p>
          <a:p>
            <a:r>
              <a:t>When we look at the different players who were named Player Of The Match, we see that Rain has a slightly higher percentage compared to the other players. Its important to remember that the rest category includes 25 different players, so we need to consider this when looking at the chart.</a:t>
            </a:r>
          </a:p>
          <a:p>
            <a:endParaRPr/>
          </a:p>
        </p:txBody>
      </p:sp>
      <p:sp>
        <p:nvSpPr>
          <p:cNvPr id="7" name="Slide Number Placeholder 6"/>
          <p:cNvSpPr>
            <a:spLocks noGrp="1"/>
          </p:cNvSpPr>
          <p:nvPr>
            <p:ph type="sldNum" sz="quarter" idx="17"/>
          </p:nvPr>
        </p:nvSpPr>
        <p:spPr/>
        <p:txBody>
          <a:bodyPr/>
          <a:lstStyle/>
          <a:p>
            <a:r>
              <a:t>25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25.emf"/>
          <p:cNvPicPr>
            <a:picLocks noGrp="1" noChangeAspect="1"/>
          </p:cNvPicPr>
          <p:nvPr>
            <p:ph type="pic" sz="quarter" idx="22"/>
          </p:nvPr>
        </p:nvPicPr>
        <p:blipFill>
          <a:blip r:embed="rId3"/>
          <a:srcRect/>
          <a:stretch>
            <a:fillRect/>
          </a:stretch>
        </p:blipFill>
        <p:spPr>
          <a:xfrm>
            <a:off x="4562383" y="1587600"/>
            <a:ext cx="5779800" cy="4680000"/>
          </a:xfrm>
        </p:spPr>
      </p:pic>
      <p:sp>
        <p:nvSpPr>
          <p:cNvPr id="3" name="Text Placeholder 2"/>
          <p:cNvSpPr>
            <a:spLocks noGrp="1"/>
          </p:cNvSpPr>
          <p:nvPr>
            <p:ph type="body" sz="quarter" idx="23"/>
          </p:nvPr>
        </p:nvSpPr>
        <p:spPr/>
        <p:txBody>
          <a:bodyPr/>
          <a:lstStyle/>
          <a:p>
            <a:endParaRPr dirty="0"/>
          </a:p>
          <a:p>
            <a:endParaRPr dirty="0"/>
          </a:p>
          <a:p>
            <a:r>
              <a:rPr dirty="0"/>
              <a:t>Highest Score Distribution</a:t>
            </a:r>
          </a:p>
        </p:txBody>
      </p:sp>
      <p:sp>
        <p:nvSpPr>
          <p:cNvPr id="4" name="Text Placeholder 3"/>
          <p:cNvSpPr>
            <a:spLocks noGrp="1"/>
          </p:cNvSpPr>
          <p:nvPr>
            <p:ph type="body" sz="quarter" idx="24"/>
          </p:nvPr>
        </p:nvSpPr>
        <p:spPr/>
        <p:txBody>
          <a:bodyPr/>
          <a:lstStyle/>
          <a:p>
            <a:r>
              <a:t>Probability of Highest Score occurring</a:t>
            </a:r>
          </a:p>
        </p:txBody>
      </p:sp>
      <p:sp>
        <p:nvSpPr>
          <p:cNvPr id="6" name="Text Placeholder 5"/>
          <p:cNvSpPr>
            <a:spLocks noGrp="1"/>
          </p:cNvSpPr>
          <p:nvPr>
            <p:ph type="body" sz="quarter" idx="26"/>
          </p:nvPr>
        </p:nvSpPr>
        <p:spPr/>
        <p:txBody>
          <a:bodyPr/>
          <a:lstStyle/>
          <a:p>
            <a:r>
              <a:t>Key takeaway: It seems that the majority of the Highest Scores are concentrated around 50, indicating a common trend in the data.</a:t>
            </a:r>
          </a:p>
          <a:p>
            <a:r>
              <a:t>The kernel density plot tells us that there is one main peak in the data. This means that most of the Highest Scores are clustered around the value of 50.</a:t>
            </a:r>
          </a:p>
          <a:p>
            <a:endParaRPr/>
          </a:p>
        </p:txBody>
      </p:sp>
      <p:sp>
        <p:nvSpPr>
          <p:cNvPr id="7" name="Slide Number Placeholder 6"/>
          <p:cNvSpPr>
            <a:spLocks noGrp="1"/>
          </p:cNvSpPr>
          <p:nvPr>
            <p:ph type="sldNum" sz="quarter" idx="17"/>
          </p:nvPr>
        </p:nvSpPr>
        <p:spPr/>
        <p:txBody>
          <a:bodyPr/>
          <a:lstStyle/>
          <a:p>
            <a:r>
              <a:t>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dirty="0"/>
              <a:t>8. The analysis also highlights specific match numbers and player of the match categories that have shown notable performance. Teams should study these matches and players to identify factors that contribute to their success and incorporate them into their own strategies.</a:t>
            </a:r>
          </a:p>
          <a:p>
            <a:endParaRPr dirty="0"/>
          </a:p>
          <a:p>
            <a:r>
              <a:rPr dirty="0"/>
              <a:t>Overall, these insights provide valuable information for teams to make data-driven decisions and improve their performance in future matches. By considering factors such as winning margin, venue, individual player performance, and toss decision, teams can optimize their strategies and increase their chances of winning.</a:t>
            </a:r>
          </a:p>
          <a:p>
            <a:endParaRPr dirty="0"/>
          </a:p>
        </p:txBody>
      </p:sp>
      <p:sp>
        <p:nvSpPr>
          <p:cNvPr id="3" name="Text Placeholder 2"/>
          <p:cNvSpPr>
            <a:spLocks noGrp="1"/>
          </p:cNvSpPr>
          <p:nvPr>
            <p:ph type="body" sz="quarter" idx="23"/>
          </p:nvPr>
        </p:nvSpPr>
        <p:spPr/>
        <p:txBody>
          <a:bodyPr/>
          <a:lstStyle/>
          <a:p>
            <a:r>
              <a:t>Summary Key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0.emf"/>
          <p:cNvPicPr>
            <a:picLocks noGrp="1" noChangeAspect="1"/>
          </p:cNvPicPr>
          <p:nvPr>
            <p:ph type="pic" sz="quarter" idx="15"/>
          </p:nvPr>
        </p:nvPicPr>
        <p:blipFill>
          <a:blip r:embed="rId3"/>
          <a:srcRect/>
          <a:stretch>
            <a:fillRect/>
          </a:stretch>
        </p:blipFill>
        <p:spPr>
          <a:xfrm>
            <a:off x="609598" y="1587598"/>
            <a:ext cx="4158000" cy="3960000"/>
          </a:xfrm>
        </p:spPr>
      </p:pic>
      <p:graphicFrame>
        <p:nvGraphicFramePr>
          <p:cNvPr id="3" name="Table Placeholder 2"/>
          <p:cNvGraphicFramePr>
            <a:graphicFrameLocks noGrp="1"/>
          </p:cNvGraphicFramePr>
          <p:nvPr>
            <p:ph type="tbl" sz="quarter" idx="19"/>
          </p:nvPr>
        </p:nvGraphicFramePr>
        <p:xfrm>
          <a:off x="609599" y="5632600"/>
          <a:ext cx="3860800" cy="365760"/>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524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91440">
                <a:tc>
                  <a:txBody>
                    <a:bodyPr/>
                    <a:lstStyle/>
                    <a:p>
                      <a:pPr>
                        <a:defRPr sz="1200">
                          <a:solidFill>
                            <a:srgbClr val="137043"/>
                          </a:solidFill>
                        </a:defRPr>
                      </a:pPr>
                      <a:r>
                        <a:t>■</a:t>
                      </a:r>
                    </a:p>
                  </a:txBody>
                  <a:tcPr marR="0" marT="0" marB="0"/>
                </a:tc>
                <a:tc>
                  <a:txBody>
                    <a:bodyPr/>
                    <a:lstStyle/>
                    <a:p>
                      <a:pPr>
                        <a:defRPr sz="1200">
                          <a:solidFill>
                            <a:srgbClr val="3E4348"/>
                          </a:solidFill>
                          <a:latin typeface="Roboto Light"/>
                        </a:defRPr>
                      </a:pPr>
                      <a:r>
                        <a:t>   Positive</a:t>
                      </a:r>
                    </a:p>
                  </a:txBody>
                  <a:tcPr marR="0" marT="0" marB="0"/>
                </a:tc>
                <a:tc>
                  <a:txBody>
                    <a:bodyPr/>
                    <a:lstStyle/>
                    <a:p>
                      <a:pPr>
                        <a:defRPr sz="1200">
                          <a:solidFill>
                            <a:srgbClr val="0062FF"/>
                          </a:solidFill>
                        </a:defRPr>
                      </a:pPr>
                      <a:r>
                        <a:t>■</a:t>
                      </a:r>
                    </a:p>
                  </a:txBody>
                  <a:tcPr marR="0" marT="0" marB="0"/>
                </a:tc>
                <a:tc>
                  <a:txBody>
                    <a:bodyPr/>
                    <a:lstStyle/>
                    <a:p>
                      <a:pPr>
                        <a:defRPr sz="1200">
                          <a:solidFill>
                            <a:srgbClr val="3E4348"/>
                          </a:solidFill>
                          <a:latin typeface="Roboto Light"/>
                        </a:defRPr>
                      </a:pPr>
                      <a:r>
                        <a:t>   Categorical</a:t>
                      </a:r>
                    </a:p>
                  </a:txBody>
                  <a:tcPr marR="0" marT="0" marB="0"/>
                </a:tc>
                <a:extLst>
                  <a:ext uri="{0D108BD9-81ED-4DB2-BD59-A6C34878D82A}">
                    <a16:rowId xmlns:a16="http://schemas.microsoft.com/office/drawing/2014/main" val="10000"/>
                  </a:ext>
                </a:extLst>
              </a:tr>
              <a:tr h="91440">
                <a:tc>
                  <a:txBody>
                    <a:bodyPr/>
                    <a:lstStyle/>
                    <a:p>
                      <a:pPr>
                        <a:defRPr sz="1200">
                          <a:solidFill>
                            <a:srgbClr val="FF0000"/>
                          </a:solidFill>
                        </a:defRPr>
                      </a:pPr>
                      <a:r>
                        <a:t>■</a:t>
                      </a:r>
                    </a:p>
                  </a:txBody>
                  <a:tcPr marR="0" marT="0" marB="0"/>
                </a:tc>
                <a:tc>
                  <a:txBody>
                    <a:bodyPr/>
                    <a:lstStyle/>
                    <a:p>
                      <a:pPr>
                        <a:defRPr sz="1200">
                          <a:solidFill>
                            <a:srgbClr val="3E4348"/>
                          </a:solidFill>
                          <a:latin typeface="Roboto Light"/>
                        </a:defRPr>
                      </a:pPr>
                      <a:r>
                        <a:t>   Negative</a:t>
                      </a:r>
                    </a:p>
                  </a:txBody>
                  <a:tcPr marR="0" marT="0" marB="0"/>
                </a:tc>
                <a:tc>
                  <a:txBody>
                    <a:bodyPr/>
                    <a:lstStyle/>
                    <a:p>
                      <a:pPr>
                        <a:defRPr sz="1200">
                          <a:solidFill>
                            <a:srgbClr val="F7FBFF"/>
                          </a:solidFill>
                        </a:defRPr>
                      </a:pPr>
                      <a:r>
                        <a:t>■</a:t>
                      </a:r>
                    </a:p>
                  </a:txBody>
                  <a:tcPr marR="0" marT="0" marB="0"/>
                </a:tc>
                <a:tc>
                  <a:txBody>
                    <a:bodyPr/>
                    <a:lstStyle/>
                    <a:p>
                      <a:pPr>
                        <a:defRPr sz="1200">
                          <a:solidFill>
                            <a:srgbClr val="3E4348"/>
                          </a:solidFill>
                          <a:latin typeface="Roboto Light"/>
                        </a:defRPr>
                      </a:pPr>
                      <a:r>
                        <a:t>   Negligible</a:t>
                      </a:r>
                    </a:p>
                  </a:txBody>
                  <a:tcPr marR="0" marT="0" marB="0"/>
                </a:tc>
                <a:extLst>
                  <a:ext uri="{0D108BD9-81ED-4DB2-BD59-A6C34878D82A}">
                    <a16:rowId xmlns:a16="http://schemas.microsoft.com/office/drawing/2014/main" val="10001"/>
                  </a:ext>
                </a:extLst>
              </a:tr>
            </a:tbl>
          </a:graphicData>
        </a:graphic>
      </p:graphicFrame>
      <p:sp>
        <p:nvSpPr>
          <p:cNvPr id="4" name="Text Placeholder 3"/>
          <p:cNvSpPr>
            <a:spLocks noGrp="1"/>
          </p:cNvSpPr>
          <p:nvPr>
            <p:ph type="body" sz="quarter" idx="23"/>
          </p:nvPr>
        </p:nvSpPr>
        <p:spPr/>
        <p:txBody>
          <a:bodyPr/>
          <a:lstStyle/>
          <a:p>
            <a:endParaRPr/>
          </a:p>
          <a:p>
            <a:endParaRPr/>
          </a:p>
          <a:p>
            <a:r>
              <a:t>Key Predictors of Match Outcomes</a:t>
            </a:r>
          </a:p>
        </p:txBody>
      </p:sp>
      <p:sp>
        <p:nvSpPr>
          <p:cNvPr id="5" name="Text Placeholder 4"/>
          <p:cNvSpPr>
            <a:spLocks noGrp="1"/>
          </p:cNvSpPr>
          <p:nvPr>
            <p:ph type="body" sz="quarter" idx="24"/>
          </p:nvPr>
        </p:nvSpPr>
        <p:spPr/>
        <p:txBody>
          <a:bodyPr/>
          <a:lstStyle/>
          <a:p>
            <a:r>
              <a:t>Predictive power from 0 (failure to predict) to 100 (perfect prediction) across columns</a:t>
            </a:r>
          </a:p>
        </p:txBody>
      </p:sp>
      <p:sp>
        <p:nvSpPr>
          <p:cNvPr id="7" name="Text Placeholder 6"/>
          <p:cNvSpPr>
            <a:spLocks noGrp="1"/>
          </p:cNvSpPr>
          <p:nvPr>
            <p:ph type="body" sz="quarter" idx="26"/>
          </p:nvPr>
        </p:nvSpPr>
        <p:spPr>
          <a:xfrm>
            <a:off x="5726102" y="1995487"/>
            <a:ext cx="5856299" cy="4677456"/>
          </a:xfrm>
        </p:spPr>
        <p:txBody>
          <a:bodyPr/>
          <a:lstStyle/>
          <a:p>
            <a:r>
              <a:rPr dirty="0"/>
              <a:t>Key takeaway: The Winning Margin seems to be a very important factor in predicting the winning team. It might be worth focusing on this feature when trying to predict match outcomes.</a:t>
            </a:r>
          </a:p>
          <a:p>
            <a:r>
              <a:rPr dirty="0"/>
              <a:t>The data has important information and patterns that can give us useful insights.</a:t>
            </a:r>
          </a:p>
          <a:p>
            <a:r>
              <a:rPr dirty="0"/>
              <a:t>The Winning Margin is a strong predictor for the team that wins, with a predictive power index of 81. Also, winning the toss is a good predictor for the second team winning, with a predictive power index of 77. The Top Scorer and the Method of winning also have a high predictive power index of 75.</a:t>
            </a:r>
          </a:p>
          <a:p>
            <a:r>
              <a:rPr dirty="0"/>
              <a:t>Apart from looking at how well each feature predicts the outcome, we can also learn more by looking at how each feature is related to the others. </a:t>
            </a:r>
          </a:p>
          <a:p>
            <a:r>
              <a:rPr dirty="0"/>
              <a:t>Normal Match	Rain	strong negative</a:t>
            </a:r>
          </a:p>
          <a:p>
            <a:r>
              <a:rPr dirty="0"/>
              <a:t>Normal Match	Rain	strong negative</a:t>
            </a:r>
          </a:p>
          <a:p>
            <a:r>
              <a:rPr dirty="0"/>
              <a:t>Rain	Normal Match	strong negative</a:t>
            </a:r>
          </a:p>
          <a:p>
            <a:r>
              <a:rPr dirty="0"/>
              <a:t>Normal Match	Rain	strong negative</a:t>
            </a:r>
          </a:p>
          <a:p>
            <a:r>
              <a:rPr dirty="0"/>
              <a:t>Group C	Papua New Gu. . .	strong positive</a:t>
            </a:r>
          </a:p>
          <a:p>
            <a:endParaRPr dirty="0"/>
          </a:p>
          <a:p>
            <a:endParaRPr dirty="0"/>
          </a:p>
        </p:txBody>
      </p:sp>
      <p:sp>
        <p:nvSpPr>
          <p:cNvPr id="8" name="Slide Number Placeholder 7"/>
          <p:cNvSpPr>
            <a:spLocks noGrp="1"/>
          </p:cNvSpPr>
          <p:nvPr>
            <p:ph type="sldNum" sz="quarter" idx="17"/>
          </p:nvPr>
        </p:nvSpPr>
        <p:spPr/>
        <p:txBody>
          <a:bodyPr/>
          <a:lstStyle/>
          <a:p>
            <a:r>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1.emf"/>
          <p:cNvPicPr>
            <a:picLocks noGrp="1" noChangeAspect="1"/>
          </p:cNvPicPr>
          <p:nvPr>
            <p:ph type="pic" sz="quarter" idx="22"/>
          </p:nvPr>
        </p:nvPicPr>
        <p:blipFill>
          <a:blip r:embed="rId3"/>
          <a:srcRect/>
          <a:stretch>
            <a:fillRect/>
          </a:stretch>
        </p:blipFill>
        <p:spPr>
          <a:xfrm>
            <a:off x="4562383" y="1587600"/>
            <a:ext cx="5990400" cy="4680000"/>
          </a:xfrm>
        </p:spPr>
      </p:pic>
      <p:sp>
        <p:nvSpPr>
          <p:cNvPr id="3" name="Text Placeholder 2"/>
          <p:cNvSpPr>
            <a:spLocks noGrp="1"/>
          </p:cNvSpPr>
          <p:nvPr>
            <p:ph type="body" sz="quarter" idx="23"/>
          </p:nvPr>
        </p:nvSpPr>
        <p:spPr/>
        <p:txBody>
          <a:bodyPr/>
          <a:lstStyle/>
          <a:p>
            <a:endParaRPr/>
          </a:p>
          <a:p>
            <a:endParaRPr/>
          </a:p>
          <a:p>
            <a:r>
              <a:t>Dominant Providence Stadium in Winning Margins</a:t>
            </a:r>
          </a:p>
        </p:txBody>
      </p:sp>
      <p:sp>
        <p:nvSpPr>
          <p:cNvPr id="4" name="Text Placeholder 3"/>
          <p:cNvSpPr>
            <a:spLocks noGrp="1"/>
          </p:cNvSpPr>
          <p:nvPr>
            <p:ph type="body" sz="quarter" idx="24"/>
          </p:nvPr>
        </p:nvSpPr>
        <p:spPr/>
        <p:txBody>
          <a:bodyPr/>
          <a:lstStyle/>
          <a:p>
            <a:r>
              <a:t>Top 9 Venues averaged by Winning Margins</a:t>
            </a:r>
          </a:p>
        </p:txBody>
      </p:sp>
      <p:sp>
        <p:nvSpPr>
          <p:cNvPr id="6" name="Text Placeholder 5"/>
          <p:cNvSpPr>
            <a:spLocks noGrp="1"/>
          </p:cNvSpPr>
          <p:nvPr>
            <p:ph type="body" sz="quarter" idx="26"/>
          </p:nvPr>
        </p:nvSpPr>
        <p:spPr/>
        <p:txBody>
          <a:bodyPr/>
          <a:lstStyle/>
          <a:p>
            <a:r>
              <a:t>Actionable interpretation: Consider exploring why Providence Stadium in Guyana consistently sees higher Winning Margins compared to other stadiums. This could provide insights into the performance of teams and the nature of the pitch at this Venue.</a:t>
            </a:r>
          </a:p>
          <a:p>
            <a:r>
              <a:t>The average difference in scores between the winning and losing teams at Providence Stadium in Guyana is the highest compared to other stadiums. Its much higher than the difference at Daren Sammy National Cricket Stadium in Gros Islet, St Lucia, and other stadiums.</a:t>
            </a:r>
          </a:p>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2.emf"/>
          <p:cNvPicPr>
            <a:picLocks noGrp="1" noChangeAspect="1"/>
          </p:cNvPicPr>
          <p:nvPr>
            <p:ph type="pic" sz="quarter" idx="22"/>
          </p:nvPr>
        </p:nvPicPr>
        <p:blipFill>
          <a:blip r:embed="rId3"/>
          <a:srcRect/>
          <a:stretch>
            <a:fillRect/>
          </a:stretch>
        </p:blipFill>
        <p:spPr>
          <a:xfrm>
            <a:off x="4562383" y="1587600"/>
            <a:ext cx="5990400" cy="4680000"/>
          </a:xfrm>
        </p:spPr>
      </p:pic>
      <p:sp>
        <p:nvSpPr>
          <p:cNvPr id="3" name="Text Placeholder 2"/>
          <p:cNvSpPr>
            <a:spLocks noGrp="1"/>
          </p:cNvSpPr>
          <p:nvPr>
            <p:ph type="body" sz="quarter" idx="23"/>
          </p:nvPr>
        </p:nvSpPr>
        <p:spPr/>
        <p:txBody>
          <a:bodyPr/>
          <a:lstStyle/>
          <a:p>
            <a:endParaRPr/>
          </a:p>
          <a:p>
            <a:endParaRPr/>
          </a:p>
          <a:p>
            <a:r>
              <a:t>Dominant 2nd Semi-Final Winning Margins</a:t>
            </a:r>
          </a:p>
        </p:txBody>
      </p:sp>
      <p:sp>
        <p:nvSpPr>
          <p:cNvPr id="4" name="Text Placeholder 3"/>
          <p:cNvSpPr>
            <a:spLocks noGrp="1"/>
          </p:cNvSpPr>
          <p:nvPr>
            <p:ph type="body" sz="quarter" idx="24"/>
          </p:nvPr>
        </p:nvSpPr>
        <p:spPr/>
        <p:txBody>
          <a:bodyPr/>
          <a:lstStyle/>
          <a:p>
            <a:r>
              <a:t>Top 9 Stages averaged by Winning Margins</a:t>
            </a:r>
          </a:p>
        </p:txBody>
      </p:sp>
      <p:sp>
        <p:nvSpPr>
          <p:cNvPr id="6" name="Text Placeholder 5"/>
          <p:cNvSpPr>
            <a:spLocks noGrp="1"/>
          </p:cNvSpPr>
          <p:nvPr>
            <p:ph type="body" sz="quarter" idx="26"/>
          </p:nvPr>
        </p:nvSpPr>
        <p:spPr/>
        <p:txBody>
          <a:bodyPr/>
          <a:lstStyle/>
          <a:p>
            <a:r>
              <a:t>Key takeaway: Teams playing in the 2nd Semi-Final Stage may have a higher tendency to win by a large margin compared to other Stages.</a:t>
            </a:r>
          </a:p>
          <a:p>
            <a:r>
              <a:t>The average Winning Margin of the 2nd Semi-Final is much higher than the average Winning Margins of Group C and other Stages. This means that the 2nd Semi-Final games have been Won by a larger margin compared to the other Stages.</a:t>
            </a:r>
          </a:p>
          <a:p>
            <a:endParaRPr/>
          </a:p>
        </p:txBody>
      </p:sp>
      <p:sp>
        <p:nvSpPr>
          <p:cNvPr id="7" name="Slide Number Placeholder 6"/>
          <p:cNvSpPr>
            <a:spLocks noGrp="1"/>
          </p:cNvSpPr>
          <p:nvPr>
            <p:ph type="sldNum" sz="quarter" idx="17"/>
          </p:nvPr>
        </p:nvSpPr>
        <p:spPr/>
        <p:txBody>
          <a:bodyPr/>
          <a:lstStyle/>
          <a:p>
            <a: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3.emf"/>
          <p:cNvPicPr>
            <a:picLocks noGrp="1" noChangeAspect="1"/>
          </p:cNvPicPr>
          <p:nvPr>
            <p:ph type="pic" sz="quarter" idx="22"/>
          </p:nvPr>
        </p:nvPicPr>
        <p:blipFill>
          <a:blip r:embed="rId3"/>
          <a:srcRect/>
          <a:stretch>
            <a:fillRect/>
          </a:stretch>
        </p:blipFill>
        <p:spPr>
          <a:xfrm>
            <a:off x="4562383" y="1587600"/>
            <a:ext cx="5967000" cy="4680000"/>
          </a:xfrm>
        </p:spPr>
      </p:pic>
      <p:sp>
        <p:nvSpPr>
          <p:cNvPr id="3" name="Text Placeholder 2"/>
          <p:cNvSpPr>
            <a:spLocks noGrp="1"/>
          </p:cNvSpPr>
          <p:nvPr>
            <p:ph type="body" sz="quarter" idx="23"/>
          </p:nvPr>
        </p:nvSpPr>
        <p:spPr/>
        <p:txBody>
          <a:bodyPr/>
          <a:lstStyle/>
          <a:p>
            <a:endParaRPr/>
          </a:p>
          <a:p>
            <a:endParaRPr/>
          </a:p>
          <a:p>
            <a:r>
              <a:t>Uganda Leads Winning Margins Ranking</a:t>
            </a:r>
          </a:p>
        </p:txBody>
      </p:sp>
      <p:sp>
        <p:nvSpPr>
          <p:cNvPr id="4" name="Text Placeholder 3"/>
          <p:cNvSpPr>
            <a:spLocks noGrp="1"/>
          </p:cNvSpPr>
          <p:nvPr>
            <p:ph type="body" sz="quarter" idx="24"/>
          </p:nvPr>
        </p:nvSpPr>
        <p:spPr/>
        <p:txBody>
          <a:bodyPr/>
          <a:lstStyle/>
          <a:p>
            <a:r>
              <a:t>Top 17 2nd Teams averaged by Winning Margins</a:t>
            </a:r>
          </a:p>
        </p:txBody>
      </p:sp>
      <p:sp>
        <p:nvSpPr>
          <p:cNvPr id="6" name="Text Placeholder 5"/>
          <p:cNvSpPr>
            <a:spLocks noGrp="1"/>
          </p:cNvSpPr>
          <p:nvPr>
            <p:ph type="body" sz="quarter" idx="26"/>
          </p:nvPr>
        </p:nvSpPr>
        <p:spPr/>
        <p:txBody>
          <a:bodyPr/>
          <a:lstStyle/>
          <a:p>
            <a:r>
              <a:t>Key takeaway: Ugandas second team seems to be performing exceptionally well in winning their games by a large margin. This could indicate a strong performance and dominance in their matches.</a:t>
            </a:r>
          </a:p>
          <a:p>
            <a:r>
              <a:t>The average Winning Margin of Ugandas second team is much higher than that of Afghanistans second team and other teams. This means that Ugandas second team wins their games by a large margin compared to other teams.</a:t>
            </a:r>
          </a:p>
          <a:p>
            <a:endParaRPr/>
          </a:p>
        </p:txBody>
      </p:sp>
      <p:sp>
        <p:nvSpPr>
          <p:cNvPr id="7" name="Slide Number Placeholder 6"/>
          <p:cNvSpPr>
            <a:spLocks noGrp="1"/>
          </p:cNvSpPr>
          <p:nvPr>
            <p:ph type="sldNum" sz="quarter" idx="17"/>
          </p:nvPr>
        </p:nvSpPr>
        <p:spPr/>
        <p:txBody>
          <a:bodyPr/>
          <a:lstStyle/>
          <a:p>
            <a: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Placeholder 1" descr="4.emf"/>
          <p:cNvPicPr>
            <a:picLocks noGrp="1" noChangeAspect="1"/>
          </p:cNvPicPr>
          <p:nvPr>
            <p:ph type="pic" sz="quarter" idx="22"/>
          </p:nvPr>
        </p:nvPicPr>
        <p:blipFill>
          <a:blip r:embed="rId3"/>
          <a:srcRect/>
          <a:stretch>
            <a:fillRect/>
          </a:stretch>
        </p:blipFill>
        <p:spPr>
          <a:xfrm>
            <a:off x="4562383" y="1587600"/>
            <a:ext cx="6037200" cy="4680000"/>
          </a:xfrm>
        </p:spPr>
      </p:pic>
      <p:sp>
        <p:nvSpPr>
          <p:cNvPr id="3" name="Text Placeholder 2"/>
          <p:cNvSpPr>
            <a:spLocks noGrp="1"/>
          </p:cNvSpPr>
          <p:nvPr>
            <p:ph type="body" sz="quarter" idx="23"/>
          </p:nvPr>
        </p:nvSpPr>
        <p:spPr/>
        <p:txBody>
          <a:bodyPr/>
          <a:lstStyle/>
          <a:p>
            <a:r>
              <a:t>The Winning Margin rankings are dominated by Akeal Hosein</a:t>
            </a:r>
          </a:p>
        </p:txBody>
      </p:sp>
      <p:sp>
        <p:nvSpPr>
          <p:cNvPr id="4" name="Text Placeholder 3"/>
          <p:cNvSpPr>
            <a:spLocks noGrp="1"/>
          </p:cNvSpPr>
          <p:nvPr>
            <p:ph type="body" sz="quarter" idx="24"/>
          </p:nvPr>
        </p:nvSpPr>
        <p:spPr/>
        <p:txBody>
          <a:bodyPr/>
          <a:lstStyle/>
          <a:p>
            <a:r>
              <a:t>Top 18 Best Bowlers averaged by Winning Margins</a:t>
            </a:r>
          </a:p>
        </p:txBody>
      </p:sp>
      <p:sp>
        <p:nvSpPr>
          <p:cNvPr id="6" name="Text Placeholder 5"/>
          <p:cNvSpPr>
            <a:spLocks noGrp="1"/>
          </p:cNvSpPr>
          <p:nvPr>
            <p:ph type="body" sz="quarter" idx="26"/>
          </p:nvPr>
        </p:nvSpPr>
        <p:spPr/>
        <p:txBody>
          <a:bodyPr/>
          <a:lstStyle/>
          <a:p>
            <a:r>
              <a:t>Key takeaway: Akeal Hoseins exceptional performance as a bowler significantly contributes to his teams victories.</a:t>
            </a:r>
          </a:p>
          <a:p>
            <a:r>
              <a:t>Akeal Hosein, who is the Best Bowler, has the highest average Winning Margin compared to other bowlers like Obed McCoy. This means that when Akeal Hoseins team wins, they usually win by a large margin. This shows that Akeal Hoseins performance has a big impact on the teams success.</a:t>
            </a:r>
          </a:p>
          <a:p>
            <a:endParaRPr/>
          </a:p>
        </p:txBody>
      </p:sp>
      <p:sp>
        <p:nvSpPr>
          <p:cNvPr id="7" name="Slide Number Placeholder 6"/>
          <p:cNvSpPr>
            <a:spLocks noGrp="1"/>
          </p:cNvSpPr>
          <p:nvPr>
            <p:ph type="sldNum" sz="quarter" idx="17"/>
          </p:nvPr>
        </p:nvSpPr>
        <p:spPr/>
        <p:txBody>
          <a:bodyPr/>
          <a:lstStyle/>
          <a:p>
            <a:r>
              <a:t>5</a:t>
            </a:r>
          </a:p>
        </p:txBody>
      </p:sp>
    </p:spTree>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91B5B5"/>
      </a:dk2>
      <a:lt2>
        <a:srgbClr val="C9E9E7"/>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Georgi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14005</TotalTime>
  <Words>5621</Words>
  <Application>Microsoft Office PowerPoint</Application>
  <PresentationFormat>Widescreen</PresentationFormat>
  <Paragraphs>299</Paragraphs>
  <Slides>32</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Calibri Light</vt:lpstr>
      <vt:lpstr>Open Sans</vt:lpstr>
      <vt:lpstr>Roboto</vt:lpstr>
      <vt:lpstr>Roboto Light</vt:lpstr>
      <vt:lpstr>Roboto Lt</vt:lpstr>
      <vt:lpstr>Rockwell Extra Bold</vt:lpstr>
      <vt:lpstr>Verdana</vt:lpstr>
      <vt:lpstr>Wingdings</vt:lpstr>
      <vt:lpstr>Office Theme</vt:lpstr>
      <vt:lpstr>ICC Men's T20 World Cup 2024 – Dataset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ChartPixel</dc:creator>
  <cp:lastModifiedBy>karthigayan R.P</cp:lastModifiedBy>
  <cp:revision>31</cp:revision>
  <dcterms:created xsi:type="dcterms:W3CDTF">2019-07-04T05:19:40Z</dcterms:created>
  <dcterms:modified xsi:type="dcterms:W3CDTF">2024-07-05T11:42:00Z</dcterms:modified>
</cp:coreProperties>
</file>