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8" r:id="rId7"/>
    <p:sldId id="262" r:id="rId8"/>
    <p:sldId id="263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3098-9039-4C35-829F-33D638C7665F}" type="datetimeFigureOut">
              <a:rPr lang="en-IN" smtClean="0"/>
              <a:t>15-10-2018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E167-1E40-44DB-A282-CECED481C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31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8B0F-4044-4948-9C14-784ED487FD42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9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7225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7929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886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9902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945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239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E4D3-B173-4DE9-B680-66EFED5ED49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12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3136-9A94-46F7-8C2B-CF73775F741F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2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06E4-ECEC-4E1C-B066-4A769C49CD1B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4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842DB-7686-433A-B922-A9C958497604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3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D8F9-6815-4455-8A57-EE63EDC959EA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98F5-E94E-4A9A-AD1D-19FC504DF3D0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57F3-3B37-45CC-9BDF-131EDF5C7E16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29AC-F413-47EC-A4C5-981AF64F4B51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6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5F33-668E-4D49-BA6A-F55B9E7206A0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5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B224-47E2-4398-A905-A260FC2F90D5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8615F3-F217-44EA-A1F7-9816B044B0A7}" type="datetime1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87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FC5F-BF42-46EE-9004-EB08741EE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Blector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91E87-D00C-456A-A281-BFC73E4AB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903" y="5839388"/>
            <a:ext cx="3330781" cy="37259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From  : Vijaykarthik 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429CC-F0CD-46D6-A69E-37A622C2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vijaykarthik 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CED94-35F1-45FC-9109-2A9B8F85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8A63EE2-F18B-4273-A88B-285CC15503CD}"/>
              </a:ext>
            </a:extLst>
          </p:cNvPr>
          <p:cNvSpPr txBox="1">
            <a:spLocks/>
          </p:cNvSpPr>
          <p:nvPr/>
        </p:nvSpPr>
        <p:spPr>
          <a:xfrm>
            <a:off x="1154955" y="4591086"/>
            <a:ext cx="8825658" cy="372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1600" dirty="0"/>
              <a:t>Electronic Voting using block chain </a:t>
            </a:r>
            <a:r>
              <a:rPr lang="en-IN" sz="1400" dirty="0"/>
              <a:t>(reference Implementation)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339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D8C9-C533-4DB9-A35A-7A3F1C1D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85" y="295729"/>
            <a:ext cx="9404723" cy="760940"/>
          </a:xfrm>
        </p:spPr>
        <p:txBody>
          <a:bodyPr/>
          <a:lstStyle/>
          <a:p>
            <a:r>
              <a:rPr lang="en-IN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B635-329A-4A3E-8458-49EBCB79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0" y="1205021"/>
            <a:ext cx="8946541" cy="2477518"/>
          </a:xfrm>
        </p:spPr>
        <p:txBody>
          <a:bodyPr/>
          <a:lstStyle/>
          <a:p>
            <a:r>
              <a:rPr lang="en-IN" dirty="0" smtClean="0"/>
              <a:t>Each important action in the </a:t>
            </a:r>
            <a:r>
              <a:rPr lang="en-IN" dirty="0" err="1" smtClean="0"/>
              <a:t>blockchain</a:t>
            </a:r>
            <a:r>
              <a:rPr lang="en-IN" dirty="0" smtClean="0"/>
              <a:t> will be notified to all the nodes in the </a:t>
            </a:r>
            <a:r>
              <a:rPr lang="en-IN" dirty="0" err="1" smtClean="0"/>
              <a:t>netowork</a:t>
            </a:r>
            <a:endParaRPr lang="en-IN" dirty="0" smtClean="0"/>
          </a:p>
          <a:p>
            <a:r>
              <a:rPr lang="en-IN" dirty="0" smtClean="0"/>
              <a:t>The actions like </a:t>
            </a:r>
          </a:p>
          <a:p>
            <a:pPr lvl="1"/>
            <a:r>
              <a:rPr lang="en-IN" dirty="0" smtClean="0"/>
              <a:t>Creating transaction </a:t>
            </a:r>
          </a:p>
          <a:p>
            <a:pPr lvl="1"/>
            <a:r>
              <a:rPr lang="en-IN" dirty="0" smtClean="0"/>
              <a:t>Mining the block </a:t>
            </a:r>
          </a:p>
          <a:p>
            <a:pPr lvl="1"/>
            <a:r>
              <a:rPr lang="en-IN" dirty="0" smtClean="0"/>
              <a:t>Adding or removing the node etc.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3459D-1AFB-4ACB-898C-9029C712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8047A-E1B6-4BC7-8D88-E072D4E8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72285" y="3715791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C9C18C-AFB7-4BB1-B48E-E44D2478977C}"/>
              </a:ext>
            </a:extLst>
          </p:cNvPr>
          <p:cNvSpPr txBox="1">
            <a:spLocks/>
          </p:cNvSpPr>
          <p:nvPr/>
        </p:nvSpPr>
        <p:spPr>
          <a:xfrm>
            <a:off x="263727" y="4204660"/>
            <a:ext cx="11083146" cy="148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When voter cast the vote , it will be sent to all the nodes in NW. </a:t>
            </a:r>
          </a:p>
          <a:p>
            <a:r>
              <a:rPr lang="en-IN" dirty="0" smtClean="0"/>
              <a:t>Once the mining is done the chain is broadcasted .</a:t>
            </a:r>
          </a:p>
          <a:p>
            <a:r>
              <a:rPr lang="en-IN" dirty="0" smtClean="0"/>
              <a:t>Each node will validate the chain update or reject the chain.</a:t>
            </a:r>
          </a:p>
        </p:txBody>
      </p:sp>
    </p:spTree>
    <p:extLst>
      <p:ext uri="{BB962C8B-B14F-4D97-AF65-F5344CB8AC3E}">
        <p14:creationId xmlns:p14="http://schemas.microsoft.com/office/powerpoint/2010/main" val="6429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0A9E-8484-4B73-AC47-595CE719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4" y="136834"/>
            <a:ext cx="9404723" cy="752628"/>
          </a:xfrm>
        </p:spPr>
        <p:txBody>
          <a:bodyPr/>
          <a:lstStyle/>
          <a:p>
            <a:r>
              <a:rPr lang="en-IN" dirty="0"/>
              <a:t>Casting Vote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629C7-C3E2-4E9A-AC23-0B2FA467D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24" y="1063416"/>
            <a:ext cx="9404723" cy="2145297"/>
          </a:xfrm>
        </p:spPr>
        <p:txBody>
          <a:bodyPr/>
          <a:lstStyle/>
          <a:p>
            <a:r>
              <a:rPr lang="en-IN" dirty="0" smtClean="0"/>
              <a:t>Once the  voter cast the vote the vote is broadcasted to all the poll booths connected to the poll manager</a:t>
            </a:r>
          </a:p>
          <a:p>
            <a:r>
              <a:rPr lang="en-IN" dirty="0" smtClean="0"/>
              <a:t>The same voter cannot cast the vote again , it will go into rejected </a:t>
            </a:r>
            <a:r>
              <a:rPr lang="en-IN" dirty="0" err="1" smtClean="0"/>
              <a:t>txn</a:t>
            </a:r>
            <a:r>
              <a:rPr lang="en-IN" dirty="0" smtClean="0"/>
              <a:t> , in UI voter simply cannot cast the vote again</a:t>
            </a:r>
          </a:p>
          <a:p>
            <a:r>
              <a:rPr lang="en-IN" dirty="0" err="1" smtClean="0"/>
              <a:t>Blector</a:t>
            </a:r>
            <a:r>
              <a:rPr lang="en-IN" dirty="0" smtClean="0"/>
              <a:t> will mine the block on user request.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CA66F-2E8E-43E7-8467-1C503420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BD971-2D7C-4FDA-A46B-D9C6D9F8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10DD6-E9E3-4139-8225-2C81F40E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ECCF2-0C1D-484B-AC48-402CAEE2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491537" y="2846783"/>
            <a:ext cx="6569336" cy="902257"/>
          </a:xfrm>
        </p:spPr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9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Blector - from: vijaykarthik 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5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45B1-279A-402A-994C-257B83AC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Blector</a:t>
            </a:r>
            <a:r>
              <a:rPr lang="en-IN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1184-1A8B-45DA-949C-81A810409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50" y="2044291"/>
            <a:ext cx="8946541" cy="4195481"/>
          </a:xfrm>
        </p:spPr>
        <p:txBody>
          <a:bodyPr>
            <a:normAutofit/>
          </a:bodyPr>
          <a:lstStyle/>
          <a:p>
            <a:r>
              <a:rPr lang="en-IN" sz="2400" dirty="0" err="1"/>
              <a:t>Blector</a:t>
            </a:r>
            <a:r>
              <a:rPr lang="en-IN" sz="2400" dirty="0"/>
              <a:t> is an electronic voting system , Developed using block chain technology as a reference implementation.</a:t>
            </a:r>
          </a:p>
          <a:p>
            <a:r>
              <a:rPr lang="en-IN" sz="2400" dirty="0"/>
              <a:t>Block chain is a platform where we can implement many </a:t>
            </a:r>
            <a:r>
              <a:rPr lang="en-IN" sz="2400" dirty="0" err="1"/>
              <a:t>usecase</a:t>
            </a:r>
            <a:r>
              <a:rPr lang="en-IN" sz="2400" dirty="0"/>
              <a:t> where the data once created cannot be tampered.</a:t>
            </a:r>
          </a:p>
          <a:p>
            <a:r>
              <a:rPr lang="en-IN" sz="2400" dirty="0"/>
              <a:t>Electronic voting is one of the use case of block chain platform.</a:t>
            </a:r>
          </a:p>
          <a:p>
            <a:r>
              <a:rPr lang="en-IN" sz="2400" dirty="0" err="1"/>
              <a:t>Blector</a:t>
            </a:r>
            <a:r>
              <a:rPr lang="en-IN" sz="2400" dirty="0"/>
              <a:t> is developed using Node , express and react </a:t>
            </a:r>
            <a:r>
              <a:rPr lang="en-IN" sz="2400" dirty="0" err="1"/>
              <a:t>js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5229-20FB-4878-9B12-03A4B2EE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98E51-AB2D-4C88-B95A-DDDC8C08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4A81-507D-4E7D-A82B-909B4E22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chain Overview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C744-13A8-40BD-8534-E19A7F38E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05" y="1447801"/>
            <a:ext cx="8946541" cy="1981200"/>
          </a:xfrm>
        </p:spPr>
        <p:txBody>
          <a:bodyPr>
            <a:normAutofit/>
          </a:bodyPr>
          <a:lstStyle/>
          <a:p>
            <a:r>
              <a:rPr lang="en-US" sz="1800" dirty="0"/>
              <a:t>The blockchain is a decentralized database that records the data , it could be money transaction , Supply chain, Votes, </a:t>
            </a:r>
            <a:r>
              <a:rPr lang="en-US" sz="1800" dirty="0" err="1"/>
              <a:t>assests</a:t>
            </a:r>
            <a:r>
              <a:rPr lang="en-US" sz="1800" dirty="0"/>
              <a:t> etc.,</a:t>
            </a:r>
          </a:p>
          <a:p>
            <a:r>
              <a:rPr lang="en-US" sz="1800" dirty="0"/>
              <a:t>It consist of Block and chain , and entire data is synchronized </a:t>
            </a:r>
            <a:r>
              <a:rPr lang="en-US" sz="1800" dirty="0" err="1"/>
              <a:t>accrossed</a:t>
            </a:r>
            <a:r>
              <a:rPr lang="en-US" sz="1800" dirty="0"/>
              <a:t> the network</a:t>
            </a:r>
          </a:p>
          <a:p>
            <a:r>
              <a:rPr lang="en-US" sz="1800" dirty="0"/>
              <a:t>It could be public(bitcoin) and private (hosted in an organization)</a:t>
            </a: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322DA-087E-4855-9876-0B675B61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</a:t>
            </a:r>
            <a:r>
              <a:rPr lang="en-US" dirty="0" err="1"/>
              <a:t>vijaykarthik</a:t>
            </a:r>
            <a:r>
              <a:rPr lang="en-US" dirty="0"/>
              <a:t> 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ABC71-F351-4753-A60E-488B7F3F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48146" y="3429001"/>
            <a:ext cx="1944480" cy="2051015"/>
            <a:chOff x="922713" y="1447800"/>
            <a:chExt cx="1944480" cy="2051015"/>
          </a:xfrm>
        </p:grpSpPr>
        <p:grpSp>
          <p:nvGrpSpPr>
            <p:cNvPr id="7" name="Group 6"/>
            <p:cNvGrpSpPr/>
            <p:nvPr/>
          </p:nvGrpSpPr>
          <p:grpSpPr>
            <a:xfrm>
              <a:off x="922713" y="2058027"/>
              <a:ext cx="1944480" cy="1028805"/>
              <a:chOff x="207818" y="295729"/>
              <a:chExt cx="1838141" cy="108695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07818" y="295729"/>
                <a:ext cx="1838141" cy="108695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/>
                  <a:t>BC Node N/W</a:t>
                </a:r>
                <a:endParaRPr lang="en-US" sz="1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87189" y="982288"/>
                <a:ext cx="856510" cy="34868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78234" y="5514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75762" y="5611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cxnSp>
            <p:nvCxnSpPr>
              <p:cNvPr id="15" name="Straight Connector 14"/>
              <p:cNvCxnSpPr>
                <a:stCxn id="12" idx="0"/>
                <a:endCxn id="13" idx="2"/>
              </p:cNvCxnSpPr>
              <p:nvPr/>
            </p:nvCxnSpPr>
            <p:spPr>
              <a:xfrm flipH="1" flipV="1">
                <a:off x="687190" y="771701"/>
                <a:ext cx="428254" cy="21058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2" idx="0"/>
                <a:endCxn id="14" idx="2"/>
              </p:cNvCxnSpPr>
              <p:nvPr/>
            </p:nvCxnSpPr>
            <p:spPr>
              <a:xfrm flipV="1">
                <a:off x="1115444" y="781402"/>
                <a:ext cx="569274" cy="20088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stCxn id="13" idx="3"/>
                <a:endCxn id="14" idx="1"/>
              </p:cNvCxnSpPr>
              <p:nvPr/>
            </p:nvCxnSpPr>
            <p:spPr>
              <a:xfrm>
                <a:off x="996144" y="661559"/>
                <a:ext cx="379618" cy="9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361014" y="1447800"/>
              <a:ext cx="1074160" cy="21613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=- New </a:t>
              </a:r>
              <a:r>
                <a:rPr lang="en-US" sz="1000" dirty="0" err="1" smtClean="0"/>
                <a:t>Txn</a:t>
              </a:r>
              <a:r>
                <a:rPr lang="en-US" sz="1000" dirty="0" smtClean="0"/>
                <a:t> -=</a:t>
              </a:r>
              <a:endParaRPr lang="en-US" sz="1000" dirty="0"/>
            </a:p>
          </p:txBody>
        </p:sp>
        <p:cxnSp>
          <p:nvCxnSpPr>
            <p:cNvPr id="9" name="Straight Arrow Connector 8"/>
            <p:cNvCxnSpPr>
              <a:stCxn id="8" idx="2"/>
              <a:endCxn id="11" idx="0"/>
            </p:cNvCxnSpPr>
            <p:nvPr/>
          </p:nvCxnSpPr>
          <p:spPr>
            <a:xfrm flipH="1">
              <a:off x="1894953" y="1663931"/>
              <a:ext cx="3141" cy="3940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925010" y="3098705"/>
              <a:ext cx="1560042" cy="4001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Add </a:t>
              </a:r>
              <a:r>
                <a:rPr lang="en-US" sz="1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Txn</a:t>
              </a:r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to Pending </a:t>
              </a:r>
              <a:r>
                <a:rPr lang="en-US" sz="1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Txn</a:t>
              </a:r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and Broadcast to all nodes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60390" y="3429001"/>
            <a:ext cx="1953008" cy="2512679"/>
            <a:chOff x="3634957" y="1447800"/>
            <a:chExt cx="1953008" cy="2512679"/>
          </a:xfrm>
        </p:grpSpPr>
        <p:grpSp>
          <p:nvGrpSpPr>
            <p:cNvPr id="19" name="Group 18"/>
            <p:cNvGrpSpPr/>
            <p:nvPr/>
          </p:nvGrpSpPr>
          <p:grpSpPr>
            <a:xfrm>
              <a:off x="3643485" y="2058027"/>
              <a:ext cx="1944480" cy="1028805"/>
              <a:chOff x="207818" y="295729"/>
              <a:chExt cx="1838141" cy="10869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07818" y="295729"/>
                <a:ext cx="1838141" cy="108695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/>
                  <a:t>BC Node N/W</a:t>
                </a:r>
                <a:endParaRPr lang="en-US" sz="1000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87189" y="982288"/>
                <a:ext cx="856510" cy="34868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8234" y="5514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75762" y="5611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cxnSp>
            <p:nvCxnSpPr>
              <p:cNvPr id="27" name="Straight Connector 26"/>
              <p:cNvCxnSpPr>
                <a:stCxn id="24" idx="0"/>
                <a:endCxn id="25" idx="2"/>
              </p:cNvCxnSpPr>
              <p:nvPr/>
            </p:nvCxnSpPr>
            <p:spPr>
              <a:xfrm flipH="1" flipV="1">
                <a:off x="687190" y="771701"/>
                <a:ext cx="428254" cy="21058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4" idx="0"/>
                <a:endCxn id="26" idx="2"/>
              </p:cNvCxnSpPr>
              <p:nvPr/>
            </p:nvCxnSpPr>
            <p:spPr>
              <a:xfrm flipV="1">
                <a:off x="1115444" y="781402"/>
                <a:ext cx="569274" cy="20088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5" idx="3"/>
                <a:endCxn id="26" idx="1"/>
              </p:cNvCxnSpPr>
              <p:nvPr/>
            </p:nvCxnSpPr>
            <p:spPr>
              <a:xfrm>
                <a:off x="996144" y="661559"/>
                <a:ext cx="379618" cy="9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>
            <a:xfrm>
              <a:off x="4131664" y="1447800"/>
              <a:ext cx="980448" cy="21613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Mining</a:t>
              </a:r>
              <a:endParaRPr lang="en-US" sz="1000" dirty="0"/>
            </a:p>
          </p:txBody>
        </p:sp>
        <p:cxnSp>
          <p:nvCxnSpPr>
            <p:cNvPr id="21" name="Straight Arrow Connector 20"/>
            <p:cNvCxnSpPr>
              <a:stCxn id="20" idx="2"/>
              <a:endCxn id="23" idx="0"/>
            </p:cNvCxnSpPr>
            <p:nvPr/>
          </p:nvCxnSpPr>
          <p:spPr>
            <a:xfrm flipH="1">
              <a:off x="4615725" y="1663931"/>
              <a:ext cx="6163" cy="39409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34957" y="3098705"/>
              <a:ext cx="1853392" cy="861774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Use Mining Algorithm to mine 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the </a:t>
              </a:r>
              <a:r>
                <a:rPr lang="en-US" sz="1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Txn</a:t>
              </a:r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 and create a block then 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add to the chain in local node ,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Broad Cast the chain to </a:t>
              </a:r>
            </a:p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All Mining Nodes 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14365" y="3429001"/>
            <a:ext cx="1953008" cy="2168537"/>
            <a:chOff x="6559193" y="1330278"/>
            <a:chExt cx="1953008" cy="2168537"/>
          </a:xfrm>
        </p:grpSpPr>
        <p:grpSp>
          <p:nvGrpSpPr>
            <p:cNvPr id="31" name="Group 30"/>
            <p:cNvGrpSpPr/>
            <p:nvPr/>
          </p:nvGrpSpPr>
          <p:grpSpPr>
            <a:xfrm>
              <a:off x="6567721" y="2058027"/>
              <a:ext cx="1944480" cy="1028805"/>
              <a:chOff x="207818" y="295729"/>
              <a:chExt cx="1838141" cy="1086954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07818" y="295729"/>
                <a:ext cx="1838141" cy="1086954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 smtClean="0"/>
                  <a:t>BC Node N/W</a:t>
                </a:r>
                <a:endParaRPr lang="en-US" sz="10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7189" y="982288"/>
                <a:ext cx="856510" cy="348687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8234" y="5514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375762" y="561116"/>
                <a:ext cx="617910" cy="220286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/>
                  <a:t>Node</a:t>
                </a:r>
                <a:endParaRPr lang="en-US" sz="1100" dirty="0"/>
              </a:p>
            </p:txBody>
          </p:sp>
          <p:cxnSp>
            <p:nvCxnSpPr>
              <p:cNvPr id="39" name="Straight Connector 38"/>
              <p:cNvCxnSpPr>
                <a:stCxn id="36" idx="0"/>
                <a:endCxn id="37" idx="2"/>
              </p:cNvCxnSpPr>
              <p:nvPr/>
            </p:nvCxnSpPr>
            <p:spPr>
              <a:xfrm flipH="1" flipV="1">
                <a:off x="687190" y="771701"/>
                <a:ext cx="428254" cy="210587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6" idx="0"/>
                <a:endCxn id="38" idx="2"/>
              </p:cNvCxnSpPr>
              <p:nvPr/>
            </p:nvCxnSpPr>
            <p:spPr>
              <a:xfrm flipV="1">
                <a:off x="1115444" y="781402"/>
                <a:ext cx="569274" cy="200886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7" idx="3"/>
                <a:endCxn id="38" idx="1"/>
              </p:cNvCxnSpPr>
              <p:nvPr/>
            </p:nvCxnSpPr>
            <p:spPr>
              <a:xfrm>
                <a:off x="996144" y="661559"/>
                <a:ext cx="379618" cy="970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/>
            <p:cNvSpPr/>
            <p:nvPr/>
          </p:nvSpPr>
          <p:spPr>
            <a:xfrm>
              <a:off x="6844123" y="1330278"/>
              <a:ext cx="1400989" cy="317269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Proof Of work </a:t>
              </a:r>
            </a:p>
            <a:p>
              <a:pPr algn="ctr"/>
              <a:r>
                <a:rPr lang="en-US" sz="1000" dirty="0" smtClean="0"/>
                <a:t>Verification</a:t>
              </a:r>
              <a:endParaRPr lang="en-US" sz="1000" dirty="0"/>
            </a:p>
          </p:txBody>
        </p:sp>
        <p:cxnSp>
          <p:nvCxnSpPr>
            <p:cNvPr id="33" name="Straight Arrow Connector 32"/>
            <p:cNvCxnSpPr>
              <a:stCxn id="32" idx="2"/>
              <a:endCxn id="35" idx="0"/>
            </p:cNvCxnSpPr>
            <p:nvPr/>
          </p:nvCxnSpPr>
          <p:spPr>
            <a:xfrm flipH="1">
              <a:off x="7539961" y="1647547"/>
              <a:ext cx="4657" cy="41048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6559193" y="3098705"/>
              <a:ext cx="1936749" cy="40011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Verify the New chain and Update </a:t>
              </a:r>
            </a:p>
            <a:p>
              <a:r>
                <a:rPr lang="en-US" sz="1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the local chain with new one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2" name="Straight Arrow Connector 41"/>
          <p:cNvCxnSpPr>
            <a:stCxn id="11" idx="3"/>
            <a:endCxn id="23" idx="1"/>
          </p:cNvCxnSpPr>
          <p:nvPr/>
        </p:nvCxnSpPr>
        <p:spPr>
          <a:xfrm>
            <a:off x="2692626" y="4553631"/>
            <a:ext cx="77629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413398" y="4543573"/>
            <a:ext cx="1009495" cy="1005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422789" y="5688677"/>
            <a:ext cx="0" cy="96427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481766" y="6652954"/>
            <a:ext cx="5941023" cy="83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1481764" y="5609411"/>
            <a:ext cx="0" cy="10435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5865" y="6337149"/>
            <a:ext cx="1295547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Process Repeats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9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3F-1AF1-48B4-9EDB-4CE849E8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96" y="47270"/>
            <a:ext cx="9404723" cy="1400530"/>
          </a:xfrm>
        </p:spPr>
        <p:txBody>
          <a:bodyPr/>
          <a:lstStyle/>
          <a:p>
            <a:r>
              <a:rPr lang="en-IN" dirty="0"/>
              <a:t>Block Chain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76DD-B5A7-4537-808B-59A8F815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ADDRESS </a:t>
            </a:r>
            <a:r>
              <a:rPr lang="en-US" dirty="0"/>
              <a:t>Used to receive and send transactions </a:t>
            </a:r>
          </a:p>
          <a:p>
            <a:r>
              <a:rPr lang="en-US" b="1" dirty="0"/>
              <a:t>BLOCKCHAIN </a:t>
            </a:r>
            <a:r>
              <a:rPr lang="en-US" dirty="0"/>
              <a:t>Blockchains are distributed ledgers, secured by cryptography.</a:t>
            </a:r>
          </a:p>
          <a:p>
            <a:r>
              <a:rPr lang="en-US" b="1" dirty="0"/>
              <a:t>BLOCKS </a:t>
            </a:r>
            <a:r>
              <a:rPr lang="en-US" dirty="0"/>
              <a:t>Transactions from the network fill blocks.</a:t>
            </a:r>
          </a:p>
          <a:p>
            <a:r>
              <a:rPr lang="en-US" b="1" dirty="0"/>
              <a:t>MINING &amp; HASHING </a:t>
            </a:r>
            <a:r>
              <a:rPr lang="en-US" dirty="0"/>
              <a:t>The process of trying to ‘solve’ the next block. </a:t>
            </a:r>
          </a:p>
          <a:p>
            <a:r>
              <a:rPr lang="en-US" b="1" dirty="0"/>
              <a:t>NODES </a:t>
            </a:r>
            <a:r>
              <a:rPr lang="en-US" dirty="0"/>
              <a:t>A computer that possesses a copy of the blockchain and is working to maintain it. </a:t>
            </a:r>
          </a:p>
          <a:p>
            <a:r>
              <a:rPr lang="en-US" b="1" dirty="0"/>
              <a:t>SMART CONTRACTS </a:t>
            </a:r>
            <a:r>
              <a:rPr lang="en-US" dirty="0"/>
              <a:t>Also known as a smart property, they are computer protocols that facilitate, verify, or enforce the negotiation</a:t>
            </a:r>
          </a:p>
          <a:p>
            <a:r>
              <a:rPr lang="en-US" b="1" dirty="0"/>
              <a:t>Public and Private Keys </a:t>
            </a:r>
            <a:r>
              <a:rPr lang="en-US" dirty="0"/>
              <a:t>User Id and Password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EFF1C-9B53-45A8-8464-52C23D9C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8E57D-C56C-4447-A214-BB2E15D51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5C90-21AA-4D3A-A145-C38BC06F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34" y="76979"/>
            <a:ext cx="9404723" cy="744315"/>
          </a:xfrm>
        </p:spPr>
        <p:txBody>
          <a:bodyPr/>
          <a:lstStyle/>
          <a:p>
            <a:r>
              <a:rPr lang="en-IN" dirty="0" err="1"/>
              <a:t>Blector</a:t>
            </a:r>
            <a:r>
              <a:rPr lang="en-IN" dirty="0"/>
              <a:t>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4F952-F785-40A4-924F-4279AE53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5203C-244D-45E5-A978-1C860AA4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52360" y="1871328"/>
            <a:ext cx="1338349" cy="1125791"/>
            <a:chOff x="1047402" y="1296785"/>
            <a:chExt cx="1338349" cy="1125791"/>
          </a:xfrm>
        </p:grpSpPr>
        <p:sp>
          <p:nvSpPr>
            <p:cNvPr id="6" name="Rectangle 5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55797" y="4216925"/>
            <a:ext cx="1338349" cy="1125791"/>
            <a:chOff x="1047402" y="1296785"/>
            <a:chExt cx="1338349" cy="1125791"/>
          </a:xfrm>
        </p:grpSpPr>
        <p:sp>
          <p:nvSpPr>
            <p:cNvPr id="13" name="Rectangle 12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26460" y="1447800"/>
            <a:ext cx="1338349" cy="1125791"/>
            <a:chOff x="1047402" y="1296785"/>
            <a:chExt cx="1338349" cy="1125791"/>
          </a:xfrm>
        </p:grpSpPr>
        <p:sp>
          <p:nvSpPr>
            <p:cNvPr id="19" name="Rectangle 18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40109" y="5068395"/>
            <a:ext cx="1338349" cy="1125791"/>
            <a:chOff x="1047402" y="1296785"/>
            <a:chExt cx="1338349" cy="1125791"/>
          </a:xfrm>
        </p:grpSpPr>
        <p:sp>
          <p:nvSpPr>
            <p:cNvPr id="25" name="Rectangle 24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12586" y="3509989"/>
            <a:ext cx="1338349" cy="1125791"/>
            <a:chOff x="1047402" y="1296785"/>
            <a:chExt cx="1338349" cy="1125791"/>
          </a:xfrm>
        </p:grpSpPr>
        <p:sp>
          <p:nvSpPr>
            <p:cNvPr id="31" name="Rectangle 30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Poll Booth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49022" y="3316426"/>
            <a:ext cx="1338349" cy="1125791"/>
            <a:chOff x="1047402" y="1296785"/>
            <a:chExt cx="1338349" cy="1125791"/>
          </a:xfrm>
        </p:grpSpPr>
        <p:sp>
          <p:nvSpPr>
            <p:cNvPr id="37" name="Rectangle 36"/>
            <p:cNvSpPr/>
            <p:nvPr/>
          </p:nvSpPr>
          <p:spPr>
            <a:xfrm>
              <a:off x="1047402" y="1447800"/>
              <a:ext cx="1338349" cy="60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PollBooth</a:t>
              </a:r>
              <a:r>
                <a:rPr lang="en-US" dirty="0" smtClean="0"/>
                <a:t> Manager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08453" y="2053244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Node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05593" y="1296785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565075" y="1299711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37196" y="1302189"/>
              <a:ext cx="266007" cy="134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Isosceles Triangle 41"/>
          <p:cNvSpPr/>
          <p:nvPr/>
        </p:nvSpPr>
        <p:spPr>
          <a:xfrm>
            <a:off x="4182320" y="2627787"/>
            <a:ext cx="1251120" cy="689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890709" y="2658741"/>
            <a:ext cx="1258313" cy="9452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2782858" y="3938480"/>
            <a:ext cx="1306595" cy="53135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1" idx="1"/>
          </p:cNvCxnSpPr>
          <p:nvPr/>
        </p:nvCxnSpPr>
        <p:spPr>
          <a:xfrm>
            <a:off x="5593360" y="3790905"/>
            <a:ext cx="1819226" cy="1728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54545" y="4125679"/>
            <a:ext cx="454738" cy="89311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0" idx="1"/>
          </p:cNvCxnSpPr>
          <p:nvPr/>
        </p:nvCxnSpPr>
        <p:spPr>
          <a:xfrm flipH="1">
            <a:off x="5255569" y="2388925"/>
            <a:ext cx="531942" cy="66110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28755" y="2737296"/>
            <a:ext cx="34604" cy="144459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25" idx="1"/>
          </p:cNvCxnSpPr>
          <p:nvPr/>
        </p:nvCxnSpPr>
        <p:spPr>
          <a:xfrm>
            <a:off x="2854446" y="4835297"/>
            <a:ext cx="2185663" cy="6868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32" idx="1"/>
          </p:cNvCxnSpPr>
          <p:nvPr/>
        </p:nvCxnSpPr>
        <p:spPr>
          <a:xfrm flipV="1">
            <a:off x="6450772" y="4451114"/>
            <a:ext cx="1222865" cy="100749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879824" y="2280371"/>
            <a:ext cx="1050435" cy="11032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034380" y="1682554"/>
            <a:ext cx="2399060" cy="5725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555646" y="2889962"/>
            <a:ext cx="2431924" cy="23850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474266" y="2070515"/>
            <a:ext cx="3010039" cy="20811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2857810" y="4112597"/>
            <a:ext cx="4510442" cy="52318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5990575" y="2278759"/>
            <a:ext cx="269381" cy="271284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48900" y="2405020"/>
            <a:ext cx="4391271" cy="136250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69B5-F9C7-40EA-83FB-A559EF4B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8" y="56152"/>
            <a:ext cx="9404723" cy="709963"/>
          </a:xfrm>
        </p:spPr>
        <p:txBody>
          <a:bodyPr/>
          <a:lstStyle/>
          <a:p>
            <a:r>
              <a:rPr lang="en-IN" dirty="0"/>
              <a:t>Transaction and 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58" y="1360717"/>
            <a:ext cx="5073044" cy="171103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Transaction data is important </a:t>
            </a:r>
            <a:r>
              <a:rPr lang="en-IN" dirty="0" err="1" smtClean="0"/>
              <a:t>param</a:t>
            </a:r>
            <a:r>
              <a:rPr lang="en-IN" dirty="0" smtClean="0"/>
              <a:t> in the block chain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the transaction is just the voter , candidate ,vote count, ID ( to track the </a:t>
            </a:r>
            <a:r>
              <a:rPr lang="en-IN" dirty="0" err="1" smtClean="0"/>
              <a:t>Txn</a:t>
            </a:r>
            <a:r>
              <a:rPr lang="en-IN" dirty="0" smtClean="0"/>
              <a:t> </a:t>
            </a:r>
            <a:r>
              <a:rPr lang="en-IN" dirty="0" smtClean="0"/>
              <a:t>)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BB517-945C-49A9-904C-65EA2C7F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907C6-6BA5-4E08-B664-F4D20AB0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 txBox="1">
            <a:spLocks/>
          </p:cNvSpPr>
          <p:nvPr/>
        </p:nvSpPr>
        <p:spPr>
          <a:xfrm>
            <a:off x="5591901" y="4809019"/>
            <a:ext cx="5492145" cy="1980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Smart contract is kind of protocol to accepts  the transaction </a:t>
            </a:r>
          </a:p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contract is to make sure the voter can cast his/her vote only once</a:t>
            </a:r>
          </a:p>
          <a:p>
            <a:r>
              <a:rPr lang="en-IN" dirty="0" smtClean="0"/>
              <a:t>For duplicate voting , send the transactions to rejected queue</a:t>
            </a:r>
          </a:p>
          <a:p>
            <a:endParaRPr lang="en-IN" dirty="0" smtClean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 txBox="1">
            <a:spLocks/>
          </p:cNvSpPr>
          <p:nvPr/>
        </p:nvSpPr>
        <p:spPr>
          <a:xfrm>
            <a:off x="188913" y="874302"/>
            <a:ext cx="1936374" cy="378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smtClean="0"/>
              <a:t>Transaction</a:t>
            </a:r>
          </a:p>
          <a:p>
            <a:endParaRPr lang="en-IN" dirty="0" smtClean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BB6AAA-970F-4762-ABE3-0EDBCAC57838}"/>
              </a:ext>
            </a:extLst>
          </p:cNvPr>
          <p:cNvSpPr txBox="1">
            <a:spLocks/>
          </p:cNvSpPr>
          <p:nvPr/>
        </p:nvSpPr>
        <p:spPr>
          <a:xfrm>
            <a:off x="5503816" y="4500755"/>
            <a:ext cx="1936374" cy="378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smtClean="0"/>
              <a:t>Smart Contract</a:t>
            </a:r>
          </a:p>
          <a:p>
            <a:endParaRPr lang="en-IN" u="sng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3" y="3214682"/>
            <a:ext cx="4195633" cy="1664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01" y="766115"/>
            <a:ext cx="4760639" cy="364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72CD-6D6D-4C86-BF26-1D8BE754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" y="214420"/>
            <a:ext cx="9404723" cy="835755"/>
          </a:xfrm>
        </p:spPr>
        <p:txBody>
          <a:bodyPr/>
          <a:lstStyle/>
          <a:p>
            <a:r>
              <a:rPr lang="en-IN" dirty="0"/>
              <a:t>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98" y="965432"/>
            <a:ext cx="5871067" cy="21280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 </a:t>
            </a:r>
            <a:r>
              <a:rPr lang="en-US" b="1" dirty="0"/>
              <a:t>block</a:t>
            </a:r>
            <a:r>
              <a:rPr lang="en-US" dirty="0"/>
              <a:t> </a:t>
            </a:r>
            <a:r>
              <a:rPr lang="en-US" dirty="0" smtClean="0"/>
              <a:t>is record of some </a:t>
            </a:r>
            <a:r>
              <a:rPr lang="en-US" dirty="0"/>
              <a:t>or all of the most recent </a:t>
            </a:r>
            <a:r>
              <a:rPr lang="en-US" dirty="0" smtClean="0"/>
              <a:t>transactions </a:t>
            </a:r>
            <a:r>
              <a:rPr lang="en-US" dirty="0"/>
              <a:t>that have not yet entered any prior </a:t>
            </a:r>
            <a:r>
              <a:rPr lang="en-US" b="1" dirty="0"/>
              <a:t>blocks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Block</a:t>
            </a:r>
            <a:r>
              <a:rPr lang="en-US" dirty="0"/>
              <a:t> is like a page of a ledger or record book. Each time </a:t>
            </a:r>
            <a:r>
              <a:rPr lang="en-US" dirty="0" smtClean="0"/>
              <a:t>a </a:t>
            </a:r>
            <a:r>
              <a:rPr lang="en-US" b="1" dirty="0" smtClean="0"/>
              <a:t>block</a:t>
            </a:r>
            <a:r>
              <a:rPr lang="en-US" dirty="0"/>
              <a:t> is 'completed', it gives way to the next </a:t>
            </a:r>
            <a:r>
              <a:rPr lang="en-US" b="1" dirty="0"/>
              <a:t>block</a:t>
            </a:r>
            <a:r>
              <a:rPr lang="en-US" dirty="0"/>
              <a:t> in </a:t>
            </a:r>
            <a:r>
              <a:rPr lang="en-US" dirty="0" smtClean="0"/>
              <a:t>the </a:t>
            </a:r>
            <a:r>
              <a:rPr lang="en-US" b="1" dirty="0" err="1" smtClean="0"/>
              <a:t>blockchain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Block consist of important parameters like Timestamp, Transaction , Hash value , previous Hash value</a:t>
            </a:r>
          </a:p>
          <a:p>
            <a:r>
              <a:rPr lang="en-US" dirty="0" smtClean="0"/>
              <a:t>It can also include other parameters based on the requirement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F8D71-9988-4D13-9E45-D9A8CCBB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291422" y="1885448"/>
            <a:ext cx="1336964" cy="461669"/>
          </a:xfrm>
        </p:spPr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</a:t>
            </a:r>
            <a:r>
              <a:rPr lang="en-US" dirty="0" err="1"/>
              <a:t>vijaykarthik</a:t>
            </a:r>
            <a:r>
              <a:rPr lang="en-US" dirty="0"/>
              <a:t> 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D324C-223E-48AF-9C6D-F3F01C84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05783" y="3587472"/>
            <a:ext cx="4340001" cy="3192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 err="1" smtClean="0"/>
              <a:t>Blector</a:t>
            </a:r>
            <a:r>
              <a:rPr lang="en-US" dirty="0" smtClean="0"/>
              <a:t>, Block has </a:t>
            </a:r>
          </a:p>
          <a:p>
            <a:pPr lvl="1"/>
            <a:r>
              <a:rPr lang="en-US" dirty="0" smtClean="0"/>
              <a:t>Time stamp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Hash</a:t>
            </a:r>
          </a:p>
          <a:p>
            <a:pPr lvl="1"/>
            <a:r>
              <a:rPr lang="en-US" dirty="0" smtClean="0"/>
              <a:t>Previous hash</a:t>
            </a:r>
          </a:p>
          <a:p>
            <a:pPr lvl="1"/>
            <a:r>
              <a:rPr lang="en-US" dirty="0" smtClean="0"/>
              <a:t>Nonce</a:t>
            </a:r>
            <a:endParaRPr lang="en-US" dirty="0"/>
          </a:p>
          <a:p>
            <a:pPr lvl="1"/>
            <a:r>
              <a:rPr lang="en-US" dirty="0" smtClean="0"/>
              <a:t>Block id </a:t>
            </a:r>
          </a:p>
          <a:p>
            <a:pPr lvl="1"/>
            <a:r>
              <a:rPr lang="en-US" dirty="0" smtClean="0"/>
              <a:t>Method to mine the block &amp; calculate hash 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05783" y="3134720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973" y="2951019"/>
            <a:ext cx="7448618" cy="382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BDBE-8E2C-4BF2-9EE9-6D98F1FB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9" y="128522"/>
            <a:ext cx="9404723" cy="727689"/>
          </a:xfrm>
        </p:spPr>
        <p:txBody>
          <a:bodyPr/>
          <a:lstStyle/>
          <a:p>
            <a:r>
              <a:rPr lang="en-IN" dirty="0"/>
              <a:t>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CA77-BF47-49F3-916E-150D74E2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09" y="947325"/>
            <a:ext cx="5671562" cy="203296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Chain in continuous growing block of records , where the data is tamper free </a:t>
            </a:r>
          </a:p>
          <a:p>
            <a:r>
              <a:rPr lang="en-IN" dirty="0" smtClean="0"/>
              <a:t>Chain include validation &amp; update of local chain</a:t>
            </a:r>
          </a:p>
          <a:p>
            <a:r>
              <a:rPr lang="en-IN" dirty="0" smtClean="0"/>
              <a:t>Many operation on transactions ( based on requirement 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98322-2137-43F0-8E5C-002ED290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Blector</a:t>
            </a:r>
            <a:r>
              <a:rPr lang="en-US" dirty="0"/>
              <a:t> - from: </a:t>
            </a:r>
            <a:r>
              <a:rPr lang="en-US" dirty="0" err="1"/>
              <a:t>vijaykarthik</a:t>
            </a:r>
            <a:r>
              <a:rPr lang="en-US" dirty="0"/>
              <a:t> 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D88B5-BC9E-4FBC-9721-767E3D28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65" y="856211"/>
            <a:ext cx="4448175" cy="21240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45CA77-BF47-49F3-916E-150D74E22174}"/>
              </a:ext>
            </a:extLst>
          </p:cNvPr>
          <p:cNvSpPr txBox="1">
            <a:spLocks/>
          </p:cNvSpPr>
          <p:nvPr/>
        </p:nvSpPr>
        <p:spPr>
          <a:xfrm>
            <a:off x="122408" y="3408217"/>
            <a:ext cx="10230131" cy="316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chain consist of array of block , difficulty level, array of pending transaction , array of rejected transactions, nodes it connected, mine reward ( can be used if required) , my current transactions</a:t>
            </a:r>
          </a:p>
          <a:p>
            <a:r>
              <a:rPr lang="en-IN" dirty="0" smtClean="0"/>
              <a:t>Operations include</a:t>
            </a:r>
          </a:p>
          <a:p>
            <a:pPr lvl="1"/>
            <a:r>
              <a:rPr lang="en-IN" dirty="0" smtClean="0"/>
              <a:t>Creating transaction – validate the smart contract and create the </a:t>
            </a:r>
            <a:r>
              <a:rPr lang="en-IN" dirty="0" err="1" smtClean="0"/>
              <a:t>txn</a:t>
            </a:r>
            <a:endParaRPr lang="en-IN" dirty="0" smtClean="0"/>
          </a:p>
          <a:p>
            <a:pPr lvl="1"/>
            <a:r>
              <a:rPr lang="en-IN" dirty="0" smtClean="0"/>
              <a:t>Validate and update the local chain </a:t>
            </a:r>
          </a:p>
          <a:p>
            <a:pPr lvl="1"/>
            <a:r>
              <a:rPr lang="en-IN" dirty="0" smtClean="0"/>
              <a:t>Check how many votes cast for the candidate</a:t>
            </a:r>
          </a:p>
          <a:p>
            <a:pPr lvl="1"/>
            <a:r>
              <a:rPr lang="en-IN" dirty="0" smtClean="0"/>
              <a:t>Check whether the voter already cast vote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22408" y="2988491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1132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4938-013B-4966-8536-38093A33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09" y="95270"/>
            <a:ext cx="9404723" cy="677813"/>
          </a:xfrm>
        </p:spPr>
        <p:txBody>
          <a:bodyPr/>
          <a:lstStyle/>
          <a:p>
            <a:r>
              <a:rPr lang="en-IN" dirty="0"/>
              <a:t>Mining	</a:t>
            </a:r>
            <a:r>
              <a:rPr lang="en-IN" dirty="0" smtClean="0"/>
              <a:t>&amp; proof of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C18C-AFB7-4BB1-B48E-E44D2478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51" y="972264"/>
            <a:ext cx="10138689" cy="2199672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Mining </a:t>
            </a:r>
            <a:r>
              <a:rPr lang="en-IN" dirty="0" smtClean="0"/>
              <a:t>is a process of creating a block from the </a:t>
            </a:r>
            <a:r>
              <a:rPr lang="en-IN" dirty="0" smtClean="0"/>
              <a:t>pending transaction </a:t>
            </a:r>
            <a:r>
              <a:rPr lang="en-IN" dirty="0" smtClean="0"/>
              <a:t>and add to the chain.</a:t>
            </a:r>
          </a:p>
          <a:p>
            <a:r>
              <a:rPr lang="en-IN" dirty="0" smtClean="0"/>
              <a:t>Proof of work is to validate the chain and broadcast to the other nodes in the network.</a:t>
            </a:r>
          </a:p>
          <a:p>
            <a:r>
              <a:rPr lang="en-IN" dirty="0" smtClean="0"/>
              <a:t>Mining uses a custom or existing algorithm to create the block.</a:t>
            </a:r>
          </a:p>
          <a:p>
            <a:pPr lvl="1"/>
            <a:r>
              <a:rPr lang="en-IN" dirty="0" smtClean="0"/>
              <a:t>Creating a block means generating hash of the block , </a:t>
            </a:r>
          </a:p>
          <a:p>
            <a:pPr lvl="1"/>
            <a:r>
              <a:rPr lang="en-IN" dirty="0" smtClean="0"/>
              <a:t>Generating the hash using the algorithm </a:t>
            </a:r>
          </a:p>
          <a:p>
            <a:pPr lvl="1"/>
            <a:r>
              <a:rPr lang="en-IN" dirty="0" smtClean="0"/>
              <a:t>Algorithm is simple to complex , usually SHA256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B87C5-8FF5-4091-A89B-29E51793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Blector - from: vijaykarthik 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45BBF-56EB-47B6-BEE7-AEB8D4EA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54CEC1-5AA8-45ED-9AA0-501EC616FCDD}"/>
              </a:ext>
            </a:extLst>
          </p:cNvPr>
          <p:cNvSpPr txBox="1">
            <a:spLocks/>
          </p:cNvSpPr>
          <p:nvPr/>
        </p:nvSpPr>
        <p:spPr>
          <a:xfrm>
            <a:off x="122409" y="3171936"/>
            <a:ext cx="1470864" cy="411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u="sng" dirty="0" err="1" smtClean="0"/>
              <a:t>Blector</a:t>
            </a:r>
            <a:endParaRPr lang="en-IN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C9C18C-AFB7-4BB1-B48E-E44D2478977C}"/>
              </a:ext>
            </a:extLst>
          </p:cNvPr>
          <p:cNvSpPr txBox="1">
            <a:spLocks/>
          </p:cNvSpPr>
          <p:nvPr/>
        </p:nvSpPr>
        <p:spPr>
          <a:xfrm>
            <a:off x="213851" y="3660804"/>
            <a:ext cx="11083146" cy="2073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 smtClean="0"/>
              <a:t>In </a:t>
            </a:r>
            <a:r>
              <a:rPr lang="en-IN" dirty="0" err="1" smtClean="0"/>
              <a:t>Blector</a:t>
            </a:r>
            <a:r>
              <a:rPr lang="en-IN" dirty="0" smtClean="0"/>
              <a:t> , Mining algorithm is simple . </a:t>
            </a:r>
          </a:p>
          <a:p>
            <a:r>
              <a:rPr lang="en-IN" dirty="0" err="1" smtClean="0"/>
              <a:t>Ie</a:t>
            </a:r>
            <a:r>
              <a:rPr lang="en-IN" dirty="0" smtClean="0"/>
              <a:t>., you need to generate the hash until you get hash starts with 5 zero’s.  ( 5 is defined in difficulty level)</a:t>
            </a:r>
          </a:p>
          <a:p>
            <a:r>
              <a:rPr lang="en-IN" dirty="0" smtClean="0"/>
              <a:t>Change the nonce to achieve the above hash value.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20" y="5423085"/>
            <a:ext cx="68389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572</TotalTime>
  <Words>805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Blector</vt:lpstr>
      <vt:lpstr>Blector Introduction</vt:lpstr>
      <vt:lpstr>Block chain Overview </vt:lpstr>
      <vt:lpstr>Block Chain Key terms</vt:lpstr>
      <vt:lpstr>Blector Architecture</vt:lpstr>
      <vt:lpstr>Transaction and Smart contract</vt:lpstr>
      <vt:lpstr>Block</vt:lpstr>
      <vt:lpstr>Chain</vt:lpstr>
      <vt:lpstr>Mining &amp; proof of work</vt:lpstr>
      <vt:lpstr>Distribution</vt:lpstr>
      <vt:lpstr>Casting Vote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Blector</dc:title>
  <dc:creator>vijaykarthik n</dc:creator>
  <cp:lastModifiedBy>Nagarajan, Vijay Karthik (Cognizant)</cp:lastModifiedBy>
  <cp:revision>27</cp:revision>
  <dcterms:created xsi:type="dcterms:W3CDTF">2018-10-14T06:23:36Z</dcterms:created>
  <dcterms:modified xsi:type="dcterms:W3CDTF">2018-10-15T11:02:44Z</dcterms:modified>
</cp:coreProperties>
</file>