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varScale="1">
        <p:scale>
          <a:sx n="83" d="100"/>
          <a:sy n="83" d="100"/>
        </p:scale>
        <p:origin x="39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12/13/2024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12/13/2024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12/13/2024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12/13/2024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12/13/2024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12/13/2024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12/13/2024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9A1B8-4030-5D49-26F3-61066BBD4ECE}"/>
              </a:ext>
            </a:extLst>
          </p:cNvPr>
          <p:cNvSpPr>
            <a:spLocks noGrp="1"/>
          </p:cNvSpPr>
          <p:nvPr>
            <p:ph type="ctrTitle"/>
          </p:nvPr>
        </p:nvSpPr>
        <p:spPr>
          <a:xfrm>
            <a:off x="1334220" y="2175409"/>
            <a:ext cx="10058400" cy="970357"/>
          </a:xfrm>
        </p:spPr>
        <p:txBody>
          <a:bodyPr>
            <a:noAutofit/>
          </a:bodyPr>
          <a:lstStyle/>
          <a:p>
            <a:r>
              <a:rPr lang="en-US" sz="3200" dirty="0">
                <a:solidFill>
                  <a:schemeClr val="tx1"/>
                </a:solidFill>
                <a:latin typeface="Glacial Indifference Bold"/>
                <a:ea typeface="Glacial Indifference Bold"/>
                <a:cs typeface="Glacial Indifference Bold"/>
                <a:sym typeface="Glacial Indifference Bold"/>
              </a:rPr>
              <a:t>MACHINE LEARNING LAB PROJECT SEMINAR</a:t>
            </a:r>
            <a:br>
              <a:rPr lang="en-US" sz="3200" dirty="0">
                <a:solidFill>
                  <a:schemeClr val="tx1"/>
                </a:solidFill>
                <a:latin typeface="Glacial Indifference Bold"/>
                <a:ea typeface="Glacial Indifference Bold"/>
                <a:cs typeface="Glacial Indifference Bold"/>
                <a:sym typeface="Glacial Indifference Bold"/>
              </a:rPr>
            </a:br>
            <a:endParaRPr lang="en-US" sz="3200" dirty="0">
              <a:solidFill>
                <a:schemeClr val="tx1"/>
              </a:solidFill>
            </a:endParaRPr>
          </a:p>
        </p:txBody>
      </p:sp>
      <p:sp>
        <p:nvSpPr>
          <p:cNvPr id="3" name="Subtitle 2">
            <a:extLst>
              <a:ext uri="{FF2B5EF4-FFF2-40B4-BE49-F238E27FC236}">
                <a16:creationId xmlns:a16="http://schemas.microsoft.com/office/drawing/2014/main" id="{B033411F-ACE0-79CB-76AC-760298C88620}"/>
              </a:ext>
            </a:extLst>
          </p:cNvPr>
          <p:cNvSpPr>
            <a:spLocks noGrp="1"/>
          </p:cNvSpPr>
          <p:nvPr>
            <p:ph type="subTitle" idx="1"/>
          </p:nvPr>
        </p:nvSpPr>
        <p:spPr/>
        <p:txBody>
          <a:bodyPr>
            <a:normAutofit fontScale="92500" lnSpcReduction="10000"/>
          </a:bodyPr>
          <a:lstStyle/>
          <a:p>
            <a:r>
              <a:rPr lang="en-US" sz="2000" dirty="0">
                <a:solidFill>
                  <a:schemeClr val="tx1"/>
                </a:solidFill>
                <a:latin typeface="Calisto MT" panose="02040603050505030304" pitchFamily="18" charset="0"/>
              </a:rPr>
              <a:t>                                                                          -</a:t>
            </a:r>
            <a:r>
              <a:rPr lang="en-US" sz="2000" dirty="0" err="1">
                <a:solidFill>
                  <a:schemeClr val="tx1"/>
                </a:solidFill>
                <a:latin typeface="Calisto MT" panose="02040603050505030304" pitchFamily="18" charset="0"/>
              </a:rPr>
              <a:t>K.Lakshmi</a:t>
            </a:r>
            <a:r>
              <a:rPr lang="en-US" sz="2000" dirty="0">
                <a:solidFill>
                  <a:schemeClr val="tx1"/>
                </a:solidFill>
                <a:latin typeface="Calisto MT" panose="02040603050505030304" pitchFamily="18" charset="0"/>
              </a:rPr>
              <a:t> </a:t>
            </a:r>
            <a:r>
              <a:rPr lang="en-US" sz="2000" dirty="0" err="1">
                <a:solidFill>
                  <a:schemeClr val="tx1"/>
                </a:solidFill>
                <a:latin typeface="Calisto MT" panose="02040603050505030304" pitchFamily="18" charset="0"/>
              </a:rPr>
              <a:t>chetana</a:t>
            </a:r>
            <a:endParaRPr lang="en-US" sz="2000" dirty="0">
              <a:solidFill>
                <a:schemeClr val="tx1"/>
              </a:solidFill>
              <a:latin typeface="Calisto MT" panose="02040603050505030304" pitchFamily="18" charset="0"/>
            </a:endParaRPr>
          </a:p>
          <a:p>
            <a:r>
              <a:rPr lang="en-US" sz="2000" dirty="0">
                <a:solidFill>
                  <a:schemeClr val="tx1"/>
                </a:solidFill>
                <a:latin typeface="Calisto MT" panose="02040603050505030304" pitchFamily="18" charset="0"/>
              </a:rPr>
              <a:t>                                                                            22321A1240</a:t>
            </a:r>
          </a:p>
          <a:p>
            <a:r>
              <a:rPr lang="en-US" sz="2000" dirty="0">
                <a:solidFill>
                  <a:schemeClr val="tx1"/>
                </a:solidFill>
                <a:latin typeface="Calisto MT" panose="02040603050505030304" pitchFamily="18" charset="0"/>
              </a:rPr>
              <a:t>                                                                            III IT-A</a:t>
            </a:r>
          </a:p>
        </p:txBody>
      </p:sp>
      <p:sp>
        <p:nvSpPr>
          <p:cNvPr id="5" name="Freeform 4">
            <a:extLst>
              <a:ext uri="{FF2B5EF4-FFF2-40B4-BE49-F238E27FC236}">
                <a16:creationId xmlns:a16="http://schemas.microsoft.com/office/drawing/2014/main" id="{443C69FA-D38F-A5C0-9548-8D3E3FB44903}"/>
              </a:ext>
            </a:extLst>
          </p:cNvPr>
          <p:cNvSpPr/>
          <p:nvPr/>
        </p:nvSpPr>
        <p:spPr>
          <a:xfrm>
            <a:off x="1167442" y="168330"/>
            <a:ext cx="8724181" cy="1326915"/>
          </a:xfrm>
          <a:custGeom>
            <a:avLst/>
            <a:gdLst/>
            <a:ahLst/>
            <a:cxnLst/>
            <a:rect l="l" t="t" r="r" b="b"/>
            <a:pathLst>
              <a:path w="11997850" h="2070634">
                <a:moveTo>
                  <a:pt x="0" y="0"/>
                </a:moveTo>
                <a:lnTo>
                  <a:pt x="11997850" y="0"/>
                </a:lnTo>
                <a:lnTo>
                  <a:pt x="11997850" y="2070635"/>
                </a:lnTo>
                <a:lnTo>
                  <a:pt x="0" y="2070635"/>
                </a:lnTo>
                <a:lnTo>
                  <a:pt x="0" y="0"/>
                </a:lnTo>
                <a:close/>
              </a:path>
            </a:pathLst>
          </a:custGeom>
          <a:blipFill>
            <a:blip r:embed="rId2"/>
            <a:stretch>
              <a:fillRect t="-10129" b="-10129"/>
            </a:stretch>
          </a:blipFill>
        </p:spPr>
      </p:sp>
      <p:sp>
        <p:nvSpPr>
          <p:cNvPr id="6" name="TextBox 5">
            <a:extLst>
              <a:ext uri="{FF2B5EF4-FFF2-40B4-BE49-F238E27FC236}">
                <a16:creationId xmlns:a16="http://schemas.microsoft.com/office/drawing/2014/main" id="{978EC0AA-FCBE-E4C4-AB31-1B55B0B939AD}"/>
              </a:ext>
            </a:extLst>
          </p:cNvPr>
          <p:cNvSpPr txBox="1"/>
          <p:nvPr/>
        </p:nvSpPr>
        <p:spPr>
          <a:xfrm>
            <a:off x="1236454" y="3145766"/>
            <a:ext cx="9040482" cy="584775"/>
          </a:xfrm>
          <a:prstGeom prst="rect">
            <a:avLst/>
          </a:prstGeom>
          <a:noFill/>
        </p:spPr>
        <p:txBody>
          <a:bodyPr wrap="square" rtlCol="0">
            <a:spAutoFit/>
          </a:bodyPr>
          <a:lstStyle/>
          <a:p>
            <a:r>
              <a:rPr lang="en-US" sz="3200" dirty="0"/>
              <a:t>TITLE:FAKE PRODUCT REVIEW DETECTION </a:t>
            </a:r>
          </a:p>
        </p:txBody>
      </p:sp>
    </p:spTree>
    <p:extLst>
      <p:ext uri="{BB962C8B-B14F-4D97-AF65-F5344CB8AC3E}">
        <p14:creationId xmlns:p14="http://schemas.microsoft.com/office/powerpoint/2010/main" val="1652319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09C8C54-D2BD-5C19-2ACC-46464BDC1270}"/>
              </a:ext>
            </a:extLst>
          </p:cNvPr>
          <p:cNvPicPr>
            <a:picLocks noChangeAspect="1"/>
          </p:cNvPicPr>
          <p:nvPr/>
        </p:nvPicPr>
        <p:blipFill>
          <a:blip r:embed="rId2"/>
          <a:stretch>
            <a:fillRect/>
          </a:stretch>
        </p:blipFill>
        <p:spPr>
          <a:xfrm>
            <a:off x="184030" y="1357108"/>
            <a:ext cx="11582400" cy="4143784"/>
          </a:xfrm>
          <a:prstGeom prst="rect">
            <a:avLst/>
          </a:prstGeom>
        </p:spPr>
      </p:pic>
    </p:spTree>
    <p:extLst>
      <p:ext uri="{BB962C8B-B14F-4D97-AF65-F5344CB8AC3E}">
        <p14:creationId xmlns:p14="http://schemas.microsoft.com/office/powerpoint/2010/main" val="56390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1D3EF-BB39-A649-8632-C15AE795FD9C}"/>
              </a:ext>
            </a:extLst>
          </p:cNvPr>
          <p:cNvSpPr>
            <a:spLocks noGrp="1"/>
          </p:cNvSpPr>
          <p:nvPr>
            <p:ph type="title"/>
          </p:nvPr>
        </p:nvSpPr>
        <p:spPr/>
        <p:txBody>
          <a:bodyPr>
            <a:normAutofit/>
          </a:bodyPr>
          <a:lstStyle/>
          <a:p>
            <a:r>
              <a:rPr lang="en-US" sz="3600" dirty="0">
                <a:latin typeface="Calisto MT" panose="02040603050505030304" pitchFamily="18" charset="0"/>
              </a:rPr>
              <a:t>Output/performance:</a:t>
            </a:r>
          </a:p>
        </p:txBody>
      </p:sp>
      <p:pic>
        <p:nvPicPr>
          <p:cNvPr id="5" name="Content Placeholder 4">
            <a:extLst>
              <a:ext uri="{FF2B5EF4-FFF2-40B4-BE49-F238E27FC236}">
                <a16:creationId xmlns:a16="http://schemas.microsoft.com/office/drawing/2014/main" id="{E1CD0CDA-7F38-8F68-DDE3-44F9A4ABC040}"/>
              </a:ext>
            </a:extLst>
          </p:cNvPr>
          <p:cNvPicPr>
            <a:picLocks noGrp="1" noChangeAspect="1"/>
          </p:cNvPicPr>
          <p:nvPr>
            <p:ph idx="1"/>
          </p:nvPr>
        </p:nvPicPr>
        <p:blipFill>
          <a:blip r:embed="rId2"/>
          <a:stretch>
            <a:fillRect/>
          </a:stretch>
        </p:blipFill>
        <p:spPr>
          <a:xfrm>
            <a:off x="960408" y="1981575"/>
            <a:ext cx="9834113" cy="3752100"/>
          </a:xfrm>
        </p:spPr>
      </p:pic>
    </p:spTree>
    <p:extLst>
      <p:ext uri="{BB962C8B-B14F-4D97-AF65-F5344CB8AC3E}">
        <p14:creationId xmlns:p14="http://schemas.microsoft.com/office/powerpoint/2010/main" val="325762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153710-C11F-D036-800E-84216FEC87D5}"/>
              </a:ext>
            </a:extLst>
          </p:cNvPr>
          <p:cNvPicPr>
            <a:picLocks noChangeAspect="1"/>
          </p:cNvPicPr>
          <p:nvPr/>
        </p:nvPicPr>
        <p:blipFill>
          <a:blip r:embed="rId2"/>
          <a:stretch>
            <a:fillRect/>
          </a:stretch>
        </p:blipFill>
        <p:spPr>
          <a:xfrm>
            <a:off x="264542" y="1188742"/>
            <a:ext cx="11375367" cy="4480515"/>
          </a:xfrm>
          <a:prstGeom prst="rect">
            <a:avLst/>
          </a:prstGeom>
        </p:spPr>
      </p:pic>
    </p:spTree>
    <p:extLst>
      <p:ext uri="{BB962C8B-B14F-4D97-AF65-F5344CB8AC3E}">
        <p14:creationId xmlns:p14="http://schemas.microsoft.com/office/powerpoint/2010/main" val="9442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71D45-14E8-C172-B319-966D50DD8AD9}"/>
              </a:ext>
            </a:extLst>
          </p:cNvPr>
          <p:cNvSpPr>
            <a:spLocks noGrp="1"/>
          </p:cNvSpPr>
          <p:nvPr>
            <p:ph type="title"/>
          </p:nvPr>
        </p:nvSpPr>
        <p:spPr>
          <a:xfrm>
            <a:off x="1097280" y="730370"/>
            <a:ext cx="10058400" cy="1006990"/>
          </a:xfrm>
        </p:spPr>
        <p:txBody>
          <a:bodyPr>
            <a:normAutofit/>
          </a:bodyPr>
          <a:lstStyle/>
          <a:p>
            <a:pPr algn="ctr"/>
            <a:r>
              <a:rPr lang="en-US" sz="4400" dirty="0">
                <a:latin typeface="Calisto MT" panose="02040603050505030304" pitchFamily="18" charset="0"/>
              </a:rPr>
              <a:t>Conclusion</a:t>
            </a:r>
          </a:p>
        </p:txBody>
      </p:sp>
      <p:sp>
        <p:nvSpPr>
          <p:cNvPr id="3" name="Content Placeholder 2">
            <a:extLst>
              <a:ext uri="{FF2B5EF4-FFF2-40B4-BE49-F238E27FC236}">
                <a16:creationId xmlns:a16="http://schemas.microsoft.com/office/drawing/2014/main" id="{2F314919-2B8B-8B7F-08BC-6505901800E7}"/>
              </a:ext>
            </a:extLst>
          </p:cNvPr>
          <p:cNvSpPr>
            <a:spLocks noGrp="1"/>
          </p:cNvSpPr>
          <p:nvPr>
            <p:ph idx="1"/>
          </p:nvPr>
        </p:nvSpPr>
        <p:spPr>
          <a:xfrm>
            <a:off x="1269808" y="2461085"/>
            <a:ext cx="10151565" cy="4023360"/>
          </a:xfrm>
        </p:spPr>
        <p:txBody>
          <a:bodyPr>
            <a:normAutofit/>
          </a:bodyPr>
          <a:lstStyle/>
          <a:p>
            <a:r>
              <a:rPr lang="en-US" sz="2400" b="1" dirty="0">
                <a:latin typeface="Calisto MT" panose="02040603050505030304" pitchFamily="18" charset="0"/>
              </a:rPr>
              <a:t>End Users</a:t>
            </a:r>
            <a:r>
              <a:rPr lang="en-US" sz="2400" dirty="0">
                <a:latin typeface="Calisto MT" panose="02040603050505030304" pitchFamily="18" charset="0"/>
              </a:rPr>
              <a:t>: Healthcare professionals and researchers can use the tool for initial screenings and data-driven insights to aid clinical decisions.</a:t>
            </a:r>
          </a:p>
          <a:p>
            <a:r>
              <a:rPr lang="en-US" sz="2400" b="1" dirty="0">
                <a:latin typeface="Calisto MT" panose="02040603050505030304" pitchFamily="18" charset="0"/>
              </a:rPr>
              <a:t>Utility</a:t>
            </a:r>
            <a:r>
              <a:rPr lang="en-US" sz="2400" dirty="0">
                <a:latin typeface="Calisto MT" panose="02040603050505030304" pitchFamily="18" charset="0"/>
              </a:rPr>
              <a:t>: Early and accurate detection facilitates timely interventions, improving outcomes for individuals with ASD and supporting caregivers.</a:t>
            </a:r>
          </a:p>
        </p:txBody>
      </p:sp>
    </p:spTree>
    <p:extLst>
      <p:ext uri="{BB962C8B-B14F-4D97-AF65-F5344CB8AC3E}">
        <p14:creationId xmlns:p14="http://schemas.microsoft.com/office/powerpoint/2010/main" val="4091171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6709-F1E4-4AA3-6824-D277F98E5615}"/>
              </a:ext>
            </a:extLst>
          </p:cNvPr>
          <p:cNvSpPr>
            <a:spLocks noGrp="1"/>
          </p:cNvSpPr>
          <p:nvPr>
            <p:ph type="title"/>
          </p:nvPr>
        </p:nvSpPr>
        <p:spPr/>
        <p:txBody>
          <a:bodyPr>
            <a:normAutofit/>
          </a:bodyPr>
          <a:lstStyle/>
          <a:p>
            <a:pPr algn="ctr"/>
            <a:r>
              <a:rPr lang="en-US" sz="4000" dirty="0"/>
              <a:t>INTRODUCTION</a:t>
            </a:r>
          </a:p>
        </p:txBody>
      </p:sp>
      <p:sp>
        <p:nvSpPr>
          <p:cNvPr id="3" name="Content Placeholder 2">
            <a:extLst>
              <a:ext uri="{FF2B5EF4-FFF2-40B4-BE49-F238E27FC236}">
                <a16:creationId xmlns:a16="http://schemas.microsoft.com/office/drawing/2014/main" id="{8FE65718-23D4-57AB-2680-B3B5BD652F1C}"/>
              </a:ext>
            </a:extLst>
          </p:cNvPr>
          <p:cNvSpPr>
            <a:spLocks noGrp="1"/>
          </p:cNvSpPr>
          <p:nvPr>
            <p:ph idx="1"/>
          </p:nvPr>
        </p:nvSpPr>
        <p:spPr>
          <a:xfrm>
            <a:off x="770626" y="2058838"/>
            <a:ext cx="11041812" cy="3810256"/>
          </a:xfrm>
        </p:spPr>
        <p:txBody>
          <a:bodyPr>
            <a:noAutofit/>
          </a:bodyPr>
          <a:lstStyle/>
          <a:p>
            <a:r>
              <a:rPr lang="en-US" dirty="0">
                <a:latin typeface="Calisto MT" panose="02040603050505030304" pitchFamily="18" charset="0"/>
              </a:rPr>
              <a:t>Autistic Spectrum Disorder (ASD) is a neurodevelopmental condition that has significant healthcare costs associated with it. Early diagnosis of ASD can greatly reduce these costs. However, the current procedures for ASD diagnosis often involve lengthy waiting times and are not cost effective. As the number of ASD cases continues to rise worldwide, there is an urgent need to develop easily implemented and effective screening methods.</a:t>
            </a:r>
          </a:p>
          <a:p>
            <a:r>
              <a:rPr lang="en-US" dirty="0">
                <a:latin typeface="Calisto MT" panose="02040603050505030304" pitchFamily="18" charset="0"/>
              </a:rPr>
              <a:t>To address this issue, we aim to tackle the binary classification problem of ASD screening in adults using machine learning. The objective is to build a model that can predict whether a person has a possibility of having ASD based on a set of attributes. By leveraging the power of machine learning, we intend to develop a time-efficient and accessible screening tool that can assist healthcare professionals in the initial assessment of ASD in adults.</a:t>
            </a:r>
          </a:p>
        </p:txBody>
      </p:sp>
    </p:spTree>
    <p:extLst>
      <p:ext uri="{BB962C8B-B14F-4D97-AF65-F5344CB8AC3E}">
        <p14:creationId xmlns:p14="http://schemas.microsoft.com/office/powerpoint/2010/main" val="837413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B0A53-CBA2-BF46-4763-3DD8B0060010}"/>
              </a:ext>
            </a:extLst>
          </p:cNvPr>
          <p:cNvSpPr>
            <a:spLocks noGrp="1"/>
          </p:cNvSpPr>
          <p:nvPr>
            <p:ph type="title"/>
          </p:nvPr>
        </p:nvSpPr>
        <p:spPr/>
        <p:txBody>
          <a:bodyPr>
            <a:normAutofit/>
          </a:bodyPr>
          <a:lstStyle/>
          <a:p>
            <a:pPr algn="ctr"/>
            <a:r>
              <a:rPr lang="en-US" sz="4000" dirty="0"/>
              <a:t>PROBLEM STATEMENT </a:t>
            </a:r>
          </a:p>
        </p:txBody>
      </p:sp>
      <p:sp>
        <p:nvSpPr>
          <p:cNvPr id="3" name="Content Placeholder 2">
            <a:extLst>
              <a:ext uri="{FF2B5EF4-FFF2-40B4-BE49-F238E27FC236}">
                <a16:creationId xmlns:a16="http://schemas.microsoft.com/office/drawing/2014/main" id="{E0A7EFF7-8743-6567-6FF4-F309C87BFF9A}"/>
              </a:ext>
            </a:extLst>
          </p:cNvPr>
          <p:cNvSpPr>
            <a:spLocks noGrp="1"/>
          </p:cNvSpPr>
          <p:nvPr>
            <p:ph idx="1"/>
          </p:nvPr>
        </p:nvSpPr>
        <p:spPr>
          <a:xfrm>
            <a:off x="1264057" y="2248300"/>
            <a:ext cx="10058400" cy="4023360"/>
          </a:xfrm>
        </p:spPr>
        <p:txBody>
          <a:bodyPr>
            <a:normAutofit/>
          </a:bodyPr>
          <a:lstStyle/>
          <a:p>
            <a:r>
              <a:rPr lang="en-US" sz="2400" dirty="0">
                <a:latin typeface="Calisto MT" panose="02040603050505030304" pitchFamily="18" charset="0"/>
              </a:rPr>
              <a:t>Autism Spectrum Disorder (ASD) affects millions of individuals worldwide, presenting unique challenges in social interaction, communication, and behavior. Early diagnosis is critical for effective intervention and support, but the diagnostic process is often subjective, time-intensive, and limited by the availability of trained specialists.</a:t>
            </a:r>
          </a:p>
          <a:p>
            <a:r>
              <a:rPr lang="en-US" sz="2400" dirty="0">
                <a:latin typeface="Calisto MT" panose="02040603050505030304" pitchFamily="18" charset="0"/>
              </a:rPr>
              <a:t>By developing an effective screening model, we aim to provide health professionals with a valuable tool that can help prioritize individuals for further clinical diagnosis, thereby reducing waiting times and improving the overall efficiency of the ASD diagnostic process.</a:t>
            </a:r>
          </a:p>
          <a:p>
            <a:endParaRPr lang="en-US" sz="2400" dirty="0">
              <a:latin typeface="Calisto MT" panose="02040603050505030304" pitchFamily="18" charset="0"/>
            </a:endParaRPr>
          </a:p>
        </p:txBody>
      </p:sp>
    </p:spTree>
    <p:extLst>
      <p:ext uri="{BB962C8B-B14F-4D97-AF65-F5344CB8AC3E}">
        <p14:creationId xmlns:p14="http://schemas.microsoft.com/office/powerpoint/2010/main" val="3524192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8B3F9-D4DD-C4E2-820C-1FDFDCEB71B3}"/>
              </a:ext>
            </a:extLst>
          </p:cNvPr>
          <p:cNvSpPr>
            <a:spLocks noGrp="1"/>
          </p:cNvSpPr>
          <p:nvPr>
            <p:ph type="title"/>
          </p:nvPr>
        </p:nvSpPr>
        <p:spPr/>
        <p:txBody>
          <a:bodyPr>
            <a:normAutofit/>
          </a:bodyPr>
          <a:lstStyle/>
          <a:p>
            <a:pPr algn="ctr"/>
            <a:r>
              <a:rPr lang="en-US" sz="4000" dirty="0"/>
              <a:t>KEY TECHNOLOGIES</a:t>
            </a:r>
          </a:p>
        </p:txBody>
      </p:sp>
      <p:sp>
        <p:nvSpPr>
          <p:cNvPr id="3" name="Content Placeholder 2">
            <a:extLst>
              <a:ext uri="{FF2B5EF4-FFF2-40B4-BE49-F238E27FC236}">
                <a16:creationId xmlns:a16="http://schemas.microsoft.com/office/drawing/2014/main" id="{B9D66268-0E2C-2716-019B-FFFDAD07C250}"/>
              </a:ext>
            </a:extLst>
          </p:cNvPr>
          <p:cNvSpPr>
            <a:spLocks noGrp="1"/>
          </p:cNvSpPr>
          <p:nvPr>
            <p:ph idx="1"/>
          </p:nvPr>
        </p:nvSpPr>
        <p:spPr>
          <a:xfrm>
            <a:off x="1097280" y="2305809"/>
            <a:ext cx="10289587" cy="4169753"/>
          </a:xfrm>
        </p:spPr>
        <p:txBody>
          <a:bodyPr>
            <a:normAutofit/>
          </a:bodyPr>
          <a:lstStyle/>
          <a:p>
            <a:r>
              <a:rPr lang="en-US" b="1" dirty="0">
                <a:latin typeface="Calisto MT" panose="02040603050505030304" pitchFamily="18" charset="0"/>
              </a:rPr>
              <a:t>1.Machine Learning Algorithms-</a:t>
            </a:r>
          </a:p>
          <a:p>
            <a:pPr>
              <a:buFont typeface="Arial" panose="020B0604020202020204" pitchFamily="34" charset="0"/>
              <a:buChar char="•"/>
            </a:pPr>
            <a:r>
              <a:rPr lang="en-US" dirty="0">
                <a:latin typeface="Calisto MT" panose="02040603050505030304" pitchFamily="18" charset="0"/>
              </a:rPr>
              <a:t>Logistic Regression</a:t>
            </a:r>
            <a:r>
              <a:rPr lang="en-US" b="1" dirty="0">
                <a:latin typeface="Calisto MT" panose="02040603050505030304" pitchFamily="18" charset="0"/>
              </a:rPr>
              <a:t>: </a:t>
            </a:r>
            <a:r>
              <a:rPr lang="en-US" dirty="0">
                <a:latin typeface="Calisto MT" panose="02040603050505030304" pitchFamily="18" charset="0"/>
              </a:rPr>
              <a:t>Utilized for binary classification to predict whether an individual is likely to have Autism Spectrum Disorder (ASD).</a:t>
            </a:r>
          </a:p>
          <a:p>
            <a:r>
              <a:rPr lang="en-US" b="1" dirty="0"/>
              <a:t>2.Data Preprocessing Tools-</a:t>
            </a:r>
            <a:endParaRPr lang="en-US" dirty="0"/>
          </a:p>
          <a:p>
            <a:pPr>
              <a:buFont typeface="Arial" panose="020B0604020202020204" pitchFamily="34" charset="0"/>
              <a:buChar char="•"/>
            </a:pPr>
            <a:r>
              <a:rPr lang="en-US" dirty="0">
                <a:latin typeface="Calisto MT" panose="02040603050505030304" pitchFamily="18" charset="0"/>
              </a:rPr>
              <a:t>Pandas, NumPy, </a:t>
            </a:r>
            <a:r>
              <a:rPr lang="en-US" dirty="0" err="1">
                <a:latin typeface="Calisto MT" panose="02040603050505030304" pitchFamily="18" charset="0"/>
              </a:rPr>
              <a:t>MinMaxScaler</a:t>
            </a:r>
            <a:r>
              <a:rPr lang="en-US" dirty="0">
                <a:latin typeface="Calisto MT" panose="02040603050505030304" pitchFamily="18" charset="0"/>
              </a:rPr>
              <a:t> (from </a:t>
            </a:r>
            <a:r>
              <a:rPr lang="en-US" dirty="0" err="1">
                <a:latin typeface="Calisto MT" panose="02040603050505030304" pitchFamily="18" charset="0"/>
              </a:rPr>
              <a:t>sklearn</a:t>
            </a:r>
            <a:r>
              <a:rPr lang="en-US" dirty="0">
                <a:latin typeface="Calisto MT" panose="02040603050505030304" pitchFamily="18" charset="0"/>
              </a:rPr>
              <a:t>)</a:t>
            </a:r>
          </a:p>
          <a:p>
            <a:r>
              <a:rPr lang="en-US" b="1" dirty="0"/>
              <a:t>3.Data Visualization Tools</a:t>
            </a:r>
            <a:endParaRPr lang="en-US" dirty="0"/>
          </a:p>
          <a:p>
            <a:pPr>
              <a:buFont typeface="Arial" panose="020B0604020202020204" pitchFamily="34" charset="0"/>
              <a:buChar char="•"/>
            </a:pPr>
            <a:r>
              <a:rPr lang="en-US" dirty="0">
                <a:latin typeface="Calisto MT" panose="02040603050505030304" pitchFamily="18" charset="0"/>
              </a:rPr>
              <a:t>Seaborn and Matplotlib: Used for creating violin plots, swarm plots, and histograms to explore patterns in the data and visualize relationships between features.</a:t>
            </a:r>
          </a:p>
          <a:p>
            <a:pPr marL="0" indent="0">
              <a:buNone/>
            </a:pPr>
            <a:endParaRPr lang="en-US" dirty="0">
              <a:latin typeface="Calisto MT" panose="02040603050505030304" pitchFamily="18" charset="0"/>
            </a:endParaRPr>
          </a:p>
          <a:p>
            <a:pPr marL="0" indent="0">
              <a:buNone/>
            </a:pPr>
            <a:endParaRPr lang="en-US" dirty="0">
              <a:latin typeface="Calisto MT" panose="02040603050505030304" pitchFamily="18" charset="0"/>
            </a:endParaRPr>
          </a:p>
          <a:p>
            <a:endParaRPr lang="en-US" dirty="0">
              <a:latin typeface="Calisto MT" panose="02040603050505030304" pitchFamily="18" charset="0"/>
            </a:endParaRPr>
          </a:p>
        </p:txBody>
      </p:sp>
    </p:spTree>
    <p:extLst>
      <p:ext uri="{BB962C8B-B14F-4D97-AF65-F5344CB8AC3E}">
        <p14:creationId xmlns:p14="http://schemas.microsoft.com/office/powerpoint/2010/main" val="101647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A65462-F941-A43B-E98B-DE96E43F6790}"/>
              </a:ext>
            </a:extLst>
          </p:cNvPr>
          <p:cNvSpPr txBox="1"/>
          <p:nvPr/>
        </p:nvSpPr>
        <p:spPr>
          <a:xfrm>
            <a:off x="1380226" y="1155940"/>
            <a:ext cx="9673087" cy="3785652"/>
          </a:xfrm>
          <a:prstGeom prst="rect">
            <a:avLst/>
          </a:prstGeom>
          <a:noFill/>
        </p:spPr>
        <p:txBody>
          <a:bodyPr wrap="square" rtlCol="0">
            <a:spAutoFit/>
          </a:bodyPr>
          <a:lstStyle/>
          <a:p>
            <a:r>
              <a:rPr lang="en-US" sz="2000" b="1" dirty="0">
                <a:latin typeface="Calisto MT" panose="02040603050505030304" pitchFamily="18" charset="0"/>
              </a:rPr>
              <a:t>4. Encoding and One-Hot Encoding</a:t>
            </a:r>
            <a:endParaRPr lang="en-US" sz="2000" dirty="0">
              <a:latin typeface="Calisto MT" panose="02040603050505030304" pitchFamily="18" charset="0"/>
            </a:endParaRPr>
          </a:p>
          <a:p>
            <a:pPr>
              <a:buFont typeface="Arial" panose="020B0604020202020204" pitchFamily="34" charset="0"/>
              <a:buChar char="•"/>
            </a:pPr>
            <a:r>
              <a:rPr lang="en-US" sz="2000" dirty="0">
                <a:latin typeface="Calisto MT" panose="02040603050505030304" pitchFamily="18" charset="0"/>
              </a:rPr>
              <a:t>Categorical variables such as gender, ethnicity, and family history are converted into numerical representations using one-hot encoding to ensure compatibility with machine learning models.</a:t>
            </a:r>
          </a:p>
          <a:p>
            <a:endParaRPr lang="en-US" sz="2000" dirty="0">
              <a:latin typeface="Calisto MT" panose="02040603050505030304" pitchFamily="18" charset="0"/>
            </a:endParaRPr>
          </a:p>
          <a:p>
            <a:r>
              <a:rPr lang="en-US" sz="2000" dirty="0">
                <a:latin typeface="Calisto MT" panose="02040603050505030304" pitchFamily="18" charset="0"/>
              </a:rPr>
              <a:t>5.</a:t>
            </a:r>
            <a:r>
              <a:rPr lang="en-US" sz="2000" b="1" dirty="0">
                <a:latin typeface="Calisto MT" panose="02040603050505030304" pitchFamily="18" charset="0"/>
              </a:rPr>
              <a:t>Frameworks and Libraries</a:t>
            </a:r>
          </a:p>
          <a:p>
            <a:pPr>
              <a:buFont typeface="Arial" panose="020B0604020202020204" pitchFamily="34" charset="0"/>
              <a:buChar char="•"/>
            </a:pPr>
            <a:r>
              <a:rPr lang="en-US" sz="2000" dirty="0">
                <a:latin typeface="Calisto MT" panose="02040603050505030304" pitchFamily="18" charset="0"/>
              </a:rPr>
              <a:t>scikit-learn: Used for machine learning model implementation, including logistic regression, data splitting, and performance evaluation (e.g., cross-validation and F-beta score).</a:t>
            </a:r>
          </a:p>
          <a:p>
            <a:pPr>
              <a:buFont typeface="Arial" panose="020B0604020202020204" pitchFamily="34" charset="0"/>
              <a:buChar char="•"/>
            </a:pPr>
            <a:r>
              <a:rPr lang="en-US" sz="2000" dirty="0" err="1">
                <a:latin typeface="Calisto MT" panose="02040603050505030304" pitchFamily="18" charset="0"/>
              </a:rPr>
              <a:t>IPython</a:t>
            </a:r>
            <a:r>
              <a:rPr lang="en-US" sz="2000" dirty="0">
                <a:latin typeface="Calisto MT" panose="02040603050505030304" pitchFamily="18" charset="0"/>
              </a:rPr>
              <a:t> Display: Used to visually present the dataset and summaries during development.</a:t>
            </a:r>
          </a:p>
          <a:p>
            <a:endParaRPr lang="en-US" sz="2000" dirty="0">
              <a:latin typeface="Calisto MT" panose="02040603050505030304" pitchFamily="18" charset="0"/>
            </a:endParaRPr>
          </a:p>
        </p:txBody>
      </p:sp>
    </p:spTree>
    <p:extLst>
      <p:ext uri="{BB962C8B-B14F-4D97-AF65-F5344CB8AC3E}">
        <p14:creationId xmlns:p14="http://schemas.microsoft.com/office/powerpoint/2010/main" val="56145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06148-A42F-90A9-512E-7461368F31E6}"/>
              </a:ext>
            </a:extLst>
          </p:cNvPr>
          <p:cNvSpPr>
            <a:spLocks noGrp="1"/>
          </p:cNvSpPr>
          <p:nvPr>
            <p:ph type="title"/>
          </p:nvPr>
        </p:nvSpPr>
        <p:spPr/>
        <p:txBody>
          <a:bodyPr>
            <a:normAutofit/>
          </a:bodyPr>
          <a:lstStyle/>
          <a:p>
            <a:pPr algn="ctr"/>
            <a:r>
              <a:rPr lang="en-US" sz="4000" dirty="0"/>
              <a:t>SYSTEM DESIGN/ARCHITECTURE</a:t>
            </a:r>
          </a:p>
        </p:txBody>
      </p:sp>
      <p:pic>
        <p:nvPicPr>
          <p:cNvPr id="4" name="Content Placeholder 5">
            <a:extLst>
              <a:ext uri="{FF2B5EF4-FFF2-40B4-BE49-F238E27FC236}">
                <a16:creationId xmlns:a16="http://schemas.microsoft.com/office/drawing/2014/main" id="{CA84DC73-F0FE-3E3B-19DB-3AB8E6B232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552755" y="2127849"/>
            <a:ext cx="9230263" cy="389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176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FB56-E178-A062-A6D2-BAD4CA746409}"/>
              </a:ext>
            </a:extLst>
          </p:cNvPr>
          <p:cNvSpPr>
            <a:spLocks noGrp="1"/>
          </p:cNvSpPr>
          <p:nvPr>
            <p:ph type="title"/>
          </p:nvPr>
        </p:nvSpPr>
        <p:spPr/>
        <p:txBody>
          <a:bodyPr>
            <a:normAutofit/>
          </a:bodyPr>
          <a:lstStyle/>
          <a:p>
            <a:pPr algn="ctr"/>
            <a:r>
              <a:rPr lang="en-US" sz="4400" dirty="0"/>
              <a:t>DATA PREPROCESSING</a:t>
            </a:r>
          </a:p>
        </p:txBody>
      </p:sp>
      <p:sp>
        <p:nvSpPr>
          <p:cNvPr id="9" name="Rectangle 5">
            <a:extLst>
              <a:ext uri="{FF2B5EF4-FFF2-40B4-BE49-F238E27FC236}">
                <a16:creationId xmlns:a16="http://schemas.microsoft.com/office/drawing/2014/main" id="{4906CCB3-E761-99CC-803A-C6409CB7B3FC}"/>
              </a:ext>
            </a:extLst>
          </p:cNvPr>
          <p:cNvSpPr>
            <a:spLocks noGrp="1" noChangeArrowheads="1"/>
          </p:cNvSpPr>
          <p:nvPr>
            <p:ph idx="1"/>
          </p:nvPr>
        </p:nvSpPr>
        <p:spPr bwMode="auto">
          <a:xfrm>
            <a:off x="770625" y="1737360"/>
            <a:ext cx="1081752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Calisto MT" panose="02040603050505030304" pitchFamily="18" charset="0"/>
              </a:rPr>
              <a:t>Steps: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i="0" u="none" strike="noStrike" cap="none" normalizeH="0" baseline="0" dirty="0">
                <a:ln>
                  <a:noFill/>
                </a:ln>
                <a:solidFill>
                  <a:schemeClr val="tx1"/>
                </a:solidFill>
                <a:effectLst/>
                <a:latin typeface="Calisto MT" panose="02040603050505030304" pitchFamily="18" charset="0"/>
              </a:rPr>
              <a:t>Dataset Loading: Loaded autism_data.csv and explored basic statistics.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i="0" u="none" strike="noStrike" cap="none" normalizeH="0" baseline="0" dirty="0">
                <a:ln>
                  <a:noFill/>
                </a:ln>
                <a:solidFill>
                  <a:schemeClr val="tx1"/>
                </a:solidFill>
                <a:effectLst/>
                <a:latin typeface="Calisto MT" panose="02040603050505030304" pitchFamily="18" charset="0"/>
              </a:rPr>
              <a:t>Missing Data Handling: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Calisto MT" panose="02040603050505030304" pitchFamily="18" charset="0"/>
              </a:rPr>
              <a:t>Identified missing values.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Calisto MT" panose="02040603050505030304" pitchFamily="18" charset="0"/>
              </a:rPr>
              <a:t>Removed incomplete records.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i="0" u="none" strike="noStrike" cap="none" normalizeH="0" baseline="0" dirty="0">
                <a:ln>
                  <a:noFill/>
                </a:ln>
                <a:solidFill>
                  <a:schemeClr val="tx1"/>
                </a:solidFill>
                <a:effectLst/>
                <a:latin typeface="Calisto MT" panose="02040603050505030304" pitchFamily="18" charset="0"/>
              </a:rPr>
              <a:t>Feature Scaling &amp; Encoding: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Calisto MT" panose="02040603050505030304" pitchFamily="18" charset="0"/>
              </a:rPr>
              <a:t>Normalized numerical features (age, result) using </a:t>
            </a:r>
            <a:r>
              <a:rPr kumimoji="0" lang="en-US" altLang="en-US" i="0" u="none" strike="noStrike" cap="none" normalizeH="0" baseline="0" dirty="0" err="1">
                <a:ln>
                  <a:noFill/>
                </a:ln>
                <a:solidFill>
                  <a:schemeClr val="tx1"/>
                </a:solidFill>
                <a:effectLst/>
                <a:latin typeface="Calisto MT" panose="02040603050505030304" pitchFamily="18" charset="0"/>
              </a:rPr>
              <a:t>MinMaxScaler</a:t>
            </a:r>
            <a:r>
              <a:rPr kumimoji="0" lang="en-US" altLang="en-US" i="0" u="none" strike="noStrike" cap="none" normalizeH="0" baseline="0" dirty="0">
                <a:ln>
                  <a:noFill/>
                </a:ln>
                <a:solidFill>
                  <a:schemeClr val="tx1"/>
                </a:solidFill>
                <a:effectLst/>
                <a:latin typeface="Calisto MT" panose="0204060305050503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Calisto MT" panose="02040603050505030304" pitchFamily="18" charset="0"/>
              </a:rPr>
              <a:t>Applied one-hot encoding for categorical variables.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i="0" u="none" strike="noStrike" cap="none" normalizeH="0" baseline="0" dirty="0">
                <a:ln>
                  <a:noFill/>
                </a:ln>
                <a:solidFill>
                  <a:schemeClr val="tx1"/>
                </a:solidFill>
                <a:effectLst/>
                <a:latin typeface="Calisto MT" panose="02040603050505030304" pitchFamily="18" charset="0"/>
              </a:rPr>
              <a:t>Label Conversion: Transformed Class/ASD: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Calisto MT" panose="02040603050505030304" pitchFamily="18" charset="0"/>
              </a:rPr>
              <a:t>'YES'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Calisto MT" panose="02040603050505030304" pitchFamily="18" charset="0"/>
              </a:rPr>
              <a:t>'NO'</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i="0" u="none" strike="noStrike" cap="none" normalizeH="0" baseline="0" dirty="0">
                <a:ln>
                  <a:noFill/>
                </a:ln>
                <a:solidFill>
                  <a:schemeClr val="tx1"/>
                </a:solidFill>
                <a:effectLst/>
                <a:latin typeface="Calisto MT" panose="02040603050505030304" pitchFamily="18" charset="0"/>
              </a:rPr>
              <a:t>Data Splitting: Divided data into 80% training and 20% testing sets.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i="0" u="none" strike="noStrike" cap="none" normalizeH="0" baseline="0" dirty="0">
                <a:ln>
                  <a:noFill/>
                </a:ln>
                <a:solidFill>
                  <a:schemeClr val="tx1"/>
                </a:solidFill>
                <a:effectLst/>
                <a:latin typeface="Calisto MT" panose="02040603050505030304" pitchFamily="18" charset="0"/>
              </a:rPr>
              <a:t>Visualizations: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Calisto MT" panose="02040603050505030304" pitchFamily="18" charset="0"/>
              </a:rPr>
              <a:t>Violin plots for relationships.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Calisto MT" panose="02040603050505030304" pitchFamily="18" charset="0"/>
              </a:rPr>
              <a:t>Histogram of ASD classification.</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i="0" u="none" strike="noStrike" cap="none" normalizeH="0" baseline="0" dirty="0">
                <a:ln>
                  <a:noFill/>
                </a:ln>
                <a:solidFill>
                  <a:schemeClr val="tx1"/>
                </a:solidFill>
                <a:effectLst/>
                <a:latin typeface="Calisto MT" panose="02040603050505030304" pitchFamily="18" charset="0"/>
              </a:rPr>
              <a:t>Final Dataset: Clean and preprocessed data ready for model training.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Calisto MT" panose="02040603050505030304" pitchFamily="18" charset="0"/>
            </a:endParaRPr>
          </a:p>
        </p:txBody>
      </p:sp>
    </p:spTree>
    <p:extLst>
      <p:ext uri="{BB962C8B-B14F-4D97-AF65-F5344CB8AC3E}">
        <p14:creationId xmlns:p14="http://schemas.microsoft.com/office/powerpoint/2010/main" val="4088734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D69D0-AF2E-A644-95C9-8918EC26DBE7}"/>
              </a:ext>
            </a:extLst>
          </p:cNvPr>
          <p:cNvSpPr>
            <a:spLocks noGrp="1"/>
          </p:cNvSpPr>
          <p:nvPr>
            <p:ph type="title"/>
          </p:nvPr>
        </p:nvSpPr>
        <p:spPr/>
        <p:txBody>
          <a:bodyPr>
            <a:normAutofit/>
          </a:bodyPr>
          <a:lstStyle/>
          <a:p>
            <a:pPr algn="ctr"/>
            <a:r>
              <a:rPr lang="en-US" sz="4000" dirty="0"/>
              <a:t>MACHINE LEARNING MODEL</a:t>
            </a:r>
          </a:p>
        </p:txBody>
      </p:sp>
      <p:sp>
        <p:nvSpPr>
          <p:cNvPr id="3" name="Content Placeholder 2">
            <a:extLst>
              <a:ext uri="{FF2B5EF4-FFF2-40B4-BE49-F238E27FC236}">
                <a16:creationId xmlns:a16="http://schemas.microsoft.com/office/drawing/2014/main" id="{60D0BACF-1EC6-080A-CD62-84FFB3304C08}"/>
              </a:ext>
            </a:extLst>
          </p:cNvPr>
          <p:cNvSpPr>
            <a:spLocks noGrp="1"/>
          </p:cNvSpPr>
          <p:nvPr>
            <p:ph idx="1"/>
          </p:nvPr>
        </p:nvSpPr>
        <p:spPr>
          <a:xfrm>
            <a:off x="1029419" y="1845734"/>
            <a:ext cx="10679502" cy="4023360"/>
          </a:xfrm>
        </p:spPr>
        <p:txBody>
          <a:bodyPr>
            <a:normAutofit fontScale="92500" lnSpcReduction="20000"/>
          </a:bodyPr>
          <a:lstStyle/>
          <a:p>
            <a:r>
              <a:rPr lang="en-US" dirty="0">
                <a:latin typeface="Calisto MT" panose="02040603050505030304" pitchFamily="18" charset="0"/>
              </a:rPr>
              <a:t>Model Selection:</a:t>
            </a:r>
          </a:p>
          <a:p>
            <a:pPr>
              <a:buFont typeface="Arial" panose="020B0604020202020204" pitchFamily="34" charset="0"/>
              <a:buChar char="•"/>
            </a:pPr>
            <a:r>
              <a:rPr lang="en-US" dirty="0">
                <a:latin typeface="Calisto MT" panose="02040603050505030304" pitchFamily="18" charset="0"/>
              </a:rPr>
              <a:t>Chose Logistic Regression for its simplicity and effectiveness in binary classification.</a:t>
            </a:r>
          </a:p>
          <a:p>
            <a:r>
              <a:rPr lang="en-US" dirty="0">
                <a:latin typeface="Calisto MT" panose="02040603050505030304" pitchFamily="18" charset="0"/>
              </a:rPr>
              <a:t>Cross-Validation:</a:t>
            </a:r>
          </a:p>
          <a:p>
            <a:pPr>
              <a:buFont typeface="Arial" panose="020B0604020202020204" pitchFamily="34" charset="0"/>
              <a:buChar char="•"/>
            </a:pPr>
            <a:r>
              <a:rPr lang="en-US" dirty="0">
                <a:latin typeface="Calisto MT" panose="02040603050505030304" pitchFamily="18" charset="0"/>
              </a:rPr>
              <a:t>Used 10-fold cross-validation to evaluate the model’s performance.</a:t>
            </a:r>
          </a:p>
          <a:p>
            <a:pPr>
              <a:buFont typeface="Arial" panose="020B0604020202020204" pitchFamily="34" charset="0"/>
              <a:buChar char="•"/>
            </a:pPr>
            <a:r>
              <a:rPr lang="en-US" dirty="0">
                <a:latin typeface="Calisto MT" panose="02040603050505030304" pitchFamily="18" charset="0"/>
              </a:rPr>
              <a:t>Average cross-validation score calculated.</a:t>
            </a:r>
          </a:p>
          <a:p>
            <a:pPr>
              <a:buFont typeface="Arial" panose="020B0604020202020204" pitchFamily="34" charset="0"/>
              <a:buChar char="•"/>
            </a:pPr>
            <a:r>
              <a:rPr lang="en-US" dirty="0">
                <a:latin typeface="Calisto MT" panose="02040603050505030304" pitchFamily="18" charset="0"/>
              </a:rPr>
              <a:t>Accuracy for logistic regression is 99.7%,f-beta is 0.994</a:t>
            </a:r>
          </a:p>
          <a:p>
            <a:r>
              <a:rPr lang="en-US" dirty="0">
                <a:latin typeface="Calisto MT" panose="02040603050505030304" pitchFamily="18" charset="0"/>
              </a:rPr>
              <a:t>User Input Prediction:</a:t>
            </a:r>
          </a:p>
          <a:p>
            <a:pPr>
              <a:buFont typeface="Arial" panose="020B0604020202020204" pitchFamily="34" charset="0"/>
              <a:buChar char="•"/>
            </a:pPr>
            <a:r>
              <a:rPr lang="en-US" dirty="0">
                <a:latin typeface="Calisto MT" panose="02040603050505030304" pitchFamily="18" charset="0"/>
              </a:rPr>
              <a:t>Created a pipeline for real-time user input. Encoded and scaled user data to align with the training dataset.</a:t>
            </a:r>
          </a:p>
          <a:p>
            <a:pPr>
              <a:buFont typeface="Arial" panose="020B0604020202020204" pitchFamily="34" charset="0"/>
              <a:buChar char="•"/>
            </a:pPr>
            <a:r>
              <a:rPr lang="en-US" dirty="0">
                <a:latin typeface="Calisto MT" panose="02040603050505030304" pitchFamily="18" charset="0"/>
              </a:rPr>
              <a:t>Provided prediction:</a:t>
            </a:r>
          </a:p>
          <a:p>
            <a:pPr marL="0" indent="0">
              <a:buNone/>
            </a:pPr>
            <a:r>
              <a:rPr lang="en-US" dirty="0">
                <a:latin typeface="Calisto MT" panose="02040603050505030304" pitchFamily="18" charset="0"/>
              </a:rPr>
              <a:t>Output: "Autism Detected" or "No Autism Detected" based on the model’s decision.</a:t>
            </a:r>
          </a:p>
          <a:p>
            <a:pPr marL="0" indent="0">
              <a:buNone/>
            </a:pPr>
            <a:endParaRPr lang="en-US" dirty="0">
              <a:latin typeface="Calisto MT" panose="02040603050505030304" pitchFamily="18" charset="0"/>
            </a:endParaRPr>
          </a:p>
          <a:p>
            <a:endParaRPr lang="en-US" dirty="0">
              <a:latin typeface="Calisto MT" panose="02040603050505030304" pitchFamily="18" charset="0"/>
            </a:endParaRPr>
          </a:p>
        </p:txBody>
      </p:sp>
    </p:spTree>
    <p:extLst>
      <p:ext uri="{BB962C8B-B14F-4D97-AF65-F5344CB8AC3E}">
        <p14:creationId xmlns:p14="http://schemas.microsoft.com/office/powerpoint/2010/main" val="3733031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CCC2D-B371-5299-C8BB-EBACD77BE55C}"/>
              </a:ext>
            </a:extLst>
          </p:cNvPr>
          <p:cNvSpPr>
            <a:spLocks noGrp="1"/>
          </p:cNvSpPr>
          <p:nvPr>
            <p:ph type="title"/>
          </p:nvPr>
        </p:nvSpPr>
        <p:spPr/>
        <p:txBody>
          <a:bodyPr>
            <a:normAutofit/>
          </a:bodyPr>
          <a:lstStyle/>
          <a:p>
            <a:pPr algn="ctr"/>
            <a:r>
              <a:rPr lang="en-US" sz="3200" dirty="0">
                <a:latin typeface="Calisto MT" panose="02040603050505030304" pitchFamily="18" charset="0"/>
              </a:rPr>
              <a:t>DATASET</a:t>
            </a:r>
          </a:p>
        </p:txBody>
      </p:sp>
      <p:pic>
        <p:nvPicPr>
          <p:cNvPr id="5" name="Content Placeholder 4">
            <a:extLst>
              <a:ext uri="{FF2B5EF4-FFF2-40B4-BE49-F238E27FC236}">
                <a16:creationId xmlns:a16="http://schemas.microsoft.com/office/drawing/2014/main" id="{DD858716-C92A-A868-39E2-3EC7FB3CB930}"/>
              </a:ext>
            </a:extLst>
          </p:cNvPr>
          <p:cNvPicPr>
            <a:picLocks noGrp="1" noChangeAspect="1"/>
          </p:cNvPicPr>
          <p:nvPr>
            <p:ph idx="1"/>
          </p:nvPr>
        </p:nvPicPr>
        <p:blipFill>
          <a:blip r:embed="rId2"/>
          <a:stretch>
            <a:fillRect/>
          </a:stretch>
        </p:blipFill>
        <p:spPr>
          <a:xfrm>
            <a:off x="557842" y="2179608"/>
            <a:ext cx="10811773" cy="3404558"/>
          </a:xfrm>
        </p:spPr>
      </p:pic>
    </p:spTree>
    <p:extLst>
      <p:ext uri="{BB962C8B-B14F-4D97-AF65-F5344CB8AC3E}">
        <p14:creationId xmlns:p14="http://schemas.microsoft.com/office/powerpoint/2010/main" val="581827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309</TotalTime>
  <Words>675</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Calisto MT</vt:lpstr>
      <vt:lpstr>Glacial Indifference Bold</vt:lpstr>
      <vt:lpstr>Retrospect</vt:lpstr>
      <vt:lpstr>MACHINE LEARNING LAB PROJECT SEMINAR </vt:lpstr>
      <vt:lpstr>INTRODUCTION</vt:lpstr>
      <vt:lpstr>PROBLEM STATEMENT </vt:lpstr>
      <vt:lpstr>KEY TECHNOLOGIES</vt:lpstr>
      <vt:lpstr>PowerPoint Presentation</vt:lpstr>
      <vt:lpstr>SYSTEM DESIGN/ARCHITECTURE</vt:lpstr>
      <vt:lpstr>DATA PREPROCESSING</vt:lpstr>
      <vt:lpstr>MACHINE LEARNING MODEL</vt:lpstr>
      <vt:lpstr>DATASET</vt:lpstr>
      <vt:lpstr>PowerPoint Presentation</vt:lpstr>
      <vt:lpstr>Output/performance:</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PRAGNA THOTA</dc:creator>
  <cp:lastModifiedBy>PRAGNA THOTA</cp:lastModifiedBy>
  <cp:revision>3</cp:revision>
  <dcterms:created xsi:type="dcterms:W3CDTF">2024-12-13T01:01:12Z</dcterms:created>
  <dcterms:modified xsi:type="dcterms:W3CDTF">2024-12-13T09:02:36Z</dcterms:modified>
</cp:coreProperties>
</file>